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6" autoAdjust="0"/>
  </p:normalViewPr>
  <p:slideViewPr>
    <p:cSldViewPr>
      <p:cViewPr>
        <p:scale>
          <a:sx n="66" d="100"/>
          <a:sy n="66" d="100"/>
        </p:scale>
        <p:origin x="-4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product information in green as bergerpaintscaribbean.com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 line trough dates of issue in green in section 3 and 6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7346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26694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895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24771"/>
              </p:ext>
            </p:extLst>
          </p:nvPr>
        </p:nvGraphicFramePr>
        <p:xfrm>
          <a:off x="457200" y="7628890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22-2-2015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TT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" y="8852421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429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48768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514527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1814827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5730" y="2667000"/>
            <a:ext cx="27558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Toxic, Dangerous for the environment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559880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950" y="2971800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25730" y="2942431"/>
            <a:ext cx="2956560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environment.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950" y="8604832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3505200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25730" y="3497014"/>
            <a:ext cx="4592955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S29- Do not empty into drains.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S61- Avoid release to the environment. Refer to special instructions/safety data sheet.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5950" y="4405540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5729" y="4405540"/>
            <a:ext cx="4592955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US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2-methyl-2H-isothiazol-3-one [EC no. 220-239-6] (3:1)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15950" y="4942840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25730" y="4942840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33730" y="5705685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385969" y="5951299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>
              <a:latin typeface="Helvetica Neue LT Pro 75"/>
              <a:cs typeface="Helvetica Neue LT Pro 75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81243" y="5699335"/>
            <a:ext cx="1791335" cy="1351280"/>
            <a:chOff x="2581243" y="5699335"/>
            <a:chExt cx="1791335" cy="1351280"/>
          </a:xfrm>
        </p:grpSpPr>
        <p:sp>
          <p:nvSpPr>
            <p:cNvPr id="39" name="object 39"/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61599" y="6366480"/>
            <a:ext cx="105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TT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  <a:p>
            <a:pPr marL="882650">
              <a:lnSpc>
                <a:spcPts val="2400"/>
              </a:lnSpc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027380" y="6145472"/>
            <a:ext cx="1351280" cy="1351280"/>
            <a:chOff x="3027380" y="6145472"/>
            <a:chExt cx="1351280" cy="1351280"/>
          </a:xfrm>
        </p:grpSpPr>
        <p:sp>
          <p:nvSpPr>
            <p:cNvPr id="45" name="object 45"/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406086" y="6085661"/>
            <a:ext cx="41529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4146550" y="6934200"/>
            <a:ext cx="425450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zar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3534" y="5651320"/>
            <a:ext cx="818466" cy="26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9823" y="6113092"/>
            <a:ext cx="549910" cy="2543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/ Reactivity</a:t>
            </a:r>
            <a:endParaRPr sz="900" dirty="0">
              <a:latin typeface="HelveticaNeueLTPro-Md"/>
              <a:cs typeface="HelveticaNeueLTPro-Md"/>
            </a:endParaRPr>
          </a:p>
        </p:txBody>
      </p:sp>
      <p:pic>
        <p:nvPicPr>
          <p:cNvPr id="53" name="pic">
            <a:extLst>
              <a:ext uri="{FF2B5EF4-FFF2-40B4-BE49-F238E27FC236}">
                <a16:creationId xmlns:a16="http://schemas.microsoft.com/office/drawing/2014/main" id="{A5F0FE48-C733-4A28-8A95-F516FF1C6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7507" y="1700862"/>
            <a:ext cx="1783493" cy="889938"/>
          </a:xfrm>
          <a:prstGeom prst="rect">
            <a:avLst/>
          </a:prstGeom>
        </p:spPr>
      </p:pic>
      <p:sp>
        <p:nvSpPr>
          <p:cNvPr id="54" name="object 8">
            <a:extLst>
              <a:ext uri="{FF2B5EF4-FFF2-40B4-BE49-F238E27FC236}">
                <a16:creationId xmlns:a16="http://schemas.microsoft.com/office/drawing/2014/main" id="{481A3EAB-7019-4526-A896-AF2433652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5803900" cy="3783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2954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0960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00200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793240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9" y="1752600"/>
            <a:ext cx="1527810" cy="923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BASE FLOOR PAINT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P113737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5720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950" y="4876800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49341" y="4876800"/>
            <a:ext cx="3925570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Irritant, Dangerous for the environment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R51/53- Toxic to aquatic organisms, may cause long-term adverse effects in the aquatic environment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	   	 Toxic to aquatic organisms, may cause long-term adverse effects in the aquatic environment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 known.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5950" y="5410200"/>
            <a:ext cx="1494790" cy="4616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TT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hazards: </a:t>
            </a: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943600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15055"/>
              </p:ext>
            </p:extLst>
          </p:nvPr>
        </p:nvGraphicFramePr>
        <p:xfrm>
          <a:off x="457200" y="6400800"/>
          <a:ext cx="6692263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17145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Substance/preparation: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035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Mixture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Ingredient</a:t>
                      </a:r>
                      <a:r>
                        <a:rPr sz="900" spc="-3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name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CAS</a:t>
                      </a:r>
                      <a:r>
                        <a:rPr sz="900" spc="-4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number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%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9779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Acrylics Polymers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69"/>
                        </a:lnSpc>
                        <a:spcBef>
                          <a:spcPts val="425"/>
                        </a:spcBef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55-65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Titanium Dioxide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13463-67-7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TT"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&lt;20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Calcined Kaolin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92704-41-1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0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Micro Mica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Red Oxide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Chromium Oxide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Nepheline Syenite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1, 2- </a:t>
                      </a:r>
                      <a:r>
                        <a:rPr lang="en-TT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benzisothiazol</a:t>
                      </a: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l-3 (2H)- one 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Sodium Nitrite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5- chloro- 2- methyl-4 iso- thiazolino-3- one/ 2 methyl- 2H- iso </a:t>
                      </a:r>
                      <a:r>
                        <a:rPr lang="en-TT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thiazol</a:t>
                      </a: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- 3 – one 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2- octyl- 2H- iso thiazole-3- one 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 err="1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Terbutryn</a:t>
                      </a: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(ISO)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Coalescing Aid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r>
                        <a:rPr lang="en-TT"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Propylene Glycol</a:t>
                      </a:r>
                    </a:p>
                    <a:p>
                      <a:pPr marL="171450">
                        <a:lnSpc>
                          <a:spcPts val="930"/>
                        </a:lnSpc>
                      </a:pPr>
                      <a:endParaRPr lang="en-TT" sz="900" spc="5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12001-26-2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1309-37-1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51274-00-1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1308-38-9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37244-96-5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2634-33-5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7631-99-4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TT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55965-84-9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endParaRPr lang="en-TT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26530-20-1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886-50-0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6846-50-0</a:t>
                      </a:r>
                    </a:p>
                    <a:p>
                      <a:pPr marL="388620">
                        <a:lnSpc>
                          <a:spcPts val="930"/>
                        </a:lnSpc>
                      </a:pPr>
                      <a:r>
                        <a:rPr lang="en-TT" sz="900" spc="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57-55-6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&lt;10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&lt;10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&lt;15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&lt;5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&lt;0.1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</a:t>
                      </a:r>
                    </a:p>
                    <a:p>
                      <a:pPr marL="608330">
                        <a:lnSpc>
                          <a:spcPts val="930"/>
                        </a:lnSpc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&lt;2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615950" y="9067800"/>
            <a:ext cx="6273165" cy="57964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which,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current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knowledge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supplier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concentrations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classified as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health 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environment and hence require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reporting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Occupational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listed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Section 8.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266" y="9525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267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343400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343400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endParaRPr lang="en-TT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, metal oxide/oxides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7A938AC8-B3FD-47BF-B5BC-7C81DD19B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9" y="889000"/>
            <a:ext cx="5540755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BE730685-F9F1-4138-9C6D-0C917AB31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2172811"/>
            <a:ext cx="31394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10 mg/m3 8 hours.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5950" y="2172811"/>
            <a:ext cx="1060450" cy="441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2590800"/>
            <a:ext cx="31394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10 mg/m3 8 hours.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5950" y="2590800"/>
            <a:ext cx="83185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DIURON (ISO)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953000"/>
            <a:ext cx="259334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AIHA WEEL (United States, 10/2011).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10 mg/m3 8 hours.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5950" y="4892854"/>
            <a:ext cx="831850" cy="441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PROPANE-1,2-DIOL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5334000"/>
            <a:ext cx="298450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6 mg/m3 10 hours.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15949" y="5334000"/>
            <a:ext cx="112966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SILICON DIOXIDE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6905" y="5715000"/>
            <a:ext cx="2983230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AIHA WEEL (United States, 10/2011).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3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0.5 mg/m3 8 hours.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5950" y="5716077"/>
            <a:ext cx="10604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BENZOPHENONE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75635" y="3029967"/>
            <a:ext cx="313944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ACGIH TLV (United States, 3/2012).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2 mg/m3 8 hours. Form: Respirable fraction 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STEL: 10 mg/m3 15 minutes. Form: Respirable fraction</a:t>
            </a:r>
          </a:p>
          <a:p>
            <a:pPr marL="12700">
              <a:lnSpc>
                <a:spcPts val="104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3048000"/>
            <a:ext cx="965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ZINC OXIDE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75635" y="3581400"/>
            <a:ext cx="313944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1989 (United States, 3/1989).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5 mg/m3 8 hours. Form: Respirable fraction TWA: 15 mg/m3 8 hours. Form: Total dust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NIOSH REL (United States, 1/2013).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5 mg/m3 10 hours. Form: Respirable fraction TWA: 10 mg/m3 10 hours. Form: Total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OSHA PEL (United States, 6/2010).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5 mg/m3 8 hours. Form: Respirable fraction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TWA: 15 mg/m38 hours. Form: Total dust</a:t>
            </a:r>
          </a:p>
          <a:p>
            <a:pPr marL="12700">
              <a:lnSpc>
                <a:spcPts val="1040"/>
              </a:lnSpc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581400"/>
            <a:ext cx="5772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TITANIUM DIOXIDE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15950" y="1926814"/>
            <a:ext cx="1129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5635" y="1926814"/>
            <a:ext cx="19869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OCC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5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-7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IONA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SUR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40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1C216F"/>
                </a:solidFill>
                <a:latin typeface="Helvetica Neue LT Pro 75"/>
                <a:cs typeface="Helvetica Neue LT Pro 75"/>
              </a:rPr>
              <a:t>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50" y="1637104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6072" y="18900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072" y="2136009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072" y="5638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072" y="5257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072" y="4876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072" y="3505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072" y="2971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6072" y="25146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6" name="object 28">
            <a:extLst>
              <a:ext uri="{FF2B5EF4-FFF2-40B4-BE49-F238E27FC236}">
                <a16:creationId xmlns:a16="http://schemas.microsoft.com/office/drawing/2014/main" id="{01E9FD3F-FE7C-47EF-BC59-6163002F7547}"/>
              </a:ext>
            </a:extLst>
          </p:cNvPr>
          <p:cNvSpPr/>
          <p:nvPr/>
        </p:nvSpPr>
        <p:spPr>
          <a:xfrm>
            <a:off x="609600" y="6096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2C432602-32F8-47BA-8845-F1FC83931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9" y="889000"/>
            <a:ext cx="5370575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5635" y="1682822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682822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SURE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IM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10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75635" y="3412370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3412370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252913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4252913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5093460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093460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807006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807006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75635" y="6901552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6901552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5635" y="7615097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7615097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8709643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8709643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0115" y="333229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0115" y="417284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0115" y="50133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115" y="5726927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115" y="682147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0115" y="753502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0115" y="862956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B8882C20-4EF2-4F7F-A7E8-1D7C550299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2578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82822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2089222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7000" y="20892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2495622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7000" y="2495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902022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67000" y="2902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3308422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67000" y="3308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3714822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7000" y="3714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950" y="4121222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7000" y="4121222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5950" y="4527622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7000" y="45276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4934022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7000" y="49340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950" y="5340422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7000" y="53404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5746822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7000" y="5746822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6153222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67000" y="6153222"/>
            <a:ext cx="6019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1.27   g/cm³ 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5950" y="6559622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67000" y="6559622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0115" y="19814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0115" y="44046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115" y="27891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0115" y="52123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0115" y="35968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0115" y="561619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359" y="238531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115" y="48084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0115" y="319303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115" y="40007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0115" y="602005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0115" y="64239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115" y="762596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115" y="821637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0115" y="880679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57200" y="694029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615950" y="7308057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5635" y="7771474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5950" y="7771474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75635" y="8361889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5950" y="8361889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75635" y="9015804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5950" y="9015804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B5FEA20A-D789-45A6-B826-D8FFD53E0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651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950" y="1655395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950" y="1833195"/>
            <a:ext cx="73215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660" y="1833195"/>
            <a:ext cx="3690671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8659695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8837495"/>
            <a:ext cx="55499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  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endParaRPr sz="900">
              <a:latin typeface="HelveticaNeueLTPro-Md"/>
              <a:cs typeface="HelveticaNeueLTPro-Md"/>
            </a:endParaRPr>
          </a:p>
          <a:p>
            <a:pPr marL="12700">
              <a:lnSpc>
                <a:spcPts val="98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776" y="8837495"/>
            <a:ext cx="40506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5950" y="7086600"/>
            <a:ext cx="1739900" cy="9233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endParaRPr lang="en-TT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</a:t>
            </a:r>
            <a:endParaRPr lang="en-TT" sz="900" b="1" spc="5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5730" y="7010400"/>
            <a:ext cx="6261070" cy="10515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 to very low levels 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TT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 dirty="0">
              <a:latin typeface="HelveticaNeueLTPro-Md"/>
              <a:cs typeface="HelveticaNeueLTPro-Md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17977"/>
              </p:ext>
            </p:extLst>
          </p:nvPr>
        </p:nvGraphicFramePr>
        <p:xfrm>
          <a:off x="457200" y="5638800"/>
          <a:ext cx="6691630" cy="1146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171450" marR="201930">
                        <a:lnSpc>
                          <a:spcPct val="100000"/>
                        </a:lnSpc>
                      </a:pPr>
                      <a:r>
                        <a:rPr sz="900" b="1" spc="-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DUC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 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NAME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209550" marR="250190" indent="-635">
                        <a:lnSpc>
                          <a:spcPct val="100000"/>
                        </a:lnSpc>
                      </a:pPr>
                      <a:r>
                        <a:rPr sz="900" b="1" spc="-2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R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IN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257810" marR="27178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U</a:t>
                      </a:r>
                      <a:r>
                        <a:rPr sz="900" b="1" spc="-7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3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G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NI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C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279400" marR="46926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D</a:t>
                      </a: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V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2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</a:t>
                      </a:r>
                      <a:r>
                        <a:rPr sz="900" b="1" spc="-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M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spc="-7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A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550">
                        <a:latin typeface="Times"/>
                        <a:cs typeface="Times"/>
                      </a:endParaRPr>
                    </a:p>
                    <a:p>
                      <a:pPr marL="476884" marR="347980">
                        <a:lnSpc>
                          <a:spcPct val="100000"/>
                        </a:lnSpc>
                      </a:pP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F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RT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I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LI</a:t>
                      </a:r>
                      <a:r>
                        <a:rPr sz="900" b="1" spc="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Y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EFFECTS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508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diuron (ISO) carbendazim (ISO)</a:t>
                      </a:r>
                    </a:p>
                    <a:p>
                      <a:pPr marL="1714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2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Carc</a:t>
                      </a:r>
                      <a:r>
                        <a:rPr lang="en-US" sz="900" spc="-2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3; R40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5781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3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</a:t>
                      </a:r>
                      <a:r>
                        <a:rPr lang="en-US" sz="900" spc="-3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2; R46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TT" sz="900" spc="-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lang="en-TT" sz="900" spc="1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2794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4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</a:t>
                      </a:r>
                      <a:r>
                        <a:rPr lang="en-US" sz="900" spc="-4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2; R61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lang="en-TT" sz="900" dirty="0">
                        <a:solidFill>
                          <a:srgbClr val="1C216F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0" marR="398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30" dirty="0" err="1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</a:t>
                      </a:r>
                      <a:r>
                        <a:rPr lang="en-US" sz="900" spc="-3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Cat. 2; R60</a:t>
                      </a:r>
                      <a:endParaRPr lang="en-TT" sz="105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9814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64769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49774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854853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2608908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700" y="2608908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004" y="2608908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9558" y="2608908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98302" y="2608908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5949" y="2883228"/>
            <a:ext cx="104223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25661" y="2883228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9949" y="2883228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9512" y="2883228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 hours 300 micrograms 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80225" y="2883228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49" y="3353877"/>
            <a:ext cx="9658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silicon dioxide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25661" y="3353877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09949" y="3352800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9512" y="3352800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25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80225" y="3843348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950" y="3658677"/>
            <a:ext cx="7486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ammonia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25661" y="4196080"/>
            <a:ext cx="1142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Severe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09949" y="3657600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76800" y="4191000"/>
            <a:ext cx="1226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80225" y="4648200"/>
            <a:ext cx="7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5950" y="4191000"/>
            <a:ext cx="96582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5661" y="3657600"/>
            <a:ext cx="12693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9949" y="4205977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89512" y="3657600"/>
            <a:ext cx="1661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02740" algn="l"/>
              </a:tabLst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250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og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1602740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0.5 mins 1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	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7200" y="41148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00" y="3581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3276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9" name="object 44">
            <a:extLst>
              <a:ext uri="{FF2B5EF4-FFF2-40B4-BE49-F238E27FC236}">
                <a16:creationId xmlns:a16="http://schemas.microsoft.com/office/drawing/2014/main" id="{11225284-3AEC-4EC2-B38F-0EAF71C08BDB}"/>
              </a:ext>
            </a:extLst>
          </p:cNvPr>
          <p:cNvSpPr/>
          <p:nvPr/>
        </p:nvSpPr>
        <p:spPr>
          <a:xfrm>
            <a:off x="469266" y="4572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0">
            <a:extLst>
              <a:ext uri="{FF2B5EF4-FFF2-40B4-BE49-F238E27FC236}">
                <a16:creationId xmlns:a16="http://schemas.microsoft.com/office/drawing/2014/main" id="{A2B302E6-3254-44E2-B5CD-9FBBF41DA702}"/>
              </a:ext>
            </a:extLst>
          </p:cNvPr>
          <p:cNvSpPr txBox="1"/>
          <p:nvPr/>
        </p:nvSpPr>
        <p:spPr>
          <a:xfrm>
            <a:off x="609600" y="4638040"/>
            <a:ext cx="44513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zinc oxide</a:t>
            </a:r>
          </a:p>
        </p:txBody>
      </p:sp>
      <p:sp>
        <p:nvSpPr>
          <p:cNvPr id="51" name="object 36">
            <a:extLst>
              <a:ext uri="{FF2B5EF4-FFF2-40B4-BE49-F238E27FC236}">
                <a16:creationId xmlns:a16="http://schemas.microsoft.com/office/drawing/2014/main" id="{94842016-B87D-4A7F-9F82-1E3D5E758880}"/>
              </a:ext>
            </a:extLst>
          </p:cNvPr>
          <p:cNvSpPr txBox="1"/>
          <p:nvPr/>
        </p:nvSpPr>
        <p:spPr>
          <a:xfrm>
            <a:off x="2438400" y="4653280"/>
            <a:ext cx="1142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 </a:t>
            </a:r>
            <a:r>
              <a:rPr sz="900" spc="-2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8D9CF908-7E7F-4288-A28B-7197D2A90285}"/>
              </a:ext>
            </a:extLst>
          </p:cNvPr>
          <p:cNvSpPr txBox="1"/>
          <p:nvPr/>
        </p:nvSpPr>
        <p:spPr>
          <a:xfrm>
            <a:off x="3810000" y="4663177"/>
            <a:ext cx="6292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06FB1588-8209-4FF8-9516-7928D43E81FA}"/>
              </a:ext>
            </a:extLst>
          </p:cNvPr>
          <p:cNvSpPr txBox="1"/>
          <p:nvPr/>
        </p:nvSpPr>
        <p:spPr>
          <a:xfrm>
            <a:off x="4876799" y="4653280"/>
            <a:ext cx="131382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hours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4" name="object 39">
            <a:extLst>
              <a:ext uri="{FF2B5EF4-FFF2-40B4-BE49-F238E27FC236}">
                <a16:creationId xmlns:a16="http://schemas.microsoft.com/office/drawing/2014/main" id="{49C7B59B-B05C-4285-8394-9DC1AE075B4F}"/>
              </a:ext>
            </a:extLst>
          </p:cNvPr>
          <p:cNvSpPr txBox="1"/>
          <p:nvPr/>
        </p:nvSpPr>
        <p:spPr>
          <a:xfrm>
            <a:off x="6477000" y="4191000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5" name="object 8">
            <a:extLst>
              <a:ext uri="{FF2B5EF4-FFF2-40B4-BE49-F238E27FC236}">
                <a16:creationId xmlns:a16="http://schemas.microsoft.com/office/drawing/2014/main" id="{ACE119AC-7CA8-453C-AFAD-6482592D62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4991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2954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4361688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654710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00200"/>
            <a:ext cx="7080250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environment.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981200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734" y="1981200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418084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5691" y="418084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2209800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 dirty="0">
              <a:latin typeface="Helvetica Neue LT Pro 75"/>
              <a:cs typeface="Helvetica Neue LT Pro 75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66071"/>
              </p:ext>
            </p:extLst>
          </p:nvPr>
        </p:nvGraphicFramePr>
        <p:xfrm>
          <a:off x="469901" y="2362200"/>
          <a:ext cx="6692899" cy="1800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955">
                <a:tc>
                  <a:txBody>
                    <a:bodyPr/>
                    <a:lstStyle/>
                    <a:p>
                      <a:pPr marL="171450" marR="360680">
                        <a:lnSpc>
                          <a:spcPts val="1080"/>
                        </a:lnSpc>
                      </a:pPr>
                      <a:r>
                        <a:rPr sz="900" b="1" spc="-2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PRODUCT/ </a:t>
                      </a:r>
                      <a:r>
                        <a:rPr sz="900" b="1" spc="-1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INGR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DI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4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NAM</a:t>
                      </a:r>
                      <a:r>
                        <a:rPr sz="900" b="1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5"/>
                        </a:lnSpc>
                      </a:pPr>
                      <a:r>
                        <a:rPr sz="9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LOGP</a:t>
                      </a:r>
                      <a:r>
                        <a:rPr sz="500" b="1" spc="-5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OW</a:t>
                      </a:r>
                      <a:endParaRPr sz="5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BCF</a:t>
                      </a:r>
                      <a:endParaRPr sz="900" dirty="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02060"/>
                          </a:solidFill>
                          <a:latin typeface="Helvetica Neue LT Pro 75"/>
                          <a:cs typeface="Helvetica Neue LT Pro 75"/>
                        </a:rPr>
                        <a:t>POTENTIAL</a:t>
                      </a:r>
                      <a:endParaRPr sz="900">
                        <a:solidFill>
                          <a:srgbClr val="002060"/>
                        </a:solidFill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</a:pPr>
                      <a:endParaRPr lang="en-TT" sz="1050" dirty="0">
                        <a:solidFill>
                          <a:srgbClr val="002060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98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980"/>
                        </a:lnSpc>
                      </a:pPr>
                      <a:r>
                        <a:rPr lang="en-TT" sz="900" spc="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352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98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171450" marR="0" lvl="0" indent="0" algn="l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Titanium dioxide</a:t>
                      </a:r>
                    </a:p>
                    <a:p>
                      <a:pPr marL="171450" marR="0" lvl="0" indent="0" algn="l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10" dirty="0" err="1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isobutyric</a:t>
                      </a:r>
                      <a:r>
                        <a:rPr lang="en-US" sz="900" spc="-1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 acid, monoester with 2,2,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4-trimethylpentane-1,3-diol</a:t>
                      </a:r>
                      <a:endParaRPr lang="en-TT" sz="900" dirty="0">
                        <a:solidFill>
                          <a:srgbClr val="002060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0" algn="l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diuron (ISO) </a:t>
                      </a:r>
                    </a:p>
                    <a:p>
                      <a:pPr marL="171450" marR="0" lvl="0" indent="0" algn="l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Benzophenone </a:t>
                      </a:r>
                    </a:p>
                    <a:p>
                      <a:pPr marL="171450" marR="0" lvl="0" indent="0" algn="l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25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carbendazim (ISO)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octhilinone (ISO) </a:t>
                      </a:r>
                    </a:p>
                    <a:p>
                      <a:pPr marL="171450" marR="0" lvl="0" indent="0" algn="l" defTabSz="91440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HelveticaNeueLTPro-Md"/>
                        </a:rPr>
                        <a:t>zinc oxide</a:t>
                      </a:r>
                      <a:endParaRPr lang="en-TT" sz="1050" dirty="0">
                        <a:solidFill>
                          <a:srgbClr val="002060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>
                        <a:lnSpc>
                          <a:spcPts val="105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TT" sz="900" spc="-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2.3 to 3.2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68300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68300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2.68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3.18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1.52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2.45</a:t>
                      </a:r>
                    </a:p>
                    <a:p>
                      <a:pPr marL="368300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endParaRPr lang="en-TT" sz="900" spc="-1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573405">
                        <a:lnSpc>
                          <a:spcPts val="1050"/>
                        </a:lnSpc>
                      </a:pPr>
                      <a:endParaRPr lang="en-TT" sz="900" spc="-1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573405">
                        <a:lnSpc>
                          <a:spcPts val="1050"/>
                        </a:lnSpc>
                      </a:pPr>
                      <a:endParaRPr lang="en-TT" sz="900" spc="-15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14.125375446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12.02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2.51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-</a:t>
                      </a:r>
                    </a:p>
                    <a:p>
                      <a:pPr marL="573405">
                        <a:lnSpc>
                          <a:spcPts val="1050"/>
                        </a:lnSpc>
                      </a:pPr>
                      <a:r>
                        <a:rPr lang="en-TT" sz="900" spc="-15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60960</a:t>
                      </a: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endParaRPr lang="en-TT"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Low</a:t>
                      </a:r>
                    </a:p>
                    <a:p>
                      <a:pPr marL="630555">
                        <a:lnSpc>
                          <a:spcPts val="1050"/>
                        </a:lnSpc>
                      </a:pPr>
                      <a:r>
                        <a:rPr lang="en-TT" sz="900" dirty="0">
                          <a:solidFill>
                            <a:srgbClr val="002060"/>
                          </a:solidFill>
                          <a:latin typeface="HelveticaNeueLTPro-Md"/>
                          <a:cs typeface="HelveticaNeueLTPro-Md"/>
                        </a:rPr>
                        <a:t>High</a:t>
                      </a:r>
                      <a:endParaRPr sz="900" dirty="0">
                        <a:solidFill>
                          <a:srgbClr val="002060"/>
                        </a:solidFill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>
                    <a:lnB w="12700">
                      <a:solidFill>
                        <a:srgbClr val="14B1E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57200" y="2133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" y="1981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5950" y="4729518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2428748" y="4729518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6914932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E8EFB786-B636-4A17-9F29-3810A7ADDB22}"/>
              </a:ext>
            </a:extLst>
          </p:cNvPr>
          <p:cNvSpPr txBox="1"/>
          <p:nvPr/>
        </p:nvSpPr>
        <p:spPr>
          <a:xfrm>
            <a:off x="609600" y="7305040"/>
            <a:ext cx="6532245" cy="69506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5720" marR="457200">
              <a:spcBef>
                <a:spcPts val="36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This preparation is not classified as dangerous according to international transport regulations (ADR/RID, ADNR,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IMDG and IATA ). Transport in accordance with ADR/RID, ADNR, IMDG and IATA and national regulation.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228600">
              <a:spcBef>
                <a:spcPts val="900"/>
              </a:spcBef>
              <a:spcAft>
                <a:spcPts val="1260"/>
              </a:spcAft>
            </a:pPr>
            <a:r>
              <a:rPr lang="en-US" sz="900" spc="-5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Always transport in closed containers that are upright and secure. Ensure that persons transporting the product know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what to do in the event of an accident or spillage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3AC9D62C-063B-4D4A-B06E-D6C98ABB23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38200"/>
            <a:ext cx="5727700" cy="3889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WATER BASE FLOOR PAINT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3721</Words>
  <Application>Microsoft Office PowerPoint</Application>
  <PresentationFormat>Custom</PresentationFormat>
  <Paragraphs>426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WATER BASE FLOOR PAINT</vt:lpstr>
      <vt:lpstr>BERGER WATER BASE FLOOR PAINT</vt:lpstr>
      <vt:lpstr>BERGER WATER BASE FLOOR PAINT</vt:lpstr>
      <vt:lpstr>BERGER WATER BASE FLOOR PAINT</vt:lpstr>
      <vt:lpstr>BERGER WATER BASE FLOOR PAINT</vt:lpstr>
      <vt:lpstr>BERGER WATER BASE FLOOR PAINT</vt:lpstr>
      <vt:lpstr>BERGER WATER BASE FLOOR PAINT</vt:lpstr>
      <vt:lpstr>BERGER WATER BASE FLOOR PAINT</vt:lpstr>
      <vt:lpstr>BERGER WATER BASE FLOOR PAINT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8</cp:revision>
  <dcterms:created xsi:type="dcterms:W3CDTF">2021-11-16T11:37:53Z</dcterms:created>
  <dcterms:modified xsi:type="dcterms:W3CDTF">2022-03-23T17:41:56Z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