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14"/>
  </p:notesMasterIdLst>
  <p:sldIdLst>
    <p:sldId id="256" r:id="rId2"/>
    <p:sldId id="257" r:id="rId3"/>
    <p:sldId id="258" r:id="rId4"/>
    <p:sldId id="259" r:id="rId5"/>
    <p:sldId id="260" r:id="rId6"/>
    <p:sldId id="267" r:id="rId7"/>
    <p:sldId id="261" r:id="rId8"/>
    <p:sldId id="262" r:id="rId9"/>
    <p:sldId id="263" r:id="rId10"/>
    <p:sldId id="264" r:id="rId11"/>
    <p:sldId id="265" r:id="rId12"/>
    <p:sldId id="266" r:id="rId13"/>
  </p:sldIdLst>
  <p:sldSz cx="7772400" cy="10058400"/>
  <p:notesSz cx="7772400" cy="10058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227" autoAdjust="0"/>
  </p:normalViewPr>
  <p:slideViewPr>
    <p:cSldViewPr>
      <p:cViewPr>
        <p:scale>
          <a:sx n="66" d="100"/>
          <a:sy n="66" d="100"/>
        </p:scale>
        <p:origin x="-150" y="-240"/>
      </p:cViewPr>
      <p:guideLst>
        <p:guide orient="horz" pos="2880"/>
        <p:guide pos="216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368675" cy="504825"/>
          </a:xfrm>
          <a:prstGeom prst="rect">
            <a:avLst/>
          </a:prstGeom>
        </p:spPr>
        <p:txBody>
          <a:bodyPr vert="horz" lIns="91440" tIns="45720" rIns="91440" bIns="45720" rtlCol="0"/>
          <a:lstStyle>
            <a:lvl1pPr algn="l">
              <a:defRPr sz="1200"/>
            </a:lvl1pPr>
          </a:lstStyle>
          <a:p>
            <a:endParaRPr lang="en-TT"/>
          </a:p>
        </p:txBody>
      </p:sp>
      <p:sp>
        <p:nvSpPr>
          <p:cNvPr id="3" name="Date Placeholder 2"/>
          <p:cNvSpPr>
            <a:spLocks noGrp="1"/>
          </p:cNvSpPr>
          <p:nvPr>
            <p:ph type="dt" idx="1"/>
          </p:nvPr>
        </p:nvSpPr>
        <p:spPr>
          <a:xfrm>
            <a:off x="4402138" y="0"/>
            <a:ext cx="3368675" cy="504825"/>
          </a:xfrm>
          <a:prstGeom prst="rect">
            <a:avLst/>
          </a:prstGeom>
        </p:spPr>
        <p:txBody>
          <a:bodyPr vert="horz" lIns="91440" tIns="45720" rIns="91440" bIns="45720" rtlCol="0"/>
          <a:lstStyle>
            <a:lvl1pPr algn="r">
              <a:defRPr sz="1200"/>
            </a:lvl1pPr>
          </a:lstStyle>
          <a:p>
            <a:fld id="{9D7A9DC3-E3AD-450A-9A24-1C50BC1C802E}" type="datetimeFigureOut">
              <a:rPr lang="en-TT" smtClean="0"/>
              <a:t>25/03/2022</a:t>
            </a:fld>
            <a:endParaRPr lang="en-TT"/>
          </a:p>
        </p:txBody>
      </p:sp>
      <p:sp>
        <p:nvSpPr>
          <p:cNvPr id="4" name="Slide Image Placeholder 3"/>
          <p:cNvSpPr>
            <a:spLocks noGrp="1" noRot="1" noChangeAspect="1"/>
          </p:cNvSpPr>
          <p:nvPr>
            <p:ph type="sldImg" idx="2"/>
          </p:nvPr>
        </p:nvSpPr>
        <p:spPr>
          <a:xfrm>
            <a:off x="2574925" y="1257300"/>
            <a:ext cx="2622550" cy="3394075"/>
          </a:xfrm>
          <a:prstGeom prst="rect">
            <a:avLst/>
          </a:prstGeom>
          <a:noFill/>
          <a:ln w="12700">
            <a:solidFill>
              <a:prstClr val="black"/>
            </a:solidFill>
          </a:ln>
        </p:spPr>
        <p:txBody>
          <a:bodyPr vert="horz" lIns="91440" tIns="45720" rIns="91440" bIns="45720" rtlCol="0" anchor="ctr"/>
          <a:lstStyle/>
          <a:p>
            <a:endParaRPr lang="en-TT"/>
          </a:p>
        </p:txBody>
      </p:sp>
      <p:sp>
        <p:nvSpPr>
          <p:cNvPr id="5" name="Notes Placeholder 4"/>
          <p:cNvSpPr>
            <a:spLocks noGrp="1"/>
          </p:cNvSpPr>
          <p:nvPr>
            <p:ph type="body" sz="quarter" idx="3"/>
          </p:nvPr>
        </p:nvSpPr>
        <p:spPr>
          <a:xfrm>
            <a:off x="777875" y="4840288"/>
            <a:ext cx="6216650" cy="3960812"/>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TT"/>
          </a:p>
        </p:txBody>
      </p:sp>
      <p:sp>
        <p:nvSpPr>
          <p:cNvPr id="6" name="Footer Placeholder 5"/>
          <p:cNvSpPr>
            <a:spLocks noGrp="1"/>
          </p:cNvSpPr>
          <p:nvPr>
            <p:ph type="ftr" sz="quarter" idx="4"/>
          </p:nvPr>
        </p:nvSpPr>
        <p:spPr>
          <a:xfrm>
            <a:off x="0" y="9553575"/>
            <a:ext cx="3368675" cy="504825"/>
          </a:xfrm>
          <a:prstGeom prst="rect">
            <a:avLst/>
          </a:prstGeom>
        </p:spPr>
        <p:txBody>
          <a:bodyPr vert="horz" lIns="91440" tIns="45720" rIns="91440" bIns="45720" rtlCol="0" anchor="b"/>
          <a:lstStyle>
            <a:lvl1pPr algn="l">
              <a:defRPr sz="1200"/>
            </a:lvl1pPr>
          </a:lstStyle>
          <a:p>
            <a:endParaRPr lang="en-TT"/>
          </a:p>
        </p:txBody>
      </p:sp>
      <p:sp>
        <p:nvSpPr>
          <p:cNvPr id="7" name="Slide Number Placeholder 6"/>
          <p:cNvSpPr>
            <a:spLocks noGrp="1"/>
          </p:cNvSpPr>
          <p:nvPr>
            <p:ph type="sldNum" sz="quarter" idx="5"/>
          </p:nvPr>
        </p:nvSpPr>
        <p:spPr>
          <a:xfrm>
            <a:off x="4402138" y="9553575"/>
            <a:ext cx="3368675" cy="504825"/>
          </a:xfrm>
          <a:prstGeom prst="rect">
            <a:avLst/>
          </a:prstGeom>
        </p:spPr>
        <p:txBody>
          <a:bodyPr vert="horz" lIns="91440" tIns="45720" rIns="91440" bIns="45720" rtlCol="0" anchor="b"/>
          <a:lstStyle>
            <a:lvl1pPr algn="r">
              <a:defRPr sz="1200"/>
            </a:lvl1pPr>
          </a:lstStyle>
          <a:p>
            <a:fld id="{2CB2A74F-8AF5-4C33-BB2F-8C8A7DD3DF83}" type="slidenum">
              <a:rPr lang="en-TT" smtClean="0"/>
              <a:t>‹#›</a:t>
            </a:fld>
            <a:endParaRPr lang="en-TT"/>
          </a:p>
        </p:txBody>
      </p:sp>
    </p:spTree>
    <p:extLst>
      <p:ext uri="{BB962C8B-B14F-4D97-AF65-F5344CB8AC3E}">
        <p14:creationId xmlns:p14="http://schemas.microsoft.com/office/powerpoint/2010/main" val="222974785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Insert product information in green as bergerpaintscaribbean.com</a:t>
            </a:r>
            <a:endParaRPr lang="en-TT" dirty="0"/>
          </a:p>
        </p:txBody>
      </p:sp>
      <p:sp>
        <p:nvSpPr>
          <p:cNvPr id="4" name="Slide Number Placeholder 3"/>
          <p:cNvSpPr>
            <a:spLocks noGrp="1"/>
          </p:cNvSpPr>
          <p:nvPr>
            <p:ph type="sldNum" sz="quarter" idx="5"/>
          </p:nvPr>
        </p:nvSpPr>
        <p:spPr/>
        <p:txBody>
          <a:bodyPr/>
          <a:lstStyle/>
          <a:p>
            <a:fld id="{2CB2A74F-8AF5-4C33-BB2F-8C8A7DD3DF83}" type="slidenum">
              <a:rPr lang="en-TT" smtClean="0"/>
              <a:t>2</a:t>
            </a:fld>
            <a:endParaRPr lang="en-TT"/>
          </a:p>
        </p:txBody>
      </p:sp>
    </p:spTree>
    <p:extLst>
      <p:ext uri="{BB962C8B-B14F-4D97-AF65-F5344CB8AC3E}">
        <p14:creationId xmlns:p14="http://schemas.microsoft.com/office/powerpoint/2010/main" val="265932285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Put a line trough dates of issue in green in section 3 and 6</a:t>
            </a:r>
            <a:endParaRPr lang="en-TT" dirty="0"/>
          </a:p>
        </p:txBody>
      </p:sp>
      <p:sp>
        <p:nvSpPr>
          <p:cNvPr id="4" name="Slide Number Placeholder 3"/>
          <p:cNvSpPr>
            <a:spLocks noGrp="1"/>
          </p:cNvSpPr>
          <p:nvPr>
            <p:ph type="sldNum" sz="quarter" idx="5"/>
          </p:nvPr>
        </p:nvSpPr>
        <p:spPr/>
        <p:txBody>
          <a:bodyPr/>
          <a:lstStyle/>
          <a:p>
            <a:fld id="{2CB2A74F-8AF5-4C33-BB2F-8C8A7DD3DF83}" type="slidenum">
              <a:rPr lang="en-TT" smtClean="0"/>
              <a:t>7</a:t>
            </a:fld>
            <a:endParaRPr lang="en-TT"/>
          </a:p>
        </p:txBody>
      </p:sp>
    </p:spTree>
    <p:extLst>
      <p:ext uri="{BB962C8B-B14F-4D97-AF65-F5344CB8AC3E}">
        <p14:creationId xmlns:p14="http://schemas.microsoft.com/office/powerpoint/2010/main" val="180699359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8" Type="http://schemas.openxmlformats.org/officeDocument/2006/relationships/image" Target="../media/image13.png"/><Relationship Id="rId13" Type="http://schemas.openxmlformats.org/officeDocument/2006/relationships/image" Target="../media/image18.png"/><Relationship Id="rId3" Type="http://schemas.openxmlformats.org/officeDocument/2006/relationships/image" Target="../media/image8.png"/><Relationship Id="rId7" Type="http://schemas.openxmlformats.org/officeDocument/2006/relationships/image" Target="../media/image12.png"/><Relationship Id="rId12" Type="http://schemas.openxmlformats.org/officeDocument/2006/relationships/image" Target="../media/image17.png"/><Relationship Id="rId2" Type="http://schemas.openxmlformats.org/officeDocument/2006/relationships/image" Target="../media/image7.png"/><Relationship Id="rId1" Type="http://schemas.openxmlformats.org/officeDocument/2006/relationships/slideMaster" Target="../slideMasters/slideMaster1.xml"/><Relationship Id="rId6" Type="http://schemas.openxmlformats.org/officeDocument/2006/relationships/image" Target="../media/image11.png"/><Relationship Id="rId11" Type="http://schemas.openxmlformats.org/officeDocument/2006/relationships/image" Target="../media/image16.png"/><Relationship Id="rId5" Type="http://schemas.openxmlformats.org/officeDocument/2006/relationships/image" Target="../media/image10.png"/><Relationship Id="rId15" Type="http://schemas.openxmlformats.org/officeDocument/2006/relationships/image" Target="../media/image20.png"/><Relationship Id="rId10" Type="http://schemas.openxmlformats.org/officeDocument/2006/relationships/image" Target="../media/image15.png"/><Relationship Id="rId4" Type="http://schemas.openxmlformats.org/officeDocument/2006/relationships/image" Target="../media/image9.png"/><Relationship Id="rId9" Type="http://schemas.openxmlformats.org/officeDocument/2006/relationships/image" Target="../media/image14.png"/><Relationship Id="rId14" Type="http://schemas.openxmlformats.org/officeDocument/2006/relationships/image" Target="../media/image19.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582930" y="3118104"/>
            <a:ext cx="6606540" cy="2112264"/>
          </a:xfrm>
          <a:prstGeom prst="rect">
            <a:avLst/>
          </a:prstGeom>
        </p:spPr>
        <p:txBody>
          <a:bodyPr wrap="square" lIns="0" tIns="0" rIns="0" bIns="0">
            <a:spAutoFit/>
          </a:bodyPr>
          <a:lstStyle>
            <a:lvl1pPr>
              <a:defRPr/>
            </a:lvl1pPr>
          </a:lstStyle>
          <a:p>
            <a:endParaRPr/>
          </a:p>
        </p:txBody>
      </p:sp>
      <p:sp>
        <p:nvSpPr>
          <p:cNvPr id="3" name="Holder 3"/>
          <p:cNvSpPr>
            <a:spLocks noGrp="1"/>
          </p:cNvSpPr>
          <p:nvPr>
            <p:ph type="subTitle" idx="4"/>
          </p:nvPr>
        </p:nvSpPr>
        <p:spPr>
          <a:xfrm>
            <a:off x="1165860" y="5632704"/>
            <a:ext cx="5440680" cy="2514600"/>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3/25/2022</a:t>
            </a:fld>
            <a:endParaRPr lang="en-US"/>
          </a:p>
        </p:txBody>
      </p:sp>
      <p:sp>
        <p:nvSpPr>
          <p:cNvPr id="6" name="Holder 6"/>
          <p:cNvSpPr>
            <a:spLocks noGrp="1"/>
          </p:cNvSpPr>
          <p:nvPr>
            <p:ph type="sldNum" sz="quarter" idx="7"/>
          </p:nvPr>
        </p:nvSpPr>
        <p:spPr/>
        <p:txBody>
          <a:bodyPr lIns="0" tIns="0" rIns="0" bIns="0"/>
          <a:lstStyle>
            <a:lvl1pPr>
              <a:defRPr sz="900" b="1" i="0">
                <a:solidFill>
                  <a:srgbClr val="1C216F"/>
                </a:solidFill>
                <a:latin typeface="Helvetica Neue LT Std 75"/>
                <a:cs typeface="Helvetica Neue LT Std 75"/>
              </a:defRPr>
            </a:lvl1pPr>
          </a:lstStyle>
          <a:p>
            <a:pPr marL="38100">
              <a:lnSpc>
                <a:spcPct val="100000"/>
              </a:lnSpc>
              <a:spcBef>
                <a:spcPts val="75"/>
              </a:spcBef>
            </a:pPr>
            <a:fld id="{81D60167-4931-47E6-BA6A-407CBD079E47}" type="slidenum">
              <a:rPr dirty="0"/>
              <a:t>‹#›</a:t>
            </a:fld>
            <a:endParaRPr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6700" b="0" i="0">
                <a:solidFill>
                  <a:schemeClr val="bg1"/>
                </a:solidFill>
                <a:latin typeface="HelveticaNeueLTStd-Lt"/>
                <a:cs typeface="HelveticaNeueLTStd-Lt"/>
              </a:defRPr>
            </a:lvl1pPr>
          </a:lstStyle>
          <a:p>
            <a:endParaRPr/>
          </a:p>
        </p:txBody>
      </p:sp>
      <p:sp>
        <p:nvSpPr>
          <p:cNvPr id="3" name="Holder 3"/>
          <p:cNvSpPr>
            <a:spLocks noGrp="1"/>
          </p:cNvSpPr>
          <p:nvPr>
            <p:ph type="body" idx="1"/>
          </p:nvPr>
        </p:nvSpPr>
        <p:spPr/>
        <p:txBody>
          <a:bodyPr lIns="0" tIns="0" rIns="0" bIns="0"/>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3/25/2022</a:t>
            </a:fld>
            <a:endParaRPr lang="en-US"/>
          </a:p>
        </p:txBody>
      </p:sp>
      <p:sp>
        <p:nvSpPr>
          <p:cNvPr id="6" name="Holder 6"/>
          <p:cNvSpPr>
            <a:spLocks noGrp="1"/>
          </p:cNvSpPr>
          <p:nvPr>
            <p:ph type="sldNum" sz="quarter" idx="7"/>
          </p:nvPr>
        </p:nvSpPr>
        <p:spPr/>
        <p:txBody>
          <a:bodyPr lIns="0" tIns="0" rIns="0" bIns="0"/>
          <a:lstStyle>
            <a:lvl1pPr>
              <a:defRPr sz="900" b="1" i="0">
                <a:solidFill>
                  <a:srgbClr val="1C216F"/>
                </a:solidFill>
                <a:latin typeface="Helvetica Neue LT Std 75"/>
                <a:cs typeface="Helvetica Neue LT Std 75"/>
              </a:defRPr>
            </a:lvl1pPr>
          </a:lstStyle>
          <a:p>
            <a:pPr marL="38100">
              <a:lnSpc>
                <a:spcPct val="100000"/>
              </a:lnSpc>
              <a:spcBef>
                <a:spcPts val="75"/>
              </a:spcBef>
            </a:pPr>
            <a:fld id="{81D60167-4931-47E6-BA6A-407CBD079E47}" type="slidenum">
              <a:rPr dirty="0"/>
              <a:t>‹#›</a:t>
            </a:fld>
            <a:endParaRPr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6700" b="0" i="0">
                <a:solidFill>
                  <a:schemeClr val="bg1"/>
                </a:solidFill>
                <a:latin typeface="HelveticaNeueLTStd-Lt"/>
                <a:cs typeface="HelveticaNeueLTStd-Lt"/>
              </a:defRPr>
            </a:lvl1pPr>
          </a:lstStyle>
          <a:p>
            <a:endParaRPr/>
          </a:p>
        </p:txBody>
      </p:sp>
      <p:sp>
        <p:nvSpPr>
          <p:cNvPr id="3" name="Holder 3"/>
          <p:cNvSpPr>
            <a:spLocks noGrp="1"/>
          </p:cNvSpPr>
          <p:nvPr>
            <p:ph sz="half" idx="2"/>
          </p:nvPr>
        </p:nvSpPr>
        <p:spPr>
          <a:xfrm>
            <a:off x="388620" y="2313432"/>
            <a:ext cx="3380994" cy="6638544"/>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4002786" y="2313432"/>
            <a:ext cx="3380994" cy="6638544"/>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3/25/2022</a:t>
            </a:fld>
            <a:endParaRPr lang="en-US"/>
          </a:p>
        </p:txBody>
      </p:sp>
      <p:sp>
        <p:nvSpPr>
          <p:cNvPr id="7" name="Holder 7"/>
          <p:cNvSpPr>
            <a:spLocks noGrp="1"/>
          </p:cNvSpPr>
          <p:nvPr>
            <p:ph type="sldNum" sz="quarter" idx="7"/>
          </p:nvPr>
        </p:nvSpPr>
        <p:spPr/>
        <p:txBody>
          <a:bodyPr lIns="0" tIns="0" rIns="0" bIns="0"/>
          <a:lstStyle>
            <a:lvl1pPr>
              <a:defRPr sz="900" b="1" i="0">
                <a:solidFill>
                  <a:srgbClr val="1C216F"/>
                </a:solidFill>
                <a:latin typeface="Helvetica Neue LT Std 75"/>
                <a:cs typeface="Helvetica Neue LT Std 75"/>
              </a:defRPr>
            </a:lvl1pPr>
          </a:lstStyle>
          <a:p>
            <a:pPr marL="38100">
              <a:lnSpc>
                <a:spcPct val="100000"/>
              </a:lnSpc>
              <a:spcBef>
                <a:spcPts val="75"/>
              </a:spcBef>
            </a:pPr>
            <a:fld id="{81D60167-4931-47E6-BA6A-407CBD079E47}" type="slidenum">
              <a:rPr dirty="0"/>
              <a:t>‹#›</a:t>
            </a:fld>
            <a:endParaRPr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obj" preserve="1">
  <p:cSld name="Title Only">
    <p:bg>
      <p:bgPr>
        <a:solidFill>
          <a:schemeClr val="bg1"/>
        </a:solidFill>
        <a:effectLst/>
      </p:bgPr>
    </p:bg>
    <p:spTree>
      <p:nvGrpSpPr>
        <p:cNvPr id="1" name=""/>
        <p:cNvGrpSpPr/>
        <p:nvPr/>
      </p:nvGrpSpPr>
      <p:grpSpPr>
        <a:xfrm>
          <a:off x="0" y="0"/>
          <a:ext cx="0" cy="0"/>
          <a:chOff x="0" y="0"/>
          <a:chExt cx="0" cy="0"/>
        </a:xfrm>
      </p:grpSpPr>
      <p:sp>
        <p:nvSpPr>
          <p:cNvPr id="16" name="bg object 16"/>
          <p:cNvSpPr/>
          <p:nvPr/>
        </p:nvSpPr>
        <p:spPr>
          <a:xfrm>
            <a:off x="1" y="4"/>
            <a:ext cx="7772400" cy="10058400"/>
          </a:xfrm>
          <a:custGeom>
            <a:avLst/>
            <a:gdLst/>
            <a:ahLst/>
            <a:cxnLst/>
            <a:rect l="l" t="t" r="r" b="b"/>
            <a:pathLst>
              <a:path w="7772400" h="10058400">
                <a:moveTo>
                  <a:pt x="7772398" y="10058391"/>
                </a:moveTo>
                <a:lnTo>
                  <a:pt x="0" y="10058391"/>
                </a:lnTo>
                <a:lnTo>
                  <a:pt x="0" y="0"/>
                </a:lnTo>
                <a:lnTo>
                  <a:pt x="7772398" y="0"/>
                </a:lnTo>
                <a:lnTo>
                  <a:pt x="7772398" y="10058391"/>
                </a:lnTo>
                <a:close/>
              </a:path>
            </a:pathLst>
          </a:custGeom>
          <a:solidFill>
            <a:srgbClr val="0855A4"/>
          </a:solidFill>
        </p:spPr>
        <p:txBody>
          <a:bodyPr wrap="square" lIns="0" tIns="0" rIns="0" bIns="0" rtlCol="0"/>
          <a:lstStyle/>
          <a:p>
            <a:endParaRPr/>
          </a:p>
        </p:txBody>
      </p:sp>
      <p:pic>
        <p:nvPicPr>
          <p:cNvPr id="17" name="bg object 17"/>
          <p:cNvPicPr/>
          <p:nvPr/>
        </p:nvPicPr>
        <p:blipFill>
          <a:blip r:embed="rId2" cstate="print"/>
          <a:stretch>
            <a:fillRect/>
          </a:stretch>
        </p:blipFill>
        <p:spPr>
          <a:xfrm>
            <a:off x="27811" y="4929847"/>
            <a:ext cx="7744588" cy="5085313"/>
          </a:xfrm>
          <a:prstGeom prst="rect">
            <a:avLst/>
          </a:prstGeom>
        </p:spPr>
      </p:pic>
      <p:sp>
        <p:nvSpPr>
          <p:cNvPr id="18" name="bg object 18"/>
          <p:cNvSpPr/>
          <p:nvPr/>
        </p:nvSpPr>
        <p:spPr>
          <a:xfrm>
            <a:off x="242015" y="6237548"/>
            <a:ext cx="635" cy="635"/>
          </a:xfrm>
          <a:custGeom>
            <a:avLst/>
            <a:gdLst/>
            <a:ahLst/>
            <a:cxnLst/>
            <a:rect l="l" t="t" r="r" b="b"/>
            <a:pathLst>
              <a:path w="635" h="635">
                <a:moveTo>
                  <a:pt x="0" y="0"/>
                </a:moveTo>
                <a:lnTo>
                  <a:pt x="343" y="116"/>
                </a:lnTo>
                <a:lnTo>
                  <a:pt x="0" y="0"/>
                </a:lnTo>
                <a:close/>
              </a:path>
            </a:pathLst>
          </a:custGeom>
          <a:solidFill>
            <a:srgbClr val="2786C2"/>
          </a:solidFill>
        </p:spPr>
        <p:txBody>
          <a:bodyPr wrap="square" lIns="0" tIns="0" rIns="0" bIns="0" rtlCol="0"/>
          <a:lstStyle/>
          <a:p>
            <a:endParaRPr/>
          </a:p>
        </p:txBody>
      </p:sp>
      <p:pic>
        <p:nvPicPr>
          <p:cNvPr id="19" name="bg object 19"/>
          <p:cNvPicPr/>
          <p:nvPr/>
        </p:nvPicPr>
        <p:blipFill>
          <a:blip r:embed="rId3" cstate="print"/>
          <a:stretch>
            <a:fillRect/>
          </a:stretch>
        </p:blipFill>
        <p:spPr>
          <a:xfrm>
            <a:off x="0" y="4050791"/>
            <a:ext cx="7772400" cy="3492271"/>
          </a:xfrm>
          <a:prstGeom prst="rect">
            <a:avLst/>
          </a:prstGeom>
        </p:spPr>
      </p:pic>
      <p:pic>
        <p:nvPicPr>
          <p:cNvPr id="20" name="bg object 20"/>
          <p:cNvPicPr/>
          <p:nvPr/>
        </p:nvPicPr>
        <p:blipFill>
          <a:blip r:embed="rId4" cstate="print"/>
          <a:stretch>
            <a:fillRect/>
          </a:stretch>
        </p:blipFill>
        <p:spPr>
          <a:xfrm>
            <a:off x="457196" y="9116817"/>
            <a:ext cx="1024524" cy="485184"/>
          </a:xfrm>
          <a:prstGeom prst="rect">
            <a:avLst/>
          </a:prstGeom>
        </p:spPr>
      </p:pic>
      <p:pic>
        <p:nvPicPr>
          <p:cNvPr id="21" name="bg object 21"/>
          <p:cNvPicPr/>
          <p:nvPr/>
        </p:nvPicPr>
        <p:blipFill>
          <a:blip r:embed="rId5" cstate="print"/>
          <a:stretch>
            <a:fillRect/>
          </a:stretch>
        </p:blipFill>
        <p:spPr>
          <a:xfrm>
            <a:off x="648872" y="9170974"/>
            <a:ext cx="134666" cy="150482"/>
          </a:xfrm>
          <a:prstGeom prst="rect">
            <a:avLst/>
          </a:prstGeom>
        </p:spPr>
      </p:pic>
      <p:sp>
        <p:nvSpPr>
          <p:cNvPr id="22" name="bg object 22"/>
          <p:cNvSpPr/>
          <p:nvPr/>
        </p:nvSpPr>
        <p:spPr>
          <a:xfrm>
            <a:off x="647604" y="9169682"/>
            <a:ext cx="136525" cy="151765"/>
          </a:xfrm>
          <a:custGeom>
            <a:avLst/>
            <a:gdLst/>
            <a:ahLst/>
            <a:cxnLst/>
            <a:rect l="l" t="t" r="r" b="b"/>
            <a:pathLst>
              <a:path w="136525" h="151765">
                <a:moveTo>
                  <a:pt x="66090" y="83629"/>
                </a:moveTo>
                <a:lnTo>
                  <a:pt x="52920" y="84929"/>
                </a:lnTo>
                <a:lnTo>
                  <a:pt x="43510" y="88826"/>
                </a:lnTo>
                <a:lnTo>
                  <a:pt x="37862" y="95320"/>
                </a:lnTo>
                <a:lnTo>
                  <a:pt x="35979" y="104406"/>
                </a:lnTo>
                <a:lnTo>
                  <a:pt x="35979" y="114046"/>
                </a:lnTo>
                <a:lnTo>
                  <a:pt x="68249" y="127863"/>
                </a:lnTo>
                <a:lnTo>
                  <a:pt x="82452" y="126494"/>
                </a:lnTo>
                <a:lnTo>
                  <a:pt x="92587" y="122386"/>
                </a:lnTo>
                <a:lnTo>
                  <a:pt x="98662" y="115540"/>
                </a:lnTo>
                <a:lnTo>
                  <a:pt x="100685" y="105956"/>
                </a:lnTo>
                <a:lnTo>
                  <a:pt x="98518" y="96188"/>
                </a:lnTo>
                <a:lnTo>
                  <a:pt x="92022" y="89211"/>
                </a:lnTo>
                <a:lnTo>
                  <a:pt x="81209" y="85024"/>
                </a:lnTo>
                <a:lnTo>
                  <a:pt x="66090" y="83629"/>
                </a:lnTo>
                <a:close/>
              </a:path>
              <a:path w="136525" h="151765">
                <a:moveTo>
                  <a:pt x="42341" y="44704"/>
                </a:moveTo>
                <a:lnTo>
                  <a:pt x="6045" y="44704"/>
                </a:lnTo>
                <a:lnTo>
                  <a:pt x="6817" y="32446"/>
                </a:lnTo>
                <a:lnTo>
                  <a:pt x="9139" y="22413"/>
                </a:lnTo>
                <a:lnTo>
                  <a:pt x="50753" y="556"/>
                </a:lnTo>
                <a:lnTo>
                  <a:pt x="67614" y="0"/>
                </a:lnTo>
                <a:lnTo>
                  <a:pt x="86018" y="688"/>
                </a:lnTo>
                <a:lnTo>
                  <a:pt x="127961" y="17789"/>
                </a:lnTo>
                <a:lnTo>
                  <a:pt x="135928" y="53047"/>
                </a:lnTo>
                <a:lnTo>
                  <a:pt x="135928" y="150037"/>
                </a:lnTo>
                <a:lnTo>
                  <a:pt x="100380" y="150037"/>
                </a:lnTo>
                <a:lnTo>
                  <a:pt x="102108" y="129705"/>
                </a:lnTo>
                <a:lnTo>
                  <a:pt x="101155" y="129552"/>
                </a:lnTo>
                <a:lnTo>
                  <a:pt x="94355" y="139265"/>
                </a:lnTo>
                <a:lnTo>
                  <a:pt x="84204" y="146207"/>
                </a:lnTo>
                <a:lnTo>
                  <a:pt x="70705" y="150374"/>
                </a:lnTo>
                <a:lnTo>
                  <a:pt x="53860" y="151765"/>
                </a:lnTo>
                <a:lnTo>
                  <a:pt x="30282" y="148904"/>
                </a:lnTo>
                <a:lnTo>
                  <a:pt x="13452" y="140319"/>
                </a:lnTo>
                <a:lnTo>
                  <a:pt x="3361" y="126004"/>
                </a:lnTo>
                <a:lnTo>
                  <a:pt x="0" y="105956"/>
                </a:lnTo>
                <a:lnTo>
                  <a:pt x="3439" y="85740"/>
                </a:lnTo>
                <a:lnTo>
                  <a:pt x="13762" y="71307"/>
                </a:lnTo>
                <a:lnTo>
                  <a:pt x="30973" y="62650"/>
                </a:lnTo>
                <a:lnTo>
                  <a:pt x="55079" y="59766"/>
                </a:lnTo>
                <a:lnTo>
                  <a:pt x="71657" y="60817"/>
                </a:lnTo>
                <a:lnTo>
                  <a:pt x="84623" y="63974"/>
                </a:lnTo>
                <a:lnTo>
                  <a:pt x="93974" y="69244"/>
                </a:lnTo>
                <a:lnTo>
                  <a:pt x="99707" y="76631"/>
                </a:lnTo>
                <a:lnTo>
                  <a:pt x="100380" y="76631"/>
                </a:lnTo>
                <a:lnTo>
                  <a:pt x="100380" y="52590"/>
                </a:lnTo>
                <a:lnTo>
                  <a:pt x="100380" y="41008"/>
                </a:lnTo>
                <a:lnTo>
                  <a:pt x="98361" y="33337"/>
                </a:lnTo>
                <a:lnTo>
                  <a:pt x="69494" y="23888"/>
                </a:lnTo>
                <a:lnTo>
                  <a:pt x="57611" y="25190"/>
                </a:lnTo>
                <a:lnTo>
                  <a:pt x="49126" y="29095"/>
                </a:lnTo>
                <a:lnTo>
                  <a:pt x="44037" y="35600"/>
                </a:lnTo>
                <a:lnTo>
                  <a:pt x="42341" y="44704"/>
                </a:lnTo>
                <a:close/>
              </a:path>
            </a:pathLst>
          </a:custGeom>
          <a:ln w="4241">
            <a:solidFill>
              <a:srgbClr val="4DAEE2"/>
            </a:solidFill>
          </a:ln>
        </p:spPr>
        <p:txBody>
          <a:bodyPr wrap="square" lIns="0" tIns="0" rIns="0" bIns="0" rtlCol="0"/>
          <a:lstStyle/>
          <a:p>
            <a:endParaRPr/>
          </a:p>
        </p:txBody>
      </p:sp>
      <p:pic>
        <p:nvPicPr>
          <p:cNvPr id="23" name="bg object 23"/>
          <p:cNvPicPr/>
          <p:nvPr/>
        </p:nvPicPr>
        <p:blipFill>
          <a:blip r:embed="rId6" cstate="print"/>
          <a:stretch>
            <a:fillRect/>
          </a:stretch>
        </p:blipFill>
        <p:spPr>
          <a:xfrm>
            <a:off x="801103" y="9170974"/>
            <a:ext cx="132486" cy="148729"/>
          </a:xfrm>
          <a:prstGeom prst="rect">
            <a:avLst/>
          </a:prstGeom>
        </p:spPr>
      </p:pic>
      <p:sp>
        <p:nvSpPr>
          <p:cNvPr id="24" name="bg object 24"/>
          <p:cNvSpPr/>
          <p:nvPr/>
        </p:nvSpPr>
        <p:spPr>
          <a:xfrm>
            <a:off x="799815" y="9169679"/>
            <a:ext cx="133985" cy="150495"/>
          </a:xfrm>
          <a:custGeom>
            <a:avLst/>
            <a:gdLst/>
            <a:ahLst/>
            <a:cxnLst/>
            <a:rect l="l" t="t" r="r" b="b"/>
            <a:pathLst>
              <a:path w="133984" h="150495">
                <a:moveTo>
                  <a:pt x="0" y="1714"/>
                </a:moveTo>
                <a:lnTo>
                  <a:pt x="35242" y="1714"/>
                </a:lnTo>
                <a:lnTo>
                  <a:pt x="33858" y="26695"/>
                </a:lnTo>
                <a:lnTo>
                  <a:pt x="34582" y="26822"/>
                </a:lnTo>
                <a:lnTo>
                  <a:pt x="41408" y="15082"/>
                </a:lnTo>
                <a:lnTo>
                  <a:pt x="51447" y="6700"/>
                </a:lnTo>
                <a:lnTo>
                  <a:pt x="64696" y="1674"/>
                </a:lnTo>
                <a:lnTo>
                  <a:pt x="81153" y="0"/>
                </a:lnTo>
                <a:lnTo>
                  <a:pt x="104172" y="3068"/>
                </a:lnTo>
                <a:lnTo>
                  <a:pt x="120615" y="12266"/>
                </a:lnTo>
                <a:lnTo>
                  <a:pt x="130480" y="27587"/>
                </a:lnTo>
                <a:lnTo>
                  <a:pt x="133769" y="49022"/>
                </a:lnTo>
                <a:lnTo>
                  <a:pt x="133769" y="150037"/>
                </a:lnTo>
                <a:lnTo>
                  <a:pt x="98209" y="150037"/>
                </a:lnTo>
                <a:lnTo>
                  <a:pt x="98209" y="55105"/>
                </a:lnTo>
                <a:lnTo>
                  <a:pt x="97447" y="44704"/>
                </a:lnTo>
                <a:lnTo>
                  <a:pt x="94882" y="37429"/>
                </a:lnTo>
                <a:lnTo>
                  <a:pt x="89695" y="32234"/>
                </a:lnTo>
                <a:lnTo>
                  <a:pt x="81871" y="29118"/>
                </a:lnTo>
                <a:lnTo>
                  <a:pt x="71399" y="28079"/>
                </a:lnTo>
                <a:lnTo>
                  <a:pt x="55714" y="30203"/>
                </a:lnTo>
                <a:lnTo>
                  <a:pt x="44510" y="36577"/>
                </a:lnTo>
                <a:lnTo>
                  <a:pt x="37788" y="47201"/>
                </a:lnTo>
                <a:lnTo>
                  <a:pt x="35547" y="62077"/>
                </a:lnTo>
                <a:lnTo>
                  <a:pt x="35547" y="150037"/>
                </a:lnTo>
                <a:lnTo>
                  <a:pt x="0" y="150037"/>
                </a:lnTo>
                <a:lnTo>
                  <a:pt x="0" y="1714"/>
                </a:lnTo>
                <a:close/>
              </a:path>
            </a:pathLst>
          </a:custGeom>
          <a:ln w="4241">
            <a:solidFill>
              <a:srgbClr val="4DAEE2"/>
            </a:solidFill>
          </a:ln>
        </p:spPr>
        <p:txBody>
          <a:bodyPr wrap="square" lIns="0" tIns="0" rIns="0" bIns="0" rtlCol="0"/>
          <a:lstStyle/>
          <a:p>
            <a:endParaRPr/>
          </a:p>
        </p:txBody>
      </p:sp>
      <p:pic>
        <p:nvPicPr>
          <p:cNvPr id="25" name="bg object 25"/>
          <p:cNvPicPr/>
          <p:nvPr/>
        </p:nvPicPr>
        <p:blipFill>
          <a:blip r:embed="rId7" cstate="print"/>
          <a:stretch>
            <a:fillRect/>
          </a:stretch>
        </p:blipFill>
        <p:spPr>
          <a:xfrm>
            <a:off x="943749" y="9170784"/>
            <a:ext cx="134718" cy="150825"/>
          </a:xfrm>
          <a:prstGeom prst="rect">
            <a:avLst/>
          </a:prstGeom>
        </p:spPr>
      </p:pic>
      <p:sp>
        <p:nvSpPr>
          <p:cNvPr id="26" name="bg object 26"/>
          <p:cNvSpPr/>
          <p:nvPr/>
        </p:nvSpPr>
        <p:spPr>
          <a:xfrm>
            <a:off x="942454" y="9169492"/>
            <a:ext cx="136525" cy="152400"/>
          </a:xfrm>
          <a:custGeom>
            <a:avLst/>
            <a:gdLst/>
            <a:ahLst/>
            <a:cxnLst/>
            <a:rect l="l" t="t" r="r" b="b"/>
            <a:pathLst>
              <a:path w="136525" h="152400">
                <a:moveTo>
                  <a:pt x="130632" y="42697"/>
                </a:moveTo>
                <a:lnTo>
                  <a:pt x="95872" y="42697"/>
                </a:lnTo>
                <a:lnTo>
                  <a:pt x="95669" y="41465"/>
                </a:lnTo>
                <a:lnTo>
                  <a:pt x="95504" y="40551"/>
                </a:lnTo>
                <a:lnTo>
                  <a:pt x="95427" y="39890"/>
                </a:lnTo>
                <a:lnTo>
                  <a:pt x="94678" y="32778"/>
                </a:lnTo>
                <a:lnTo>
                  <a:pt x="92621" y="28308"/>
                </a:lnTo>
                <a:lnTo>
                  <a:pt x="89293" y="26581"/>
                </a:lnTo>
                <a:lnTo>
                  <a:pt x="85940" y="24803"/>
                </a:lnTo>
                <a:lnTo>
                  <a:pt x="77762" y="23926"/>
                </a:lnTo>
                <a:lnTo>
                  <a:pt x="64833" y="23926"/>
                </a:lnTo>
                <a:lnTo>
                  <a:pt x="52694" y="25052"/>
                </a:lnTo>
                <a:lnTo>
                  <a:pt x="44018" y="28428"/>
                </a:lnTo>
                <a:lnTo>
                  <a:pt x="38808" y="34053"/>
                </a:lnTo>
                <a:lnTo>
                  <a:pt x="37071" y="41922"/>
                </a:lnTo>
                <a:lnTo>
                  <a:pt x="37071" y="50101"/>
                </a:lnTo>
                <a:lnTo>
                  <a:pt x="75082" y="60236"/>
                </a:lnTo>
                <a:lnTo>
                  <a:pt x="92418" y="61563"/>
                </a:lnTo>
                <a:lnTo>
                  <a:pt x="129598" y="75498"/>
                </a:lnTo>
                <a:lnTo>
                  <a:pt x="136055" y="104013"/>
                </a:lnTo>
                <a:lnTo>
                  <a:pt x="135100" y="116530"/>
                </a:lnTo>
                <a:lnTo>
                  <a:pt x="99428" y="149464"/>
                </a:lnTo>
                <a:lnTo>
                  <a:pt x="65938" y="152095"/>
                </a:lnTo>
                <a:lnTo>
                  <a:pt x="48420" y="151499"/>
                </a:lnTo>
                <a:lnTo>
                  <a:pt x="7843" y="136863"/>
                </a:lnTo>
                <a:lnTo>
                  <a:pt x="0" y="107238"/>
                </a:lnTo>
                <a:lnTo>
                  <a:pt x="0" y="103530"/>
                </a:lnTo>
                <a:lnTo>
                  <a:pt x="36880" y="103530"/>
                </a:lnTo>
                <a:lnTo>
                  <a:pt x="36385" y="105600"/>
                </a:lnTo>
                <a:lnTo>
                  <a:pt x="36093" y="107238"/>
                </a:lnTo>
                <a:lnTo>
                  <a:pt x="66395" y="128206"/>
                </a:lnTo>
                <a:lnTo>
                  <a:pt x="81114" y="126984"/>
                </a:lnTo>
                <a:lnTo>
                  <a:pt x="91627" y="123317"/>
                </a:lnTo>
                <a:lnTo>
                  <a:pt x="97935" y="117201"/>
                </a:lnTo>
                <a:lnTo>
                  <a:pt x="100037" y="108635"/>
                </a:lnTo>
                <a:lnTo>
                  <a:pt x="98719" y="100442"/>
                </a:lnTo>
                <a:lnTo>
                  <a:pt x="94764" y="94588"/>
                </a:lnTo>
                <a:lnTo>
                  <a:pt x="88175" y="91074"/>
                </a:lnTo>
                <a:lnTo>
                  <a:pt x="78955" y="89903"/>
                </a:lnTo>
                <a:lnTo>
                  <a:pt x="57161" y="89333"/>
                </a:lnTo>
                <a:lnTo>
                  <a:pt x="39439" y="87634"/>
                </a:lnTo>
                <a:lnTo>
                  <a:pt x="4859" y="67036"/>
                </a:lnTo>
                <a:lnTo>
                  <a:pt x="1079" y="43497"/>
                </a:lnTo>
                <a:lnTo>
                  <a:pt x="1939" y="31787"/>
                </a:lnTo>
                <a:lnTo>
                  <a:pt x="35059" y="2273"/>
                </a:lnTo>
                <a:lnTo>
                  <a:pt x="67945" y="0"/>
                </a:lnTo>
                <a:lnTo>
                  <a:pt x="84960" y="550"/>
                </a:lnTo>
                <a:lnTo>
                  <a:pt x="123420" y="14093"/>
                </a:lnTo>
                <a:lnTo>
                  <a:pt x="129831" y="31102"/>
                </a:lnTo>
                <a:lnTo>
                  <a:pt x="130632" y="42697"/>
                </a:lnTo>
                <a:close/>
              </a:path>
            </a:pathLst>
          </a:custGeom>
          <a:ln w="4241">
            <a:solidFill>
              <a:srgbClr val="4DAEE2"/>
            </a:solidFill>
          </a:ln>
        </p:spPr>
        <p:txBody>
          <a:bodyPr wrap="square" lIns="0" tIns="0" rIns="0" bIns="0" rtlCol="0"/>
          <a:lstStyle/>
          <a:p>
            <a:endParaRPr/>
          </a:p>
        </p:txBody>
      </p:sp>
      <p:pic>
        <p:nvPicPr>
          <p:cNvPr id="27" name="bg object 27"/>
          <p:cNvPicPr/>
          <p:nvPr/>
        </p:nvPicPr>
        <p:blipFill>
          <a:blip r:embed="rId8" cstate="print"/>
          <a:stretch>
            <a:fillRect/>
          </a:stretch>
        </p:blipFill>
        <p:spPr>
          <a:xfrm>
            <a:off x="1083246" y="9170974"/>
            <a:ext cx="134619" cy="150482"/>
          </a:xfrm>
          <a:prstGeom prst="rect">
            <a:avLst/>
          </a:prstGeom>
        </p:spPr>
      </p:pic>
      <p:sp>
        <p:nvSpPr>
          <p:cNvPr id="28" name="bg object 28"/>
          <p:cNvSpPr/>
          <p:nvPr/>
        </p:nvSpPr>
        <p:spPr>
          <a:xfrm>
            <a:off x="1081944" y="9169682"/>
            <a:ext cx="136525" cy="151765"/>
          </a:xfrm>
          <a:custGeom>
            <a:avLst/>
            <a:gdLst/>
            <a:ahLst/>
            <a:cxnLst/>
            <a:rect l="l" t="t" r="r" b="b"/>
            <a:pathLst>
              <a:path w="136525" h="151765">
                <a:moveTo>
                  <a:pt x="66116" y="83629"/>
                </a:moveTo>
                <a:lnTo>
                  <a:pt x="52945" y="84929"/>
                </a:lnTo>
                <a:lnTo>
                  <a:pt x="43535" y="88826"/>
                </a:lnTo>
                <a:lnTo>
                  <a:pt x="37887" y="95320"/>
                </a:lnTo>
                <a:lnTo>
                  <a:pt x="36004" y="104406"/>
                </a:lnTo>
                <a:lnTo>
                  <a:pt x="36004" y="114046"/>
                </a:lnTo>
                <a:lnTo>
                  <a:pt x="68275" y="127863"/>
                </a:lnTo>
                <a:lnTo>
                  <a:pt x="82456" y="126494"/>
                </a:lnTo>
                <a:lnTo>
                  <a:pt x="92594" y="122386"/>
                </a:lnTo>
                <a:lnTo>
                  <a:pt x="98680" y="115540"/>
                </a:lnTo>
                <a:lnTo>
                  <a:pt x="100711" y="105956"/>
                </a:lnTo>
                <a:lnTo>
                  <a:pt x="98545" y="96188"/>
                </a:lnTo>
                <a:lnTo>
                  <a:pt x="92052" y="89211"/>
                </a:lnTo>
                <a:lnTo>
                  <a:pt x="81240" y="85024"/>
                </a:lnTo>
                <a:lnTo>
                  <a:pt x="66116" y="83629"/>
                </a:lnTo>
                <a:close/>
              </a:path>
              <a:path w="136525" h="151765">
                <a:moveTo>
                  <a:pt x="42367" y="44704"/>
                </a:moveTo>
                <a:lnTo>
                  <a:pt x="6032" y="44704"/>
                </a:lnTo>
                <a:lnTo>
                  <a:pt x="6812" y="32446"/>
                </a:lnTo>
                <a:lnTo>
                  <a:pt x="9145" y="22413"/>
                </a:lnTo>
                <a:lnTo>
                  <a:pt x="50792" y="556"/>
                </a:lnTo>
                <a:lnTo>
                  <a:pt x="67665" y="0"/>
                </a:lnTo>
                <a:lnTo>
                  <a:pt x="86068" y="688"/>
                </a:lnTo>
                <a:lnTo>
                  <a:pt x="127980" y="17789"/>
                </a:lnTo>
                <a:lnTo>
                  <a:pt x="135915" y="53047"/>
                </a:lnTo>
                <a:lnTo>
                  <a:pt x="135915" y="150037"/>
                </a:lnTo>
                <a:lnTo>
                  <a:pt x="100406" y="150037"/>
                </a:lnTo>
                <a:lnTo>
                  <a:pt x="102108" y="129705"/>
                </a:lnTo>
                <a:lnTo>
                  <a:pt x="101193" y="129552"/>
                </a:lnTo>
                <a:lnTo>
                  <a:pt x="94399" y="139265"/>
                </a:lnTo>
                <a:lnTo>
                  <a:pt x="84239" y="146207"/>
                </a:lnTo>
                <a:lnTo>
                  <a:pt x="70725" y="150374"/>
                </a:lnTo>
                <a:lnTo>
                  <a:pt x="53873" y="151765"/>
                </a:lnTo>
                <a:lnTo>
                  <a:pt x="30303" y="148904"/>
                </a:lnTo>
                <a:lnTo>
                  <a:pt x="13468" y="140319"/>
                </a:lnTo>
                <a:lnTo>
                  <a:pt x="3367" y="126004"/>
                </a:lnTo>
                <a:lnTo>
                  <a:pt x="0" y="105956"/>
                </a:lnTo>
                <a:lnTo>
                  <a:pt x="3441" y="85740"/>
                </a:lnTo>
                <a:lnTo>
                  <a:pt x="13768" y="71307"/>
                </a:lnTo>
                <a:lnTo>
                  <a:pt x="30984" y="62650"/>
                </a:lnTo>
                <a:lnTo>
                  <a:pt x="55092" y="59766"/>
                </a:lnTo>
                <a:lnTo>
                  <a:pt x="71676" y="60817"/>
                </a:lnTo>
                <a:lnTo>
                  <a:pt x="84647" y="63974"/>
                </a:lnTo>
                <a:lnTo>
                  <a:pt x="94009" y="69244"/>
                </a:lnTo>
                <a:lnTo>
                  <a:pt x="99771" y="76631"/>
                </a:lnTo>
                <a:lnTo>
                  <a:pt x="100406" y="76631"/>
                </a:lnTo>
                <a:lnTo>
                  <a:pt x="100406" y="52590"/>
                </a:lnTo>
                <a:lnTo>
                  <a:pt x="100406" y="41008"/>
                </a:lnTo>
                <a:lnTo>
                  <a:pt x="98361" y="33337"/>
                </a:lnTo>
                <a:lnTo>
                  <a:pt x="69494" y="23888"/>
                </a:lnTo>
                <a:lnTo>
                  <a:pt x="57626" y="25190"/>
                </a:lnTo>
                <a:lnTo>
                  <a:pt x="49149" y="29095"/>
                </a:lnTo>
                <a:lnTo>
                  <a:pt x="44062" y="35600"/>
                </a:lnTo>
                <a:lnTo>
                  <a:pt x="42367" y="44704"/>
                </a:lnTo>
                <a:close/>
              </a:path>
            </a:pathLst>
          </a:custGeom>
          <a:ln w="4241">
            <a:solidFill>
              <a:srgbClr val="4DAEE2"/>
            </a:solidFill>
          </a:ln>
        </p:spPr>
        <p:txBody>
          <a:bodyPr wrap="square" lIns="0" tIns="0" rIns="0" bIns="0" rtlCol="0"/>
          <a:lstStyle/>
          <a:p>
            <a:endParaRPr/>
          </a:p>
        </p:txBody>
      </p:sp>
      <p:pic>
        <p:nvPicPr>
          <p:cNvPr id="29" name="bg object 29"/>
          <p:cNvPicPr/>
          <p:nvPr/>
        </p:nvPicPr>
        <p:blipFill>
          <a:blip r:embed="rId9" cstate="print"/>
          <a:stretch>
            <a:fillRect/>
          </a:stretch>
        </p:blipFill>
        <p:spPr>
          <a:xfrm>
            <a:off x="644855" y="9243707"/>
            <a:ext cx="187667" cy="74879"/>
          </a:xfrm>
          <a:prstGeom prst="rect">
            <a:avLst/>
          </a:prstGeom>
        </p:spPr>
      </p:pic>
      <p:pic>
        <p:nvPicPr>
          <p:cNvPr id="30" name="bg object 30"/>
          <p:cNvPicPr/>
          <p:nvPr/>
        </p:nvPicPr>
        <p:blipFill>
          <a:blip r:embed="rId10" cstate="print"/>
          <a:stretch>
            <a:fillRect/>
          </a:stretch>
        </p:blipFill>
        <p:spPr>
          <a:xfrm>
            <a:off x="895210" y="9231007"/>
            <a:ext cx="35496" cy="85877"/>
          </a:xfrm>
          <a:prstGeom prst="rect">
            <a:avLst/>
          </a:prstGeom>
        </p:spPr>
      </p:pic>
      <p:pic>
        <p:nvPicPr>
          <p:cNvPr id="31" name="bg object 31"/>
          <p:cNvPicPr/>
          <p:nvPr/>
        </p:nvPicPr>
        <p:blipFill>
          <a:blip r:embed="rId11" cstate="print"/>
          <a:stretch>
            <a:fillRect/>
          </a:stretch>
        </p:blipFill>
        <p:spPr>
          <a:xfrm>
            <a:off x="939584" y="9225051"/>
            <a:ext cx="136093" cy="93725"/>
          </a:xfrm>
          <a:prstGeom prst="rect">
            <a:avLst/>
          </a:prstGeom>
        </p:spPr>
      </p:pic>
      <p:pic>
        <p:nvPicPr>
          <p:cNvPr id="32" name="bg object 32"/>
          <p:cNvPicPr/>
          <p:nvPr/>
        </p:nvPicPr>
        <p:blipFill>
          <a:blip r:embed="rId12" cstate="print"/>
          <a:stretch>
            <a:fillRect/>
          </a:stretch>
        </p:blipFill>
        <p:spPr>
          <a:xfrm>
            <a:off x="644766" y="9166859"/>
            <a:ext cx="135928" cy="109435"/>
          </a:xfrm>
          <a:prstGeom prst="rect">
            <a:avLst/>
          </a:prstGeom>
        </p:spPr>
      </p:pic>
      <p:pic>
        <p:nvPicPr>
          <p:cNvPr id="33" name="bg object 33"/>
          <p:cNvPicPr/>
          <p:nvPr/>
        </p:nvPicPr>
        <p:blipFill>
          <a:blip r:embed="rId13" cstate="print"/>
          <a:stretch>
            <a:fillRect/>
          </a:stretch>
        </p:blipFill>
        <p:spPr>
          <a:xfrm>
            <a:off x="796988" y="9166694"/>
            <a:ext cx="418071" cy="151891"/>
          </a:xfrm>
          <a:prstGeom prst="rect">
            <a:avLst/>
          </a:prstGeom>
        </p:spPr>
      </p:pic>
      <p:pic>
        <p:nvPicPr>
          <p:cNvPr id="34" name="bg object 34"/>
          <p:cNvPicPr/>
          <p:nvPr/>
        </p:nvPicPr>
        <p:blipFill>
          <a:blip r:embed="rId14" cstate="print"/>
          <a:stretch>
            <a:fillRect/>
          </a:stretch>
        </p:blipFill>
        <p:spPr>
          <a:xfrm>
            <a:off x="468268" y="9328415"/>
            <a:ext cx="753441" cy="261426"/>
          </a:xfrm>
          <a:prstGeom prst="rect">
            <a:avLst/>
          </a:prstGeom>
        </p:spPr>
      </p:pic>
      <p:sp>
        <p:nvSpPr>
          <p:cNvPr id="35" name="bg object 35"/>
          <p:cNvSpPr/>
          <p:nvPr/>
        </p:nvSpPr>
        <p:spPr>
          <a:xfrm>
            <a:off x="457197" y="1062441"/>
            <a:ext cx="366395" cy="409575"/>
          </a:xfrm>
          <a:custGeom>
            <a:avLst/>
            <a:gdLst/>
            <a:ahLst/>
            <a:cxnLst/>
            <a:rect l="l" t="t" r="r" b="b"/>
            <a:pathLst>
              <a:path w="366394" h="409575">
                <a:moveTo>
                  <a:pt x="209778" y="0"/>
                </a:moveTo>
                <a:lnTo>
                  <a:pt x="0" y="0"/>
                </a:lnTo>
                <a:lnTo>
                  <a:pt x="0" y="409028"/>
                </a:lnTo>
                <a:lnTo>
                  <a:pt x="210947" y="409028"/>
                </a:lnTo>
                <a:lnTo>
                  <a:pt x="264524" y="404032"/>
                </a:lnTo>
                <a:lnTo>
                  <a:pt x="307612" y="389529"/>
                </a:lnTo>
                <a:lnTo>
                  <a:pt x="339395" y="366248"/>
                </a:lnTo>
                <a:lnTo>
                  <a:pt x="359061" y="334917"/>
                </a:lnTo>
                <a:lnTo>
                  <a:pt x="362031" y="317880"/>
                </a:lnTo>
                <a:lnTo>
                  <a:pt x="110439" y="317880"/>
                </a:lnTo>
                <a:lnTo>
                  <a:pt x="110439" y="242493"/>
                </a:lnTo>
                <a:lnTo>
                  <a:pt x="350839" y="242493"/>
                </a:lnTo>
                <a:lnTo>
                  <a:pt x="343814" y="230447"/>
                </a:lnTo>
                <a:lnTo>
                  <a:pt x="318220" y="209879"/>
                </a:lnTo>
                <a:lnTo>
                  <a:pt x="284568" y="195173"/>
                </a:lnTo>
                <a:lnTo>
                  <a:pt x="309717" y="180931"/>
                </a:lnTo>
                <a:lnTo>
                  <a:pt x="328073" y="163029"/>
                </a:lnTo>
                <a:lnTo>
                  <a:pt x="110439" y="163029"/>
                </a:lnTo>
                <a:lnTo>
                  <a:pt x="110439" y="91160"/>
                </a:lnTo>
                <a:lnTo>
                  <a:pt x="346623" y="91160"/>
                </a:lnTo>
                <a:lnTo>
                  <a:pt x="345878" y="82992"/>
                </a:lnTo>
                <a:lnTo>
                  <a:pt x="321386" y="36804"/>
                </a:lnTo>
                <a:lnTo>
                  <a:pt x="275888" y="9420"/>
                </a:lnTo>
                <a:lnTo>
                  <a:pt x="245548" y="2382"/>
                </a:lnTo>
                <a:lnTo>
                  <a:pt x="209778" y="0"/>
                </a:lnTo>
                <a:close/>
              </a:path>
              <a:path w="366394" h="409575">
                <a:moveTo>
                  <a:pt x="350839" y="242493"/>
                </a:moveTo>
                <a:lnTo>
                  <a:pt x="196926" y="242493"/>
                </a:lnTo>
                <a:lnTo>
                  <a:pt x="221625" y="245124"/>
                </a:lnTo>
                <a:lnTo>
                  <a:pt x="238926" y="252577"/>
                </a:lnTo>
                <a:lnTo>
                  <a:pt x="249105" y="264192"/>
                </a:lnTo>
                <a:lnTo>
                  <a:pt x="252437" y="279311"/>
                </a:lnTo>
                <a:lnTo>
                  <a:pt x="252437" y="280492"/>
                </a:lnTo>
                <a:lnTo>
                  <a:pt x="248793" y="296439"/>
                </a:lnTo>
                <a:lnTo>
                  <a:pt x="238191" y="308168"/>
                </a:lnTo>
                <a:lnTo>
                  <a:pt x="221126" y="315407"/>
                </a:lnTo>
                <a:lnTo>
                  <a:pt x="198094" y="317880"/>
                </a:lnTo>
                <a:lnTo>
                  <a:pt x="362031" y="317880"/>
                </a:lnTo>
                <a:lnTo>
                  <a:pt x="365767" y="296439"/>
                </a:lnTo>
                <a:lnTo>
                  <a:pt x="365798" y="295097"/>
                </a:lnTo>
                <a:lnTo>
                  <a:pt x="360092" y="258360"/>
                </a:lnTo>
                <a:lnTo>
                  <a:pt x="350839" y="242493"/>
                </a:lnTo>
                <a:close/>
              </a:path>
              <a:path w="366394" h="409575">
                <a:moveTo>
                  <a:pt x="346623" y="91160"/>
                </a:moveTo>
                <a:lnTo>
                  <a:pt x="184061" y="91160"/>
                </a:lnTo>
                <a:lnTo>
                  <a:pt x="206395" y="93515"/>
                </a:lnTo>
                <a:lnTo>
                  <a:pt x="222483" y="100363"/>
                </a:lnTo>
                <a:lnTo>
                  <a:pt x="232215" y="111375"/>
                </a:lnTo>
                <a:lnTo>
                  <a:pt x="235483" y="126225"/>
                </a:lnTo>
                <a:lnTo>
                  <a:pt x="235483" y="127393"/>
                </a:lnTo>
                <a:lnTo>
                  <a:pt x="231932" y="143066"/>
                </a:lnTo>
                <a:lnTo>
                  <a:pt x="221535" y="154193"/>
                </a:lnTo>
                <a:lnTo>
                  <a:pt x="204675" y="160830"/>
                </a:lnTo>
                <a:lnTo>
                  <a:pt x="181736" y="163029"/>
                </a:lnTo>
                <a:lnTo>
                  <a:pt x="328073" y="163029"/>
                </a:lnTo>
                <a:lnTo>
                  <a:pt x="329715" y="161428"/>
                </a:lnTo>
                <a:lnTo>
                  <a:pt x="342920" y="136007"/>
                </a:lnTo>
                <a:lnTo>
                  <a:pt x="347687" y="104012"/>
                </a:lnTo>
                <a:lnTo>
                  <a:pt x="347687" y="102844"/>
                </a:lnTo>
                <a:lnTo>
                  <a:pt x="346623" y="91160"/>
                </a:lnTo>
                <a:close/>
              </a:path>
            </a:pathLst>
          </a:custGeom>
          <a:solidFill>
            <a:srgbClr val="FFFFFF"/>
          </a:solidFill>
        </p:spPr>
        <p:txBody>
          <a:bodyPr wrap="square" lIns="0" tIns="0" rIns="0" bIns="0" rtlCol="0"/>
          <a:lstStyle/>
          <a:p>
            <a:endParaRPr/>
          </a:p>
        </p:txBody>
      </p:sp>
      <p:sp>
        <p:nvSpPr>
          <p:cNvPr id="36" name="bg object 36"/>
          <p:cNvSpPr/>
          <p:nvPr/>
        </p:nvSpPr>
        <p:spPr>
          <a:xfrm>
            <a:off x="874979" y="1062443"/>
            <a:ext cx="332105" cy="408940"/>
          </a:xfrm>
          <a:custGeom>
            <a:avLst/>
            <a:gdLst/>
            <a:ahLst/>
            <a:cxnLst/>
            <a:rect l="l" t="t" r="r" b="b"/>
            <a:pathLst>
              <a:path w="332105" h="408940">
                <a:moveTo>
                  <a:pt x="331901" y="312420"/>
                </a:moveTo>
                <a:lnTo>
                  <a:pt x="112179" y="312420"/>
                </a:lnTo>
                <a:lnTo>
                  <a:pt x="112179" y="247650"/>
                </a:lnTo>
                <a:lnTo>
                  <a:pt x="308521" y="247650"/>
                </a:lnTo>
                <a:lnTo>
                  <a:pt x="308521" y="158750"/>
                </a:lnTo>
                <a:lnTo>
                  <a:pt x="112179" y="158750"/>
                </a:lnTo>
                <a:lnTo>
                  <a:pt x="112179" y="96520"/>
                </a:lnTo>
                <a:lnTo>
                  <a:pt x="328980" y="96520"/>
                </a:lnTo>
                <a:lnTo>
                  <a:pt x="328980" y="0"/>
                </a:lnTo>
                <a:lnTo>
                  <a:pt x="0" y="0"/>
                </a:lnTo>
                <a:lnTo>
                  <a:pt x="0" y="96520"/>
                </a:lnTo>
                <a:lnTo>
                  <a:pt x="0" y="158750"/>
                </a:lnTo>
                <a:lnTo>
                  <a:pt x="0" y="247650"/>
                </a:lnTo>
                <a:lnTo>
                  <a:pt x="0" y="312420"/>
                </a:lnTo>
                <a:lnTo>
                  <a:pt x="0" y="408940"/>
                </a:lnTo>
                <a:lnTo>
                  <a:pt x="331901" y="408940"/>
                </a:lnTo>
                <a:lnTo>
                  <a:pt x="331901" y="312420"/>
                </a:lnTo>
                <a:close/>
              </a:path>
            </a:pathLst>
          </a:custGeom>
          <a:solidFill>
            <a:srgbClr val="FFFFFF"/>
          </a:solidFill>
        </p:spPr>
        <p:txBody>
          <a:bodyPr wrap="square" lIns="0" tIns="0" rIns="0" bIns="0" rtlCol="0"/>
          <a:lstStyle/>
          <a:p>
            <a:endParaRPr/>
          </a:p>
        </p:txBody>
      </p:sp>
      <p:sp>
        <p:nvSpPr>
          <p:cNvPr id="37" name="bg object 37"/>
          <p:cNvSpPr/>
          <p:nvPr/>
        </p:nvSpPr>
        <p:spPr>
          <a:xfrm>
            <a:off x="1264704" y="1054264"/>
            <a:ext cx="806450" cy="425450"/>
          </a:xfrm>
          <a:custGeom>
            <a:avLst/>
            <a:gdLst/>
            <a:ahLst/>
            <a:cxnLst/>
            <a:rect l="l" t="t" r="r" b="b"/>
            <a:pathLst>
              <a:path w="806450" h="425450">
                <a:moveTo>
                  <a:pt x="376313" y="417207"/>
                </a:moveTo>
                <a:lnTo>
                  <a:pt x="291541" y="293331"/>
                </a:lnTo>
                <a:lnTo>
                  <a:pt x="278739" y="274637"/>
                </a:lnTo>
                <a:lnTo>
                  <a:pt x="313334" y="254685"/>
                </a:lnTo>
                <a:lnTo>
                  <a:pt x="339864" y="227164"/>
                </a:lnTo>
                <a:lnTo>
                  <a:pt x="350824" y="204508"/>
                </a:lnTo>
                <a:lnTo>
                  <a:pt x="356882" y="191985"/>
                </a:lnTo>
                <a:lnTo>
                  <a:pt x="362877" y="149009"/>
                </a:lnTo>
                <a:lnTo>
                  <a:pt x="362877" y="147840"/>
                </a:lnTo>
                <a:lnTo>
                  <a:pt x="360591" y="119240"/>
                </a:lnTo>
                <a:lnTo>
                  <a:pt x="357111" y="106349"/>
                </a:lnTo>
                <a:lnTo>
                  <a:pt x="353745" y="93865"/>
                </a:lnTo>
                <a:lnTo>
                  <a:pt x="326644" y="52590"/>
                </a:lnTo>
                <a:lnTo>
                  <a:pt x="273177" y="19875"/>
                </a:lnTo>
                <a:lnTo>
                  <a:pt x="248932" y="14097"/>
                </a:lnTo>
                <a:lnTo>
                  <a:pt x="248932" y="154838"/>
                </a:lnTo>
                <a:lnTo>
                  <a:pt x="248932" y="156019"/>
                </a:lnTo>
                <a:lnTo>
                  <a:pt x="244856" y="176174"/>
                </a:lnTo>
                <a:lnTo>
                  <a:pt x="233006" y="191452"/>
                </a:lnTo>
                <a:lnTo>
                  <a:pt x="213931" y="201129"/>
                </a:lnTo>
                <a:lnTo>
                  <a:pt x="188163" y="204508"/>
                </a:lnTo>
                <a:lnTo>
                  <a:pt x="113360" y="204508"/>
                </a:lnTo>
                <a:lnTo>
                  <a:pt x="113360" y="106349"/>
                </a:lnTo>
                <a:lnTo>
                  <a:pt x="187579" y="106349"/>
                </a:lnTo>
                <a:lnTo>
                  <a:pt x="213194" y="109410"/>
                </a:lnTo>
                <a:lnTo>
                  <a:pt x="232498" y="118554"/>
                </a:lnTo>
                <a:lnTo>
                  <a:pt x="244690" y="133718"/>
                </a:lnTo>
                <a:lnTo>
                  <a:pt x="248932" y="154838"/>
                </a:lnTo>
                <a:lnTo>
                  <a:pt x="248932" y="14097"/>
                </a:lnTo>
                <a:lnTo>
                  <a:pt x="236753" y="11176"/>
                </a:lnTo>
                <a:lnTo>
                  <a:pt x="193408" y="8178"/>
                </a:lnTo>
                <a:lnTo>
                  <a:pt x="0" y="8178"/>
                </a:lnTo>
                <a:lnTo>
                  <a:pt x="0" y="417207"/>
                </a:lnTo>
                <a:lnTo>
                  <a:pt x="113360" y="417207"/>
                </a:lnTo>
                <a:lnTo>
                  <a:pt x="113360" y="293331"/>
                </a:lnTo>
                <a:lnTo>
                  <a:pt x="163042" y="293331"/>
                </a:lnTo>
                <a:lnTo>
                  <a:pt x="245427" y="417207"/>
                </a:lnTo>
                <a:lnTo>
                  <a:pt x="376313" y="417207"/>
                </a:lnTo>
                <a:close/>
              </a:path>
              <a:path w="806450" h="425450">
                <a:moveTo>
                  <a:pt x="806361" y="178219"/>
                </a:moveTo>
                <a:lnTo>
                  <a:pt x="618197" y="178219"/>
                </a:lnTo>
                <a:lnTo>
                  <a:pt x="618197" y="261200"/>
                </a:lnTo>
                <a:lnTo>
                  <a:pt x="698842" y="261200"/>
                </a:lnTo>
                <a:lnTo>
                  <a:pt x="698842" y="310870"/>
                </a:lnTo>
                <a:lnTo>
                  <a:pt x="685342" y="318198"/>
                </a:lnTo>
                <a:lnTo>
                  <a:pt x="670077" y="323507"/>
                </a:lnTo>
                <a:lnTo>
                  <a:pt x="652830" y="326720"/>
                </a:lnTo>
                <a:lnTo>
                  <a:pt x="633399" y="327812"/>
                </a:lnTo>
                <a:lnTo>
                  <a:pt x="588695" y="319379"/>
                </a:lnTo>
                <a:lnTo>
                  <a:pt x="553567" y="295897"/>
                </a:lnTo>
                <a:lnTo>
                  <a:pt x="530606" y="260019"/>
                </a:lnTo>
                <a:lnTo>
                  <a:pt x="522376" y="214464"/>
                </a:lnTo>
                <a:lnTo>
                  <a:pt x="522376" y="213296"/>
                </a:lnTo>
                <a:lnTo>
                  <a:pt x="530415" y="169379"/>
                </a:lnTo>
                <a:lnTo>
                  <a:pt x="552538" y="133743"/>
                </a:lnTo>
                <a:lnTo>
                  <a:pt x="585724" y="109842"/>
                </a:lnTo>
                <a:lnTo>
                  <a:pt x="626973" y="101104"/>
                </a:lnTo>
                <a:lnTo>
                  <a:pt x="655307" y="103682"/>
                </a:lnTo>
                <a:lnTo>
                  <a:pt x="680504" y="111175"/>
                </a:lnTo>
                <a:lnTo>
                  <a:pt x="703630" y="123278"/>
                </a:lnTo>
                <a:lnTo>
                  <a:pt x="725716" y="139649"/>
                </a:lnTo>
                <a:lnTo>
                  <a:pt x="792327" y="59601"/>
                </a:lnTo>
                <a:lnTo>
                  <a:pt x="758266" y="34518"/>
                </a:lnTo>
                <a:lnTo>
                  <a:pt x="720102" y="15773"/>
                </a:lnTo>
                <a:lnTo>
                  <a:pt x="676554" y="4051"/>
                </a:lnTo>
                <a:lnTo>
                  <a:pt x="626389" y="0"/>
                </a:lnTo>
                <a:lnTo>
                  <a:pt x="574255" y="5524"/>
                </a:lnTo>
                <a:lnTo>
                  <a:pt x="527265" y="21310"/>
                </a:lnTo>
                <a:lnTo>
                  <a:pt x="486448" y="46177"/>
                </a:lnTo>
                <a:lnTo>
                  <a:pt x="452869" y="78943"/>
                </a:lnTo>
                <a:lnTo>
                  <a:pt x="427583" y="118402"/>
                </a:lnTo>
                <a:lnTo>
                  <a:pt x="411645" y="163385"/>
                </a:lnTo>
                <a:lnTo>
                  <a:pt x="406095" y="212699"/>
                </a:lnTo>
                <a:lnTo>
                  <a:pt x="406095" y="213868"/>
                </a:lnTo>
                <a:lnTo>
                  <a:pt x="411746" y="264591"/>
                </a:lnTo>
                <a:lnTo>
                  <a:pt x="427951" y="309981"/>
                </a:lnTo>
                <a:lnTo>
                  <a:pt x="453605" y="349135"/>
                </a:lnTo>
                <a:lnTo>
                  <a:pt x="487616" y="381152"/>
                </a:lnTo>
                <a:lnTo>
                  <a:pt x="528878" y="405130"/>
                </a:lnTo>
                <a:lnTo>
                  <a:pt x="576287" y="420179"/>
                </a:lnTo>
                <a:lnTo>
                  <a:pt x="628726" y="425399"/>
                </a:lnTo>
                <a:lnTo>
                  <a:pt x="681710" y="420547"/>
                </a:lnTo>
                <a:lnTo>
                  <a:pt x="729157" y="407212"/>
                </a:lnTo>
                <a:lnTo>
                  <a:pt x="770801" y="387197"/>
                </a:lnTo>
                <a:lnTo>
                  <a:pt x="806361" y="362292"/>
                </a:lnTo>
                <a:lnTo>
                  <a:pt x="806361" y="178219"/>
                </a:lnTo>
                <a:close/>
              </a:path>
            </a:pathLst>
          </a:custGeom>
          <a:solidFill>
            <a:srgbClr val="FFFFFF"/>
          </a:solidFill>
        </p:spPr>
        <p:txBody>
          <a:bodyPr wrap="square" lIns="0" tIns="0" rIns="0" bIns="0" rtlCol="0"/>
          <a:lstStyle/>
          <a:p>
            <a:endParaRPr/>
          </a:p>
        </p:txBody>
      </p:sp>
      <p:sp>
        <p:nvSpPr>
          <p:cNvPr id="38" name="bg object 38"/>
          <p:cNvSpPr/>
          <p:nvPr/>
        </p:nvSpPr>
        <p:spPr>
          <a:xfrm>
            <a:off x="2134158" y="1062443"/>
            <a:ext cx="332105" cy="408940"/>
          </a:xfrm>
          <a:custGeom>
            <a:avLst/>
            <a:gdLst/>
            <a:ahLst/>
            <a:cxnLst/>
            <a:rect l="l" t="t" r="r" b="b"/>
            <a:pathLst>
              <a:path w="332105" h="408940">
                <a:moveTo>
                  <a:pt x="331901" y="312420"/>
                </a:moveTo>
                <a:lnTo>
                  <a:pt x="112179" y="312420"/>
                </a:lnTo>
                <a:lnTo>
                  <a:pt x="112179" y="247650"/>
                </a:lnTo>
                <a:lnTo>
                  <a:pt x="308521" y="247650"/>
                </a:lnTo>
                <a:lnTo>
                  <a:pt x="308521" y="158750"/>
                </a:lnTo>
                <a:lnTo>
                  <a:pt x="112179" y="158750"/>
                </a:lnTo>
                <a:lnTo>
                  <a:pt x="112179" y="96520"/>
                </a:lnTo>
                <a:lnTo>
                  <a:pt x="328980" y="96520"/>
                </a:lnTo>
                <a:lnTo>
                  <a:pt x="328980" y="0"/>
                </a:lnTo>
                <a:lnTo>
                  <a:pt x="0" y="0"/>
                </a:lnTo>
                <a:lnTo>
                  <a:pt x="0" y="96520"/>
                </a:lnTo>
                <a:lnTo>
                  <a:pt x="0" y="158750"/>
                </a:lnTo>
                <a:lnTo>
                  <a:pt x="0" y="247650"/>
                </a:lnTo>
                <a:lnTo>
                  <a:pt x="0" y="312420"/>
                </a:lnTo>
                <a:lnTo>
                  <a:pt x="0" y="408940"/>
                </a:lnTo>
                <a:lnTo>
                  <a:pt x="331901" y="408940"/>
                </a:lnTo>
                <a:lnTo>
                  <a:pt x="331901" y="312420"/>
                </a:lnTo>
                <a:close/>
              </a:path>
            </a:pathLst>
          </a:custGeom>
          <a:solidFill>
            <a:srgbClr val="FFFFFF"/>
          </a:solidFill>
        </p:spPr>
        <p:txBody>
          <a:bodyPr wrap="square" lIns="0" tIns="0" rIns="0" bIns="0" rtlCol="0"/>
          <a:lstStyle/>
          <a:p>
            <a:endParaRPr/>
          </a:p>
        </p:txBody>
      </p:sp>
      <p:sp>
        <p:nvSpPr>
          <p:cNvPr id="39" name="bg object 39"/>
          <p:cNvSpPr/>
          <p:nvPr/>
        </p:nvSpPr>
        <p:spPr>
          <a:xfrm>
            <a:off x="2523897" y="1062443"/>
            <a:ext cx="376555" cy="409575"/>
          </a:xfrm>
          <a:custGeom>
            <a:avLst/>
            <a:gdLst/>
            <a:ahLst/>
            <a:cxnLst/>
            <a:rect l="l" t="t" r="r" b="b"/>
            <a:pathLst>
              <a:path w="376555" h="409575">
                <a:moveTo>
                  <a:pt x="193420" y="0"/>
                </a:moveTo>
                <a:lnTo>
                  <a:pt x="0" y="0"/>
                </a:lnTo>
                <a:lnTo>
                  <a:pt x="0" y="409028"/>
                </a:lnTo>
                <a:lnTo>
                  <a:pt x="113360" y="409028"/>
                </a:lnTo>
                <a:lnTo>
                  <a:pt x="113360" y="285153"/>
                </a:lnTo>
                <a:lnTo>
                  <a:pt x="291522" y="285153"/>
                </a:lnTo>
                <a:lnTo>
                  <a:pt x="278726" y="266458"/>
                </a:lnTo>
                <a:lnTo>
                  <a:pt x="313322" y="246497"/>
                </a:lnTo>
                <a:lnTo>
                  <a:pt x="339866" y="218979"/>
                </a:lnTo>
                <a:lnTo>
                  <a:pt x="350817" y="196329"/>
                </a:lnTo>
                <a:lnTo>
                  <a:pt x="113360" y="196329"/>
                </a:lnTo>
                <a:lnTo>
                  <a:pt x="113360" y="98170"/>
                </a:lnTo>
                <a:lnTo>
                  <a:pt x="357110" y="98170"/>
                </a:lnTo>
                <a:lnTo>
                  <a:pt x="353742" y="85678"/>
                </a:lnTo>
                <a:lnTo>
                  <a:pt x="326644" y="44411"/>
                </a:lnTo>
                <a:lnTo>
                  <a:pt x="273177" y="11685"/>
                </a:lnTo>
                <a:lnTo>
                  <a:pt x="236747" y="2994"/>
                </a:lnTo>
                <a:lnTo>
                  <a:pt x="193420" y="0"/>
                </a:lnTo>
                <a:close/>
              </a:path>
              <a:path w="376555" h="409575">
                <a:moveTo>
                  <a:pt x="291522" y="285153"/>
                </a:moveTo>
                <a:lnTo>
                  <a:pt x="163029" y="285153"/>
                </a:lnTo>
                <a:lnTo>
                  <a:pt x="245414" y="409028"/>
                </a:lnTo>
                <a:lnTo>
                  <a:pt x="376313" y="409028"/>
                </a:lnTo>
                <a:lnTo>
                  <a:pt x="291522" y="285153"/>
                </a:lnTo>
                <a:close/>
              </a:path>
              <a:path w="376555" h="409575">
                <a:moveTo>
                  <a:pt x="357110" y="98170"/>
                </a:moveTo>
                <a:lnTo>
                  <a:pt x="187578" y="98170"/>
                </a:lnTo>
                <a:lnTo>
                  <a:pt x="213185" y="101228"/>
                </a:lnTo>
                <a:lnTo>
                  <a:pt x="232495" y="110366"/>
                </a:lnTo>
                <a:lnTo>
                  <a:pt x="244686" y="125527"/>
                </a:lnTo>
                <a:lnTo>
                  <a:pt x="248932" y="146659"/>
                </a:lnTo>
                <a:lnTo>
                  <a:pt x="248932" y="147840"/>
                </a:lnTo>
                <a:lnTo>
                  <a:pt x="244859" y="167991"/>
                </a:lnTo>
                <a:lnTo>
                  <a:pt x="233005" y="183262"/>
                </a:lnTo>
                <a:lnTo>
                  <a:pt x="213919" y="192944"/>
                </a:lnTo>
                <a:lnTo>
                  <a:pt x="188150" y="196329"/>
                </a:lnTo>
                <a:lnTo>
                  <a:pt x="350817" y="196329"/>
                </a:lnTo>
                <a:lnTo>
                  <a:pt x="356877" y="183794"/>
                </a:lnTo>
                <a:lnTo>
                  <a:pt x="362877" y="140830"/>
                </a:lnTo>
                <a:lnTo>
                  <a:pt x="362877" y="139661"/>
                </a:lnTo>
                <a:lnTo>
                  <a:pt x="360583" y="111054"/>
                </a:lnTo>
                <a:lnTo>
                  <a:pt x="357110" y="98170"/>
                </a:lnTo>
                <a:close/>
              </a:path>
            </a:pathLst>
          </a:custGeom>
          <a:solidFill>
            <a:srgbClr val="FFFFFF"/>
          </a:solidFill>
        </p:spPr>
        <p:txBody>
          <a:bodyPr wrap="square" lIns="0" tIns="0" rIns="0" bIns="0" rtlCol="0"/>
          <a:lstStyle/>
          <a:p>
            <a:endParaRPr/>
          </a:p>
        </p:txBody>
      </p:sp>
      <p:sp>
        <p:nvSpPr>
          <p:cNvPr id="40" name="bg object 40"/>
          <p:cNvSpPr/>
          <p:nvPr/>
        </p:nvSpPr>
        <p:spPr>
          <a:xfrm>
            <a:off x="546646" y="1817928"/>
            <a:ext cx="195580" cy="62865"/>
          </a:xfrm>
          <a:custGeom>
            <a:avLst/>
            <a:gdLst/>
            <a:ahLst/>
            <a:cxnLst/>
            <a:rect l="l" t="t" r="r" b="b"/>
            <a:pathLst>
              <a:path w="195579" h="62864">
                <a:moveTo>
                  <a:pt x="40805" y="546"/>
                </a:moveTo>
                <a:lnTo>
                  <a:pt x="0" y="546"/>
                </a:lnTo>
                <a:lnTo>
                  <a:pt x="0" y="62141"/>
                </a:lnTo>
                <a:lnTo>
                  <a:pt x="11696" y="62141"/>
                </a:lnTo>
                <a:lnTo>
                  <a:pt x="11696" y="36830"/>
                </a:lnTo>
                <a:lnTo>
                  <a:pt x="39319" y="36830"/>
                </a:lnTo>
                <a:lnTo>
                  <a:pt x="39319" y="26987"/>
                </a:lnTo>
                <a:lnTo>
                  <a:pt x="11696" y="26987"/>
                </a:lnTo>
                <a:lnTo>
                  <a:pt x="11696" y="10388"/>
                </a:lnTo>
                <a:lnTo>
                  <a:pt x="40805" y="10388"/>
                </a:lnTo>
                <a:lnTo>
                  <a:pt x="40805" y="546"/>
                </a:lnTo>
                <a:close/>
              </a:path>
              <a:path w="195579" h="62864">
                <a:moveTo>
                  <a:pt x="118427" y="17602"/>
                </a:moveTo>
                <a:lnTo>
                  <a:pt x="116979" y="10020"/>
                </a:lnTo>
                <a:lnTo>
                  <a:pt x="116827" y="9283"/>
                </a:lnTo>
                <a:lnTo>
                  <a:pt x="110388" y="1866"/>
                </a:lnTo>
                <a:lnTo>
                  <a:pt x="106565" y="889"/>
                </a:lnTo>
                <a:lnTo>
                  <a:pt x="106565" y="20815"/>
                </a:lnTo>
                <a:lnTo>
                  <a:pt x="106565" y="41440"/>
                </a:lnTo>
                <a:lnTo>
                  <a:pt x="105841" y="47586"/>
                </a:lnTo>
                <a:lnTo>
                  <a:pt x="102958" y="51650"/>
                </a:lnTo>
                <a:lnTo>
                  <a:pt x="98602" y="52666"/>
                </a:lnTo>
                <a:lnTo>
                  <a:pt x="83781" y="52666"/>
                </a:lnTo>
                <a:lnTo>
                  <a:pt x="79209" y="51752"/>
                </a:lnTo>
                <a:lnTo>
                  <a:pt x="76123" y="48158"/>
                </a:lnTo>
                <a:lnTo>
                  <a:pt x="75336" y="42837"/>
                </a:lnTo>
                <a:lnTo>
                  <a:pt x="75463" y="20815"/>
                </a:lnTo>
                <a:lnTo>
                  <a:pt x="75996" y="15062"/>
                </a:lnTo>
                <a:lnTo>
                  <a:pt x="78651" y="11036"/>
                </a:lnTo>
                <a:lnTo>
                  <a:pt x="83235" y="10020"/>
                </a:lnTo>
                <a:lnTo>
                  <a:pt x="98679" y="10020"/>
                </a:lnTo>
                <a:lnTo>
                  <a:pt x="103149" y="10960"/>
                </a:lnTo>
                <a:lnTo>
                  <a:pt x="105879" y="14719"/>
                </a:lnTo>
                <a:lnTo>
                  <a:pt x="106565" y="20815"/>
                </a:lnTo>
                <a:lnTo>
                  <a:pt x="106565" y="889"/>
                </a:lnTo>
                <a:lnTo>
                  <a:pt x="103174" y="0"/>
                </a:lnTo>
                <a:lnTo>
                  <a:pt x="79413" y="0"/>
                </a:lnTo>
                <a:lnTo>
                  <a:pt x="63474" y="45631"/>
                </a:lnTo>
                <a:lnTo>
                  <a:pt x="65100" y="53619"/>
                </a:lnTo>
                <a:lnTo>
                  <a:pt x="71666" y="60871"/>
                </a:lnTo>
                <a:lnTo>
                  <a:pt x="78905" y="62674"/>
                </a:lnTo>
                <a:lnTo>
                  <a:pt x="102527" y="62674"/>
                </a:lnTo>
                <a:lnTo>
                  <a:pt x="110350" y="60845"/>
                </a:lnTo>
                <a:lnTo>
                  <a:pt x="113588" y="57175"/>
                </a:lnTo>
                <a:lnTo>
                  <a:pt x="115709" y="53441"/>
                </a:lnTo>
                <a:lnTo>
                  <a:pt x="115912" y="52666"/>
                </a:lnTo>
                <a:lnTo>
                  <a:pt x="117221" y="47752"/>
                </a:lnTo>
                <a:lnTo>
                  <a:pt x="118135" y="40106"/>
                </a:lnTo>
                <a:lnTo>
                  <a:pt x="118338" y="33312"/>
                </a:lnTo>
                <a:lnTo>
                  <a:pt x="118427" y="17602"/>
                </a:lnTo>
                <a:close/>
              </a:path>
              <a:path w="195579" h="62864">
                <a:moveTo>
                  <a:pt x="195110" y="11836"/>
                </a:moveTo>
                <a:lnTo>
                  <a:pt x="194665" y="10388"/>
                </a:lnTo>
                <a:lnTo>
                  <a:pt x="193675" y="7086"/>
                </a:lnTo>
                <a:lnTo>
                  <a:pt x="187947" y="1854"/>
                </a:lnTo>
                <a:lnTo>
                  <a:pt x="183235" y="660"/>
                </a:lnTo>
                <a:lnTo>
                  <a:pt x="183235" y="16421"/>
                </a:lnTo>
                <a:lnTo>
                  <a:pt x="183235" y="25107"/>
                </a:lnTo>
                <a:lnTo>
                  <a:pt x="182575" y="27965"/>
                </a:lnTo>
                <a:lnTo>
                  <a:pt x="179959" y="30835"/>
                </a:lnTo>
                <a:lnTo>
                  <a:pt x="177304" y="31546"/>
                </a:lnTo>
                <a:lnTo>
                  <a:pt x="156514" y="31546"/>
                </a:lnTo>
                <a:lnTo>
                  <a:pt x="156514" y="10388"/>
                </a:lnTo>
                <a:lnTo>
                  <a:pt x="177939" y="10388"/>
                </a:lnTo>
                <a:lnTo>
                  <a:pt x="180403" y="11023"/>
                </a:lnTo>
                <a:lnTo>
                  <a:pt x="182676" y="13576"/>
                </a:lnTo>
                <a:lnTo>
                  <a:pt x="183235" y="16421"/>
                </a:lnTo>
                <a:lnTo>
                  <a:pt x="183235" y="660"/>
                </a:lnTo>
                <a:lnTo>
                  <a:pt x="182740" y="533"/>
                </a:lnTo>
                <a:lnTo>
                  <a:pt x="144830" y="533"/>
                </a:lnTo>
                <a:lnTo>
                  <a:pt x="144830" y="62141"/>
                </a:lnTo>
                <a:lnTo>
                  <a:pt x="156514" y="62141"/>
                </a:lnTo>
                <a:lnTo>
                  <a:pt x="156514" y="41376"/>
                </a:lnTo>
                <a:lnTo>
                  <a:pt x="179616" y="41376"/>
                </a:lnTo>
                <a:lnTo>
                  <a:pt x="182740" y="44564"/>
                </a:lnTo>
                <a:lnTo>
                  <a:pt x="182740" y="62141"/>
                </a:lnTo>
                <a:lnTo>
                  <a:pt x="194424" y="62141"/>
                </a:lnTo>
                <a:lnTo>
                  <a:pt x="194424" y="41376"/>
                </a:lnTo>
                <a:lnTo>
                  <a:pt x="194424" y="41008"/>
                </a:lnTo>
                <a:lnTo>
                  <a:pt x="191008" y="37020"/>
                </a:lnTo>
                <a:lnTo>
                  <a:pt x="184188" y="36601"/>
                </a:lnTo>
                <a:lnTo>
                  <a:pt x="184188" y="36195"/>
                </a:lnTo>
                <a:lnTo>
                  <a:pt x="188595" y="35318"/>
                </a:lnTo>
                <a:lnTo>
                  <a:pt x="191528" y="33743"/>
                </a:lnTo>
                <a:lnTo>
                  <a:pt x="192900" y="31546"/>
                </a:lnTo>
                <a:lnTo>
                  <a:pt x="194386" y="29171"/>
                </a:lnTo>
                <a:lnTo>
                  <a:pt x="195072" y="25107"/>
                </a:lnTo>
                <a:lnTo>
                  <a:pt x="195110" y="11836"/>
                </a:lnTo>
                <a:close/>
              </a:path>
            </a:pathLst>
          </a:custGeom>
          <a:solidFill>
            <a:srgbClr val="FFFFFF"/>
          </a:solidFill>
        </p:spPr>
        <p:txBody>
          <a:bodyPr wrap="square" lIns="0" tIns="0" rIns="0" bIns="0" rtlCol="0"/>
          <a:lstStyle/>
          <a:p>
            <a:endParaRPr/>
          </a:p>
        </p:txBody>
      </p:sp>
      <p:sp>
        <p:nvSpPr>
          <p:cNvPr id="41" name="bg object 41"/>
          <p:cNvSpPr/>
          <p:nvPr/>
        </p:nvSpPr>
        <p:spPr>
          <a:xfrm>
            <a:off x="811123" y="1817928"/>
            <a:ext cx="462915" cy="62865"/>
          </a:xfrm>
          <a:custGeom>
            <a:avLst/>
            <a:gdLst/>
            <a:ahLst/>
            <a:cxnLst/>
            <a:rect l="l" t="t" r="r" b="b"/>
            <a:pathLst>
              <a:path w="462915" h="62864">
                <a:moveTo>
                  <a:pt x="40563" y="51663"/>
                </a:moveTo>
                <a:lnTo>
                  <a:pt x="11684" y="51663"/>
                </a:lnTo>
                <a:lnTo>
                  <a:pt x="11684" y="533"/>
                </a:lnTo>
                <a:lnTo>
                  <a:pt x="0" y="533"/>
                </a:lnTo>
                <a:lnTo>
                  <a:pt x="0" y="62141"/>
                </a:lnTo>
                <a:lnTo>
                  <a:pt x="40563" y="62141"/>
                </a:lnTo>
                <a:lnTo>
                  <a:pt x="40563" y="51663"/>
                </a:lnTo>
                <a:close/>
              </a:path>
              <a:path w="462915" h="62864">
                <a:moveTo>
                  <a:pt x="118287" y="62141"/>
                </a:moveTo>
                <a:lnTo>
                  <a:pt x="114300" y="50330"/>
                </a:lnTo>
                <a:lnTo>
                  <a:pt x="111379" y="41706"/>
                </a:lnTo>
                <a:lnTo>
                  <a:pt x="100558" y="9626"/>
                </a:lnTo>
                <a:lnTo>
                  <a:pt x="99517" y="6540"/>
                </a:lnTo>
                <a:lnTo>
                  <a:pt x="99517" y="41706"/>
                </a:lnTo>
                <a:lnTo>
                  <a:pt x="78397" y="41706"/>
                </a:lnTo>
                <a:lnTo>
                  <a:pt x="88874" y="9626"/>
                </a:lnTo>
                <a:lnTo>
                  <a:pt x="99517" y="41706"/>
                </a:lnTo>
                <a:lnTo>
                  <a:pt x="99517" y="6540"/>
                </a:lnTo>
                <a:lnTo>
                  <a:pt x="97497" y="546"/>
                </a:lnTo>
                <a:lnTo>
                  <a:pt x="79946" y="546"/>
                </a:lnTo>
                <a:lnTo>
                  <a:pt x="59448" y="62141"/>
                </a:lnTo>
                <a:lnTo>
                  <a:pt x="71818" y="62141"/>
                </a:lnTo>
                <a:lnTo>
                  <a:pt x="75641" y="50330"/>
                </a:lnTo>
                <a:lnTo>
                  <a:pt x="102235" y="50330"/>
                </a:lnTo>
                <a:lnTo>
                  <a:pt x="106159" y="62141"/>
                </a:lnTo>
                <a:lnTo>
                  <a:pt x="118287" y="62141"/>
                </a:lnTo>
                <a:close/>
              </a:path>
              <a:path w="462915" h="62864">
                <a:moveTo>
                  <a:pt x="189306" y="36588"/>
                </a:moveTo>
                <a:lnTo>
                  <a:pt x="187960" y="32207"/>
                </a:lnTo>
                <a:lnTo>
                  <a:pt x="182562" y="28003"/>
                </a:lnTo>
                <a:lnTo>
                  <a:pt x="176644" y="26695"/>
                </a:lnTo>
                <a:lnTo>
                  <a:pt x="159702" y="25755"/>
                </a:lnTo>
                <a:lnTo>
                  <a:pt x="155130" y="25146"/>
                </a:lnTo>
                <a:lnTo>
                  <a:pt x="152361" y="23583"/>
                </a:lnTo>
                <a:lnTo>
                  <a:pt x="151663" y="21259"/>
                </a:lnTo>
                <a:lnTo>
                  <a:pt x="151663" y="14097"/>
                </a:lnTo>
                <a:lnTo>
                  <a:pt x="152527" y="11950"/>
                </a:lnTo>
                <a:lnTo>
                  <a:pt x="155917" y="9893"/>
                </a:lnTo>
                <a:lnTo>
                  <a:pt x="159524" y="9398"/>
                </a:lnTo>
                <a:lnTo>
                  <a:pt x="169760" y="9398"/>
                </a:lnTo>
                <a:lnTo>
                  <a:pt x="172732" y="9829"/>
                </a:lnTo>
                <a:lnTo>
                  <a:pt x="175260" y="11620"/>
                </a:lnTo>
                <a:lnTo>
                  <a:pt x="176047" y="13779"/>
                </a:lnTo>
                <a:lnTo>
                  <a:pt x="176403" y="18503"/>
                </a:lnTo>
                <a:lnTo>
                  <a:pt x="187820" y="18503"/>
                </a:lnTo>
                <a:lnTo>
                  <a:pt x="187820" y="9779"/>
                </a:lnTo>
                <a:lnTo>
                  <a:pt x="186207" y="5499"/>
                </a:lnTo>
                <a:lnTo>
                  <a:pt x="179768" y="1104"/>
                </a:lnTo>
                <a:lnTo>
                  <a:pt x="173532" y="0"/>
                </a:lnTo>
                <a:lnTo>
                  <a:pt x="154482" y="0"/>
                </a:lnTo>
                <a:lnTo>
                  <a:pt x="147967" y="1193"/>
                </a:lnTo>
                <a:lnTo>
                  <a:pt x="141439" y="5981"/>
                </a:lnTo>
                <a:lnTo>
                  <a:pt x="139801" y="10769"/>
                </a:lnTo>
                <a:lnTo>
                  <a:pt x="139801" y="25019"/>
                </a:lnTo>
                <a:lnTo>
                  <a:pt x="141160" y="29591"/>
                </a:lnTo>
                <a:lnTo>
                  <a:pt x="146570" y="33870"/>
                </a:lnTo>
                <a:lnTo>
                  <a:pt x="152793" y="35217"/>
                </a:lnTo>
                <a:lnTo>
                  <a:pt x="172643" y="36410"/>
                </a:lnTo>
                <a:lnTo>
                  <a:pt x="175006" y="37007"/>
                </a:lnTo>
                <a:lnTo>
                  <a:pt x="177203" y="38950"/>
                </a:lnTo>
                <a:lnTo>
                  <a:pt x="177749" y="40932"/>
                </a:lnTo>
                <a:lnTo>
                  <a:pt x="177749" y="47942"/>
                </a:lnTo>
                <a:lnTo>
                  <a:pt x="177038" y="50520"/>
                </a:lnTo>
                <a:lnTo>
                  <a:pt x="174129" y="52743"/>
                </a:lnTo>
                <a:lnTo>
                  <a:pt x="170802" y="53301"/>
                </a:lnTo>
                <a:lnTo>
                  <a:pt x="158864" y="53301"/>
                </a:lnTo>
                <a:lnTo>
                  <a:pt x="154749" y="52819"/>
                </a:lnTo>
                <a:lnTo>
                  <a:pt x="151739" y="50888"/>
                </a:lnTo>
                <a:lnTo>
                  <a:pt x="150990" y="48260"/>
                </a:lnTo>
                <a:lnTo>
                  <a:pt x="150952" y="42646"/>
                </a:lnTo>
                <a:lnTo>
                  <a:pt x="139573" y="42646"/>
                </a:lnTo>
                <a:lnTo>
                  <a:pt x="139623" y="52057"/>
                </a:lnTo>
                <a:lnTo>
                  <a:pt x="141198" y="56819"/>
                </a:lnTo>
                <a:lnTo>
                  <a:pt x="147561" y="61506"/>
                </a:lnTo>
                <a:lnTo>
                  <a:pt x="153987" y="62687"/>
                </a:lnTo>
                <a:lnTo>
                  <a:pt x="174447" y="62687"/>
                </a:lnTo>
                <a:lnTo>
                  <a:pt x="181406" y="61493"/>
                </a:lnTo>
                <a:lnTo>
                  <a:pt x="187731" y="56705"/>
                </a:lnTo>
                <a:lnTo>
                  <a:pt x="189306" y="51409"/>
                </a:lnTo>
                <a:lnTo>
                  <a:pt x="189306" y="36588"/>
                </a:lnTo>
                <a:close/>
              </a:path>
              <a:path w="462915" h="62864">
                <a:moveTo>
                  <a:pt x="258876" y="533"/>
                </a:moveTo>
                <a:lnTo>
                  <a:pt x="210997" y="533"/>
                </a:lnTo>
                <a:lnTo>
                  <a:pt x="210997" y="11010"/>
                </a:lnTo>
                <a:lnTo>
                  <a:pt x="228777" y="11010"/>
                </a:lnTo>
                <a:lnTo>
                  <a:pt x="228777" y="62141"/>
                </a:lnTo>
                <a:lnTo>
                  <a:pt x="240461" y="62141"/>
                </a:lnTo>
                <a:lnTo>
                  <a:pt x="240461" y="11010"/>
                </a:lnTo>
                <a:lnTo>
                  <a:pt x="258876" y="11010"/>
                </a:lnTo>
                <a:lnTo>
                  <a:pt x="258876" y="533"/>
                </a:lnTo>
                <a:close/>
              </a:path>
              <a:path w="462915" h="62864">
                <a:moveTo>
                  <a:pt x="294970" y="533"/>
                </a:moveTo>
                <a:lnTo>
                  <a:pt x="283273" y="533"/>
                </a:lnTo>
                <a:lnTo>
                  <a:pt x="283273" y="62141"/>
                </a:lnTo>
                <a:lnTo>
                  <a:pt x="294970" y="62141"/>
                </a:lnTo>
                <a:lnTo>
                  <a:pt x="294970" y="533"/>
                </a:lnTo>
                <a:close/>
              </a:path>
              <a:path w="462915" h="62864">
                <a:moveTo>
                  <a:pt x="381533" y="533"/>
                </a:moveTo>
                <a:lnTo>
                  <a:pt x="369836" y="533"/>
                </a:lnTo>
                <a:lnTo>
                  <a:pt x="369836" y="36017"/>
                </a:lnTo>
                <a:lnTo>
                  <a:pt x="369938" y="43942"/>
                </a:lnTo>
                <a:lnTo>
                  <a:pt x="370205" y="51892"/>
                </a:lnTo>
                <a:lnTo>
                  <a:pt x="369798" y="51892"/>
                </a:lnTo>
                <a:lnTo>
                  <a:pt x="361594" y="34531"/>
                </a:lnTo>
                <a:lnTo>
                  <a:pt x="344170" y="533"/>
                </a:lnTo>
                <a:lnTo>
                  <a:pt x="324358" y="533"/>
                </a:lnTo>
                <a:lnTo>
                  <a:pt x="324358" y="62141"/>
                </a:lnTo>
                <a:lnTo>
                  <a:pt x="336042" y="62141"/>
                </a:lnTo>
                <a:lnTo>
                  <a:pt x="336042" y="26809"/>
                </a:lnTo>
                <a:lnTo>
                  <a:pt x="335953" y="18719"/>
                </a:lnTo>
                <a:lnTo>
                  <a:pt x="335635" y="10655"/>
                </a:lnTo>
                <a:lnTo>
                  <a:pt x="336092" y="10655"/>
                </a:lnTo>
                <a:lnTo>
                  <a:pt x="343242" y="26644"/>
                </a:lnTo>
                <a:lnTo>
                  <a:pt x="361721" y="62141"/>
                </a:lnTo>
                <a:lnTo>
                  <a:pt x="381533" y="62141"/>
                </a:lnTo>
                <a:lnTo>
                  <a:pt x="381533" y="533"/>
                </a:lnTo>
                <a:close/>
              </a:path>
              <a:path w="462915" h="62864">
                <a:moveTo>
                  <a:pt x="462381" y="41605"/>
                </a:moveTo>
                <a:lnTo>
                  <a:pt x="462191" y="29375"/>
                </a:lnTo>
                <a:lnTo>
                  <a:pt x="435076" y="29375"/>
                </a:lnTo>
                <a:lnTo>
                  <a:pt x="435076" y="37998"/>
                </a:lnTo>
                <a:lnTo>
                  <a:pt x="450557" y="37998"/>
                </a:lnTo>
                <a:lnTo>
                  <a:pt x="450507" y="45796"/>
                </a:lnTo>
                <a:lnTo>
                  <a:pt x="449643" y="49123"/>
                </a:lnTo>
                <a:lnTo>
                  <a:pt x="446189" y="51955"/>
                </a:lnTo>
                <a:lnTo>
                  <a:pt x="442125" y="52666"/>
                </a:lnTo>
                <a:lnTo>
                  <a:pt x="429196" y="52666"/>
                </a:lnTo>
                <a:lnTo>
                  <a:pt x="425018" y="51841"/>
                </a:lnTo>
                <a:lnTo>
                  <a:pt x="421411" y="48488"/>
                </a:lnTo>
                <a:lnTo>
                  <a:pt x="420497" y="44602"/>
                </a:lnTo>
                <a:lnTo>
                  <a:pt x="420458" y="18186"/>
                </a:lnTo>
                <a:lnTo>
                  <a:pt x="421360" y="14236"/>
                </a:lnTo>
                <a:lnTo>
                  <a:pt x="425005" y="10858"/>
                </a:lnTo>
                <a:lnTo>
                  <a:pt x="429310" y="10020"/>
                </a:lnTo>
                <a:lnTo>
                  <a:pt x="442290" y="10020"/>
                </a:lnTo>
                <a:lnTo>
                  <a:pt x="446189" y="10502"/>
                </a:lnTo>
                <a:lnTo>
                  <a:pt x="449275" y="12471"/>
                </a:lnTo>
                <a:lnTo>
                  <a:pt x="450164" y="14973"/>
                </a:lnTo>
                <a:lnTo>
                  <a:pt x="450367" y="18999"/>
                </a:lnTo>
                <a:lnTo>
                  <a:pt x="462191" y="18999"/>
                </a:lnTo>
                <a:lnTo>
                  <a:pt x="462191" y="10998"/>
                </a:lnTo>
                <a:lnTo>
                  <a:pt x="460603" y="5829"/>
                </a:lnTo>
                <a:lnTo>
                  <a:pt x="454228" y="1168"/>
                </a:lnTo>
                <a:lnTo>
                  <a:pt x="447154" y="12"/>
                </a:lnTo>
                <a:lnTo>
                  <a:pt x="427837" y="12"/>
                </a:lnTo>
                <a:lnTo>
                  <a:pt x="408546" y="36550"/>
                </a:lnTo>
                <a:lnTo>
                  <a:pt x="408546" y="47117"/>
                </a:lnTo>
                <a:lnTo>
                  <a:pt x="410273" y="54114"/>
                </a:lnTo>
                <a:lnTo>
                  <a:pt x="417195" y="60960"/>
                </a:lnTo>
                <a:lnTo>
                  <a:pt x="424256" y="62687"/>
                </a:lnTo>
                <a:lnTo>
                  <a:pt x="446506" y="62687"/>
                </a:lnTo>
                <a:lnTo>
                  <a:pt x="453999" y="61404"/>
                </a:lnTo>
                <a:lnTo>
                  <a:pt x="460705" y="56248"/>
                </a:lnTo>
                <a:lnTo>
                  <a:pt x="462381" y="50507"/>
                </a:lnTo>
                <a:lnTo>
                  <a:pt x="462381" y="41605"/>
                </a:lnTo>
                <a:close/>
              </a:path>
            </a:pathLst>
          </a:custGeom>
          <a:solidFill>
            <a:srgbClr val="FFFFFF"/>
          </a:solidFill>
        </p:spPr>
        <p:txBody>
          <a:bodyPr wrap="square" lIns="0" tIns="0" rIns="0" bIns="0" rtlCol="0"/>
          <a:lstStyle/>
          <a:p>
            <a:endParaRPr/>
          </a:p>
        </p:txBody>
      </p:sp>
      <p:sp>
        <p:nvSpPr>
          <p:cNvPr id="42" name="bg object 42"/>
          <p:cNvSpPr/>
          <p:nvPr/>
        </p:nvSpPr>
        <p:spPr>
          <a:xfrm>
            <a:off x="1341793" y="1818461"/>
            <a:ext cx="421640" cy="62230"/>
          </a:xfrm>
          <a:custGeom>
            <a:avLst/>
            <a:gdLst/>
            <a:ahLst/>
            <a:cxnLst/>
            <a:rect l="l" t="t" r="r" b="b"/>
            <a:pathLst>
              <a:path w="421639" h="62230">
                <a:moveTo>
                  <a:pt x="50126" y="35902"/>
                </a:moveTo>
                <a:lnTo>
                  <a:pt x="49123" y="34493"/>
                </a:lnTo>
                <a:lnTo>
                  <a:pt x="46609" y="31013"/>
                </a:lnTo>
                <a:lnTo>
                  <a:pt x="39573" y="29933"/>
                </a:lnTo>
                <a:lnTo>
                  <a:pt x="39573" y="29692"/>
                </a:lnTo>
                <a:lnTo>
                  <a:pt x="45618" y="28346"/>
                </a:lnTo>
                <a:lnTo>
                  <a:pt x="47294" y="25869"/>
                </a:lnTo>
                <a:lnTo>
                  <a:pt x="48653" y="23863"/>
                </a:lnTo>
                <a:lnTo>
                  <a:pt x="48628" y="9855"/>
                </a:lnTo>
                <a:lnTo>
                  <a:pt x="47358" y="5689"/>
                </a:lnTo>
                <a:lnTo>
                  <a:pt x="42214" y="1143"/>
                </a:lnTo>
                <a:lnTo>
                  <a:pt x="38265" y="215"/>
                </a:lnTo>
                <a:lnTo>
                  <a:pt x="38265" y="39230"/>
                </a:lnTo>
                <a:lnTo>
                  <a:pt x="38265" y="46545"/>
                </a:lnTo>
                <a:lnTo>
                  <a:pt x="37642" y="48882"/>
                </a:lnTo>
                <a:lnTo>
                  <a:pt x="35140" y="51117"/>
                </a:lnTo>
                <a:lnTo>
                  <a:pt x="32550" y="51676"/>
                </a:lnTo>
                <a:lnTo>
                  <a:pt x="28613" y="51676"/>
                </a:lnTo>
                <a:lnTo>
                  <a:pt x="24498" y="51765"/>
                </a:lnTo>
                <a:lnTo>
                  <a:pt x="11684" y="51765"/>
                </a:lnTo>
                <a:lnTo>
                  <a:pt x="11684" y="34493"/>
                </a:lnTo>
                <a:lnTo>
                  <a:pt x="31762" y="34493"/>
                </a:lnTo>
                <a:lnTo>
                  <a:pt x="35001" y="34963"/>
                </a:lnTo>
                <a:lnTo>
                  <a:pt x="37617" y="36893"/>
                </a:lnTo>
                <a:lnTo>
                  <a:pt x="38265" y="39230"/>
                </a:lnTo>
                <a:lnTo>
                  <a:pt x="38265" y="215"/>
                </a:lnTo>
                <a:lnTo>
                  <a:pt x="37376" y="0"/>
                </a:lnTo>
                <a:lnTo>
                  <a:pt x="36766" y="0"/>
                </a:lnTo>
                <a:lnTo>
                  <a:pt x="36766" y="12319"/>
                </a:lnTo>
                <a:lnTo>
                  <a:pt x="36766" y="20955"/>
                </a:lnTo>
                <a:lnTo>
                  <a:pt x="36131" y="23317"/>
                </a:lnTo>
                <a:lnTo>
                  <a:pt x="33578" y="25349"/>
                </a:lnTo>
                <a:lnTo>
                  <a:pt x="30619" y="25869"/>
                </a:lnTo>
                <a:lnTo>
                  <a:pt x="11684" y="25869"/>
                </a:lnTo>
                <a:lnTo>
                  <a:pt x="11684" y="9855"/>
                </a:lnTo>
                <a:lnTo>
                  <a:pt x="33985" y="9855"/>
                </a:lnTo>
                <a:lnTo>
                  <a:pt x="36766" y="12319"/>
                </a:lnTo>
                <a:lnTo>
                  <a:pt x="36766" y="0"/>
                </a:lnTo>
                <a:lnTo>
                  <a:pt x="0" y="0"/>
                </a:lnTo>
                <a:lnTo>
                  <a:pt x="0" y="61607"/>
                </a:lnTo>
                <a:lnTo>
                  <a:pt x="38646" y="61607"/>
                </a:lnTo>
                <a:lnTo>
                  <a:pt x="43357" y="60350"/>
                </a:lnTo>
                <a:lnTo>
                  <a:pt x="48780" y="55283"/>
                </a:lnTo>
                <a:lnTo>
                  <a:pt x="49860" y="51765"/>
                </a:lnTo>
                <a:lnTo>
                  <a:pt x="50063" y="51117"/>
                </a:lnTo>
                <a:lnTo>
                  <a:pt x="50126" y="35902"/>
                </a:lnTo>
                <a:close/>
              </a:path>
              <a:path w="421639" h="62230">
                <a:moveTo>
                  <a:pt x="118313" y="51777"/>
                </a:moveTo>
                <a:lnTo>
                  <a:pt x="87579" y="51777"/>
                </a:lnTo>
                <a:lnTo>
                  <a:pt x="87579" y="34366"/>
                </a:lnTo>
                <a:lnTo>
                  <a:pt x="116459" y="34366"/>
                </a:lnTo>
                <a:lnTo>
                  <a:pt x="116459" y="25742"/>
                </a:lnTo>
                <a:lnTo>
                  <a:pt x="87579" y="25742"/>
                </a:lnTo>
                <a:lnTo>
                  <a:pt x="87579" y="9855"/>
                </a:lnTo>
                <a:lnTo>
                  <a:pt x="118046" y="9855"/>
                </a:lnTo>
                <a:lnTo>
                  <a:pt x="118046" y="12"/>
                </a:lnTo>
                <a:lnTo>
                  <a:pt x="75882" y="12"/>
                </a:lnTo>
                <a:lnTo>
                  <a:pt x="75882" y="61607"/>
                </a:lnTo>
                <a:lnTo>
                  <a:pt x="118313" y="61607"/>
                </a:lnTo>
                <a:lnTo>
                  <a:pt x="118313" y="51777"/>
                </a:lnTo>
                <a:close/>
              </a:path>
              <a:path w="421639" h="62230">
                <a:moveTo>
                  <a:pt x="198843" y="61607"/>
                </a:moveTo>
                <a:lnTo>
                  <a:pt x="194843" y="49796"/>
                </a:lnTo>
                <a:lnTo>
                  <a:pt x="191935" y="41173"/>
                </a:lnTo>
                <a:lnTo>
                  <a:pt x="181089" y="9093"/>
                </a:lnTo>
                <a:lnTo>
                  <a:pt x="180073" y="6083"/>
                </a:lnTo>
                <a:lnTo>
                  <a:pt x="180073" y="41173"/>
                </a:lnTo>
                <a:lnTo>
                  <a:pt x="158940" y="41173"/>
                </a:lnTo>
                <a:lnTo>
                  <a:pt x="169405" y="9093"/>
                </a:lnTo>
                <a:lnTo>
                  <a:pt x="180073" y="41173"/>
                </a:lnTo>
                <a:lnTo>
                  <a:pt x="180073" y="6083"/>
                </a:lnTo>
                <a:lnTo>
                  <a:pt x="178028" y="12"/>
                </a:lnTo>
                <a:lnTo>
                  <a:pt x="160489" y="12"/>
                </a:lnTo>
                <a:lnTo>
                  <a:pt x="139992" y="61607"/>
                </a:lnTo>
                <a:lnTo>
                  <a:pt x="152361" y="61607"/>
                </a:lnTo>
                <a:lnTo>
                  <a:pt x="156197" y="49796"/>
                </a:lnTo>
                <a:lnTo>
                  <a:pt x="182778" y="49796"/>
                </a:lnTo>
                <a:lnTo>
                  <a:pt x="186702" y="61607"/>
                </a:lnTo>
                <a:lnTo>
                  <a:pt x="198843" y="61607"/>
                </a:lnTo>
                <a:close/>
              </a:path>
              <a:path w="421639" h="62230">
                <a:moveTo>
                  <a:pt x="273964" y="0"/>
                </a:moveTo>
                <a:lnTo>
                  <a:pt x="262267" y="0"/>
                </a:lnTo>
                <a:lnTo>
                  <a:pt x="262267" y="46024"/>
                </a:lnTo>
                <a:lnTo>
                  <a:pt x="261467" y="49047"/>
                </a:lnTo>
                <a:lnTo>
                  <a:pt x="258318" y="51511"/>
                </a:lnTo>
                <a:lnTo>
                  <a:pt x="254444" y="52120"/>
                </a:lnTo>
                <a:lnTo>
                  <a:pt x="242265" y="52120"/>
                </a:lnTo>
                <a:lnTo>
                  <a:pt x="238442" y="51511"/>
                </a:lnTo>
                <a:lnTo>
                  <a:pt x="235204" y="49072"/>
                </a:lnTo>
                <a:lnTo>
                  <a:pt x="234391" y="46202"/>
                </a:lnTo>
                <a:lnTo>
                  <a:pt x="234391" y="0"/>
                </a:lnTo>
                <a:lnTo>
                  <a:pt x="222694" y="0"/>
                </a:lnTo>
                <a:lnTo>
                  <a:pt x="222694" y="50076"/>
                </a:lnTo>
                <a:lnTo>
                  <a:pt x="224370" y="55600"/>
                </a:lnTo>
                <a:lnTo>
                  <a:pt x="231038" y="60833"/>
                </a:lnTo>
                <a:lnTo>
                  <a:pt x="238086" y="62153"/>
                </a:lnTo>
                <a:lnTo>
                  <a:pt x="258991" y="62153"/>
                </a:lnTo>
                <a:lnTo>
                  <a:pt x="265722" y="60769"/>
                </a:lnTo>
                <a:lnTo>
                  <a:pt x="272313" y="55232"/>
                </a:lnTo>
                <a:lnTo>
                  <a:pt x="273964" y="49555"/>
                </a:lnTo>
                <a:lnTo>
                  <a:pt x="273964" y="0"/>
                </a:lnTo>
                <a:close/>
              </a:path>
              <a:path w="421639" h="62230">
                <a:moveTo>
                  <a:pt x="346202" y="0"/>
                </a:moveTo>
                <a:lnTo>
                  <a:pt x="298310" y="0"/>
                </a:lnTo>
                <a:lnTo>
                  <a:pt x="298310" y="10477"/>
                </a:lnTo>
                <a:lnTo>
                  <a:pt x="316103" y="10477"/>
                </a:lnTo>
                <a:lnTo>
                  <a:pt x="316103" y="61607"/>
                </a:lnTo>
                <a:lnTo>
                  <a:pt x="327787" y="61607"/>
                </a:lnTo>
                <a:lnTo>
                  <a:pt x="327787" y="10477"/>
                </a:lnTo>
                <a:lnTo>
                  <a:pt x="346202" y="10477"/>
                </a:lnTo>
                <a:lnTo>
                  <a:pt x="346202" y="0"/>
                </a:lnTo>
                <a:close/>
              </a:path>
              <a:path w="421639" h="62230">
                <a:moveTo>
                  <a:pt x="421627" y="0"/>
                </a:moveTo>
                <a:lnTo>
                  <a:pt x="407911" y="0"/>
                </a:lnTo>
                <a:lnTo>
                  <a:pt x="398513" y="16256"/>
                </a:lnTo>
                <a:lnTo>
                  <a:pt x="393242" y="26225"/>
                </a:lnTo>
                <a:lnTo>
                  <a:pt x="392925" y="26225"/>
                </a:lnTo>
                <a:lnTo>
                  <a:pt x="389128" y="18821"/>
                </a:lnTo>
                <a:lnTo>
                  <a:pt x="378434" y="0"/>
                </a:lnTo>
                <a:lnTo>
                  <a:pt x="364896" y="0"/>
                </a:lnTo>
                <a:lnTo>
                  <a:pt x="387096" y="38100"/>
                </a:lnTo>
                <a:lnTo>
                  <a:pt x="387096" y="61607"/>
                </a:lnTo>
                <a:lnTo>
                  <a:pt x="398792" y="61607"/>
                </a:lnTo>
                <a:lnTo>
                  <a:pt x="398792" y="38100"/>
                </a:lnTo>
                <a:lnTo>
                  <a:pt x="421627" y="0"/>
                </a:lnTo>
                <a:close/>
              </a:path>
            </a:pathLst>
          </a:custGeom>
          <a:solidFill>
            <a:srgbClr val="FFFFFF"/>
          </a:solidFill>
        </p:spPr>
        <p:txBody>
          <a:bodyPr wrap="square" lIns="0" tIns="0" rIns="0" bIns="0" rtlCol="0"/>
          <a:lstStyle/>
          <a:p>
            <a:endParaRPr/>
          </a:p>
        </p:txBody>
      </p:sp>
      <p:sp>
        <p:nvSpPr>
          <p:cNvPr id="43" name="bg object 43"/>
          <p:cNvSpPr/>
          <p:nvPr/>
        </p:nvSpPr>
        <p:spPr>
          <a:xfrm>
            <a:off x="1823123" y="1818461"/>
            <a:ext cx="222885" cy="62230"/>
          </a:xfrm>
          <a:custGeom>
            <a:avLst/>
            <a:gdLst/>
            <a:ahLst/>
            <a:cxnLst/>
            <a:rect l="l" t="t" r="r" b="b"/>
            <a:pathLst>
              <a:path w="222885" h="62230">
                <a:moveTo>
                  <a:pt x="58839" y="61607"/>
                </a:moveTo>
                <a:lnTo>
                  <a:pt x="54851" y="49796"/>
                </a:lnTo>
                <a:lnTo>
                  <a:pt x="51930" y="41173"/>
                </a:lnTo>
                <a:lnTo>
                  <a:pt x="41097" y="9093"/>
                </a:lnTo>
                <a:lnTo>
                  <a:pt x="40081" y="6083"/>
                </a:lnTo>
                <a:lnTo>
                  <a:pt x="40081" y="41173"/>
                </a:lnTo>
                <a:lnTo>
                  <a:pt x="18948" y="41173"/>
                </a:lnTo>
                <a:lnTo>
                  <a:pt x="29413" y="9093"/>
                </a:lnTo>
                <a:lnTo>
                  <a:pt x="40081" y="41173"/>
                </a:lnTo>
                <a:lnTo>
                  <a:pt x="40081" y="6083"/>
                </a:lnTo>
                <a:lnTo>
                  <a:pt x="38036" y="12"/>
                </a:lnTo>
                <a:lnTo>
                  <a:pt x="20497" y="12"/>
                </a:lnTo>
                <a:lnTo>
                  <a:pt x="0" y="61607"/>
                </a:lnTo>
                <a:lnTo>
                  <a:pt x="12357" y="61607"/>
                </a:lnTo>
                <a:lnTo>
                  <a:pt x="16205" y="49796"/>
                </a:lnTo>
                <a:lnTo>
                  <a:pt x="42786" y="49796"/>
                </a:lnTo>
                <a:lnTo>
                  <a:pt x="46710" y="61607"/>
                </a:lnTo>
                <a:lnTo>
                  <a:pt x="58839" y="61607"/>
                </a:lnTo>
                <a:close/>
              </a:path>
              <a:path w="222885" h="62230">
                <a:moveTo>
                  <a:pt x="139839" y="0"/>
                </a:moveTo>
                <a:lnTo>
                  <a:pt x="128143" y="0"/>
                </a:lnTo>
                <a:lnTo>
                  <a:pt x="128143" y="35483"/>
                </a:lnTo>
                <a:lnTo>
                  <a:pt x="128244" y="43408"/>
                </a:lnTo>
                <a:lnTo>
                  <a:pt x="128524" y="51358"/>
                </a:lnTo>
                <a:lnTo>
                  <a:pt x="128104" y="51358"/>
                </a:lnTo>
                <a:lnTo>
                  <a:pt x="119913" y="33997"/>
                </a:lnTo>
                <a:lnTo>
                  <a:pt x="102463" y="0"/>
                </a:lnTo>
                <a:lnTo>
                  <a:pt x="82664" y="0"/>
                </a:lnTo>
                <a:lnTo>
                  <a:pt x="82664" y="61607"/>
                </a:lnTo>
                <a:lnTo>
                  <a:pt x="94348" y="61607"/>
                </a:lnTo>
                <a:lnTo>
                  <a:pt x="94348" y="26276"/>
                </a:lnTo>
                <a:lnTo>
                  <a:pt x="94259" y="18186"/>
                </a:lnTo>
                <a:lnTo>
                  <a:pt x="93941" y="10121"/>
                </a:lnTo>
                <a:lnTo>
                  <a:pt x="94399" y="10121"/>
                </a:lnTo>
                <a:lnTo>
                  <a:pt x="101561" y="26111"/>
                </a:lnTo>
                <a:lnTo>
                  <a:pt x="120040" y="61607"/>
                </a:lnTo>
                <a:lnTo>
                  <a:pt x="139839" y="61607"/>
                </a:lnTo>
                <a:lnTo>
                  <a:pt x="139839" y="0"/>
                </a:lnTo>
                <a:close/>
              </a:path>
              <a:path w="222885" h="62230">
                <a:moveTo>
                  <a:pt x="222656" y="16002"/>
                </a:moveTo>
                <a:lnTo>
                  <a:pt x="221056" y="9855"/>
                </a:lnTo>
                <a:lnTo>
                  <a:pt x="220941" y="9398"/>
                </a:lnTo>
                <a:lnTo>
                  <a:pt x="214058" y="1879"/>
                </a:lnTo>
                <a:lnTo>
                  <a:pt x="210794" y="863"/>
                </a:lnTo>
                <a:lnTo>
                  <a:pt x="210794" y="21793"/>
                </a:lnTo>
                <a:lnTo>
                  <a:pt x="210794" y="39662"/>
                </a:lnTo>
                <a:lnTo>
                  <a:pt x="209981" y="45339"/>
                </a:lnTo>
                <a:lnTo>
                  <a:pt x="206692" y="50495"/>
                </a:lnTo>
                <a:lnTo>
                  <a:pt x="203073" y="51765"/>
                </a:lnTo>
                <a:lnTo>
                  <a:pt x="180835" y="51765"/>
                </a:lnTo>
                <a:lnTo>
                  <a:pt x="180835" y="9855"/>
                </a:lnTo>
                <a:lnTo>
                  <a:pt x="203657" y="9855"/>
                </a:lnTo>
                <a:lnTo>
                  <a:pt x="207111" y="11087"/>
                </a:lnTo>
                <a:lnTo>
                  <a:pt x="210058" y="16014"/>
                </a:lnTo>
                <a:lnTo>
                  <a:pt x="210794" y="21793"/>
                </a:lnTo>
                <a:lnTo>
                  <a:pt x="210794" y="863"/>
                </a:lnTo>
                <a:lnTo>
                  <a:pt x="208026" y="0"/>
                </a:lnTo>
                <a:lnTo>
                  <a:pt x="169151" y="0"/>
                </a:lnTo>
                <a:lnTo>
                  <a:pt x="169151" y="61607"/>
                </a:lnTo>
                <a:lnTo>
                  <a:pt x="209511" y="61607"/>
                </a:lnTo>
                <a:lnTo>
                  <a:pt x="215747" y="59423"/>
                </a:lnTo>
                <a:lnTo>
                  <a:pt x="218516" y="55054"/>
                </a:lnTo>
                <a:lnTo>
                  <a:pt x="219887" y="51765"/>
                </a:lnTo>
                <a:lnTo>
                  <a:pt x="220319" y="50736"/>
                </a:lnTo>
                <a:lnTo>
                  <a:pt x="221615" y="44361"/>
                </a:lnTo>
                <a:lnTo>
                  <a:pt x="222402" y="35915"/>
                </a:lnTo>
                <a:lnTo>
                  <a:pt x="222656" y="25412"/>
                </a:lnTo>
                <a:lnTo>
                  <a:pt x="222656" y="16002"/>
                </a:lnTo>
                <a:close/>
              </a:path>
            </a:pathLst>
          </a:custGeom>
          <a:solidFill>
            <a:srgbClr val="FFFFFF"/>
          </a:solidFill>
        </p:spPr>
        <p:txBody>
          <a:bodyPr wrap="square" lIns="0" tIns="0" rIns="0" bIns="0" rtlCol="0"/>
          <a:lstStyle/>
          <a:p>
            <a:endParaRPr/>
          </a:p>
        </p:txBody>
      </p:sp>
      <p:sp>
        <p:nvSpPr>
          <p:cNvPr id="44" name="bg object 44"/>
          <p:cNvSpPr/>
          <p:nvPr/>
        </p:nvSpPr>
        <p:spPr>
          <a:xfrm>
            <a:off x="2114397" y="1817928"/>
            <a:ext cx="687070" cy="62865"/>
          </a:xfrm>
          <a:custGeom>
            <a:avLst/>
            <a:gdLst/>
            <a:ahLst/>
            <a:cxnLst/>
            <a:rect l="l" t="t" r="r" b="b"/>
            <a:pathLst>
              <a:path w="687069" h="62864">
                <a:moveTo>
                  <a:pt x="49098" y="13398"/>
                </a:moveTo>
                <a:lnTo>
                  <a:pt x="48310" y="10388"/>
                </a:lnTo>
                <a:lnTo>
                  <a:pt x="47637" y="7797"/>
                </a:lnTo>
                <a:lnTo>
                  <a:pt x="41846" y="1993"/>
                </a:lnTo>
                <a:lnTo>
                  <a:pt x="37236" y="800"/>
                </a:lnTo>
                <a:lnTo>
                  <a:pt x="37236" y="16725"/>
                </a:lnTo>
                <a:lnTo>
                  <a:pt x="37236" y="26466"/>
                </a:lnTo>
                <a:lnTo>
                  <a:pt x="36499" y="29362"/>
                </a:lnTo>
                <a:lnTo>
                  <a:pt x="33655" y="31800"/>
                </a:lnTo>
                <a:lnTo>
                  <a:pt x="30289" y="32410"/>
                </a:lnTo>
                <a:lnTo>
                  <a:pt x="11684" y="32410"/>
                </a:lnTo>
                <a:lnTo>
                  <a:pt x="11684" y="10388"/>
                </a:lnTo>
                <a:lnTo>
                  <a:pt x="31165" y="10388"/>
                </a:lnTo>
                <a:lnTo>
                  <a:pt x="34251" y="10998"/>
                </a:lnTo>
                <a:lnTo>
                  <a:pt x="36626" y="13500"/>
                </a:lnTo>
                <a:lnTo>
                  <a:pt x="37236" y="16725"/>
                </a:lnTo>
                <a:lnTo>
                  <a:pt x="37236" y="800"/>
                </a:lnTo>
                <a:lnTo>
                  <a:pt x="36220" y="533"/>
                </a:lnTo>
                <a:lnTo>
                  <a:pt x="0" y="533"/>
                </a:lnTo>
                <a:lnTo>
                  <a:pt x="0" y="62141"/>
                </a:lnTo>
                <a:lnTo>
                  <a:pt x="11684" y="62141"/>
                </a:lnTo>
                <a:lnTo>
                  <a:pt x="11684" y="42240"/>
                </a:lnTo>
                <a:lnTo>
                  <a:pt x="25450" y="42240"/>
                </a:lnTo>
                <a:lnTo>
                  <a:pt x="28168" y="42202"/>
                </a:lnTo>
                <a:lnTo>
                  <a:pt x="36588" y="42202"/>
                </a:lnTo>
                <a:lnTo>
                  <a:pt x="42176" y="40843"/>
                </a:lnTo>
                <a:lnTo>
                  <a:pt x="44932" y="38125"/>
                </a:lnTo>
                <a:lnTo>
                  <a:pt x="47713" y="35433"/>
                </a:lnTo>
                <a:lnTo>
                  <a:pt x="48475" y="32410"/>
                </a:lnTo>
                <a:lnTo>
                  <a:pt x="49098" y="29946"/>
                </a:lnTo>
                <a:lnTo>
                  <a:pt x="49098" y="13398"/>
                </a:lnTo>
                <a:close/>
              </a:path>
              <a:path w="687069" h="62864">
                <a:moveTo>
                  <a:pt x="125298" y="11836"/>
                </a:moveTo>
                <a:lnTo>
                  <a:pt x="124866" y="10388"/>
                </a:lnTo>
                <a:lnTo>
                  <a:pt x="123875" y="7086"/>
                </a:lnTo>
                <a:lnTo>
                  <a:pt x="118148" y="1854"/>
                </a:lnTo>
                <a:lnTo>
                  <a:pt x="113423" y="660"/>
                </a:lnTo>
                <a:lnTo>
                  <a:pt x="113423" y="16421"/>
                </a:lnTo>
                <a:lnTo>
                  <a:pt x="113423" y="25107"/>
                </a:lnTo>
                <a:lnTo>
                  <a:pt x="112776" y="27965"/>
                </a:lnTo>
                <a:lnTo>
                  <a:pt x="110159" y="30835"/>
                </a:lnTo>
                <a:lnTo>
                  <a:pt x="107505" y="31546"/>
                </a:lnTo>
                <a:lnTo>
                  <a:pt x="86715" y="31546"/>
                </a:lnTo>
                <a:lnTo>
                  <a:pt x="86715" y="10388"/>
                </a:lnTo>
                <a:lnTo>
                  <a:pt x="108140" y="10388"/>
                </a:lnTo>
                <a:lnTo>
                  <a:pt x="110604" y="11023"/>
                </a:lnTo>
                <a:lnTo>
                  <a:pt x="112852" y="13576"/>
                </a:lnTo>
                <a:lnTo>
                  <a:pt x="113423" y="16421"/>
                </a:lnTo>
                <a:lnTo>
                  <a:pt x="113423" y="660"/>
                </a:lnTo>
                <a:lnTo>
                  <a:pt x="112941" y="533"/>
                </a:lnTo>
                <a:lnTo>
                  <a:pt x="75018" y="533"/>
                </a:lnTo>
                <a:lnTo>
                  <a:pt x="75018" y="62141"/>
                </a:lnTo>
                <a:lnTo>
                  <a:pt x="86715" y="62141"/>
                </a:lnTo>
                <a:lnTo>
                  <a:pt x="86715" y="41376"/>
                </a:lnTo>
                <a:lnTo>
                  <a:pt x="109804" y="41376"/>
                </a:lnTo>
                <a:lnTo>
                  <a:pt x="112941" y="44564"/>
                </a:lnTo>
                <a:lnTo>
                  <a:pt x="112941" y="62141"/>
                </a:lnTo>
                <a:lnTo>
                  <a:pt x="124625" y="62141"/>
                </a:lnTo>
                <a:lnTo>
                  <a:pt x="124625" y="41376"/>
                </a:lnTo>
                <a:lnTo>
                  <a:pt x="124625" y="41008"/>
                </a:lnTo>
                <a:lnTo>
                  <a:pt x="121196" y="37020"/>
                </a:lnTo>
                <a:lnTo>
                  <a:pt x="114363" y="36601"/>
                </a:lnTo>
                <a:lnTo>
                  <a:pt x="114363" y="36195"/>
                </a:lnTo>
                <a:lnTo>
                  <a:pt x="118808" y="35318"/>
                </a:lnTo>
                <a:lnTo>
                  <a:pt x="121729" y="33743"/>
                </a:lnTo>
                <a:lnTo>
                  <a:pt x="123101" y="31546"/>
                </a:lnTo>
                <a:lnTo>
                  <a:pt x="124587" y="29171"/>
                </a:lnTo>
                <a:lnTo>
                  <a:pt x="125272" y="25107"/>
                </a:lnTo>
                <a:lnTo>
                  <a:pt x="125298" y="11836"/>
                </a:lnTo>
                <a:close/>
              </a:path>
              <a:path w="687069" h="62864">
                <a:moveTo>
                  <a:pt x="205105" y="17602"/>
                </a:moveTo>
                <a:lnTo>
                  <a:pt x="203644" y="10020"/>
                </a:lnTo>
                <a:lnTo>
                  <a:pt x="203504" y="9283"/>
                </a:lnTo>
                <a:lnTo>
                  <a:pt x="197065" y="1866"/>
                </a:lnTo>
                <a:lnTo>
                  <a:pt x="193243" y="876"/>
                </a:lnTo>
                <a:lnTo>
                  <a:pt x="193243" y="20815"/>
                </a:lnTo>
                <a:lnTo>
                  <a:pt x="193243" y="41440"/>
                </a:lnTo>
                <a:lnTo>
                  <a:pt x="192519" y="47586"/>
                </a:lnTo>
                <a:lnTo>
                  <a:pt x="189636" y="51650"/>
                </a:lnTo>
                <a:lnTo>
                  <a:pt x="185280" y="52666"/>
                </a:lnTo>
                <a:lnTo>
                  <a:pt x="170459" y="52666"/>
                </a:lnTo>
                <a:lnTo>
                  <a:pt x="165887" y="51752"/>
                </a:lnTo>
                <a:lnTo>
                  <a:pt x="162775" y="48158"/>
                </a:lnTo>
                <a:lnTo>
                  <a:pt x="162013" y="42837"/>
                </a:lnTo>
                <a:lnTo>
                  <a:pt x="162128" y="20815"/>
                </a:lnTo>
                <a:lnTo>
                  <a:pt x="162674" y="15062"/>
                </a:lnTo>
                <a:lnTo>
                  <a:pt x="165328" y="11036"/>
                </a:lnTo>
                <a:lnTo>
                  <a:pt x="169913" y="10020"/>
                </a:lnTo>
                <a:lnTo>
                  <a:pt x="185343" y="10020"/>
                </a:lnTo>
                <a:lnTo>
                  <a:pt x="189826" y="10960"/>
                </a:lnTo>
                <a:lnTo>
                  <a:pt x="192557" y="14719"/>
                </a:lnTo>
                <a:lnTo>
                  <a:pt x="193243" y="20815"/>
                </a:lnTo>
                <a:lnTo>
                  <a:pt x="193243" y="876"/>
                </a:lnTo>
                <a:lnTo>
                  <a:pt x="189865" y="0"/>
                </a:lnTo>
                <a:lnTo>
                  <a:pt x="166090" y="0"/>
                </a:lnTo>
                <a:lnTo>
                  <a:pt x="150139" y="45631"/>
                </a:lnTo>
                <a:lnTo>
                  <a:pt x="151777" y="53619"/>
                </a:lnTo>
                <a:lnTo>
                  <a:pt x="158356" y="60871"/>
                </a:lnTo>
                <a:lnTo>
                  <a:pt x="165582" y="62674"/>
                </a:lnTo>
                <a:lnTo>
                  <a:pt x="189204" y="62674"/>
                </a:lnTo>
                <a:lnTo>
                  <a:pt x="197027" y="60845"/>
                </a:lnTo>
                <a:lnTo>
                  <a:pt x="200253" y="57175"/>
                </a:lnTo>
                <a:lnTo>
                  <a:pt x="202374" y="53441"/>
                </a:lnTo>
                <a:lnTo>
                  <a:pt x="202577" y="52666"/>
                </a:lnTo>
                <a:lnTo>
                  <a:pt x="203898" y="47752"/>
                </a:lnTo>
                <a:lnTo>
                  <a:pt x="204800" y="40106"/>
                </a:lnTo>
                <a:lnTo>
                  <a:pt x="205016" y="33312"/>
                </a:lnTo>
                <a:lnTo>
                  <a:pt x="205105" y="17602"/>
                </a:lnTo>
                <a:close/>
              </a:path>
              <a:path w="687069" h="62864">
                <a:moveTo>
                  <a:pt x="274459" y="533"/>
                </a:moveTo>
                <a:lnTo>
                  <a:pt x="226568" y="533"/>
                </a:lnTo>
                <a:lnTo>
                  <a:pt x="226568" y="11010"/>
                </a:lnTo>
                <a:lnTo>
                  <a:pt x="244360" y="11010"/>
                </a:lnTo>
                <a:lnTo>
                  <a:pt x="244360" y="62141"/>
                </a:lnTo>
                <a:lnTo>
                  <a:pt x="256044" y="62141"/>
                </a:lnTo>
                <a:lnTo>
                  <a:pt x="256044" y="11010"/>
                </a:lnTo>
                <a:lnTo>
                  <a:pt x="274459" y="11010"/>
                </a:lnTo>
                <a:lnTo>
                  <a:pt x="274459" y="533"/>
                </a:lnTo>
                <a:close/>
              </a:path>
              <a:path w="687069" h="62864">
                <a:moveTo>
                  <a:pt x="340042" y="52311"/>
                </a:moveTo>
                <a:lnTo>
                  <a:pt x="309308" y="52311"/>
                </a:lnTo>
                <a:lnTo>
                  <a:pt x="309308" y="34899"/>
                </a:lnTo>
                <a:lnTo>
                  <a:pt x="338188" y="34899"/>
                </a:lnTo>
                <a:lnTo>
                  <a:pt x="338188" y="26276"/>
                </a:lnTo>
                <a:lnTo>
                  <a:pt x="309308" y="26276"/>
                </a:lnTo>
                <a:lnTo>
                  <a:pt x="309308" y="10388"/>
                </a:lnTo>
                <a:lnTo>
                  <a:pt x="339775" y="10388"/>
                </a:lnTo>
                <a:lnTo>
                  <a:pt x="339775" y="546"/>
                </a:lnTo>
                <a:lnTo>
                  <a:pt x="297624" y="546"/>
                </a:lnTo>
                <a:lnTo>
                  <a:pt x="297624" y="62141"/>
                </a:lnTo>
                <a:lnTo>
                  <a:pt x="340042" y="62141"/>
                </a:lnTo>
                <a:lnTo>
                  <a:pt x="340042" y="52311"/>
                </a:lnTo>
                <a:close/>
              </a:path>
              <a:path w="687069" h="62864">
                <a:moveTo>
                  <a:pt x="417017" y="40170"/>
                </a:moveTo>
                <a:lnTo>
                  <a:pt x="405282" y="40170"/>
                </a:lnTo>
                <a:lnTo>
                  <a:pt x="405371" y="47015"/>
                </a:lnTo>
                <a:lnTo>
                  <a:pt x="404507" y="49657"/>
                </a:lnTo>
                <a:lnTo>
                  <a:pt x="401053" y="52070"/>
                </a:lnTo>
                <a:lnTo>
                  <a:pt x="397281" y="52679"/>
                </a:lnTo>
                <a:lnTo>
                  <a:pt x="384314" y="52679"/>
                </a:lnTo>
                <a:lnTo>
                  <a:pt x="380072" y="51587"/>
                </a:lnTo>
                <a:lnTo>
                  <a:pt x="377469" y="47256"/>
                </a:lnTo>
                <a:lnTo>
                  <a:pt x="376809" y="40271"/>
                </a:lnTo>
                <a:lnTo>
                  <a:pt x="376809" y="19735"/>
                </a:lnTo>
                <a:lnTo>
                  <a:pt x="377532" y="14478"/>
                </a:lnTo>
                <a:lnTo>
                  <a:pt x="380453" y="10922"/>
                </a:lnTo>
                <a:lnTo>
                  <a:pt x="384797" y="10033"/>
                </a:lnTo>
                <a:lnTo>
                  <a:pt x="397471" y="10033"/>
                </a:lnTo>
                <a:lnTo>
                  <a:pt x="400939" y="10591"/>
                </a:lnTo>
                <a:lnTo>
                  <a:pt x="403974" y="12839"/>
                </a:lnTo>
                <a:lnTo>
                  <a:pt x="404736" y="15417"/>
                </a:lnTo>
                <a:lnTo>
                  <a:pt x="404736" y="21043"/>
                </a:lnTo>
                <a:lnTo>
                  <a:pt x="416483" y="21043"/>
                </a:lnTo>
                <a:lnTo>
                  <a:pt x="416433" y="11811"/>
                </a:lnTo>
                <a:lnTo>
                  <a:pt x="414959" y="6591"/>
                </a:lnTo>
                <a:lnTo>
                  <a:pt x="409054" y="1320"/>
                </a:lnTo>
                <a:lnTo>
                  <a:pt x="403199" y="0"/>
                </a:lnTo>
                <a:lnTo>
                  <a:pt x="382333" y="0"/>
                </a:lnTo>
                <a:lnTo>
                  <a:pt x="374408" y="1600"/>
                </a:lnTo>
                <a:lnTo>
                  <a:pt x="366839" y="8001"/>
                </a:lnTo>
                <a:lnTo>
                  <a:pt x="364947" y="14706"/>
                </a:lnTo>
                <a:lnTo>
                  <a:pt x="364947" y="24866"/>
                </a:lnTo>
                <a:lnTo>
                  <a:pt x="379412" y="62699"/>
                </a:lnTo>
                <a:lnTo>
                  <a:pt x="402272" y="62699"/>
                </a:lnTo>
                <a:lnTo>
                  <a:pt x="409194" y="61429"/>
                </a:lnTo>
                <a:lnTo>
                  <a:pt x="415442" y="56413"/>
                </a:lnTo>
                <a:lnTo>
                  <a:pt x="417017" y="50876"/>
                </a:lnTo>
                <a:lnTo>
                  <a:pt x="417017" y="40170"/>
                </a:lnTo>
                <a:close/>
              </a:path>
              <a:path w="687069" h="62864">
                <a:moveTo>
                  <a:pt x="485825" y="533"/>
                </a:moveTo>
                <a:lnTo>
                  <a:pt x="437934" y="533"/>
                </a:lnTo>
                <a:lnTo>
                  <a:pt x="437934" y="11010"/>
                </a:lnTo>
                <a:lnTo>
                  <a:pt x="455714" y="11010"/>
                </a:lnTo>
                <a:lnTo>
                  <a:pt x="455714" y="62141"/>
                </a:lnTo>
                <a:lnTo>
                  <a:pt x="467410" y="62141"/>
                </a:lnTo>
                <a:lnTo>
                  <a:pt x="467410" y="11010"/>
                </a:lnTo>
                <a:lnTo>
                  <a:pt x="485825" y="11010"/>
                </a:lnTo>
                <a:lnTo>
                  <a:pt x="485825" y="533"/>
                </a:lnTo>
                <a:close/>
              </a:path>
              <a:path w="687069" h="62864">
                <a:moveTo>
                  <a:pt x="521893" y="533"/>
                </a:moveTo>
                <a:lnTo>
                  <a:pt x="510209" y="533"/>
                </a:lnTo>
                <a:lnTo>
                  <a:pt x="510209" y="62141"/>
                </a:lnTo>
                <a:lnTo>
                  <a:pt x="521893" y="62141"/>
                </a:lnTo>
                <a:lnTo>
                  <a:pt x="521893" y="533"/>
                </a:lnTo>
                <a:close/>
              </a:path>
              <a:path w="687069" h="62864">
                <a:moveTo>
                  <a:pt x="603326" y="17602"/>
                </a:moveTo>
                <a:lnTo>
                  <a:pt x="601865" y="10020"/>
                </a:lnTo>
                <a:lnTo>
                  <a:pt x="601726" y="9283"/>
                </a:lnTo>
                <a:lnTo>
                  <a:pt x="595287" y="1866"/>
                </a:lnTo>
                <a:lnTo>
                  <a:pt x="591464" y="876"/>
                </a:lnTo>
                <a:lnTo>
                  <a:pt x="591464" y="20815"/>
                </a:lnTo>
                <a:lnTo>
                  <a:pt x="591464" y="41440"/>
                </a:lnTo>
                <a:lnTo>
                  <a:pt x="590740" y="47586"/>
                </a:lnTo>
                <a:lnTo>
                  <a:pt x="587857" y="51650"/>
                </a:lnTo>
                <a:lnTo>
                  <a:pt x="583501" y="52666"/>
                </a:lnTo>
                <a:lnTo>
                  <a:pt x="568680" y="52666"/>
                </a:lnTo>
                <a:lnTo>
                  <a:pt x="564108" y="51752"/>
                </a:lnTo>
                <a:lnTo>
                  <a:pt x="561009" y="48158"/>
                </a:lnTo>
                <a:lnTo>
                  <a:pt x="560235" y="42837"/>
                </a:lnTo>
                <a:lnTo>
                  <a:pt x="560349" y="20815"/>
                </a:lnTo>
                <a:lnTo>
                  <a:pt x="560895" y="15062"/>
                </a:lnTo>
                <a:lnTo>
                  <a:pt x="563549" y="11036"/>
                </a:lnTo>
                <a:lnTo>
                  <a:pt x="568134" y="10020"/>
                </a:lnTo>
                <a:lnTo>
                  <a:pt x="583565" y="10020"/>
                </a:lnTo>
                <a:lnTo>
                  <a:pt x="588048" y="10960"/>
                </a:lnTo>
                <a:lnTo>
                  <a:pt x="590778" y="14719"/>
                </a:lnTo>
                <a:lnTo>
                  <a:pt x="591464" y="20815"/>
                </a:lnTo>
                <a:lnTo>
                  <a:pt x="591464" y="876"/>
                </a:lnTo>
                <a:lnTo>
                  <a:pt x="588086" y="0"/>
                </a:lnTo>
                <a:lnTo>
                  <a:pt x="564311" y="0"/>
                </a:lnTo>
                <a:lnTo>
                  <a:pt x="548360" y="45631"/>
                </a:lnTo>
                <a:lnTo>
                  <a:pt x="549998" y="53619"/>
                </a:lnTo>
                <a:lnTo>
                  <a:pt x="556577" y="60871"/>
                </a:lnTo>
                <a:lnTo>
                  <a:pt x="563803" y="62674"/>
                </a:lnTo>
                <a:lnTo>
                  <a:pt x="587425" y="62674"/>
                </a:lnTo>
                <a:lnTo>
                  <a:pt x="595249" y="60845"/>
                </a:lnTo>
                <a:lnTo>
                  <a:pt x="598487" y="57175"/>
                </a:lnTo>
                <a:lnTo>
                  <a:pt x="600608" y="53441"/>
                </a:lnTo>
                <a:lnTo>
                  <a:pt x="600811" y="52666"/>
                </a:lnTo>
                <a:lnTo>
                  <a:pt x="602119" y="47752"/>
                </a:lnTo>
                <a:lnTo>
                  <a:pt x="603021" y="40106"/>
                </a:lnTo>
                <a:lnTo>
                  <a:pt x="603237" y="33312"/>
                </a:lnTo>
                <a:lnTo>
                  <a:pt x="603326" y="17602"/>
                </a:lnTo>
                <a:close/>
              </a:path>
              <a:path w="687069" h="62864">
                <a:moveTo>
                  <a:pt x="686892" y="533"/>
                </a:moveTo>
                <a:lnTo>
                  <a:pt x="675208" y="533"/>
                </a:lnTo>
                <a:lnTo>
                  <a:pt x="675208" y="36017"/>
                </a:lnTo>
                <a:lnTo>
                  <a:pt x="675297" y="43942"/>
                </a:lnTo>
                <a:lnTo>
                  <a:pt x="675576" y="51892"/>
                </a:lnTo>
                <a:lnTo>
                  <a:pt x="675157" y="51892"/>
                </a:lnTo>
                <a:lnTo>
                  <a:pt x="666965" y="34531"/>
                </a:lnTo>
                <a:lnTo>
                  <a:pt x="649528" y="533"/>
                </a:lnTo>
                <a:lnTo>
                  <a:pt x="629716" y="533"/>
                </a:lnTo>
                <a:lnTo>
                  <a:pt x="629716" y="62141"/>
                </a:lnTo>
                <a:lnTo>
                  <a:pt x="641400" y="62141"/>
                </a:lnTo>
                <a:lnTo>
                  <a:pt x="641400" y="26809"/>
                </a:lnTo>
                <a:lnTo>
                  <a:pt x="641311" y="18719"/>
                </a:lnTo>
                <a:lnTo>
                  <a:pt x="640994" y="10655"/>
                </a:lnTo>
                <a:lnTo>
                  <a:pt x="641451" y="10655"/>
                </a:lnTo>
                <a:lnTo>
                  <a:pt x="648614" y="26644"/>
                </a:lnTo>
                <a:lnTo>
                  <a:pt x="667092" y="62141"/>
                </a:lnTo>
                <a:lnTo>
                  <a:pt x="686892" y="62141"/>
                </a:lnTo>
                <a:lnTo>
                  <a:pt x="686892" y="533"/>
                </a:lnTo>
                <a:close/>
              </a:path>
            </a:pathLst>
          </a:custGeom>
          <a:solidFill>
            <a:srgbClr val="FFFFFF"/>
          </a:solidFill>
        </p:spPr>
        <p:txBody>
          <a:bodyPr wrap="square" lIns="0" tIns="0" rIns="0" bIns="0" rtlCol="0"/>
          <a:lstStyle/>
          <a:p>
            <a:endParaRPr/>
          </a:p>
        </p:txBody>
      </p:sp>
      <p:sp>
        <p:nvSpPr>
          <p:cNvPr id="45" name="bg object 45"/>
          <p:cNvSpPr/>
          <p:nvPr/>
        </p:nvSpPr>
        <p:spPr>
          <a:xfrm>
            <a:off x="458647" y="1535849"/>
            <a:ext cx="144145" cy="154940"/>
          </a:xfrm>
          <a:custGeom>
            <a:avLst/>
            <a:gdLst/>
            <a:ahLst/>
            <a:cxnLst/>
            <a:rect l="l" t="t" r="r" b="b"/>
            <a:pathLst>
              <a:path w="144145" h="154939">
                <a:moveTo>
                  <a:pt x="143637" y="0"/>
                </a:moveTo>
                <a:lnTo>
                  <a:pt x="0" y="0"/>
                </a:lnTo>
                <a:lnTo>
                  <a:pt x="0" y="154482"/>
                </a:lnTo>
                <a:lnTo>
                  <a:pt x="143637" y="154482"/>
                </a:lnTo>
                <a:lnTo>
                  <a:pt x="143637" y="0"/>
                </a:lnTo>
                <a:close/>
              </a:path>
            </a:pathLst>
          </a:custGeom>
          <a:solidFill>
            <a:srgbClr val="A61E22"/>
          </a:solidFill>
        </p:spPr>
        <p:txBody>
          <a:bodyPr wrap="square" lIns="0" tIns="0" rIns="0" bIns="0" rtlCol="0"/>
          <a:lstStyle/>
          <a:p>
            <a:endParaRPr/>
          </a:p>
        </p:txBody>
      </p:sp>
      <p:sp>
        <p:nvSpPr>
          <p:cNvPr id="46" name="bg object 46"/>
          <p:cNvSpPr/>
          <p:nvPr/>
        </p:nvSpPr>
        <p:spPr>
          <a:xfrm>
            <a:off x="602272" y="1535849"/>
            <a:ext cx="221615" cy="154940"/>
          </a:xfrm>
          <a:custGeom>
            <a:avLst/>
            <a:gdLst/>
            <a:ahLst/>
            <a:cxnLst/>
            <a:rect l="l" t="t" r="r" b="b"/>
            <a:pathLst>
              <a:path w="221615" h="154939">
                <a:moveTo>
                  <a:pt x="221373" y="0"/>
                </a:moveTo>
                <a:lnTo>
                  <a:pt x="0" y="0"/>
                </a:lnTo>
                <a:lnTo>
                  <a:pt x="0" y="154482"/>
                </a:lnTo>
                <a:lnTo>
                  <a:pt x="221373" y="154482"/>
                </a:lnTo>
                <a:lnTo>
                  <a:pt x="221373" y="0"/>
                </a:lnTo>
                <a:close/>
              </a:path>
            </a:pathLst>
          </a:custGeom>
          <a:solidFill>
            <a:srgbClr val="EF3739"/>
          </a:solidFill>
        </p:spPr>
        <p:txBody>
          <a:bodyPr wrap="square" lIns="0" tIns="0" rIns="0" bIns="0" rtlCol="0"/>
          <a:lstStyle/>
          <a:p>
            <a:endParaRPr/>
          </a:p>
        </p:txBody>
      </p:sp>
      <p:sp>
        <p:nvSpPr>
          <p:cNvPr id="47" name="bg object 47"/>
          <p:cNvSpPr/>
          <p:nvPr/>
        </p:nvSpPr>
        <p:spPr>
          <a:xfrm>
            <a:off x="823658" y="1535849"/>
            <a:ext cx="293370" cy="154940"/>
          </a:xfrm>
          <a:custGeom>
            <a:avLst/>
            <a:gdLst/>
            <a:ahLst/>
            <a:cxnLst/>
            <a:rect l="l" t="t" r="r" b="b"/>
            <a:pathLst>
              <a:path w="293369" h="154939">
                <a:moveTo>
                  <a:pt x="292976" y="0"/>
                </a:moveTo>
                <a:lnTo>
                  <a:pt x="0" y="0"/>
                </a:lnTo>
                <a:lnTo>
                  <a:pt x="0" y="154482"/>
                </a:lnTo>
                <a:lnTo>
                  <a:pt x="292976" y="154482"/>
                </a:lnTo>
                <a:lnTo>
                  <a:pt x="292976" y="0"/>
                </a:lnTo>
                <a:close/>
              </a:path>
            </a:pathLst>
          </a:custGeom>
          <a:solidFill>
            <a:srgbClr val="F58432"/>
          </a:solidFill>
        </p:spPr>
        <p:txBody>
          <a:bodyPr wrap="square" lIns="0" tIns="0" rIns="0" bIns="0" rtlCol="0"/>
          <a:lstStyle/>
          <a:p>
            <a:endParaRPr/>
          </a:p>
        </p:txBody>
      </p:sp>
      <p:sp>
        <p:nvSpPr>
          <p:cNvPr id="48" name="bg object 48"/>
          <p:cNvSpPr/>
          <p:nvPr/>
        </p:nvSpPr>
        <p:spPr>
          <a:xfrm>
            <a:off x="1116444" y="1535849"/>
            <a:ext cx="81280" cy="154940"/>
          </a:xfrm>
          <a:custGeom>
            <a:avLst/>
            <a:gdLst/>
            <a:ahLst/>
            <a:cxnLst/>
            <a:rect l="l" t="t" r="r" b="b"/>
            <a:pathLst>
              <a:path w="81280" h="154939">
                <a:moveTo>
                  <a:pt x="81229" y="0"/>
                </a:moveTo>
                <a:lnTo>
                  <a:pt x="0" y="0"/>
                </a:lnTo>
                <a:lnTo>
                  <a:pt x="0" y="154482"/>
                </a:lnTo>
                <a:lnTo>
                  <a:pt x="81229" y="154482"/>
                </a:lnTo>
                <a:lnTo>
                  <a:pt x="81229" y="0"/>
                </a:lnTo>
                <a:close/>
              </a:path>
            </a:pathLst>
          </a:custGeom>
          <a:solidFill>
            <a:srgbClr val="FEBE2D"/>
          </a:solidFill>
        </p:spPr>
        <p:txBody>
          <a:bodyPr wrap="square" lIns="0" tIns="0" rIns="0" bIns="0" rtlCol="0"/>
          <a:lstStyle/>
          <a:p>
            <a:endParaRPr/>
          </a:p>
        </p:txBody>
      </p:sp>
      <p:sp>
        <p:nvSpPr>
          <p:cNvPr id="49" name="bg object 49"/>
          <p:cNvSpPr/>
          <p:nvPr/>
        </p:nvSpPr>
        <p:spPr>
          <a:xfrm>
            <a:off x="1197546" y="1535849"/>
            <a:ext cx="337185" cy="154940"/>
          </a:xfrm>
          <a:custGeom>
            <a:avLst/>
            <a:gdLst/>
            <a:ahLst/>
            <a:cxnLst/>
            <a:rect l="l" t="t" r="r" b="b"/>
            <a:pathLst>
              <a:path w="337184" h="154939">
                <a:moveTo>
                  <a:pt x="337121" y="0"/>
                </a:moveTo>
                <a:lnTo>
                  <a:pt x="0" y="0"/>
                </a:lnTo>
                <a:lnTo>
                  <a:pt x="0" y="154482"/>
                </a:lnTo>
                <a:lnTo>
                  <a:pt x="337121" y="154482"/>
                </a:lnTo>
                <a:lnTo>
                  <a:pt x="337121" y="0"/>
                </a:lnTo>
                <a:close/>
              </a:path>
            </a:pathLst>
          </a:custGeom>
          <a:solidFill>
            <a:srgbClr val="FFE934"/>
          </a:solidFill>
        </p:spPr>
        <p:txBody>
          <a:bodyPr wrap="square" lIns="0" tIns="0" rIns="0" bIns="0" rtlCol="0"/>
          <a:lstStyle/>
          <a:p>
            <a:endParaRPr/>
          </a:p>
        </p:txBody>
      </p:sp>
      <p:sp>
        <p:nvSpPr>
          <p:cNvPr id="50" name="bg object 50"/>
          <p:cNvSpPr/>
          <p:nvPr/>
        </p:nvSpPr>
        <p:spPr>
          <a:xfrm>
            <a:off x="1534667" y="1535849"/>
            <a:ext cx="135255" cy="154940"/>
          </a:xfrm>
          <a:custGeom>
            <a:avLst/>
            <a:gdLst/>
            <a:ahLst/>
            <a:cxnLst/>
            <a:rect l="l" t="t" r="r" b="b"/>
            <a:pathLst>
              <a:path w="135255" h="154939">
                <a:moveTo>
                  <a:pt x="134632" y="0"/>
                </a:moveTo>
                <a:lnTo>
                  <a:pt x="0" y="0"/>
                </a:lnTo>
                <a:lnTo>
                  <a:pt x="0" y="154482"/>
                </a:lnTo>
                <a:lnTo>
                  <a:pt x="134632" y="154482"/>
                </a:lnTo>
                <a:lnTo>
                  <a:pt x="134632" y="0"/>
                </a:lnTo>
                <a:close/>
              </a:path>
            </a:pathLst>
          </a:custGeom>
          <a:solidFill>
            <a:srgbClr val="ABCC3F"/>
          </a:solidFill>
        </p:spPr>
        <p:txBody>
          <a:bodyPr wrap="square" lIns="0" tIns="0" rIns="0" bIns="0" rtlCol="0"/>
          <a:lstStyle/>
          <a:p>
            <a:endParaRPr/>
          </a:p>
        </p:txBody>
      </p:sp>
      <p:sp>
        <p:nvSpPr>
          <p:cNvPr id="51" name="bg object 51"/>
          <p:cNvSpPr/>
          <p:nvPr/>
        </p:nvSpPr>
        <p:spPr>
          <a:xfrm>
            <a:off x="1669237" y="1535849"/>
            <a:ext cx="306070" cy="154940"/>
          </a:xfrm>
          <a:custGeom>
            <a:avLst/>
            <a:gdLst/>
            <a:ahLst/>
            <a:cxnLst/>
            <a:rect l="l" t="t" r="r" b="b"/>
            <a:pathLst>
              <a:path w="306069" h="154939">
                <a:moveTo>
                  <a:pt x="305904" y="0"/>
                </a:moveTo>
                <a:lnTo>
                  <a:pt x="0" y="0"/>
                </a:lnTo>
                <a:lnTo>
                  <a:pt x="0" y="154482"/>
                </a:lnTo>
                <a:lnTo>
                  <a:pt x="305904" y="154482"/>
                </a:lnTo>
                <a:lnTo>
                  <a:pt x="305904" y="0"/>
                </a:lnTo>
                <a:close/>
              </a:path>
            </a:pathLst>
          </a:custGeom>
          <a:solidFill>
            <a:srgbClr val="4AAF4E"/>
          </a:solidFill>
        </p:spPr>
        <p:txBody>
          <a:bodyPr wrap="square" lIns="0" tIns="0" rIns="0" bIns="0" rtlCol="0"/>
          <a:lstStyle/>
          <a:p>
            <a:endParaRPr/>
          </a:p>
        </p:txBody>
      </p:sp>
      <p:sp>
        <p:nvSpPr>
          <p:cNvPr id="52" name="bg object 52"/>
          <p:cNvSpPr/>
          <p:nvPr/>
        </p:nvSpPr>
        <p:spPr>
          <a:xfrm>
            <a:off x="1975142" y="1535849"/>
            <a:ext cx="130175" cy="154940"/>
          </a:xfrm>
          <a:custGeom>
            <a:avLst/>
            <a:gdLst/>
            <a:ahLst/>
            <a:cxnLst/>
            <a:rect l="l" t="t" r="r" b="b"/>
            <a:pathLst>
              <a:path w="130175" h="154939">
                <a:moveTo>
                  <a:pt x="129933" y="0"/>
                </a:moveTo>
                <a:lnTo>
                  <a:pt x="0" y="0"/>
                </a:lnTo>
                <a:lnTo>
                  <a:pt x="0" y="154482"/>
                </a:lnTo>
                <a:lnTo>
                  <a:pt x="129933" y="154482"/>
                </a:lnTo>
                <a:lnTo>
                  <a:pt x="129933" y="0"/>
                </a:lnTo>
                <a:close/>
              </a:path>
            </a:pathLst>
          </a:custGeom>
          <a:solidFill>
            <a:srgbClr val="069948"/>
          </a:solidFill>
        </p:spPr>
        <p:txBody>
          <a:bodyPr wrap="square" lIns="0" tIns="0" rIns="0" bIns="0" rtlCol="0"/>
          <a:lstStyle/>
          <a:p>
            <a:endParaRPr/>
          </a:p>
        </p:txBody>
      </p:sp>
      <p:sp>
        <p:nvSpPr>
          <p:cNvPr id="53" name="bg object 53"/>
          <p:cNvSpPr/>
          <p:nvPr/>
        </p:nvSpPr>
        <p:spPr>
          <a:xfrm>
            <a:off x="2105075" y="1535849"/>
            <a:ext cx="193040" cy="154940"/>
          </a:xfrm>
          <a:custGeom>
            <a:avLst/>
            <a:gdLst/>
            <a:ahLst/>
            <a:cxnLst/>
            <a:rect l="l" t="t" r="r" b="b"/>
            <a:pathLst>
              <a:path w="193039" h="154939">
                <a:moveTo>
                  <a:pt x="192468" y="0"/>
                </a:moveTo>
                <a:lnTo>
                  <a:pt x="0" y="0"/>
                </a:lnTo>
                <a:lnTo>
                  <a:pt x="0" y="154482"/>
                </a:lnTo>
                <a:lnTo>
                  <a:pt x="192468" y="154482"/>
                </a:lnTo>
                <a:lnTo>
                  <a:pt x="192468" y="0"/>
                </a:lnTo>
                <a:close/>
              </a:path>
            </a:pathLst>
          </a:custGeom>
          <a:solidFill>
            <a:srgbClr val="2DBEEF"/>
          </a:solidFill>
        </p:spPr>
        <p:txBody>
          <a:bodyPr wrap="square" lIns="0" tIns="0" rIns="0" bIns="0" rtlCol="0"/>
          <a:lstStyle/>
          <a:p>
            <a:endParaRPr/>
          </a:p>
        </p:txBody>
      </p:sp>
      <p:sp>
        <p:nvSpPr>
          <p:cNvPr id="54" name="bg object 54"/>
          <p:cNvSpPr/>
          <p:nvPr/>
        </p:nvSpPr>
        <p:spPr>
          <a:xfrm>
            <a:off x="2297544" y="1535849"/>
            <a:ext cx="50800" cy="154940"/>
          </a:xfrm>
          <a:custGeom>
            <a:avLst/>
            <a:gdLst/>
            <a:ahLst/>
            <a:cxnLst/>
            <a:rect l="l" t="t" r="r" b="b"/>
            <a:pathLst>
              <a:path w="50800" h="154939">
                <a:moveTo>
                  <a:pt x="50469" y="0"/>
                </a:moveTo>
                <a:lnTo>
                  <a:pt x="0" y="0"/>
                </a:lnTo>
                <a:lnTo>
                  <a:pt x="0" y="154482"/>
                </a:lnTo>
                <a:lnTo>
                  <a:pt x="50469" y="154482"/>
                </a:lnTo>
                <a:lnTo>
                  <a:pt x="50469" y="0"/>
                </a:lnTo>
                <a:close/>
              </a:path>
            </a:pathLst>
          </a:custGeom>
          <a:solidFill>
            <a:srgbClr val="1598D5"/>
          </a:solidFill>
        </p:spPr>
        <p:txBody>
          <a:bodyPr wrap="square" lIns="0" tIns="0" rIns="0" bIns="0" rtlCol="0"/>
          <a:lstStyle/>
          <a:p>
            <a:endParaRPr/>
          </a:p>
        </p:txBody>
      </p:sp>
      <p:sp>
        <p:nvSpPr>
          <p:cNvPr id="55" name="bg object 55"/>
          <p:cNvSpPr/>
          <p:nvPr/>
        </p:nvSpPr>
        <p:spPr>
          <a:xfrm>
            <a:off x="2348001" y="1535849"/>
            <a:ext cx="206375" cy="154940"/>
          </a:xfrm>
          <a:custGeom>
            <a:avLst/>
            <a:gdLst/>
            <a:ahLst/>
            <a:cxnLst/>
            <a:rect l="l" t="t" r="r" b="b"/>
            <a:pathLst>
              <a:path w="206375" h="154939">
                <a:moveTo>
                  <a:pt x="206324" y="0"/>
                </a:moveTo>
                <a:lnTo>
                  <a:pt x="0" y="0"/>
                </a:lnTo>
                <a:lnTo>
                  <a:pt x="0" y="154482"/>
                </a:lnTo>
                <a:lnTo>
                  <a:pt x="206324" y="154482"/>
                </a:lnTo>
                <a:lnTo>
                  <a:pt x="206324" y="0"/>
                </a:lnTo>
                <a:close/>
              </a:path>
            </a:pathLst>
          </a:custGeom>
          <a:solidFill>
            <a:srgbClr val="025FAD"/>
          </a:solidFill>
        </p:spPr>
        <p:txBody>
          <a:bodyPr wrap="square" lIns="0" tIns="0" rIns="0" bIns="0" rtlCol="0"/>
          <a:lstStyle/>
          <a:p>
            <a:endParaRPr/>
          </a:p>
        </p:txBody>
      </p:sp>
      <p:sp>
        <p:nvSpPr>
          <p:cNvPr id="56" name="bg object 56"/>
          <p:cNvSpPr/>
          <p:nvPr/>
        </p:nvSpPr>
        <p:spPr>
          <a:xfrm>
            <a:off x="2554325" y="1535849"/>
            <a:ext cx="353695" cy="154940"/>
          </a:xfrm>
          <a:custGeom>
            <a:avLst/>
            <a:gdLst/>
            <a:ahLst/>
            <a:cxnLst/>
            <a:rect l="l" t="t" r="r" b="b"/>
            <a:pathLst>
              <a:path w="353694" h="154939">
                <a:moveTo>
                  <a:pt x="353466" y="0"/>
                </a:moveTo>
                <a:lnTo>
                  <a:pt x="0" y="0"/>
                </a:lnTo>
                <a:lnTo>
                  <a:pt x="0" y="154482"/>
                </a:lnTo>
                <a:lnTo>
                  <a:pt x="353466" y="154482"/>
                </a:lnTo>
                <a:lnTo>
                  <a:pt x="353466" y="0"/>
                </a:lnTo>
                <a:close/>
              </a:path>
            </a:pathLst>
          </a:custGeom>
          <a:solidFill>
            <a:srgbClr val="1C216F"/>
          </a:solidFill>
        </p:spPr>
        <p:txBody>
          <a:bodyPr wrap="square" lIns="0" tIns="0" rIns="0" bIns="0" rtlCol="0"/>
          <a:lstStyle/>
          <a:p>
            <a:endParaRPr/>
          </a:p>
        </p:txBody>
      </p:sp>
      <p:pic>
        <p:nvPicPr>
          <p:cNvPr id="57" name="bg object 57"/>
          <p:cNvPicPr/>
          <p:nvPr/>
        </p:nvPicPr>
        <p:blipFill>
          <a:blip r:embed="rId15" cstate="print"/>
          <a:stretch>
            <a:fillRect/>
          </a:stretch>
        </p:blipFill>
        <p:spPr>
          <a:xfrm>
            <a:off x="3135015" y="9491859"/>
            <a:ext cx="4173321" cy="121653"/>
          </a:xfrm>
          <a:prstGeom prst="rect">
            <a:avLst/>
          </a:prstGeom>
        </p:spPr>
      </p:pic>
      <p:sp>
        <p:nvSpPr>
          <p:cNvPr id="2" name="Holder 2"/>
          <p:cNvSpPr>
            <a:spLocks noGrp="1"/>
          </p:cNvSpPr>
          <p:nvPr>
            <p:ph type="title"/>
          </p:nvPr>
        </p:nvSpPr>
        <p:spPr/>
        <p:txBody>
          <a:bodyPr lIns="0" tIns="0" rIns="0" bIns="0"/>
          <a:lstStyle>
            <a:lvl1pPr>
              <a:defRPr sz="6700" b="0" i="0">
                <a:solidFill>
                  <a:schemeClr val="bg1"/>
                </a:solidFill>
                <a:latin typeface="HelveticaNeueLTStd-Lt"/>
                <a:cs typeface="HelveticaNeueLTStd-Lt"/>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3/25/2022</a:t>
            </a:fld>
            <a:endParaRPr lang="en-US"/>
          </a:p>
        </p:txBody>
      </p:sp>
      <p:sp>
        <p:nvSpPr>
          <p:cNvPr id="5" name="Holder 5"/>
          <p:cNvSpPr>
            <a:spLocks noGrp="1"/>
          </p:cNvSpPr>
          <p:nvPr>
            <p:ph type="sldNum" sz="quarter" idx="7"/>
          </p:nvPr>
        </p:nvSpPr>
        <p:spPr/>
        <p:txBody>
          <a:bodyPr lIns="0" tIns="0" rIns="0" bIns="0"/>
          <a:lstStyle>
            <a:lvl1pPr>
              <a:defRPr sz="900" b="1" i="0">
                <a:solidFill>
                  <a:srgbClr val="1C216F"/>
                </a:solidFill>
                <a:latin typeface="Helvetica Neue LT Std 75"/>
                <a:cs typeface="Helvetica Neue LT Std 75"/>
              </a:defRPr>
            </a:lvl1pPr>
          </a:lstStyle>
          <a:p>
            <a:pPr marL="38100">
              <a:lnSpc>
                <a:spcPct val="100000"/>
              </a:lnSpc>
              <a:spcBef>
                <a:spcPts val="75"/>
              </a:spcBef>
            </a:pPr>
            <a:fld id="{81D60167-4931-47E6-BA6A-407CBD079E47}" type="slidenum">
              <a:rPr dirty="0"/>
              <a:t>‹#›</a:t>
            </a:fld>
            <a:endParaRPr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3/25/2022</a:t>
            </a:fld>
            <a:endParaRPr lang="en-US"/>
          </a:p>
        </p:txBody>
      </p:sp>
      <p:sp>
        <p:nvSpPr>
          <p:cNvPr id="4" name="Holder 4"/>
          <p:cNvSpPr>
            <a:spLocks noGrp="1"/>
          </p:cNvSpPr>
          <p:nvPr>
            <p:ph type="sldNum" sz="quarter" idx="7"/>
          </p:nvPr>
        </p:nvSpPr>
        <p:spPr/>
        <p:txBody>
          <a:bodyPr lIns="0" tIns="0" rIns="0" bIns="0"/>
          <a:lstStyle>
            <a:lvl1pPr>
              <a:defRPr sz="900" b="1" i="0">
                <a:solidFill>
                  <a:srgbClr val="1C216F"/>
                </a:solidFill>
                <a:latin typeface="Helvetica Neue LT Std 75"/>
                <a:cs typeface="Helvetica Neue LT Std 75"/>
              </a:defRPr>
            </a:lvl1pPr>
          </a:lstStyle>
          <a:p>
            <a:pPr marL="38100">
              <a:lnSpc>
                <a:spcPct val="100000"/>
              </a:lnSpc>
              <a:spcBef>
                <a:spcPts val="75"/>
              </a:spcBef>
            </a:pPr>
            <a:fld id="{81D60167-4931-47E6-BA6A-407CBD079E47}" type="slidenum">
              <a:rPr dirty="0"/>
              <a:t>‹#›</a:t>
            </a:fld>
            <a:endParaRPr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image" Target="../media/image1.png"/><Relationship Id="rId12" Type="http://schemas.openxmlformats.org/officeDocument/2006/relationships/image" Target="../media/image6.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11" Type="http://schemas.openxmlformats.org/officeDocument/2006/relationships/image" Target="../media/image5.png"/><Relationship Id="rId5" Type="http://schemas.openxmlformats.org/officeDocument/2006/relationships/slideLayout" Target="../slideLayouts/slideLayout5.xml"/><Relationship Id="rId10" Type="http://schemas.openxmlformats.org/officeDocument/2006/relationships/image" Target="../media/image4.png"/><Relationship Id="rId4" Type="http://schemas.openxmlformats.org/officeDocument/2006/relationships/slideLayout" Target="../slideLayouts/slideLayout4.xml"/><Relationship Id="rId9" Type="http://schemas.openxmlformats.org/officeDocument/2006/relationships/image" Target="../media/image3.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6" name="bg object 16"/>
          <p:cNvPicPr/>
          <p:nvPr/>
        </p:nvPicPr>
        <p:blipFill>
          <a:blip r:embed="rId7" cstate="print"/>
          <a:stretch>
            <a:fillRect/>
          </a:stretch>
        </p:blipFill>
        <p:spPr>
          <a:xfrm>
            <a:off x="457201" y="461722"/>
            <a:ext cx="202387" cy="226314"/>
          </a:xfrm>
          <a:prstGeom prst="rect">
            <a:avLst/>
          </a:prstGeom>
        </p:spPr>
      </p:pic>
      <p:sp>
        <p:nvSpPr>
          <p:cNvPr id="17" name="bg object 17"/>
          <p:cNvSpPr/>
          <p:nvPr/>
        </p:nvSpPr>
        <p:spPr>
          <a:xfrm>
            <a:off x="688352" y="461733"/>
            <a:ext cx="184150" cy="226060"/>
          </a:xfrm>
          <a:custGeom>
            <a:avLst/>
            <a:gdLst/>
            <a:ahLst/>
            <a:cxnLst/>
            <a:rect l="l" t="t" r="r" b="b"/>
            <a:pathLst>
              <a:path w="184150" h="226059">
                <a:moveTo>
                  <a:pt x="183642" y="172720"/>
                </a:moveTo>
                <a:lnTo>
                  <a:pt x="62064" y="172720"/>
                </a:lnTo>
                <a:lnTo>
                  <a:pt x="62064" y="137160"/>
                </a:lnTo>
                <a:lnTo>
                  <a:pt x="170700" y="137160"/>
                </a:lnTo>
                <a:lnTo>
                  <a:pt x="170700" y="87630"/>
                </a:lnTo>
                <a:lnTo>
                  <a:pt x="62064" y="87630"/>
                </a:lnTo>
                <a:lnTo>
                  <a:pt x="62064" y="53340"/>
                </a:lnTo>
                <a:lnTo>
                  <a:pt x="182029" y="53340"/>
                </a:lnTo>
                <a:lnTo>
                  <a:pt x="182029" y="0"/>
                </a:lnTo>
                <a:lnTo>
                  <a:pt x="0" y="0"/>
                </a:lnTo>
                <a:lnTo>
                  <a:pt x="0" y="53340"/>
                </a:lnTo>
                <a:lnTo>
                  <a:pt x="0" y="87630"/>
                </a:lnTo>
                <a:lnTo>
                  <a:pt x="0" y="137160"/>
                </a:lnTo>
                <a:lnTo>
                  <a:pt x="0" y="172720"/>
                </a:lnTo>
                <a:lnTo>
                  <a:pt x="0" y="226060"/>
                </a:lnTo>
                <a:lnTo>
                  <a:pt x="183642" y="226060"/>
                </a:lnTo>
                <a:lnTo>
                  <a:pt x="183642" y="172720"/>
                </a:lnTo>
                <a:close/>
              </a:path>
            </a:pathLst>
          </a:custGeom>
          <a:solidFill>
            <a:srgbClr val="1C216F"/>
          </a:solidFill>
        </p:spPr>
        <p:txBody>
          <a:bodyPr wrap="square" lIns="0" tIns="0" rIns="0" bIns="0" rtlCol="0"/>
          <a:lstStyle/>
          <a:p>
            <a:endParaRPr/>
          </a:p>
        </p:txBody>
      </p:sp>
      <p:pic>
        <p:nvPicPr>
          <p:cNvPr id="18" name="bg object 18"/>
          <p:cNvPicPr/>
          <p:nvPr/>
        </p:nvPicPr>
        <p:blipFill>
          <a:blip r:embed="rId8" cstate="print"/>
          <a:stretch>
            <a:fillRect/>
          </a:stretch>
        </p:blipFill>
        <p:spPr>
          <a:xfrm>
            <a:off x="903992" y="457202"/>
            <a:ext cx="446143" cy="235369"/>
          </a:xfrm>
          <a:prstGeom prst="rect">
            <a:avLst/>
          </a:prstGeom>
        </p:spPr>
      </p:pic>
      <p:sp>
        <p:nvSpPr>
          <p:cNvPr id="19" name="bg object 19"/>
          <p:cNvSpPr/>
          <p:nvPr/>
        </p:nvSpPr>
        <p:spPr>
          <a:xfrm>
            <a:off x="1385036" y="461733"/>
            <a:ext cx="184150" cy="226060"/>
          </a:xfrm>
          <a:custGeom>
            <a:avLst/>
            <a:gdLst/>
            <a:ahLst/>
            <a:cxnLst/>
            <a:rect l="l" t="t" r="r" b="b"/>
            <a:pathLst>
              <a:path w="184150" h="226059">
                <a:moveTo>
                  <a:pt x="183629" y="172720"/>
                </a:moveTo>
                <a:lnTo>
                  <a:pt x="62077" y="172720"/>
                </a:lnTo>
                <a:lnTo>
                  <a:pt x="62077" y="137160"/>
                </a:lnTo>
                <a:lnTo>
                  <a:pt x="170700" y="137160"/>
                </a:lnTo>
                <a:lnTo>
                  <a:pt x="170700" y="87630"/>
                </a:lnTo>
                <a:lnTo>
                  <a:pt x="62077" y="87630"/>
                </a:lnTo>
                <a:lnTo>
                  <a:pt x="62077" y="53340"/>
                </a:lnTo>
                <a:lnTo>
                  <a:pt x="182016" y="53340"/>
                </a:lnTo>
                <a:lnTo>
                  <a:pt x="182016" y="0"/>
                </a:lnTo>
                <a:lnTo>
                  <a:pt x="0" y="0"/>
                </a:lnTo>
                <a:lnTo>
                  <a:pt x="0" y="53340"/>
                </a:lnTo>
                <a:lnTo>
                  <a:pt x="0" y="87630"/>
                </a:lnTo>
                <a:lnTo>
                  <a:pt x="0" y="137160"/>
                </a:lnTo>
                <a:lnTo>
                  <a:pt x="0" y="172720"/>
                </a:lnTo>
                <a:lnTo>
                  <a:pt x="0" y="226060"/>
                </a:lnTo>
                <a:lnTo>
                  <a:pt x="183629" y="226060"/>
                </a:lnTo>
                <a:lnTo>
                  <a:pt x="183629" y="172720"/>
                </a:lnTo>
                <a:close/>
              </a:path>
            </a:pathLst>
          </a:custGeom>
          <a:solidFill>
            <a:srgbClr val="1C216F"/>
          </a:solidFill>
        </p:spPr>
        <p:txBody>
          <a:bodyPr wrap="square" lIns="0" tIns="0" rIns="0" bIns="0" rtlCol="0"/>
          <a:lstStyle/>
          <a:p>
            <a:endParaRPr/>
          </a:p>
        </p:txBody>
      </p:sp>
      <p:pic>
        <p:nvPicPr>
          <p:cNvPr id="20" name="bg object 20"/>
          <p:cNvPicPr/>
          <p:nvPr/>
        </p:nvPicPr>
        <p:blipFill>
          <a:blip r:embed="rId9" cstate="print"/>
          <a:stretch>
            <a:fillRect/>
          </a:stretch>
        </p:blipFill>
        <p:spPr>
          <a:xfrm>
            <a:off x="1600676" y="461730"/>
            <a:ext cx="208203" cy="226301"/>
          </a:xfrm>
          <a:prstGeom prst="rect">
            <a:avLst/>
          </a:prstGeom>
        </p:spPr>
      </p:pic>
      <p:sp>
        <p:nvSpPr>
          <p:cNvPr id="21" name="bg object 21"/>
          <p:cNvSpPr/>
          <p:nvPr/>
        </p:nvSpPr>
        <p:spPr>
          <a:xfrm>
            <a:off x="457987" y="723658"/>
            <a:ext cx="80010" cy="85725"/>
          </a:xfrm>
          <a:custGeom>
            <a:avLst/>
            <a:gdLst/>
            <a:ahLst/>
            <a:cxnLst/>
            <a:rect l="l" t="t" r="r" b="b"/>
            <a:pathLst>
              <a:path w="80009" h="85725">
                <a:moveTo>
                  <a:pt x="79476" y="0"/>
                </a:moveTo>
                <a:lnTo>
                  <a:pt x="0" y="0"/>
                </a:lnTo>
                <a:lnTo>
                  <a:pt x="0" y="85471"/>
                </a:lnTo>
                <a:lnTo>
                  <a:pt x="79476" y="85471"/>
                </a:lnTo>
                <a:lnTo>
                  <a:pt x="79476" y="0"/>
                </a:lnTo>
                <a:close/>
              </a:path>
            </a:pathLst>
          </a:custGeom>
          <a:solidFill>
            <a:srgbClr val="A61E22"/>
          </a:solidFill>
        </p:spPr>
        <p:txBody>
          <a:bodyPr wrap="square" lIns="0" tIns="0" rIns="0" bIns="0" rtlCol="0"/>
          <a:lstStyle/>
          <a:p>
            <a:endParaRPr/>
          </a:p>
        </p:txBody>
      </p:sp>
      <p:sp>
        <p:nvSpPr>
          <p:cNvPr id="22" name="bg object 22"/>
          <p:cNvSpPr/>
          <p:nvPr/>
        </p:nvSpPr>
        <p:spPr>
          <a:xfrm>
            <a:off x="537476" y="723658"/>
            <a:ext cx="122555" cy="85725"/>
          </a:xfrm>
          <a:custGeom>
            <a:avLst/>
            <a:gdLst/>
            <a:ahLst/>
            <a:cxnLst/>
            <a:rect l="l" t="t" r="r" b="b"/>
            <a:pathLst>
              <a:path w="122554" h="85725">
                <a:moveTo>
                  <a:pt x="122478" y="0"/>
                </a:moveTo>
                <a:lnTo>
                  <a:pt x="0" y="0"/>
                </a:lnTo>
                <a:lnTo>
                  <a:pt x="0" y="85471"/>
                </a:lnTo>
                <a:lnTo>
                  <a:pt x="122478" y="85471"/>
                </a:lnTo>
                <a:lnTo>
                  <a:pt x="122478" y="0"/>
                </a:lnTo>
                <a:close/>
              </a:path>
            </a:pathLst>
          </a:custGeom>
          <a:solidFill>
            <a:srgbClr val="EF3739"/>
          </a:solidFill>
        </p:spPr>
        <p:txBody>
          <a:bodyPr wrap="square" lIns="0" tIns="0" rIns="0" bIns="0" rtlCol="0"/>
          <a:lstStyle/>
          <a:p>
            <a:endParaRPr/>
          </a:p>
        </p:txBody>
      </p:sp>
      <p:sp>
        <p:nvSpPr>
          <p:cNvPr id="23" name="bg object 23"/>
          <p:cNvSpPr/>
          <p:nvPr/>
        </p:nvSpPr>
        <p:spPr>
          <a:xfrm>
            <a:off x="659955" y="723658"/>
            <a:ext cx="162560" cy="85725"/>
          </a:xfrm>
          <a:custGeom>
            <a:avLst/>
            <a:gdLst/>
            <a:ahLst/>
            <a:cxnLst/>
            <a:rect l="l" t="t" r="r" b="b"/>
            <a:pathLst>
              <a:path w="162559" h="85725">
                <a:moveTo>
                  <a:pt x="162102" y="0"/>
                </a:moveTo>
                <a:lnTo>
                  <a:pt x="0" y="0"/>
                </a:lnTo>
                <a:lnTo>
                  <a:pt x="0" y="85471"/>
                </a:lnTo>
                <a:lnTo>
                  <a:pt x="162102" y="85471"/>
                </a:lnTo>
                <a:lnTo>
                  <a:pt x="162102" y="0"/>
                </a:lnTo>
                <a:close/>
              </a:path>
            </a:pathLst>
          </a:custGeom>
          <a:solidFill>
            <a:srgbClr val="F58432"/>
          </a:solidFill>
        </p:spPr>
        <p:txBody>
          <a:bodyPr wrap="square" lIns="0" tIns="0" rIns="0" bIns="0" rtlCol="0"/>
          <a:lstStyle/>
          <a:p>
            <a:endParaRPr/>
          </a:p>
        </p:txBody>
      </p:sp>
      <p:sp>
        <p:nvSpPr>
          <p:cNvPr id="24" name="bg object 24"/>
          <p:cNvSpPr/>
          <p:nvPr/>
        </p:nvSpPr>
        <p:spPr>
          <a:xfrm>
            <a:off x="821956" y="723658"/>
            <a:ext cx="45085" cy="85725"/>
          </a:xfrm>
          <a:custGeom>
            <a:avLst/>
            <a:gdLst/>
            <a:ahLst/>
            <a:cxnLst/>
            <a:rect l="l" t="t" r="r" b="b"/>
            <a:pathLst>
              <a:path w="45084" h="85725">
                <a:moveTo>
                  <a:pt x="44945" y="0"/>
                </a:moveTo>
                <a:lnTo>
                  <a:pt x="0" y="0"/>
                </a:lnTo>
                <a:lnTo>
                  <a:pt x="0" y="85471"/>
                </a:lnTo>
                <a:lnTo>
                  <a:pt x="44945" y="85471"/>
                </a:lnTo>
                <a:lnTo>
                  <a:pt x="44945" y="0"/>
                </a:lnTo>
                <a:close/>
              </a:path>
            </a:pathLst>
          </a:custGeom>
          <a:solidFill>
            <a:srgbClr val="FEBE2D"/>
          </a:solidFill>
        </p:spPr>
        <p:txBody>
          <a:bodyPr wrap="square" lIns="0" tIns="0" rIns="0" bIns="0" rtlCol="0"/>
          <a:lstStyle/>
          <a:p>
            <a:endParaRPr/>
          </a:p>
        </p:txBody>
      </p:sp>
      <p:sp>
        <p:nvSpPr>
          <p:cNvPr id="25" name="bg object 25"/>
          <p:cNvSpPr/>
          <p:nvPr/>
        </p:nvSpPr>
        <p:spPr>
          <a:xfrm>
            <a:off x="866825" y="723658"/>
            <a:ext cx="186690" cy="85725"/>
          </a:xfrm>
          <a:custGeom>
            <a:avLst/>
            <a:gdLst/>
            <a:ahLst/>
            <a:cxnLst/>
            <a:rect l="l" t="t" r="r" b="b"/>
            <a:pathLst>
              <a:path w="186690" h="85725">
                <a:moveTo>
                  <a:pt x="186524" y="0"/>
                </a:moveTo>
                <a:lnTo>
                  <a:pt x="0" y="0"/>
                </a:lnTo>
                <a:lnTo>
                  <a:pt x="0" y="85471"/>
                </a:lnTo>
                <a:lnTo>
                  <a:pt x="186524" y="85471"/>
                </a:lnTo>
                <a:lnTo>
                  <a:pt x="186524" y="0"/>
                </a:lnTo>
                <a:close/>
              </a:path>
            </a:pathLst>
          </a:custGeom>
          <a:solidFill>
            <a:srgbClr val="FFE934"/>
          </a:solidFill>
        </p:spPr>
        <p:txBody>
          <a:bodyPr wrap="square" lIns="0" tIns="0" rIns="0" bIns="0" rtlCol="0"/>
          <a:lstStyle/>
          <a:p>
            <a:endParaRPr/>
          </a:p>
        </p:txBody>
      </p:sp>
      <p:sp>
        <p:nvSpPr>
          <p:cNvPr id="26" name="bg object 26"/>
          <p:cNvSpPr/>
          <p:nvPr/>
        </p:nvSpPr>
        <p:spPr>
          <a:xfrm>
            <a:off x="1053337" y="723658"/>
            <a:ext cx="74930" cy="85725"/>
          </a:xfrm>
          <a:custGeom>
            <a:avLst/>
            <a:gdLst/>
            <a:ahLst/>
            <a:cxnLst/>
            <a:rect l="l" t="t" r="r" b="b"/>
            <a:pathLst>
              <a:path w="74930" h="85725">
                <a:moveTo>
                  <a:pt x="74498" y="0"/>
                </a:moveTo>
                <a:lnTo>
                  <a:pt x="0" y="0"/>
                </a:lnTo>
                <a:lnTo>
                  <a:pt x="0" y="85471"/>
                </a:lnTo>
                <a:lnTo>
                  <a:pt x="74498" y="85471"/>
                </a:lnTo>
                <a:lnTo>
                  <a:pt x="74498" y="0"/>
                </a:lnTo>
                <a:close/>
              </a:path>
            </a:pathLst>
          </a:custGeom>
          <a:solidFill>
            <a:srgbClr val="ABCC3F"/>
          </a:solidFill>
        </p:spPr>
        <p:txBody>
          <a:bodyPr wrap="square" lIns="0" tIns="0" rIns="0" bIns="0" rtlCol="0"/>
          <a:lstStyle/>
          <a:p>
            <a:endParaRPr/>
          </a:p>
        </p:txBody>
      </p:sp>
      <p:sp>
        <p:nvSpPr>
          <p:cNvPr id="27" name="bg object 27"/>
          <p:cNvSpPr/>
          <p:nvPr/>
        </p:nvSpPr>
        <p:spPr>
          <a:xfrm>
            <a:off x="1127810" y="723658"/>
            <a:ext cx="169545" cy="85725"/>
          </a:xfrm>
          <a:custGeom>
            <a:avLst/>
            <a:gdLst/>
            <a:ahLst/>
            <a:cxnLst/>
            <a:rect l="l" t="t" r="r" b="b"/>
            <a:pathLst>
              <a:path w="169544" h="85725">
                <a:moveTo>
                  <a:pt x="169252" y="0"/>
                </a:moveTo>
                <a:lnTo>
                  <a:pt x="0" y="0"/>
                </a:lnTo>
                <a:lnTo>
                  <a:pt x="0" y="85471"/>
                </a:lnTo>
                <a:lnTo>
                  <a:pt x="169252" y="85471"/>
                </a:lnTo>
                <a:lnTo>
                  <a:pt x="169252" y="0"/>
                </a:lnTo>
                <a:close/>
              </a:path>
            </a:pathLst>
          </a:custGeom>
          <a:solidFill>
            <a:srgbClr val="4AAF4E"/>
          </a:solidFill>
        </p:spPr>
        <p:txBody>
          <a:bodyPr wrap="square" lIns="0" tIns="0" rIns="0" bIns="0" rtlCol="0"/>
          <a:lstStyle/>
          <a:p>
            <a:endParaRPr/>
          </a:p>
        </p:txBody>
      </p:sp>
      <p:sp>
        <p:nvSpPr>
          <p:cNvPr id="28" name="bg object 28"/>
          <p:cNvSpPr/>
          <p:nvPr/>
        </p:nvSpPr>
        <p:spPr>
          <a:xfrm>
            <a:off x="1297050" y="723658"/>
            <a:ext cx="72390" cy="85725"/>
          </a:xfrm>
          <a:custGeom>
            <a:avLst/>
            <a:gdLst/>
            <a:ahLst/>
            <a:cxnLst/>
            <a:rect l="l" t="t" r="r" b="b"/>
            <a:pathLst>
              <a:path w="72390" h="85725">
                <a:moveTo>
                  <a:pt x="71894" y="0"/>
                </a:moveTo>
                <a:lnTo>
                  <a:pt x="0" y="0"/>
                </a:lnTo>
                <a:lnTo>
                  <a:pt x="0" y="85471"/>
                </a:lnTo>
                <a:lnTo>
                  <a:pt x="71894" y="85471"/>
                </a:lnTo>
                <a:lnTo>
                  <a:pt x="71894" y="0"/>
                </a:lnTo>
                <a:close/>
              </a:path>
            </a:pathLst>
          </a:custGeom>
          <a:solidFill>
            <a:srgbClr val="069948"/>
          </a:solidFill>
        </p:spPr>
        <p:txBody>
          <a:bodyPr wrap="square" lIns="0" tIns="0" rIns="0" bIns="0" rtlCol="0"/>
          <a:lstStyle/>
          <a:p>
            <a:endParaRPr/>
          </a:p>
        </p:txBody>
      </p:sp>
      <p:sp>
        <p:nvSpPr>
          <p:cNvPr id="29" name="bg object 29"/>
          <p:cNvSpPr/>
          <p:nvPr/>
        </p:nvSpPr>
        <p:spPr>
          <a:xfrm>
            <a:off x="1368945" y="723658"/>
            <a:ext cx="106680" cy="85725"/>
          </a:xfrm>
          <a:custGeom>
            <a:avLst/>
            <a:gdLst/>
            <a:ahLst/>
            <a:cxnLst/>
            <a:rect l="l" t="t" r="r" b="b"/>
            <a:pathLst>
              <a:path w="106680" h="85725">
                <a:moveTo>
                  <a:pt x="106489" y="0"/>
                </a:moveTo>
                <a:lnTo>
                  <a:pt x="0" y="0"/>
                </a:lnTo>
                <a:lnTo>
                  <a:pt x="0" y="85471"/>
                </a:lnTo>
                <a:lnTo>
                  <a:pt x="106489" y="85471"/>
                </a:lnTo>
                <a:lnTo>
                  <a:pt x="106489" y="0"/>
                </a:lnTo>
                <a:close/>
              </a:path>
            </a:pathLst>
          </a:custGeom>
          <a:solidFill>
            <a:srgbClr val="2DBEEF"/>
          </a:solidFill>
        </p:spPr>
        <p:txBody>
          <a:bodyPr wrap="square" lIns="0" tIns="0" rIns="0" bIns="0" rtlCol="0"/>
          <a:lstStyle/>
          <a:p>
            <a:endParaRPr/>
          </a:p>
        </p:txBody>
      </p:sp>
      <p:sp>
        <p:nvSpPr>
          <p:cNvPr id="30" name="bg object 30"/>
          <p:cNvSpPr/>
          <p:nvPr/>
        </p:nvSpPr>
        <p:spPr>
          <a:xfrm>
            <a:off x="1475435" y="723658"/>
            <a:ext cx="27940" cy="85725"/>
          </a:xfrm>
          <a:custGeom>
            <a:avLst/>
            <a:gdLst/>
            <a:ahLst/>
            <a:cxnLst/>
            <a:rect l="l" t="t" r="r" b="b"/>
            <a:pathLst>
              <a:path w="27940" h="85725">
                <a:moveTo>
                  <a:pt x="27927" y="0"/>
                </a:moveTo>
                <a:lnTo>
                  <a:pt x="0" y="0"/>
                </a:lnTo>
                <a:lnTo>
                  <a:pt x="0" y="85471"/>
                </a:lnTo>
                <a:lnTo>
                  <a:pt x="27927" y="85471"/>
                </a:lnTo>
                <a:lnTo>
                  <a:pt x="27927" y="0"/>
                </a:lnTo>
                <a:close/>
              </a:path>
            </a:pathLst>
          </a:custGeom>
          <a:solidFill>
            <a:srgbClr val="1598D5"/>
          </a:solidFill>
        </p:spPr>
        <p:txBody>
          <a:bodyPr wrap="square" lIns="0" tIns="0" rIns="0" bIns="0" rtlCol="0"/>
          <a:lstStyle/>
          <a:p>
            <a:endParaRPr/>
          </a:p>
        </p:txBody>
      </p:sp>
      <p:sp>
        <p:nvSpPr>
          <p:cNvPr id="31" name="bg object 31"/>
          <p:cNvSpPr/>
          <p:nvPr/>
        </p:nvSpPr>
        <p:spPr>
          <a:xfrm>
            <a:off x="1503362" y="723658"/>
            <a:ext cx="114300" cy="85725"/>
          </a:xfrm>
          <a:custGeom>
            <a:avLst/>
            <a:gdLst/>
            <a:ahLst/>
            <a:cxnLst/>
            <a:rect l="l" t="t" r="r" b="b"/>
            <a:pathLst>
              <a:path w="114300" h="85725">
                <a:moveTo>
                  <a:pt x="114147" y="0"/>
                </a:moveTo>
                <a:lnTo>
                  <a:pt x="0" y="0"/>
                </a:lnTo>
                <a:lnTo>
                  <a:pt x="0" y="85471"/>
                </a:lnTo>
                <a:lnTo>
                  <a:pt x="114147" y="85471"/>
                </a:lnTo>
                <a:lnTo>
                  <a:pt x="114147" y="0"/>
                </a:lnTo>
                <a:close/>
              </a:path>
            </a:pathLst>
          </a:custGeom>
          <a:solidFill>
            <a:srgbClr val="025FAD"/>
          </a:solidFill>
        </p:spPr>
        <p:txBody>
          <a:bodyPr wrap="square" lIns="0" tIns="0" rIns="0" bIns="0" rtlCol="0"/>
          <a:lstStyle/>
          <a:p>
            <a:endParaRPr/>
          </a:p>
        </p:txBody>
      </p:sp>
      <p:sp>
        <p:nvSpPr>
          <p:cNvPr id="32" name="bg object 32"/>
          <p:cNvSpPr/>
          <p:nvPr/>
        </p:nvSpPr>
        <p:spPr>
          <a:xfrm>
            <a:off x="1617510" y="723658"/>
            <a:ext cx="195580" cy="85725"/>
          </a:xfrm>
          <a:custGeom>
            <a:avLst/>
            <a:gdLst/>
            <a:ahLst/>
            <a:cxnLst/>
            <a:rect l="l" t="t" r="r" b="b"/>
            <a:pathLst>
              <a:path w="195580" h="85725">
                <a:moveTo>
                  <a:pt x="195567" y="0"/>
                </a:moveTo>
                <a:lnTo>
                  <a:pt x="0" y="0"/>
                </a:lnTo>
                <a:lnTo>
                  <a:pt x="0" y="85471"/>
                </a:lnTo>
                <a:lnTo>
                  <a:pt x="195567" y="85471"/>
                </a:lnTo>
                <a:lnTo>
                  <a:pt x="195567" y="0"/>
                </a:lnTo>
                <a:close/>
              </a:path>
            </a:pathLst>
          </a:custGeom>
          <a:solidFill>
            <a:srgbClr val="1C216F"/>
          </a:solidFill>
        </p:spPr>
        <p:txBody>
          <a:bodyPr wrap="square" lIns="0" tIns="0" rIns="0" bIns="0" rtlCol="0"/>
          <a:lstStyle/>
          <a:p>
            <a:endParaRPr/>
          </a:p>
        </p:txBody>
      </p:sp>
      <p:pic>
        <p:nvPicPr>
          <p:cNvPr id="33" name="bg object 33"/>
          <p:cNvPicPr/>
          <p:nvPr/>
        </p:nvPicPr>
        <p:blipFill>
          <a:blip r:embed="rId10" cstate="print"/>
          <a:stretch>
            <a:fillRect/>
          </a:stretch>
        </p:blipFill>
        <p:spPr>
          <a:xfrm>
            <a:off x="5951122" y="9629344"/>
            <a:ext cx="1366359" cy="116322"/>
          </a:xfrm>
          <a:prstGeom prst="rect">
            <a:avLst/>
          </a:prstGeom>
        </p:spPr>
      </p:pic>
      <p:pic>
        <p:nvPicPr>
          <p:cNvPr id="34" name="bg object 34"/>
          <p:cNvPicPr/>
          <p:nvPr/>
        </p:nvPicPr>
        <p:blipFill>
          <a:blip r:embed="rId11" cstate="print"/>
          <a:stretch>
            <a:fillRect/>
          </a:stretch>
        </p:blipFill>
        <p:spPr>
          <a:xfrm>
            <a:off x="4835352" y="9624025"/>
            <a:ext cx="1077084" cy="121645"/>
          </a:xfrm>
          <a:prstGeom prst="rect">
            <a:avLst/>
          </a:prstGeom>
        </p:spPr>
      </p:pic>
      <p:pic>
        <p:nvPicPr>
          <p:cNvPr id="35" name="bg object 35"/>
          <p:cNvPicPr/>
          <p:nvPr/>
        </p:nvPicPr>
        <p:blipFill>
          <a:blip r:embed="rId12" cstate="print"/>
          <a:stretch>
            <a:fillRect/>
          </a:stretch>
        </p:blipFill>
        <p:spPr>
          <a:xfrm>
            <a:off x="3141205" y="9624019"/>
            <a:ext cx="1653727" cy="121652"/>
          </a:xfrm>
          <a:prstGeom prst="rect">
            <a:avLst/>
          </a:prstGeom>
        </p:spPr>
      </p:pic>
      <p:sp>
        <p:nvSpPr>
          <p:cNvPr id="2" name="Holder 2"/>
          <p:cNvSpPr>
            <a:spLocks noGrp="1"/>
          </p:cNvSpPr>
          <p:nvPr>
            <p:ph type="title"/>
          </p:nvPr>
        </p:nvSpPr>
        <p:spPr>
          <a:xfrm>
            <a:off x="408754" y="2834554"/>
            <a:ext cx="6954890" cy="1797050"/>
          </a:xfrm>
          <a:prstGeom prst="rect">
            <a:avLst/>
          </a:prstGeom>
        </p:spPr>
        <p:txBody>
          <a:bodyPr wrap="square" lIns="0" tIns="0" rIns="0" bIns="0">
            <a:spAutoFit/>
          </a:bodyPr>
          <a:lstStyle>
            <a:lvl1pPr>
              <a:defRPr sz="6700" b="0" i="0">
                <a:solidFill>
                  <a:schemeClr val="bg1"/>
                </a:solidFill>
                <a:latin typeface="HelveticaNeueLTStd-Lt"/>
                <a:cs typeface="HelveticaNeueLTStd-Lt"/>
              </a:defRPr>
            </a:lvl1pPr>
          </a:lstStyle>
          <a:p>
            <a:endParaRPr/>
          </a:p>
        </p:txBody>
      </p:sp>
      <p:sp>
        <p:nvSpPr>
          <p:cNvPr id="3" name="Holder 3"/>
          <p:cNvSpPr>
            <a:spLocks noGrp="1"/>
          </p:cNvSpPr>
          <p:nvPr>
            <p:ph type="body" idx="1"/>
          </p:nvPr>
        </p:nvSpPr>
        <p:spPr>
          <a:xfrm>
            <a:off x="388620" y="2313432"/>
            <a:ext cx="6995160" cy="6638544"/>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a:xfrm>
            <a:off x="2642616" y="9354312"/>
            <a:ext cx="2487168" cy="502920"/>
          </a:xfrm>
          <a:prstGeom prst="rect">
            <a:avLst/>
          </a:prstGeom>
        </p:spPr>
        <p:txBody>
          <a:bodyPr wrap="square" lIns="0" tIns="0" rIns="0" bIns="0">
            <a:spAutoFit/>
          </a:bodyPr>
          <a:lstStyle>
            <a:lvl1pPr algn="ctr">
              <a:defRPr>
                <a:solidFill>
                  <a:schemeClr val="tx1">
                    <a:tint val="75000"/>
                  </a:schemeClr>
                </a:solidFill>
              </a:defRPr>
            </a:lvl1pPr>
          </a:lstStyle>
          <a:p>
            <a:endParaRPr/>
          </a:p>
        </p:txBody>
      </p:sp>
      <p:sp>
        <p:nvSpPr>
          <p:cNvPr id="5" name="Holder 5"/>
          <p:cNvSpPr>
            <a:spLocks noGrp="1"/>
          </p:cNvSpPr>
          <p:nvPr>
            <p:ph type="dt" sz="half" idx="6"/>
          </p:nvPr>
        </p:nvSpPr>
        <p:spPr>
          <a:xfrm>
            <a:off x="388620" y="9354312"/>
            <a:ext cx="1787652" cy="502920"/>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a:t>3/25/2022</a:t>
            </a:fld>
            <a:endParaRPr lang="en-US"/>
          </a:p>
        </p:txBody>
      </p:sp>
      <p:sp>
        <p:nvSpPr>
          <p:cNvPr id="6" name="Holder 6"/>
          <p:cNvSpPr>
            <a:spLocks noGrp="1"/>
          </p:cNvSpPr>
          <p:nvPr>
            <p:ph type="sldNum" sz="quarter" idx="7"/>
          </p:nvPr>
        </p:nvSpPr>
        <p:spPr>
          <a:xfrm>
            <a:off x="419100" y="9598104"/>
            <a:ext cx="212725" cy="161925"/>
          </a:xfrm>
          <a:prstGeom prst="rect">
            <a:avLst/>
          </a:prstGeom>
        </p:spPr>
        <p:txBody>
          <a:bodyPr wrap="square" lIns="0" tIns="0" rIns="0" bIns="0">
            <a:spAutoFit/>
          </a:bodyPr>
          <a:lstStyle>
            <a:lvl1pPr>
              <a:defRPr sz="900" b="1" i="0">
                <a:solidFill>
                  <a:srgbClr val="1C216F"/>
                </a:solidFill>
                <a:latin typeface="Helvetica Neue LT Std 75"/>
                <a:cs typeface="Helvetica Neue LT Std 75"/>
              </a:defRPr>
            </a:lvl1pPr>
          </a:lstStyle>
          <a:p>
            <a:pPr marL="38100">
              <a:lnSpc>
                <a:spcPct val="100000"/>
              </a:lnSpc>
              <a:spcBef>
                <a:spcPts val="75"/>
              </a:spcBef>
            </a:pPr>
            <a:fld id="{81D60167-4931-47E6-BA6A-407CBD079E47}" type="slidenum">
              <a:rPr dirty="0"/>
              <a:t>‹#›</a:t>
            </a:fld>
            <a:endParaRPr dirty="0"/>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Lst>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8" Type="http://schemas.openxmlformats.org/officeDocument/2006/relationships/image" Target="../media/image13.png"/><Relationship Id="rId13" Type="http://schemas.openxmlformats.org/officeDocument/2006/relationships/image" Target="../media/image18.png"/><Relationship Id="rId3" Type="http://schemas.openxmlformats.org/officeDocument/2006/relationships/image" Target="../media/image8.png"/><Relationship Id="rId7" Type="http://schemas.openxmlformats.org/officeDocument/2006/relationships/image" Target="../media/image12.png"/><Relationship Id="rId12" Type="http://schemas.openxmlformats.org/officeDocument/2006/relationships/image" Target="../media/image17.png"/><Relationship Id="rId2" Type="http://schemas.openxmlformats.org/officeDocument/2006/relationships/image" Target="../media/image7.png"/><Relationship Id="rId1" Type="http://schemas.openxmlformats.org/officeDocument/2006/relationships/slideLayout" Target="../slideLayouts/slideLayout2.xml"/><Relationship Id="rId6" Type="http://schemas.openxmlformats.org/officeDocument/2006/relationships/image" Target="../media/image11.png"/><Relationship Id="rId11" Type="http://schemas.openxmlformats.org/officeDocument/2006/relationships/image" Target="../media/image16.png"/><Relationship Id="rId5" Type="http://schemas.openxmlformats.org/officeDocument/2006/relationships/image" Target="../media/image10.png"/><Relationship Id="rId15" Type="http://schemas.openxmlformats.org/officeDocument/2006/relationships/image" Target="../media/image20.png"/><Relationship Id="rId10" Type="http://schemas.openxmlformats.org/officeDocument/2006/relationships/image" Target="../media/image15.png"/><Relationship Id="rId4" Type="http://schemas.openxmlformats.org/officeDocument/2006/relationships/image" Target="../media/image9.png"/><Relationship Id="rId9" Type="http://schemas.openxmlformats.org/officeDocument/2006/relationships/image" Target="../media/image14.png"/><Relationship Id="rId14" Type="http://schemas.openxmlformats.org/officeDocument/2006/relationships/image" Target="../media/image19.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408754" y="2834554"/>
            <a:ext cx="5502275" cy="1797050"/>
          </a:xfrm>
          <a:prstGeom prst="rect">
            <a:avLst/>
          </a:prstGeom>
        </p:spPr>
        <p:txBody>
          <a:bodyPr vert="horz" wrap="square" lIns="0" tIns="12700" rIns="0" bIns="0" rtlCol="0">
            <a:spAutoFit/>
          </a:bodyPr>
          <a:lstStyle/>
          <a:p>
            <a:pPr marL="48260">
              <a:lnSpc>
                <a:spcPts val="6970"/>
              </a:lnSpc>
              <a:spcBef>
                <a:spcPts val="100"/>
              </a:spcBef>
            </a:pPr>
            <a:r>
              <a:rPr spc="-30" dirty="0"/>
              <a:t>SAFETY</a:t>
            </a:r>
          </a:p>
          <a:p>
            <a:pPr marL="12700">
              <a:lnSpc>
                <a:spcPts val="6970"/>
              </a:lnSpc>
            </a:pPr>
            <a:r>
              <a:rPr b="1" spc="-270" dirty="0">
                <a:latin typeface="Helvetica Neue LT Std 75"/>
                <a:cs typeface="Helvetica Neue LT Std 75"/>
              </a:rPr>
              <a:t>D</a:t>
            </a:r>
            <a:r>
              <a:rPr b="1" spc="-765" dirty="0">
                <a:latin typeface="Helvetica Neue LT Std 75"/>
                <a:cs typeface="Helvetica Neue LT Std 75"/>
              </a:rPr>
              <a:t>AT</a:t>
            </a:r>
            <a:r>
              <a:rPr b="1" dirty="0">
                <a:latin typeface="Helvetica Neue LT Std 75"/>
                <a:cs typeface="Helvetica Neue LT Std 75"/>
              </a:rPr>
              <a:t>A</a:t>
            </a:r>
            <a:r>
              <a:rPr b="1" spc="-540" dirty="0">
                <a:latin typeface="Helvetica Neue LT Std 75"/>
                <a:cs typeface="Helvetica Neue LT Std 75"/>
              </a:rPr>
              <a:t> </a:t>
            </a:r>
            <a:r>
              <a:rPr b="1" spc="-185" dirty="0">
                <a:latin typeface="Helvetica Neue LT Std 75"/>
                <a:cs typeface="Helvetica Neue LT Std 75"/>
              </a:rPr>
              <a:t>S</a:t>
            </a:r>
            <a:r>
              <a:rPr b="1" spc="-340" dirty="0">
                <a:latin typeface="Helvetica Neue LT Std 75"/>
                <a:cs typeface="Helvetica Neue LT Std 75"/>
              </a:rPr>
              <a:t>H</a:t>
            </a:r>
            <a:r>
              <a:rPr b="1" spc="-305" dirty="0">
                <a:latin typeface="Helvetica Neue LT Std 75"/>
                <a:cs typeface="Helvetica Neue LT Std 75"/>
              </a:rPr>
              <a:t>E</a:t>
            </a:r>
            <a:r>
              <a:rPr b="1" spc="-55" dirty="0">
                <a:latin typeface="Helvetica Neue LT Std 75"/>
                <a:cs typeface="Helvetica Neue LT Std 75"/>
              </a:rPr>
              <a:t>E</a:t>
            </a:r>
            <a:r>
              <a:rPr b="1" spc="-225" dirty="0">
                <a:latin typeface="Helvetica Neue LT Std 75"/>
                <a:cs typeface="Helvetica Neue LT Std 75"/>
              </a:rPr>
              <a:t>T</a:t>
            </a:r>
            <a:r>
              <a:rPr b="1" dirty="0">
                <a:latin typeface="Helvetica Neue LT Std 75"/>
                <a:cs typeface="Helvetica Neue LT Std 75"/>
              </a:rPr>
              <a:t>S</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5702300" y="522165"/>
            <a:ext cx="1621790" cy="208279"/>
          </a:xfrm>
          <a:prstGeom prst="rect">
            <a:avLst/>
          </a:prstGeom>
        </p:spPr>
        <p:txBody>
          <a:bodyPr vert="horz" wrap="square" lIns="0" tIns="12700" rIns="0" bIns="0" rtlCol="0">
            <a:spAutoFit/>
          </a:bodyPr>
          <a:lstStyle/>
          <a:p>
            <a:pPr marL="12700">
              <a:lnSpc>
                <a:spcPct val="100000"/>
              </a:lnSpc>
              <a:spcBef>
                <a:spcPts val="100"/>
              </a:spcBef>
            </a:pPr>
            <a:r>
              <a:rPr sz="1200" b="1" spc="-50" dirty="0">
                <a:solidFill>
                  <a:srgbClr val="1C216F"/>
                </a:solidFill>
                <a:latin typeface="Helvetica Neue LT Std 75"/>
                <a:cs typeface="Helvetica Neue LT Std 75"/>
              </a:rPr>
              <a:t>D</a:t>
            </a:r>
            <a:r>
              <a:rPr sz="1200" b="1" spc="-140" dirty="0">
                <a:solidFill>
                  <a:srgbClr val="1C216F"/>
                </a:solidFill>
                <a:latin typeface="Helvetica Neue LT Std 75"/>
                <a:cs typeface="Helvetica Neue LT Std 75"/>
              </a:rPr>
              <a:t>AT</a:t>
            </a:r>
            <a:r>
              <a:rPr sz="1200" b="1" dirty="0">
                <a:solidFill>
                  <a:srgbClr val="1C216F"/>
                </a:solidFill>
                <a:latin typeface="Helvetica Neue LT Std 75"/>
                <a:cs typeface="Helvetica Neue LT Std 75"/>
              </a:rPr>
              <a:t>A</a:t>
            </a:r>
            <a:r>
              <a:rPr sz="1200" b="1" spc="-100" dirty="0">
                <a:solidFill>
                  <a:srgbClr val="1C216F"/>
                </a:solidFill>
                <a:latin typeface="Helvetica Neue LT Std 75"/>
                <a:cs typeface="Helvetica Neue LT Std 75"/>
              </a:rPr>
              <a:t> </a:t>
            </a:r>
            <a:r>
              <a:rPr sz="1200" b="1" spc="-50" dirty="0">
                <a:solidFill>
                  <a:srgbClr val="1C216F"/>
                </a:solidFill>
                <a:latin typeface="Helvetica Neue LT Std 75"/>
                <a:cs typeface="Helvetica Neue LT Std 75"/>
              </a:rPr>
              <a:t>SHEETS</a:t>
            </a:r>
            <a:r>
              <a:rPr sz="1200" b="1" dirty="0">
                <a:solidFill>
                  <a:srgbClr val="1C216F"/>
                </a:solidFill>
                <a:latin typeface="Helvetica Neue LT Std 75"/>
                <a:cs typeface="Helvetica Neue LT Std 75"/>
              </a:rPr>
              <a:t>:</a:t>
            </a:r>
            <a:r>
              <a:rPr sz="1200" b="1" spc="20" dirty="0">
                <a:solidFill>
                  <a:srgbClr val="1C216F"/>
                </a:solidFill>
                <a:latin typeface="Helvetica Neue LT Std 75"/>
                <a:cs typeface="Helvetica Neue LT Std 75"/>
              </a:rPr>
              <a:t> </a:t>
            </a:r>
            <a:r>
              <a:rPr sz="1200" spc="-50" dirty="0">
                <a:solidFill>
                  <a:srgbClr val="17B0E6"/>
                </a:solidFill>
                <a:latin typeface="HelveticaNeueLTStd-Md"/>
                <a:cs typeface="HelveticaNeueLTStd-Md"/>
              </a:rPr>
              <a:t>SAFETY</a:t>
            </a:r>
            <a:endParaRPr sz="1200">
              <a:latin typeface="HelveticaNeueLTStd-Md"/>
              <a:cs typeface="HelveticaNeueLTStd-Md"/>
            </a:endParaRPr>
          </a:p>
        </p:txBody>
      </p:sp>
      <p:grpSp>
        <p:nvGrpSpPr>
          <p:cNvPr id="3" name="object 3"/>
          <p:cNvGrpSpPr/>
          <p:nvPr/>
        </p:nvGrpSpPr>
        <p:grpSpPr>
          <a:xfrm>
            <a:off x="7318184" y="1508086"/>
            <a:ext cx="128270" cy="6530340"/>
            <a:chOff x="7318184" y="1508086"/>
            <a:chExt cx="128270" cy="6530340"/>
          </a:xfrm>
        </p:grpSpPr>
        <p:sp>
          <p:nvSpPr>
            <p:cNvPr id="4" name="object 4"/>
            <p:cNvSpPr/>
            <p:nvPr/>
          </p:nvSpPr>
          <p:spPr>
            <a:xfrm>
              <a:off x="7318184" y="1508086"/>
              <a:ext cx="128270" cy="2654935"/>
            </a:xfrm>
            <a:custGeom>
              <a:avLst/>
              <a:gdLst/>
              <a:ahLst/>
              <a:cxnLst/>
              <a:rect l="l" t="t" r="r" b="b"/>
              <a:pathLst>
                <a:path w="128270" h="2654935">
                  <a:moveTo>
                    <a:pt x="128016" y="0"/>
                  </a:moveTo>
                  <a:lnTo>
                    <a:pt x="0" y="0"/>
                  </a:lnTo>
                  <a:lnTo>
                    <a:pt x="0" y="2654338"/>
                  </a:lnTo>
                  <a:lnTo>
                    <a:pt x="128016" y="2654338"/>
                  </a:lnTo>
                  <a:lnTo>
                    <a:pt x="128016" y="0"/>
                  </a:lnTo>
                  <a:close/>
                </a:path>
              </a:pathLst>
            </a:custGeom>
            <a:solidFill>
              <a:srgbClr val="14B1E7"/>
            </a:solidFill>
          </p:spPr>
          <p:txBody>
            <a:bodyPr wrap="square" lIns="0" tIns="0" rIns="0" bIns="0" rtlCol="0"/>
            <a:lstStyle/>
            <a:p>
              <a:endParaRPr/>
            </a:p>
          </p:txBody>
        </p:sp>
        <p:sp>
          <p:nvSpPr>
            <p:cNvPr id="5" name="object 5"/>
            <p:cNvSpPr/>
            <p:nvPr/>
          </p:nvSpPr>
          <p:spPr>
            <a:xfrm>
              <a:off x="7318184" y="4162412"/>
              <a:ext cx="128270" cy="1275080"/>
            </a:xfrm>
            <a:custGeom>
              <a:avLst/>
              <a:gdLst/>
              <a:ahLst/>
              <a:cxnLst/>
              <a:rect l="l" t="t" r="r" b="b"/>
              <a:pathLst>
                <a:path w="128270" h="1275079">
                  <a:moveTo>
                    <a:pt x="128016" y="0"/>
                  </a:moveTo>
                  <a:lnTo>
                    <a:pt x="0" y="0"/>
                  </a:lnTo>
                  <a:lnTo>
                    <a:pt x="0" y="1274914"/>
                  </a:lnTo>
                  <a:lnTo>
                    <a:pt x="128016" y="1274914"/>
                  </a:lnTo>
                  <a:lnTo>
                    <a:pt x="128016" y="0"/>
                  </a:lnTo>
                  <a:close/>
                </a:path>
              </a:pathLst>
            </a:custGeom>
            <a:solidFill>
              <a:srgbClr val="0B61AD"/>
            </a:solidFill>
          </p:spPr>
          <p:txBody>
            <a:bodyPr wrap="square" lIns="0" tIns="0" rIns="0" bIns="0" rtlCol="0"/>
            <a:lstStyle/>
            <a:p>
              <a:endParaRPr/>
            </a:p>
          </p:txBody>
        </p:sp>
        <p:sp>
          <p:nvSpPr>
            <p:cNvPr id="6" name="object 6"/>
            <p:cNvSpPr/>
            <p:nvPr/>
          </p:nvSpPr>
          <p:spPr>
            <a:xfrm>
              <a:off x="7318184" y="5437327"/>
              <a:ext cx="128270" cy="1301115"/>
            </a:xfrm>
            <a:custGeom>
              <a:avLst/>
              <a:gdLst/>
              <a:ahLst/>
              <a:cxnLst/>
              <a:rect l="l" t="t" r="r" b="b"/>
              <a:pathLst>
                <a:path w="128270" h="1301115">
                  <a:moveTo>
                    <a:pt x="128016" y="0"/>
                  </a:moveTo>
                  <a:lnTo>
                    <a:pt x="0" y="0"/>
                  </a:lnTo>
                  <a:lnTo>
                    <a:pt x="0" y="1300492"/>
                  </a:lnTo>
                  <a:lnTo>
                    <a:pt x="128016" y="1300492"/>
                  </a:lnTo>
                  <a:lnTo>
                    <a:pt x="128016" y="0"/>
                  </a:lnTo>
                  <a:close/>
                </a:path>
              </a:pathLst>
            </a:custGeom>
            <a:solidFill>
              <a:srgbClr val="009ADB"/>
            </a:solidFill>
          </p:spPr>
          <p:txBody>
            <a:bodyPr wrap="square" lIns="0" tIns="0" rIns="0" bIns="0" rtlCol="0"/>
            <a:lstStyle/>
            <a:p>
              <a:endParaRPr/>
            </a:p>
          </p:txBody>
        </p:sp>
        <p:sp>
          <p:nvSpPr>
            <p:cNvPr id="7" name="object 7"/>
            <p:cNvSpPr/>
            <p:nvPr/>
          </p:nvSpPr>
          <p:spPr>
            <a:xfrm>
              <a:off x="7318184" y="6737832"/>
              <a:ext cx="128270" cy="1300480"/>
            </a:xfrm>
            <a:custGeom>
              <a:avLst/>
              <a:gdLst/>
              <a:ahLst/>
              <a:cxnLst/>
              <a:rect l="l" t="t" r="r" b="b"/>
              <a:pathLst>
                <a:path w="128270" h="1300479">
                  <a:moveTo>
                    <a:pt x="128016" y="0"/>
                  </a:moveTo>
                  <a:lnTo>
                    <a:pt x="0" y="0"/>
                  </a:lnTo>
                  <a:lnTo>
                    <a:pt x="0" y="1300479"/>
                  </a:lnTo>
                  <a:lnTo>
                    <a:pt x="128016" y="1300479"/>
                  </a:lnTo>
                  <a:lnTo>
                    <a:pt x="128016" y="0"/>
                  </a:lnTo>
                  <a:close/>
                </a:path>
              </a:pathLst>
            </a:custGeom>
            <a:solidFill>
              <a:srgbClr val="00B3F0"/>
            </a:solidFill>
          </p:spPr>
          <p:txBody>
            <a:bodyPr wrap="square" lIns="0" tIns="0" rIns="0" bIns="0" rtlCol="0"/>
            <a:lstStyle/>
            <a:p>
              <a:endParaRPr/>
            </a:p>
          </p:txBody>
        </p:sp>
      </p:grpSp>
      <p:sp>
        <p:nvSpPr>
          <p:cNvPr id="8" name="object 8"/>
          <p:cNvSpPr txBox="1"/>
          <p:nvPr/>
        </p:nvSpPr>
        <p:spPr>
          <a:xfrm>
            <a:off x="457200" y="1362455"/>
            <a:ext cx="6684645" cy="228600"/>
          </a:xfrm>
          <a:prstGeom prst="rect">
            <a:avLst/>
          </a:prstGeom>
          <a:solidFill>
            <a:srgbClr val="0B61AD"/>
          </a:solidFill>
        </p:spPr>
        <p:txBody>
          <a:bodyPr vert="horz" wrap="square" lIns="0" tIns="24130" rIns="0" bIns="0" rtlCol="0">
            <a:spAutoFit/>
          </a:bodyPr>
          <a:lstStyle/>
          <a:p>
            <a:pPr marL="228600">
              <a:lnSpc>
                <a:spcPct val="100000"/>
              </a:lnSpc>
              <a:spcBef>
                <a:spcPts val="190"/>
              </a:spcBef>
            </a:pPr>
            <a:r>
              <a:rPr sz="1100" b="1" spc="-5" dirty="0">
                <a:solidFill>
                  <a:srgbClr val="FFFFFF"/>
                </a:solidFill>
                <a:latin typeface="Helvetica Neue LT Pro 75"/>
                <a:cs typeface="Helvetica Neue LT Pro 75"/>
              </a:rPr>
              <a:t>12.</a:t>
            </a:r>
            <a:r>
              <a:rPr sz="1100" b="1" spc="-15" dirty="0">
                <a:solidFill>
                  <a:srgbClr val="FFFFFF"/>
                </a:solidFill>
                <a:latin typeface="Helvetica Neue LT Pro 75"/>
                <a:cs typeface="Helvetica Neue LT Pro 75"/>
              </a:rPr>
              <a:t> </a:t>
            </a:r>
            <a:r>
              <a:rPr sz="1100" b="1" spc="-5" dirty="0">
                <a:solidFill>
                  <a:srgbClr val="FFFFFF"/>
                </a:solidFill>
                <a:latin typeface="Helvetica Neue LT Pro 75"/>
                <a:cs typeface="Helvetica Neue LT Pro 75"/>
              </a:rPr>
              <a:t>ECOLOGICAL</a:t>
            </a:r>
            <a:r>
              <a:rPr sz="1100" b="1" spc="-10" dirty="0">
                <a:solidFill>
                  <a:srgbClr val="FFFFFF"/>
                </a:solidFill>
                <a:latin typeface="Helvetica Neue LT Pro 75"/>
                <a:cs typeface="Helvetica Neue LT Pro 75"/>
              </a:rPr>
              <a:t> </a:t>
            </a:r>
            <a:r>
              <a:rPr sz="1100" b="1" spc="-5" dirty="0">
                <a:solidFill>
                  <a:srgbClr val="FFFFFF"/>
                </a:solidFill>
                <a:latin typeface="Helvetica Neue LT Pro 75"/>
                <a:cs typeface="Helvetica Neue LT Pro 75"/>
              </a:rPr>
              <a:t>INFORMATION</a:t>
            </a:r>
            <a:endParaRPr sz="1100">
              <a:latin typeface="Helvetica Neue LT Pro 75"/>
              <a:cs typeface="Helvetica Neue LT Pro 75"/>
            </a:endParaRPr>
          </a:p>
        </p:txBody>
      </p:sp>
      <p:sp>
        <p:nvSpPr>
          <p:cNvPr id="9" name="object 9"/>
          <p:cNvSpPr txBox="1"/>
          <p:nvPr/>
        </p:nvSpPr>
        <p:spPr>
          <a:xfrm>
            <a:off x="457200" y="4361688"/>
            <a:ext cx="6684645" cy="228600"/>
          </a:xfrm>
          <a:prstGeom prst="rect">
            <a:avLst/>
          </a:prstGeom>
          <a:solidFill>
            <a:srgbClr val="0B61AD"/>
          </a:solidFill>
        </p:spPr>
        <p:txBody>
          <a:bodyPr vert="horz" wrap="square" lIns="0" tIns="24130" rIns="0" bIns="0" rtlCol="0">
            <a:spAutoFit/>
          </a:bodyPr>
          <a:lstStyle/>
          <a:p>
            <a:pPr marL="228600">
              <a:lnSpc>
                <a:spcPct val="100000"/>
              </a:lnSpc>
              <a:spcBef>
                <a:spcPts val="190"/>
              </a:spcBef>
            </a:pPr>
            <a:r>
              <a:rPr sz="1100" b="1" spc="-10" dirty="0">
                <a:solidFill>
                  <a:srgbClr val="FFFFFF"/>
                </a:solidFill>
                <a:latin typeface="Helvetica Neue LT Pro 75"/>
                <a:cs typeface="Helvetica Neue LT Pro 75"/>
              </a:rPr>
              <a:t>13.</a:t>
            </a:r>
            <a:r>
              <a:rPr sz="1100" b="1" spc="-15" dirty="0">
                <a:solidFill>
                  <a:srgbClr val="FFFFFF"/>
                </a:solidFill>
                <a:latin typeface="Helvetica Neue LT Pro 75"/>
                <a:cs typeface="Helvetica Neue LT Pro 75"/>
              </a:rPr>
              <a:t> </a:t>
            </a:r>
            <a:r>
              <a:rPr sz="1100" b="1" dirty="0">
                <a:solidFill>
                  <a:srgbClr val="FFFFFF"/>
                </a:solidFill>
                <a:latin typeface="Helvetica Neue LT Pro 75"/>
                <a:cs typeface="Helvetica Neue LT Pro 75"/>
              </a:rPr>
              <a:t>DISPOSAL</a:t>
            </a:r>
            <a:r>
              <a:rPr sz="1100" b="1" spc="-10" dirty="0">
                <a:solidFill>
                  <a:srgbClr val="FFFFFF"/>
                </a:solidFill>
                <a:latin typeface="Helvetica Neue LT Pro 75"/>
                <a:cs typeface="Helvetica Neue LT Pro 75"/>
              </a:rPr>
              <a:t> </a:t>
            </a:r>
            <a:r>
              <a:rPr sz="1100" b="1" dirty="0">
                <a:solidFill>
                  <a:srgbClr val="FFFFFF"/>
                </a:solidFill>
                <a:latin typeface="Helvetica Neue LT Pro 75"/>
                <a:cs typeface="Helvetica Neue LT Pro 75"/>
              </a:rPr>
              <a:t>CONSIDERATIONS</a:t>
            </a:r>
            <a:endParaRPr sz="1100">
              <a:latin typeface="Helvetica Neue LT Pro 75"/>
              <a:cs typeface="Helvetica Neue LT Pro 75"/>
            </a:endParaRPr>
          </a:p>
        </p:txBody>
      </p:sp>
      <p:sp>
        <p:nvSpPr>
          <p:cNvPr id="10" name="object 10"/>
          <p:cNvSpPr txBox="1"/>
          <p:nvPr/>
        </p:nvSpPr>
        <p:spPr>
          <a:xfrm>
            <a:off x="457200" y="6477000"/>
            <a:ext cx="6684645" cy="228600"/>
          </a:xfrm>
          <a:prstGeom prst="rect">
            <a:avLst/>
          </a:prstGeom>
          <a:solidFill>
            <a:srgbClr val="0B61AD"/>
          </a:solidFill>
        </p:spPr>
        <p:txBody>
          <a:bodyPr vert="horz" wrap="square" lIns="0" tIns="24130" rIns="0" bIns="0" rtlCol="0">
            <a:spAutoFit/>
          </a:bodyPr>
          <a:lstStyle/>
          <a:p>
            <a:pPr marL="228600">
              <a:lnSpc>
                <a:spcPct val="100000"/>
              </a:lnSpc>
              <a:spcBef>
                <a:spcPts val="190"/>
              </a:spcBef>
            </a:pPr>
            <a:r>
              <a:rPr sz="1100" b="1" spc="-15" dirty="0">
                <a:solidFill>
                  <a:srgbClr val="FFFFFF"/>
                </a:solidFill>
                <a:latin typeface="Helvetica Neue LT Pro 75"/>
                <a:cs typeface="Helvetica Neue LT Pro 75"/>
              </a:rPr>
              <a:t>14.</a:t>
            </a:r>
            <a:r>
              <a:rPr sz="1100" b="1" spc="-25" dirty="0">
                <a:solidFill>
                  <a:srgbClr val="FFFFFF"/>
                </a:solidFill>
                <a:latin typeface="Helvetica Neue LT Pro 75"/>
                <a:cs typeface="Helvetica Neue LT Pro 75"/>
              </a:rPr>
              <a:t> </a:t>
            </a:r>
            <a:r>
              <a:rPr sz="1100" b="1" spc="5" dirty="0">
                <a:solidFill>
                  <a:srgbClr val="FFFFFF"/>
                </a:solidFill>
                <a:latin typeface="Helvetica Neue LT Pro 75"/>
                <a:cs typeface="Helvetica Neue LT Pro 75"/>
              </a:rPr>
              <a:t>TRANSPORT</a:t>
            </a:r>
            <a:r>
              <a:rPr sz="1100" b="1" spc="-25" dirty="0">
                <a:solidFill>
                  <a:srgbClr val="FFFFFF"/>
                </a:solidFill>
                <a:latin typeface="Helvetica Neue LT Pro 75"/>
                <a:cs typeface="Helvetica Neue LT Pro 75"/>
              </a:rPr>
              <a:t> </a:t>
            </a:r>
            <a:r>
              <a:rPr sz="1100" b="1" spc="-5" dirty="0">
                <a:solidFill>
                  <a:srgbClr val="FFFFFF"/>
                </a:solidFill>
                <a:latin typeface="Helvetica Neue LT Pro 75"/>
                <a:cs typeface="Helvetica Neue LT Pro 75"/>
              </a:rPr>
              <a:t>INFORMATION</a:t>
            </a:r>
            <a:endParaRPr sz="1100">
              <a:latin typeface="Helvetica Neue LT Pro 75"/>
              <a:cs typeface="Helvetica Neue LT Pro 75"/>
            </a:endParaRPr>
          </a:p>
        </p:txBody>
      </p:sp>
      <p:sp>
        <p:nvSpPr>
          <p:cNvPr id="11" name="object 11"/>
          <p:cNvSpPr txBox="1"/>
          <p:nvPr/>
        </p:nvSpPr>
        <p:spPr>
          <a:xfrm>
            <a:off x="615950" y="1600200"/>
            <a:ext cx="4394835" cy="162560"/>
          </a:xfrm>
          <a:prstGeom prst="rect">
            <a:avLst/>
          </a:prstGeom>
        </p:spPr>
        <p:txBody>
          <a:bodyPr vert="horz" wrap="square" lIns="0" tIns="12700" rIns="0" bIns="0" rtlCol="0">
            <a:spAutoFit/>
          </a:bodyPr>
          <a:lstStyle/>
          <a:p>
            <a:pPr marL="12700">
              <a:lnSpc>
                <a:spcPct val="100000"/>
              </a:lnSpc>
              <a:spcBef>
                <a:spcPts val="100"/>
              </a:spcBef>
              <a:tabLst>
                <a:tab pos="1821814" algn="l"/>
              </a:tabLst>
            </a:pPr>
            <a:r>
              <a:rPr sz="900" b="1" spc="5" dirty="0">
                <a:solidFill>
                  <a:srgbClr val="025FAD"/>
                </a:solidFill>
                <a:latin typeface="Helvetica Neue LT Pro 75"/>
                <a:cs typeface="Helvetica Neue LT Pro 75"/>
              </a:rPr>
              <a:t>ECOTOXICITY	</a:t>
            </a:r>
            <a:r>
              <a:rPr sz="900" spc="5" dirty="0">
                <a:solidFill>
                  <a:srgbClr val="1C216F"/>
                </a:solidFill>
                <a:latin typeface="HelveticaNeueLTPro-Md"/>
                <a:cs typeface="HelveticaNeueLTPro-Md"/>
              </a:rPr>
              <a:t>No</a:t>
            </a:r>
            <a:r>
              <a:rPr sz="900" spc="-10" dirty="0">
                <a:solidFill>
                  <a:srgbClr val="1C216F"/>
                </a:solidFill>
                <a:latin typeface="HelveticaNeueLTPro-Md"/>
                <a:cs typeface="HelveticaNeueLTPro-Md"/>
              </a:rPr>
              <a:t> </a:t>
            </a:r>
            <a:r>
              <a:rPr sz="900" spc="5" dirty="0">
                <a:solidFill>
                  <a:srgbClr val="1C216F"/>
                </a:solidFill>
                <a:latin typeface="HelveticaNeueLTPro-Md"/>
                <a:cs typeface="HelveticaNeueLTPro-Md"/>
              </a:rPr>
              <a:t>known</a:t>
            </a:r>
            <a:r>
              <a:rPr sz="900" spc="-5" dirty="0">
                <a:solidFill>
                  <a:srgbClr val="1C216F"/>
                </a:solidFill>
                <a:latin typeface="HelveticaNeueLTPro-Md"/>
                <a:cs typeface="HelveticaNeueLTPro-Md"/>
              </a:rPr>
              <a:t> </a:t>
            </a:r>
            <a:r>
              <a:rPr sz="900" spc="5" dirty="0">
                <a:solidFill>
                  <a:srgbClr val="1C216F"/>
                </a:solidFill>
                <a:latin typeface="HelveticaNeueLTPro-Md"/>
                <a:cs typeface="HelveticaNeueLTPro-Md"/>
              </a:rPr>
              <a:t>significant</a:t>
            </a:r>
            <a:r>
              <a:rPr sz="900" spc="-5" dirty="0">
                <a:solidFill>
                  <a:srgbClr val="1C216F"/>
                </a:solidFill>
                <a:latin typeface="HelveticaNeueLTPro-Md"/>
                <a:cs typeface="HelveticaNeueLTPro-Md"/>
              </a:rPr>
              <a:t> </a:t>
            </a:r>
            <a:r>
              <a:rPr sz="900" spc="10" dirty="0">
                <a:solidFill>
                  <a:srgbClr val="1C216F"/>
                </a:solidFill>
                <a:latin typeface="HelveticaNeueLTPro-Md"/>
                <a:cs typeface="HelveticaNeueLTPro-Md"/>
              </a:rPr>
              <a:t>effects</a:t>
            </a:r>
            <a:r>
              <a:rPr sz="900" spc="-5" dirty="0">
                <a:solidFill>
                  <a:srgbClr val="1C216F"/>
                </a:solidFill>
                <a:latin typeface="HelveticaNeueLTPro-Md"/>
                <a:cs typeface="HelveticaNeueLTPro-Md"/>
              </a:rPr>
              <a:t> </a:t>
            </a:r>
            <a:r>
              <a:rPr sz="900" spc="5" dirty="0">
                <a:solidFill>
                  <a:srgbClr val="1C216F"/>
                </a:solidFill>
                <a:latin typeface="HelveticaNeueLTPro-Md"/>
                <a:cs typeface="HelveticaNeueLTPro-Md"/>
              </a:rPr>
              <a:t>or</a:t>
            </a:r>
            <a:r>
              <a:rPr sz="900" spc="-5" dirty="0">
                <a:solidFill>
                  <a:srgbClr val="1C216F"/>
                </a:solidFill>
                <a:latin typeface="HelveticaNeueLTPro-Md"/>
                <a:cs typeface="HelveticaNeueLTPro-Md"/>
              </a:rPr>
              <a:t> </a:t>
            </a:r>
            <a:r>
              <a:rPr sz="900" spc="5" dirty="0">
                <a:solidFill>
                  <a:srgbClr val="1C216F"/>
                </a:solidFill>
                <a:latin typeface="HelveticaNeueLTPro-Md"/>
                <a:cs typeface="HelveticaNeueLTPro-Md"/>
              </a:rPr>
              <a:t>critical</a:t>
            </a:r>
            <a:r>
              <a:rPr sz="900" spc="-5" dirty="0">
                <a:solidFill>
                  <a:srgbClr val="1C216F"/>
                </a:solidFill>
                <a:latin typeface="HelveticaNeueLTPro-Md"/>
                <a:cs typeface="HelveticaNeueLTPro-Md"/>
              </a:rPr>
              <a:t> </a:t>
            </a:r>
            <a:r>
              <a:rPr sz="900" spc="10" dirty="0">
                <a:solidFill>
                  <a:srgbClr val="1C216F"/>
                </a:solidFill>
                <a:latin typeface="HelveticaNeueLTPro-Md"/>
                <a:cs typeface="HelveticaNeueLTPro-Md"/>
              </a:rPr>
              <a:t>hazards.</a:t>
            </a:r>
            <a:endParaRPr sz="900" dirty="0">
              <a:latin typeface="HelveticaNeueLTPro-Md"/>
              <a:cs typeface="HelveticaNeueLTPro-Md"/>
            </a:endParaRPr>
          </a:p>
        </p:txBody>
      </p:sp>
      <p:sp>
        <p:nvSpPr>
          <p:cNvPr id="12" name="object 12"/>
          <p:cNvSpPr txBox="1"/>
          <p:nvPr/>
        </p:nvSpPr>
        <p:spPr>
          <a:xfrm>
            <a:off x="615950" y="1828800"/>
            <a:ext cx="1363980" cy="162560"/>
          </a:xfrm>
          <a:prstGeom prst="rect">
            <a:avLst/>
          </a:prstGeom>
        </p:spPr>
        <p:txBody>
          <a:bodyPr vert="horz" wrap="square" lIns="0" tIns="12700" rIns="0" bIns="0" rtlCol="0">
            <a:spAutoFit/>
          </a:bodyPr>
          <a:lstStyle/>
          <a:p>
            <a:pPr marL="12700">
              <a:lnSpc>
                <a:spcPct val="100000"/>
              </a:lnSpc>
              <a:spcBef>
                <a:spcPts val="100"/>
              </a:spcBef>
            </a:pPr>
            <a:r>
              <a:rPr sz="900" b="1" spc="-10" dirty="0">
                <a:solidFill>
                  <a:srgbClr val="025FAD"/>
                </a:solidFill>
                <a:latin typeface="Helvetica Neue LT Pro 75"/>
                <a:cs typeface="Helvetica Neue LT Pro 75"/>
              </a:rPr>
              <a:t>AQUATIC</a:t>
            </a:r>
            <a:r>
              <a:rPr sz="900" b="1" spc="-50" dirty="0">
                <a:solidFill>
                  <a:srgbClr val="025FAD"/>
                </a:solidFill>
                <a:latin typeface="Helvetica Neue LT Pro 75"/>
                <a:cs typeface="Helvetica Neue LT Pro 75"/>
              </a:rPr>
              <a:t> </a:t>
            </a:r>
            <a:r>
              <a:rPr sz="900" b="1" spc="5" dirty="0">
                <a:solidFill>
                  <a:srgbClr val="025FAD"/>
                </a:solidFill>
                <a:latin typeface="Helvetica Neue LT Pro 75"/>
                <a:cs typeface="Helvetica Neue LT Pro 75"/>
              </a:rPr>
              <a:t>ECOTOXICITY</a:t>
            </a:r>
            <a:endParaRPr sz="900">
              <a:latin typeface="Helvetica Neue LT Pro 75"/>
              <a:cs typeface="Helvetica Neue LT Pro 75"/>
            </a:endParaRPr>
          </a:p>
        </p:txBody>
      </p:sp>
      <p:sp>
        <p:nvSpPr>
          <p:cNvPr id="13" name="object 13"/>
          <p:cNvSpPr txBox="1"/>
          <p:nvPr/>
        </p:nvSpPr>
        <p:spPr>
          <a:xfrm>
            <a:off x="2425734" y="1818640"/>
            <a:ext cx="1981200" cy="162560"/>
          </a:xfrm>
          <a:prstGeom prst="rect">
            <a:avLst/>
          </a:prstGeom>
        </p:spPr>
        <p:txBody>
          <a:bodyPr vert="horz" wrap="square" lIns="0" tIns="12700" rIns="0" bIns="0" rtlCol="0">
            <a:spAutoFit/>
          </a:bodyPr>
          <a:lstStyle/>
          <a:p>
            <a:pPr marL="12700">
              <a:lnSpc>
                <a:spcPct val="100000"/>
              </a:lnSpc>
              <a:spcBef>
                <a:spcPts val="100"/>
              </a:spcBef>
            </a:pPr>
            <a:r>
              <a:rPr sz="900" spc="10" dirty="0">
                <a:solidFill>
                  <a:srgbClr val="1C216F"/>
                </a:solidFill>
                <a:latin typeface="HelveticaNeueLTPro-Md"/>
                <a:cs typeface="HelveticaNeueLTPro-Md"/>
              </a:rPr>
              <a:t>Conclusion/Summary:</a:t>
            </a:r>
            <a:r>
              <a:rPr sz="900" spc="-25" dirty="0">
                <a:solidFill>
                  <a:srgbClr val="1C216F"/>
                </a:solidFill>
                <a:latin typeface="HelveticaNeueLTPro-Md"/>
                <a:cs typeface="HelveticaNeueLTPro-Md"/>
              </a:rPr>
              <a:t> </a:t>
            </a:r>
            <a:r>
              <a:rPr sz="900" spc="5" dirty="0">
                <a:solidFill>
                  <a:srgbClr val="1C216F"/>
                </a:solidFill>
                <a:latin typeface="HelveticaNeueLTPro-Md"/>
                <a:cs typeface="HelveticaNeueLTPro-Md"/>
              </a:rPr>
              <a:t>Not</a:t>
            </a:r>
            <a:r>
              <a:rPr sz="900" spc="-20" dirty="0">
                <a:solidFill>
                  <a:srgbClr val="1C216F"/>
                </a:solidFill>
                <a:latin typeface="HelveticaNeueLTPro-Md"/>
                <a:cs typeface="HelveticaNeueLTPro-Md"/>
              </a:rPr>
              <a:t> </a:t>
            </a:r>
            <a:r>
              <a:rPr sz="900" dirty="0">
                <a:solidFill>
                  <a:srgbClr val="1C216F"/>
                </a:solidFill>
                <a:latin typeface="HelveticaNeueLTPro-Md"/>
                <a:cs typeface="HelveticaNeueLTPro-Md"/>
              </a:rPr>
              <a:t>available.</a:t>
            </a:r>
            <a:endParaRPr sz="900" dirty="0">
              <a:latin typeface="HelveticaNeueLTPro-Md"/>
              <a:cs typeface="HelveticaNeueLTPro-Md"/>
            </a:endParaRPr>
          </a:p>
        </p:txBody>
      </p:sp>
      <p:sp>
        <p:nvSpPr>
          <p:cNvPr id="14" name="object 14"/>
          <p:cNvSpPr txBox="1"/>
          <p:nvPr/>
        </p:nvSpPr>
        <p:spPr>
          <a:xfrm>
            <a:off x="615950" y="3992409"/>
            <a:ext cx="1565275" cy="162560"/>
          </a:xfrm>
          <a:prstGeom prst="rect">
            <a:avLst/>
          </a:prstGeom>
        </p:spPr>
        <p:txBody>
          <a:bodyPr vert="horz" wrap="square" lIns="0" tIns="12700" rIns="0" bIns="0" rtlCol="0">
            <a:spAutoFit/>
          </a:bodyPr>
          <a:lstStyle/>
          <a:p>
            <a:pPr marL="12700">
              <a:lnSpc>
                <a:spcPct val="100000"/>
              </a:lnSpc>
              <a:spcBef>
                <a:spcPts val="100"/>
              </a:spcBef>
            </a:pPr>
            <a:r>
              <a:rPr sz="900" b="1" spc="5" dirty="0">
                <a:solidFill>
                  <a:srgbClr val="025FAD"/>
                </a:solidFill>
                <a:latin typeface="Helvetica Neue LT Pro 75"/>
                <a:cs typeface="Helvetica Neue LT Pro 75"/>
              </a:rPr>
              <a:t>OTHER</a:t>
            </a:r>
            <a:r>
              <a:rPr sz="900" b="1" spc="-25" dirty="0">
                <a:solidFill>
                  <a:srgbClr val="025FAD"/>
                </a:solidFill>
                <a:latin typeface="Helvetica Neue LT Pro 75"/>
                <a:cs typeface="Helvetica Neue LT Pro 75"/>
              </a:rPr>
              <a:t> </a:t>
            </a:r>
            <a:r>
              <a:rPr sz="900" b="1" spc="5" dirty="0">
                <a:solidFill>
                  <a:srgbClr val="025FAD"/>
                </a:solidFill>
                <a:latin typeface="Helvetica Neue LT Pro 75"/>
                <a:cs typeface="Helvetica Neue LT Pro 75"/>
              </a:rPr>
              <a:t>ADVERSE</a:t>
            </a:r>
            <a:r>
              <a:rPr sz="900" b="1" spc="-20" dirty="0">
                <a:solidFill>
                  <a:srgbClr val="025FAD"/>
                </a:solidFill>
                <a:latin typeface="Helvetica Neue LT Pro 75"/>
                <a:cs typeface="Helvetica Neue LT Pro 75"/>
              </a:rPr>
              <a:t> </a:t>
            </a:r>
            <a:r>
              <a:rPr sz="900" b="1" spc="5" dirty="0">
                <a:solidFill>
                  <a:srgbClr val="025FAD"/>
                </a:solidFill>
                <a:latin typeface="Helvetica Neue LT Pro 75"/>
                <a:cs typeface="Helvetica Neue LT Pro 75"/>
              </a:rPr>
              <a:t>EFFECTS</a:t>
            </a:r>
            <a:endParaRPr sz="900">
              <a:latin typeface="Helvetica Neue LT Pro 75"/>
              <a:cs typeface="Helvetica Neue LT Pro 75"/>
            </a:endParaRPr>
          </a:p>
        </p:txBody>
      </p:sp>
      <p:sp>
        <p:nvSpPr>
          <p:cNvPr id="15" name="object 15"/>
          <p:cNvSpPr txBox="1"/>
          <p:nvPr/>
        </p:nvSpPr>
        <p:spPr>
          <a:xfrm>
            <a:off x="2425691" y="3992409"/>
            <a:ext cx="2584450" cy="162560"/>
          </a:xfrm>
          <a:prstGeom prst="rect">
            <a:avLst/>
          </a:prstGeom>
        </p:spPr>
        <p:txBody>
          <a:bodyPr vert="horz" wrap="square" lIns="0" tIns="12700" rIns="0" bIns="0" rtlCol="0">
            <a:spAutoFit/>
          </a:bodyPr>
          <a:lstStyle/>
          <a:p>
            <a:pPr marL="12700">
              <a:lnSpc>
                <a:spcPct val="100000"/>
              </a:lnSpc>
              <a:spcBef>
                <a:spcPts val="100"/>
              </a:spcBef>
            </a:pPr>
            <a:r>
              <a:rPr sz="900" spc="5" dirty="0">
                <a:solidFill>
                  <a:srgbClr val="1C216F"/>
                </a:solidFill>
                <a:latin typeface="HelveticaNeueLTPro-Md"/>
                <a:cs typeface="HelveticaNeueLTPro-Md"/>
              </a:rPr>
              <a:t>No</a:t>
            </a:r>
            <a:r>
              <a:rPr sz="900" spc="-5" dirty="0">
                <a:solidFill>
                  <a:srgbClr val="1C216F"/>
                </a:solidFill>
                <a:latin typeface="HelveticaNeueLTPro-Md"/>
                <a:cs typeface="HelveticaNeueLTPro-Md"/>
              </a:rPr>
              <a:t> </a:t>
            </a:r>
            <a:r>
              <a:rPr sz="900" spc="5" dirty="0">
                <a:solidFill>
                  <a:srgbClr val="1C216F"/>
                </a:solidFill>
                <a:latin typeface="HelveticaNeueLTPro-Md"/>
                <a:cs typeface="HelveticaNeueLTPro-Md"/>
              </a:rPr>
              <a:t>known</a:t>
            </a:r>
            <a:r>
              <a:rPr sz="900" spc="-5" dirty="0">
                <a:solidFill>
                  <a:srgbClr val="1C216F"/>
                </a:solidFill>
                <a:latin typeface="HelveticaNeueLTPro-Md"/>
                <a:cs typeface="HelveticaNeueLTPro-Md"/>
              </a:rPr>
              <a:t> </a:t>
            </a:r>
            <a:r>
              <a:rPr sz="900" spc="5" dirty="0">
                <a:solidFill>
                  <a:srgbClr val="1C216F"/>
                </a:solidFill>
                <a:latin typeface="HelveticaNeueLTPro-Md"/>
                <a:cs typeface="HelveticaNeueLTPro-Md"/>
              </a:rPr>
              <a:t>significant</a:t>
            </a:r>
            <a:r>
              <a:rPr sz="900" spc="-5" dirty="0">
                <a:solidFill>
                  <a:srgbClr val="1C216F"/>
                </a:solidFill>
                <a:latin typeface="HelveticaNeueLTPro-Md"/>
                <a:cs typeface="HelveticaNeueLTPro-Md"/>
              </a:rPr>
              <a:t> </a:t>
            </a:r>
            <a:r>
              <a:rPr sz="900" spc="10" dirty="0">
                <a:solidFill>
                  <a:srgbClr val="1C216F"/>
                </a:solidFill>
                <a:latin typeface="HelveticaNeueLTPro-Md"/>
                <a:cs typeface="HelveticaNeueLTPro-Md"/>
              </a:rPr>
              <a:t>effects</a:t>
            </a:r>
            <a:r>
              <a:rPr sz="900" spc="-5" dirty="0">
                <a:solidFill>
                  <a:srgbClr val="1C216F"/>
                </a:solidFill>
                <a:latin typeface="HelveticaNeueLTPro-Md"/>
                <a:cs typeface="HelveticaNeueLTPro-Md"/>
              </a:rPr>
              <a:t> </a:t>
            </a:r>
            <a:r>
              <a:rPr sz="900" spc="5" dirty="0">
                <a:solidFill>
                  <a:srgbClr val="1C216F"/>
                </a:solidFill>
                <a:latin typeface="HelveticaNeueLTPro-Md"/>
                <a:cs typeface="HelveticaNeueLTPro-Md"/>
              </a:rPr>
              <a:t>or</a:t>
            </a:r>
            <a:r>
              <a:rPr sz="900" spc="-5" dirty="0">
                <a:solidFill>
                  <a:srgbClr val="1C216F"/>
                </a:solidFill>
                <a:latin typeface="HelveticaNeueLTPro-Md"/>
                <a:cs typeface="HelveticaNeueLTPro-Md"/>
              </a:rPr>
              <a:t> </a:t>
            </a:r>
            <a:r>
              <a:rPr sz="900" spc="5" dirty="0">
                <a:solidFill>
                  <a:srgbClr val="1C216F"/>
                </a:solidFill>
                <a:latin typeface="HelveticaNeueLTPro-Md"/>
                <a:cs typeface="HelveticaNeueLTPro-Md"/>
              </a:rPr>
              <a:t>critical</a:t>
            </a:r>
            <a:r>
              <a:rPr sz="900" spc="-5" dirty="0">
                <a:solidFill>
                  <a:srgbClr val="1C216F"/>
                </a:solidFill>
                <a:latin typeface="HelveticaNeueLTPro-Md"/>
                <a:cs typeface="HelveticaNeueLTPro-Md"/>
              </a:rPr>
              <a:t> </a:t>
            </a:r>
            <a:r>
              <a:rPr sz="900" spc="10" dirty="0">
                <a:solidFill>
                  <a:srgbClr val="1C216F"/>
                </a:solidFill>
                <a:latin typeface="HelveticaNeueLTPro-Md"/>
                <a:cs typeface="HelveticaNeueLTPro-Md"/>
              </a:rPr>
              <a:t>hazards.</a:t>
            </a:r>
            <a:endParaRPr sz="900">
              <a:latin typeface="HelveticaNeueLTPro-Md"/>
              <a:cs typeface="HelveticaNeueLTPro-Md"/>
            </a:endParaRPr>
          </a:p>
        </p:txBody>
      </p:sp>
      <p:sp>
        <p:nvSpPr>
          <p:cNvPr id="16" name="object 16"/>
          <p:cNvSpPr txBox="1"/>
          <p:nvPr/>
        </p:nvSpPr>
        <p:spPr>
          <a:xfrm>
            <a:off x="615950" y="2057400"/>
            <a:ext cx="1844039" cy="162560"/>
          </a:xfrm>
          <a:prstGeom prst="rect">
            <a:avLst/>
          </a:prstGeom>
        </p:spPr>
        <p:txBody>
          <a:bodyPr vert="horz" wrap="square" lIns="0" tIns="12700" rIns="0" bIns="0" rtlCol="0">
            <a:spAutoFit/>
          </a:bodyPr>
          <a:lstStyle/>
          <a:p>
            <a:pPr marL="12700">
              <a:lnSpc>
                <a:spcPct val="100000"/>
              </a:lnSpc>
              <a:spcBef>
                <a:spcPts val="100"/>
              </a:spcBef>
            </a:pPr>
            <a:r>
              <a:rPr sz="900" b="1" dirty="0">
                <a:solidFill>
                  <a:srgbClr val="025FAD"/>
                </a:solidFill>
                <a:latin typeface="Helvetica Neue LT Pro 75"/>
                <a:cs typeface="Helvetica Neue LT Pro 75"/>
              </a:rPr>
              <a:t>BIOACCUMULATIVE</a:t>
            </a:r>
            <a:r>
              <a:rPr sz="900" b="1" spc="-15" dirty="0">
                <a:solidFill>
                  <a:srgbClr val="025FAD"/>
                </a:solidFill>
                <a:latin typeface="Helvetica Neue LT Pro 75"/>
                <a:cs typeface="Helvetica Neue LT Pro 75"/>
              </a:rPr>
              <a:t> </a:t>
            </a:r>
            <a:r>
              <a:rPr sz="900" b="1" spc="5" dirty="0">
                <a:solidFill>
                  <a:srgbClr val="025FAD"/>
                </a:solidFill>
                <a:latin typeface="Helvetica Neue LT Pro 75"/>
                <a:cs typeface="Helvetica Neue LT Pro 75"/>
              </a:rPr>
              <a:t>POTENTIAL</a:t>
            </a:r>
            <a:endParaRPr sz="900" dirty="0">
              <a:latin typeface="Helvetica Neue LT Pro 75"/>
              <a:cs typeface="Helvetica Neue LT Pro 75"/>
            </a:endParaRPr>
          </a:p>
        </p:txBody>
      </p:sp>
      <p:graphicFrame>
        <p:nvGraphicFramePr>
          <p:cNvPr id="17" name="object 17"/>
          <p:cNvGraphicFramePr>
            <a:graphicFrameLocks noGrp="1"/>
          </p:cNvGraphicFramePr>
          <p:nvPr>
            <p:extLst>
              <p:ext uri="{D42A27DB-BD31-4B8C-83A1-F6EECF244321}">
                <p14:modId xmlns:p14="http://schemas.microsoft.com/office/powerpoint/2010/main" val="3043603033"/>
              </p:ext>
            </p:extLst>
          </p:nvPr>
        </p:nvGraphicFramePr>
        <p:xfrm>
          <a:off x="457200" y="2249170"/>
          <a:ext cx="6692899" cy="1327087"/>
        </p:xfrm>
        <a:graphic>
          <a:graphicData uri="http://schemas.openxmlformats.org/drawingml/2006/table">
            <a:tbl>
              <a:tblPr firstRow="1" bandRow="1">
                <a:tableStyleId>{2D5ABB26-0587-4C30-8999-92F81FD0307C}</a:tableStyleId>
              </a:tblPr>
              <a:tblGrid>
                <a:gridCol w="1612265">
                  <a:extLst>
                    <a:ext uri="{9D8B030D-6E8A-4147-A177-3AD203B41FA5}">
                      <a16:colId xmlns:a16="http://schemas.microsoft.com/office/drawing/2014/main" val="20000"/>
                    </a:ext>
                  </a:extLst>
                </a:gridCol>
                <a:gridCol w="1369695">
                  <a:extLst>
                    <a:ext uri="{9D8B030D-6E8A-4147-A177-3AD203B41FA5}">
                      <a16:colId xmlns:a16="http://schemas.microsoft.com/office/drawing/2014/main" val="20001"/>
                    </a:ext>
                  </a:extLst>
                </a:gridCol>
                <a:gridCol w="1860550">
                  <a:extLst>
                    <a:ext uri="{9D8B030D-6E8A-4147-A177-3AD203B41FA5}">
                      <a16:colId xmlns:a16="http://schemas.microsoft.com/office/drawing/2014/main" val="20002"/>
                    </a:ext>
                  </a:extLst>
                </a:gridCol>
                <a:gridCol w="1850389">
                  <a:extLst>
                    <a:ext uri="{9D8B030D-6E8A-4147-A177-3AD203B41FA5}">
                      <a16:colId xmlns:a16="http://schemas.microsoft.com/office/drawing/2014/main" val="20003"/>
                    </a:ext>
                  </a:extLst>
                </a:gridCol>
              </a:tblGrid>
              <a:tr h="274955">
                <a:tc>
                  <a:txBody>
                    <a:bodyPr/>
                    <a:lstStyle/>
                    <a:p>
                      <a:pPr marL="171450" marR="360680">
                        <a:lnSpc>
                          <a:spcPts val="1080"/>
                        </a:lnSpc>
                      </a:pPr>
                      <a:r>
                        <a:rPr sz="900" b="1" spc="-20" dirty="0">
                          <a:solidFill>
                            <a:srgbClr val="002060"/>
                          </a:solidFill>
                          <a:latin typeface="Helvetica Neue LT Pro 75"/>
                          <a:cs typeface="Helvetica Neue LT Pro 75"/>
                        </a:rPr>
                        <a:t>PRODUCT/ </a:t>
                      </a:r>
                      <a:r>
                        <a:rPr sz="900" b="1" spc="-15" dirty="0">
                          <a:solidFill>
                            <a:srgbClr val="002060"/>
                          </a:solidFill>
                          <a:latin typeface="Helvetica Neue LT Pro 75"/>
                          <a:cs typeface="Helvetica Neue LT Pro 75"/>
                        </a:rPr>
                        <a:t> </a:t>
                      </a:r>
                      <a:r>
                        <a:rPr sz="900" b="1" spc="-5" dirty="0">
                          <a:solidFill>
                            <a:srgbClr val="002060"/>
                          </a:solidFill>
                          <a:latin typeface="Helvetica Neue LT Pro 75"/>
                          <a:cs typeface="Helvetica Neue LT Pro 75"/>
                        </a:rPr>
                        <a:t>INGR</a:t>
                      </a:r>
                      <a:r>
                        <a:rPr sz="900" b="1" dirty="0">
                          <a:solidFill>
                            <a:srgbClr val="002060"/>
                          </a:solidFill>
                          <a:latin typeface="Helvetica Neue LT Pro 75"/>
                          <a:cs typeface="Helvetica Neue LT Pro 75"/>
                        </a:rPr>
                        <a:t>E</a:t>
                      </a:r>
                      <a:r>
                        <a:rPr sz="900" b="1" spc="-5" dirty="0">
                          <a:solidFill>
                            <a:srgbClr val="002060"/>
                          </a:solidFill>
                          <a:latin typeface="Helvetica Neue LT Pro 75"/>
                          <a:cs typeface="Helvetica Neue LT Pro 75"/>
                        </a:rPr>
                        <a:t>DI</a:t>
                      </a:r>
                      <a:r>
                        <a:rPr sz="900" b="1" dirty="0">
                          <a:solidFill>
                            <a:srgbClr val="002060"/>
                          </a:solidFill>
                          <a:latin typeface="Helvetica Neue LT Pro 75"/>
                          <a:cs typeface="Helvetica Neue LT Pro 75"/>
                        </a:rPr>
                        <a:t>E</a:t>
                      </a:r>
                      <a:r>
                        <a:rPr sz="900" b="1" spc="-10" dirty="0">
                          <a:solidFill>
                            <a:srgbClr val="002060"/>
                          </a:solidFill>
                          <a:latin typeface="Helvetica Neue LT Pro 75"/>
                          <a:cs typeface="Helvetica Neue LT Pro 75"/>
                        </a:rPr>
                        <a:t>N</a:t>
                      </a:r>
                      <a:r>
                        <a:rPr sz="900" b="1" dirty="0">
                          <a:solidFill>
                            <a:srgbClr val="002060"/>
                          </a:solidFill>
                          <a:latin typeface="Helvetica Neue LT Pro 75"/>
                          <a:cs typeface="Helvetica Neue LT Pro 75"/>
                        </a:rPr>
                        <a:t>T</a:t>
                      </a:r>
                      <a:r>
                        <a:rPr sz="900" b="1" spc="-40" dirty="0">
                          <a:solidFill>
                            <a:srgbClr val="002060"/>
                          </a:solidFill>
                          <a:latin typeface="Helvetica Neue LT Pro 75"/>
                          <a:cs typeface="Helvetica Neue LT Pro 75"/>
                        </a:rPr>
                        <a:t> </a:t>
                      </a:r>
                      <a:r>
                        <a:rPr sz="900" b="1" spc="-5" dirty="0">
                          <a:solidFill>
                            <a:srgbClr val="002060"/>
                          </a:solidFill>
                          <a:latin typeface="Helvetica Neue LT Pro 75"/>
                          <a:cs typeface="Helvetica Neue LT Pro 75"/>
                        </a:rPr>
                        <a:t>NAM</a:t>
                      </a:r>
                      <a:r>
                        <a:rPr sz="900" b="1" dirty="0">
                          <a:solidFill>
                            <a:srgbClr val="002060"/>
                          </a:solidFill>
                          <a:latin typeface="Helvetica Neue LT Pro 75"/>
                          <a:cs typeface="Helvetica Neue LT Pro 75"/>
                        </a:rPr>
                        <a:t>E</a:t>
                      </a:r>
                      <a:endParaRPr sz="900">
                        <a:solidFill>
                          <a:srgbClr val="002060"/>
                        </a:solidFill>
                        <a:latin typeface="Helvetica Neue LT Pro 75"/>
                        <a:cs typeface="Helvetica Neue LT Pro 75"/>
                      </a:endParaRPr>
                    </a:p>
                  </a:txBody>
                  <a:tcPr marL="0" marR="0" marT="0" marB="0"/>
                </a:tc>
                <a:tc>
                  <a:txBody>
                    <a:bodyPr/>
                    <a:lstStyle/>
                    <a:p>
                      <a:pPr marL="368300">
                        <a:lnSpc>
                          <a:spcPts val="1055"/>
                        </a:lnSpc>
                      </a:pPr>
                      <a:r>
                        <a:rPr sz="900" b="1" spc="-5" dirty="0">
                          <a:solidFill>
                            <a:srgbClr val="002060"/>
                          </a:solidFill>
                          <a:latin typeface="Helvetica Neue LT Pro 75"/>
                          <a:cs typeface="Helvetica Neue LT Pro 75"/>
                        </a:rPr>
                        <a:t>LOGP</a:t>
                      </a:r>
                      <a:r>
                        <a:rPr sz="500" b="1" spc="-5" dirty="0">
                          <a:solidFill>
                            <a:srgbClr val="002060"/>
                          </a:solidFill>
                          <a:latin typeface="Helvetica Neue LT Pro 75"/>
                          <a:cs typeface="Helvetica Neue LT Pro 75"/>
                        </a:rPr>
                        <a:t>OW</a:t>
                      </a:r>
                      <a:endParaRPr sz="500">
                        <a:solidFill>
                          <a:srgbClr val="002060"/>
                        </a:solidFill>
                        <a:latin typeface="Helvetica Neue LT Pro 75"/>
                        <a:cs typeface="Helvetica Neue LT Pro 75"/>
                      </a:endParaRPr>
                    </a:p>
                  </a:txBody>
                  <a:tcPr marL="0" marR="0" marT="0" marB="0"/>
                </a:tc>
                <a:tc>
                  <a:txBody>
                    <a:bodyPr/>
                    <a:lstStyle/>
                    <a:p>
                      <a:pPr marL="573405">
                        <a:lnSpc>
                          <a:spcPts val="1055"/>
                        </a:lnSpc>
                      </a:pPr>
                      <a:r>
                        <a:rPr sz="900" b="1" spc="-10" dirty="0">
                          <a:solidFill>
                            <a:srgbClr val="002060"/>
                          </a:solidFill>
                          <a:latin typeface="Helvetica Neue LT Pro 75"/>
                          <a:cs typeface="Helvetica Neue LT Pro 75"/>
                        </a:rPr>
                        <a:t>BCF</a:t>
                      </a:r>
                      <a:endParaRPr sz="900" dirty="0">
                        <a:solidFill>
                          <a:srgbClr val="002060"/>
                        </a:solidFill>
                        <a:latin typeface="Helvetica Neue LT Pro 75"/>
                        <a:cs typeface="Helvetica Neue LT Pro 75"/>
                      </a:endParaRPr>
                    </a:p>
                  </a:txBody>
                  <a:tcPr marL="0" marR="0" marT="0" marB="0"/>
                </a:tc>
                <a:tc>
                  <a:txBody>
                    <a:bodyPr/>
                    <a:lstStyle/>
                    <a:p>
                      <a:pPr marL="630555">
                        <a:lnSpc>
                          <a:spcPts val="1055"/>
                        </a:lnSpc>
                      </a:pPr>
                      <a:r>
                        <a:rPr sz="900" b="1" spc="-10" dirty="0">
                          <a:solidFill>
                            <a:srgbClr val="002060"/>
                          </a:solidFill>
                          <a:latin typeface="Helvetica Neue LT Pro 75"/>
                          <a:cs typeface="Helvetica Neue LT Pro 75"/>
                        </a:rPr>
                        <a:t>POTENTIAL</a:t>
                      </a:r>
                      <a:endParaRPr sz="900">
                        <a:solidFill>
                          <a:srgbClr val="002060"/>
                        </a:solidFill>
                        <a:latin typeface="Helvetica Neue LT Pro 75"/>
                        <a:cs typeface="Helvetica Neue LT Pro 75"/>
                      </a:endParaRPr>
                    </a:p>
                  </a:txBody>
                  <a:tcPr marL="0" marR="0" marT="0" marB="0"/>
                </a:tc>
                <a:extLst>
                  <a:ext uri="{0D108BD9-81ED-4DB2-BD59-A6C34878D82A}">
                    <a16:rowId xmlns:a16="http://schemas.microsoft.com/office/drawing/2014/main" val="10000"/>
                  </a:ext>
                </a:extLst>
              </a:tr>
              <a:tr h="137160">
                <a:tc>
                  <a:txBody>
                    <a:bodyPr/>
                    <a:lstStyle/>
                    <a:p>
                      <a:pPr marL="171450">
                        <a:lnSpc>
                          <a:spcPts val="980"/>
                        </a:lnSpc>
                      </a:pPr>
                      <a:r>
                        <a:rPr lang="en-TT" sz="900" dirty="0">
                          <a:solidFill>
                            <a:srgbClr val="002060"/>
                          </a:solidFill>
                          <a:latin typeface="HelveticaNeueLTPro-Md"/>
                          <a:cs typeface="HelveticaNeueLTPro-Md"/>
                        </a:rPr>
                        <a:t>reaction product: bisphenol-A¬ (</a:t>
                      </a:r>
                      <a:r>
                        <a:rPr lang="en-TT" sz="900" dirty="0" err="1">
                          <a:solidFill>
                            <a:srgbClr val="002060"/>
                          </a:solidFill>
                          <a:latin typeface="HelveticaNeueLTPro-Md"/>
                          <a:cs typeface="HelveticaNeueLTPro-Md"/>
                        </a:rPr>
                        <a:t>epichlorhydrin</a:t>
                      </a:r>
                      <a:r>
                        <a:rPr lang="en-TT" sz="900" dirty="0">
                          <a:solidFill>
                            <a:srgbClr val="002060"/>
                          </a:solidFill>
                          <a:latin typeface="HelveticaNeueLTPro-Md"/>
                          <a:cs typeface="HelveticaNeueLTPro-Md"/>
                        </a:rPr>
                        <a:t>); epoxy resin (number average molecular weight ≤ 700)</a:t>
                      </a:r>
                      <a:endParaRPr sz="900" dirty="0">
                        <a:solidFill>
                          <a:srgbClr val="002060"/>
                        </a:solidFill>
                        <a:latin typeface="HelveticaNeueLTPro-Md"/>
                        <a:cs typeface="HelveticaNeueLTPro-Md"/>
                      </a:endParaRPr>
                    </a:p>
                  </a:txBody>
                  <a:tcPr marL="0" marR="0" marT="0" marB="0"/>
                </a:tc>
                <a:tc>
                  <a:txBody>
                    <a:bodyPr/>
                    <a:lstStyle/>
                    <a:p>
                      <a:pPr marL="368300">
                        <a:lnSpc>
                          <a:spcPts val="980"/>
                        </a:lnSpc>
                      </a:pPr>
                      <a:r>
                        <a:rPr sz="900" spc="-15" dirty="0">
                          <a:solidFill>
                            <a:srgbClr val="002060"/>
                          </a:solidFill>
                          <a:latin typeface="HelveticaNeueLTPro-Md"/>
                          <a:cs typeface="HelveticaNeueLTPro-Md"/>
                        </a:rPr>
                        <a:t>3</a:t>
                      </a:r>
                      <a:endParaRPr sz="900" dirty="0">
                        <a:solidFill>
                          <a:srgbClr val="002060"/>
                        </a:solidFill>
                        <a:latin typeface="HelveticaNeueLTPro-Md"/>
                        <a:cs typeface="HelveticaNeueLTPro-Md"/>
                      </a:endParaRPr>
                    </a:p>
                  </a:txBody>
                  <a:tcPr marL="0" marR="0" marT="0" marB="0"/>
                </a:tc>
                <a:tc>
                  <a:txBody>
                    <a:bodyPr/>
                    <a:lstStyle/>
                    <a:p>
                      <a:pPr marL="573405">
                        <a:lnSpc>
                          <a:spcPts val="980"/>
                        </a:lnSpc>
                      </a:pPr>
                      <a:r>
                        <a:rPr lang="en-US" sz="900" dirty="0">
                          <a:solidFill>
                            <a:srgbClr val="002060"/>
                          </a:solidFill>
                          <a:latin typeface="HelveticaNeueLTPro-Md"/>
                          <a:cs typeface="HelveticaNeueLTPro-Md"/>
                        </a:rPr>
                        <a:t>31</a:t>
                      </a:r>
                      <a:endParaRPr sz="900" dirty="0">
                        <a:solidFill>
                          <a:srgbClr val="002060"/>
                        </a:solidFill>
                        <a:latin typeface="HelveticaNeueLTPro-Md"/>
                        <a:cs typeface="HelveticaNeueLTPro-Md"/>
                      </a:endParaRPr>
                    </a:p>
                  </a:txBody>
                  <a:tcPr marL="0" marR="0" marT="0" marB="0"/>
                </a:tc>
                <a:tc>
                  <a:txBody>
                    <a:bodyPr/>
                    <a:lstStyle/>
                    <a:p>
                      <a:pPr marL="630555">
                        <a:lnSpc>
                          <a:spcPts val="980"/>
                        </a:lnSpc>
                      </a:pPr>
                      <a:r>
                        <a:rPr sz="900" dirty="0">
                          <a:solidFill>
                            <a:srgbClr val="002060"/>
                          </a:solidFill>
                          <a:latin typeface="HelveticaNeueLTPro-Md"/>
                          <a:cs typeface="HelveticaNeueLTPro-Md"/>
                        </a:rPr>
                        <a:t>Low</a:t>
                      </a:r>
                    </a:p>
                  </a:txBody>
                  <a:tcPr marL="0" marR="0" marT="0" marB="0"/>
                </a:tc>
                <a:extLst>
                  <a:ext uri="{0D108BD9-81ED-4DB2-BD59-A6C34878D82A}">
                    <a16:rowId xmlns:a16="http://schemas.microsoft.com/office/drawing/2014/main" val="10001"/>
                  </a:ext>
                </a:extLst>
              </a:tr>
              <a:tr h="137160">
                <a:tc>
                  <a:txBody>
                    <a:bodyPr/>
                    <a:lstStyle/>
                    <a:p>
                      <a:pPr marL="171450">
                        <a:lnSpc>
                          <a:spcPts val="980"/>
                        </a:lnSpc>
                      </a:pPr>
                      <a:r>
                        <a:rPr sz="900" dirty="0">
                          <a:solidFill>
                            <a:srgbClr val="002060"/>
                          </a:solidFill>
                          <a:latin typeface="HelveticaNeueLTPro-Md"/>
                          <a:cs typeface="HelveticaNeueLTPro-Md"/>
                        </a:rPr>
                        <a:t>Xylene</a:t>
                      </a:r>
                    </a:p>
                  </a:txBody>
                  <a:tcPr marL="0" marR="0" marT="0" marB="0"/>
                </a:tc>
                <a:tc>
                  <a:txBody>
                    <a:bodyPr/>
                    <a:lstStyle/>
                    <a:p>
                      <a:pPr marL="368300">
                        <a:lnSpc>
                          <a:spcPts val="980"/>
                        </a:lnSpc>
                      </a:pPr>
                      <a:r>
                        <a:rPr lang="en-US" sz="900" spc="-25" dirty="0">
                          <a:solidFill>
                            <a:srgbClr val="002060"/>
                          </a:solidFill>
                          <a:latin typeface="HelveticaNeueLTPro-Md"/>
                          <a:cs typeface="HelveticaNeueLTPro-Md"/>
                        </a:rPr>
                        <a:t>3.1</a:t>
                      </a:r>
                      <a:endParaRPr sz="900" dirty="0">
                        <a:solidFill>
                          <a:srgbClr val="002060"/>
                        </a:solidFill>
                        <a:latin typeface="HelveticaNeueLTPro-Md"/>
                        <a:cs typeface="HelveticaNeueLTPro-Md"/>
                      </a:endParaRPr>
                    </a:p>
                  </a:txBody>
                  <a:tcPr marL="0" marR="0" marT="0" marB="0"/>
                </a:tc>
                <a:tc>
                  <a:txBody>
                    <a:bodyPr/>
                    <a:lstStyle/>
                    <a:p>
                      <a:pPr marL="573405">
                        <a:lnSpc>
                          <a:spcPts val="980"/>
                        </a:lnSpc>
                      </a:pPr>
                      <a:r>
                        <a:rPr sz="900" spc="15" dirty="0">
                          <a:solidFill>
                            <a:srgbClr val="002060"/>
                          </a:solidFill>
                          <a:latin typeface="HelveticaNeueLTPro-Md"/>
                          <a:cs typeface="HelveticaNeueLTPro-Md"/>
                        </a:rPr>
                        <a:t>8</a:t>
                      </a:r>
                      <a:r>
                        <a:rPr sz="900" spc="-55" dirty="0">
                          <a:solidFill>
                            <a:srgbClr val="002060"/>
                          </a:solidFill>
                          <a:latin typeface="HelveticaNeueLTPro-Md"/>
                          <a:cs typeface="HelveticaNeueLTPro-Md"/>
                        </a:rPr>
                        <a:t>.</a:t>
                      </a:r>
                      <a:r>
                        <a:rPr sz="900" dirty="0">
                          <a:solidFill>
                            <a:srgbClr val="002060"/>
                          </a:solidFill>
                          <a:latin typeface="HelveticaNeueLTPro-Md"/>
                          <a:cs typeface="HelveticaNeueLTPro-Md"/>
                        </a:rPr>
                        <a:t>1 </a:t>
                      </a:r>
                      <a:r>
                        <a:rPr sz="900" spc="-70" dirty="0">
                          <a:solidFill>
                            <a:srgbClr val="002060"/>
                          </a:solidFill>
                          <a:latin typeface="HelveticaNeueLTPro-Md"/>
                          <a:cs typeface="HelveticaNeueLTPro-Md"/>
                        </a:rPr>
                        <a:t>T</a:t>
                      </a:r>
                      <a:r>
                        <a:rPr sz="900" dirty="0">
                          <a:solidFill>
                            <a:srgbClr val="002060"/>
                          </a:solidFill>
                          <a:latin typeface="HelveticaNeueLTPro-Md"/>
                          <a:cs typeface="HelveticaNeueLTPro-Md"/>
                        </a:rPr>
                        <a:t>o </a:t>
                      </a:r>
                      <a:r>
                        <a:rPr sz="900" spc="5" dirty="0">
                          <a:solidFill>
                            <a:srgbClr val="002060"/>
                          </a:solidFill>
                          <a:latin typeface="HelveticaNeueLTPro-Md"/>
                          <a:cs typeface="HelveticaNeueLTPro-Md"/>
                        </a:rPr>
                        <a:t>2</a:t>
                      </a:r>
                      <a:r>
                        <a:rPr sz="900" spc="10" dirty="0">
                          <a:solidFill>
                            <a:srgbClr val="002060"/>
                          </a:solidFill>
                          <a:latin typeface="HelveticaNeueLTPro-Md"/>
                          <a:cs typeface="HelveticaNeueLTPro-Md"/>
                        </a:rPr>
                        <a:t>5.</a:t>
                      </a:r>
                      <a:r>
                        <a:rPr sz="900" dirty="0">
                          <a:solidFill>
                            <a:srgbClr val="002060"/>
                          </a:solidFill>
                          <a:latin typeface="HelveticaNeueLTPro-Md"/>
                          <a:cs typeface="HelveticaNeueLTPro-Md"/>
                        </a:rPr>
                        <a:t>9</a:t>
                      </a:r>
                    </a:p>
                  </a:txBody>
                  <a:tcPr marL="0" marR="0" marT="0" marB="0"/>
                </a:tc>
                <a:tc>
                  <a:txBody>
                    <a:bodyPr/>
                    <a:lstStyle/>
                    <a:p>
                      <a:pPr marL="630555">
                        <a:lnSpc>
                          <a:spcPts val="980"/>
                        </a:lnSpc>
                      </a:pPr>
                      <a:r>
                        <a:rPr sz="900" dirty="0">
                          <a:solidFill>
                            <a:srgbClr val="002060"/>
                          </a:solidFill>
                          <a:latin typeface="HelveticaNeueLTPro-Md"/>
                          <a:cs typeface="HelveticaNeueLTPro-Md"/>
                        </a:rPr>
                        <a:t>Low</a:t>
                      </a:r>
                    </a:p>
                  </a:txBody>
                  <a:tcPr marL="0" marR="0" marT="0" marB="0"/>
                </a:tc>
                <a:extLst>
                  <a:ext uri="{0D108BD9-81ED-4DB2-BD59-A6C34878D82A}">
                    <a16:rowId xmlns:a16="http://schemas.microsoft.com/office/drawing/2014/main" val="10002"/>
                  </a:ext>
                </a:extLst>
              </a:tr>
              <a:tr h="136525">
                <a:tc>
                  <a:txBody>
                    <a:bodyPr/>
                    <a:lstStyle/>
                    <a:p>
                      <a:pPr marL="171450">
                        <a:lnSpc>
                          <a:spcPts val="980"/>
                        </a:lnSpc>
                      </a:pPr>
                      <a:r>
                        <a:rPr lang="en-TT" sz="900" dirty="0">
                          <a:solidFill>
                            <a:srgbClr val="002060"/>
                          </a:solidFill>
                          <a:latin typeface="HelveticaNeueLTPro-Md"/>
                          <a:cs typeface="HelveticaNeueLTPro-Md"/>
                        </a:rPr>
                        <a:t>titanium dioxide</a:t>
                      </a:r>
                      <a:endParaRPr sz="900" dirty="0">
                        <a:solidFill>
                          <a:srgbClr val="002060"/>
                        </a:solidFill>
                        <a:latin typeface="HelveticaNeueLTPro-Md"/>
                        <a:cs typeface="HelveticaNeueLTPro-Md"/>
                      </a:endParaRPr>
                    </a:p>
                  </a:txBody>
                  <a:tcPr marL="0" marR="0" marT="0" marB="0"/>
                </a:tc>
                <a:tc>
                  <a:txBody>
                    <a:bodyPr/>
                    <a:lstStyle/>
                    <a:p>
                      <a:pPr marL="368300">
                        <a:lnSpc>
                          <a:spcPts val="980"/>
                        </a:lnSpc>
                      </a:pPr>
                      <a:r>
                        <a:rPr lang="en-US" sz="900" spc="5" dirty="0">
                          <a:solidFill>
                            <a:srgbClr val="002060"/>
                          </a:solidFill>
                          <a:latin typeface="HelveticaNeueLTPro-Md"/>
                          <a:cs typeface="HelveticaNeueLTPro-Md"/>
                        </a:rPr>
                        <a:t>-</a:t>
                      </a:r>
                      <a:endParaRPr sz="900" dirty="0">
                        <a:solidFill>
                          <a:srgbClr val="002060"/>
                        </a:solidFill>
                        <a:latin typeface="HelveticaNeueLTPro-Md"/>
                        <a:cs typeface="HelveticaNeueLTPro-Md"/>
                      </a:endParaRPr>
                    </a:p>
                  </a:txBody>
                  <a:tcPr marL="0" marR="0" marT="0" marB="0"/>
                </a:tc>
                <a:tc>
                  <a:txBody>
                    <a:bodyPr/>
                    <a:lstStyle/>
                    <a:p>
                      <a:pPr marL="573405">
                        <a:lnSpc>
                          <a:spcPts val="980"/>
                        </a:lnSpc>
                      </a:pPr>
                      <a:r>
                        <a:rPr lang="en-US" sz="900" dirty="0">
                          <a:solidFill>
                            <a:srgbClr val="002060"/>
                          </a:solidFill>
                          <a:latin typeface="HelveticaNeueLTPro-Md"/>
                          <a:cs typeface="HelveticaNeueLTPro-Md"/>
                        </a:rPr>
                        <a:t>352</a:t>
                      </a:r>
                      <a:endParaRPr sz="900" dirty="0">
                        <a:solidFill>
                          <a:srgbClr val="002060"/>
                        </a:solidFill>
                        <a:latin typeface="HelveticaNeueLTPro-Md"/>
                        <a:cs typeface="HelveticaNeueLTPro-Md"/>
                      </a:endParaRPr>
                    </a:p>
                  </a:txBody>
                  <a:tcPr marL="0" marR="0" marT="0" marB="0"/>
                </a:tc>
                <a:tc>
                  <a:txBody>
                    <a:bodyPr/>
                    <a:lstStyle/>
                    <a:p>
                      <a:pPr marL="630555">
                        <a:lnSpc>
                          <a:spcPts val="980"/>
                        </a:lnSpc>
                      </a:pPr>
                      <a:r>
                        <a:rPr sz="900" spc="5" dirty="0">
                          <a:solidFill>
                            <a:srgbClr val="002060"/>
                          </a:solidFill>
                          <a:latin typeface="HelveticaNeueLTPro-Md"/>
                          <a:cs typeface="HelveticaNeueLTPro-Md"/>
                        </a:rPr>
                        <a:t>High</a:t>
                      </a:r>
                      <a:endParaRPr sz="900" dirty="0">
                        <a:solidFill>
                          <a:srgbClr val="002060"/>
                        </a:solidFill>
                        <a:latin typeface="HelveticaNeueLTPro-Md"/>
                        <a:cs typeface="HelveticaNeueLTPro-Md"/>
                      </a:endParaRPr>
                    </a:p>
                  </a:txBody>
                  <a:tcPr marL="0" marR="0" marT="0" marB="0"/>
                </a:tc>
                <a:extLst>
                  <a:ext uri="{0D108BD9-81ED-4DB2-BD59-A6C34878D82A}">
                    <a16:rowId xmlns:a16="http://schemas.microsoft.com/office/drawing/2014/main" val="10003"/>
                  </a:ext>
                </a:extLst>
              </a:tr>
              <a:tr h="199390">
                <a:tc>
                  <a:txBody>
                    <a:bodyPr/>
                    <a:lstStyle/>
                    <a:p>
                      <a:pPr marL="171450">
                        <a:lnSpc>
                          <a:spcPts val="1050"/>
                        </a:lnSpc>
                      </a:pPr>
                      <a:r>
                        <a:rPr lang="en-TT" sz="900" dirty="0">
                          <a:solidFill>
                            <a:srgbClr val="002060"/>
                          </a:solidFill>
                          <a:latin typeface="HelveticaNeueLTPro-Md"/>
                          <a:cs typeface="HelveticaNeueLTPro-Md"/>
                        </a:rPr>
                        <a:t>2-methoxy-1-methylethyl acetate</a:t>
                      </a:r>
                      <a:endParaRPr sz="900" dirty="0">
                        <a:solidFill>
                          <a:srgbClr val="002060"/>
                        </a:solidFill>
                        <a:latin typeface="HelveticaNeueLTPro-Md"/>
                        <a:cs typeface="HelveticaNeueLTPro-Md"/>
                      </a:endParaRPr>
                    </a:p>
                  </a:txBody>
                  <a:tcPr marL="0" marR="0" marT="0" marB="0">
                    <a:lnB w="12700">
                      <a:solidFill>
                        <a:srgbClr val="14B1E7"/>
                      </a:solidFill>
                      <a:prstDash val="solid"/>
                    </a:lnB>
                  </a:tcPr>
                </a:tc>
                <a:tc>
                  <a:txBody>
                    <a:bodyPr/>
                    <a:lstStyle/>
                    <a:p>
                      <a:pPr marL="368300">
                        <a:lnSpc>
                          <a:spcPts val="1050"/>
                        </a:lnSpc>
                      </a:pPr>
                      <a:r>
                        <a:rPr lang="en-US" sz="900" spc="-5" dirty="0">
                          <a:solidFill>
                            <a:srgbClr val="002060"/>
                          </a:solidFill>
                          <a:latin typeface="HelveticaNeueLTPro-Md"/>
                          <a:cs typeface="HelveticaNeueLTPro-Md"/>
                        </a:rPr>
                        <a:t>1.2</a:t>
                      </a:r>
                      <a:endParaRPr sz="900" dirty="0">
                        <a:solidFill>
                          <a:srgbClr val="002060"/>
                        </a:solidFill>
                        <a:latin typeface="HelveticaNeueLTPro-Md"/>
                        <a:cs typeface="HelveticaNeueLTPro-Md"/>
                      </a:endParaRPr>
                    </a:p>
                  </a:txBody>
                  <a:tcPr marL="0" marR="0" marT="0" marB="0">
                    <a:lnB w="12700">
                      <a:solidFill>
                        <a:srgbClr val="14B1E7"/>
                      </a:solidFill>
                      <a:prstDash val="solid"/>
                    </a:lnB>
                  </a:tcPr>
                </a:tc>
                <a:tc>
                  <a:txBody>
                    <a:bodyPr/>
                    <a:lstStyle/>
                    <a:p>
                      <a:pPr marL="573405">
                        <a:lnSpc>
                          <a:spcPts val="1050"/>
                        </a:lnSpc>
                      </a:pPr>
                      <a:r>
                        <a:rPr lang="en-US" sz="900" spc="-15" dirty="0">
                          <a:solidFill>
                            <a:srgbClr val="002060"/>
                          </a:solidFill>
                          <a:latin typeface="HelveticaNeueLTPro-Md"/>
                          <a:cs typeface="HelveticaNeueLTPro-Md"/>
                        </a:rPr>
                        <a:t>-</a:t>
                      </a:r>
                      <a:endParaRPr sz="900" dirty="0">
                        <a:solidFill>
                          <a:srgbClr val="002060"/>
                        </a:solidFill>
                        <a:latin typeface="HelveticaNeueLTPro-Md"/>
                        <a:cs typeface="HelveticaNeueLTPro-Md"/>
                      </a:endParaRPr>
                    </a:p>
                  </a:txBody>
                  <a:tcPr marL="0" marR="0" marT="0" marB="0">
                    <a:lnB w="12700">
                      <a:solidFill>
                        <a:srgbClr val="14B1E7"/>
                      </a:solidFill>
                      <a:prstDash val="solid"/>
                    </a:lnB>
                  </a:tcPr>
                </a:tc>
                <a:tc>
                  <a:txBody>
                    <a:bodyPr/>
                    <a:lstStyle/>
                    <a:p>
                      <a:pPr marL="630555">
                        <a:lnSpc>
                          <a:spcPts val="1050"/>
                        </a:lnSpc>
                      </a:pPr>
                      <a:r>
                        <a:rPr sz="900" dirty="0">
                          <a:solidFill>
                            <a:srgbClr val="002060"/>
                          </a:solidFill>
                          <a:latin typeface="HelveticaNeueLTPro-Md"/>
                          <a:cs typeface="HelveticaNeueLTPro-Md"/>
                        </a:rPr>
                        <a:t>Low</a:t>
                      </a:r>
                    </a:p>
                  </a:txBody>
                  <a:tcPr marL="0" marR="0" marT="0" marB="0">
                    <a:lnB w="12700">
                      <a:solidFill>
                        <a:srgbClr val="14B1E7"/>
                      </a:solidFill>
                      <a:prstDash val="solid"/>
                    </a:lnB>
                  </a:tcPr>
                </a:tc>
                <a:extLst>
                  <a:ext uri="{0D108BD9-81ED-4DB2-BD59-A6C34878D82A}">
                    <a16:rowId xmlns:a16="http://schemas.microsoft.com/office/drawing/2014/main" val="10004"/>
                  </a:ext>
                </a:extLst>
              </a:tr>
            </a:tbl>
          </a:graphicData>
        </a:graphic>
      </p:graphicFrame>
      <p:sp>
        <p:nvSpPr>
          <p:cNvPr id="18" name="object 18"/>
          <p:cNvSpPr/>
          <p:nvPr/>
        </p:nvSpPr>
        <p:spPr>
          <a:xfrm>
            <a:off x="457200" y="1981200"/>
            <a:ext cx="6693534" cy="0"/>
          </a:xfrm>
          <a:custGeom>
            <a:avLst/>
            <a:gdLst/>
            <a:ahLst/>
            <a:cxnLst/>
            <a:rect l="l" t="t" r="r" b="b"/>
            <a:pathLst>
              <a:path w="6693534">
                <a:moveTo>
                  <a:pt x="0" y="0"/>
                </a:moveTo>
                <a:lnTo>
                  <a:pt x="6693408" y="0"/>
                </a:lnTo>
              </a:path>
            </a:pathLst>
          </a:custGeom>
          <a:ln w="12700">
            <a:solidFill>
              <a:srgbClr val="14B1E7"/>
            </a:solidFill>
          </a:ln>
        </p:spPr>
        <p:txBody>
          <a:bodyPr wrap="square" lIns="0" tIns="0" rIns="0" bIns="0" rtlCol="0"/>
          <a:lstStyle/>
          <a:p>
            <a:endParaRPr/>
          </a:p>
        </p:txBody>
      </p:sp>
      <p:sp>
        <p:nvSpPr>
          <p:cNvPr id="19" name="object 19"/>
          <p:cNvSpPr/>
          <p:nvPr/>
        </p:nvSpPr>
        <p:spPr>
          <a:xfrm>
            <a:off x="457200" y="1752600"/>
            <a:ext cx="6693534" cy="0"/>
          </a:xfrm>
          <a:custGeom>
            <a:avLst/>
            <a:gdLst/>
            <a:ahLst/>
            <a:cxnLst/>
            <a:rect l="l" t="t" r="r" b="b"/>
            <a:pathLst>
              <a:path w="6693534">
                <a:moveTo>
                  <a:pt x="0" y="0"/>
                </a:moveTo>
                <a:lnTo>
                  <a:pt x="6693408" y="0"/>
                </a:lnTo>
              </a:path>
            </a:pathLst>
          </a:custGeom>
          <a:ln w="12700">
            <a:solidFill>
              <a:srgbClr val="14B1E7"/>
            </a:solidFill>
          </a:ln>
        </p:spPr>
        <p:txBody>
          <a:bodyPr wrap="square" lIns="0" tIns="0" rIns="0" bIns="0" rtlCol="0"/>
          <a:lstStyle/>
          <a:p>
            <a:endParaRPr/>
          </a:p>
        </p:txBody>
      </p:sp>
      <p:sp>
        <p:nvSpPr>
          <p:cNvPr id="20" name="object 20"/>
          <p:cNvSpPr txBox="1"/>
          <p:nvPr/>
        </p:nvSpPr>
        <p:spPr>
          <a:xfrm>
            <a:off x="615950" y="4729518"/>
            <a:ext cx="1428750" cy="162560"/>
          </a:xfrm>
          <a:prstGeom prst="rect">
            <a:avLst/>
          </a:prstGeom>
        </p:spPr>
        <p:txBody>
          <a:bodyPr vert="horz" wrap="square" lIns="0" tIns="12700" rIns="0" bIns="0" rtlCol="0">
            <a:spAutoFit/>
          </a:bodyPr>
          <a:lstStyle/>
          <a:p>
            <a:pPr marL="12700">
              <a:lnSpc>
                <a:spcPct val="100000"/>
              </a:lnSpc>
              <a:spcBef>
                <a:spcPts val="100"/>
              </a:spcBef>
            </a:pPr>
            <a:r>
              <a:rPr sz="900" b="1" spc="5" dirty="0">
                <a:solidFill>
                  <a:srgbClr val="025FAD"/>
                </a:solidFill>
                <a:latin typeface="Helvetica Neue LT Pro 75"/>
                <a:cs typeface="Helvetica Neue LT Pro 75"/>
              </a:rPr>
              <a:t>METHODS</a:t>
            </a:r>
            <a:r>
              <a:rPr sz="900" b="1" spc="-30" dirty="0">
                <a:solidFill>
                  <a:srgbClr val="025FAD"/>
                </a:solidFill>
                <a:latin typeface="Helvetica Neue LT Pro 75"/>
                <a:cs typeface="Helvetica Neue LT Pro 75"/>
              </a:rPr>
              <a:t> </a:t>
            </a:r>
            <a:r>
              <a:rPr sz="900" b="1" spc="5" dirty="0">
                <a:solidFill>
                  <a:srgbClr val="025FAD"/>
                </a:solidFill>
                <a:latin typeface="Helvetica Neue LT Pro 75"/>
                <a:cs typeface="Helvetica Neue LT Pro 75"/>
              </a:rPr>
              <a:t>OF</a:t>
            </a:r>
            <a:r>
              <a:rPr sz="900" b="1" spc="-25" dirty="0">
                <a:solidFill>
                  <a:srgbClr val="025FAD"/>
                </a:solidFill>
                <a:latin typeface="Helvetica Neue LT Pro 75"/>
                <a:cs typeface="Helvetica Neue LT Pro 75"/>
              </a:rPr>
              <a:t> </a:t>
            </a:r>
            <a:r>
              <a:rPr sz="900" b="1" spc="10" dirty="0">
                <a:solidFill>
                  <a:srgbClr val="025FAD"/>
                </a:solidFill>
                <a:latin typeface="Helvetica Neue LT Pro 75"/>
                <a:cs typeface="Helvetica Neue LT Pro 75"/>
              </a:rPr>
              <a:t>DISPOSAL</a:t>
            </a:r>
            <a:endParaRPr sz="900">
              <a:latin typeface="Helvetica Neue LT Pro 75"/>
              <a:cs typeface="Helvetica Neue LT Pro 75"/>
            </a:endParaRPr>
          </a:p>
        </p:txBody>
      </p:sp>
      <p:sp>
        <p:nvSpPr>
          <p:cNvPr id="25" name="object 25"/>
          <p:cNvSpPr txBox="1">
            <a:spLocks noGrp="1"/>
          </p:cNvSpPr>
          <p:nvPr>
            <p:ph type="sldNum" sz="quarter" idx="7"/>
          </p:nvPr>
        </p:nvSpPr>
        <p:spPr>
          <a:prstGeom prst="rect">
            <a:avLst/>
          </a:prstGeom>
        </p:spPr>
        <p:txBody>
          <a:bodyPr vert="horz" wrap="square" lIns="0" tIns="9525" rIns="0" bIns="0" rtlCol="0">
            <a:spAutoFit/>
          </a:bodyPr>
          <a:lstStyle/>
          <a:p>
            <a:pPr marL="38100">
              <a:lnSpc>
                <a:spcPct val="100000"/>
              </a:lnSpc>
              <a:spcBef>
                <a:spcPts val="75"/>
              </a:spcBef>
            </a:pPr>
            <a:fld id="{81D60167-4931-47E6-BA6A-407CBD079E47}" type="slidenum">
              <a:rPr dirty="0"/>
              <a:t>10</a:t>
            </a:fld>
            <a:endParaRPr dirty="0"/>
          </a:p>
        </p:txBody>
      </p:sp>
      <p:sp>
        <p:nvSpPr>
          <p:cNvPr id="21" name="object 21"/>
          <p:cNvSpPr txBox="1"/>
          <p:nvPr/>
        </p:nvSpPr>
        <p:spPr>
          <a:xfrm>
            <a:off x="2428748" y="4729518"/>
            <a:ext cx="4718050" cy="1686560"/>
          </a:xfrm>
          <a:prstGeom prst="rect">
            <a:avLst/>
          </a:prstGeom>
        </p:spPr>
        <p:txBody>
          <a:bodyPr vert="horz" wrap="square" lIns="0" tIns="25400" rIns="0" bIns="0" rtlCol="0">
            <a:spAutoFit/>
          </a:bodyPr>
          <a:lstStyle/>
          <a:p>
            <a:pPr marL="12700" marR="5080" algn="just">
              <a:lnSpc>
                <a:spcPts val="1000"/>
              </a:lnSpc>
              <a:spcBef>
                <a:spcPts val="200"/>
              </a:spcBef>
            </a:pPr>
            <a:r>
              <a:rPr lang="en-US" sz="900" spc="-10" dirty="0">
                <a:solidFill>
                  <a:srgbClr val="1C216F"/>
                </a:solidFill>
                <a:latin typeface="HelveticaNeueLTPro-Md"/>
                <a:cs typeface="HelveticaNeueLTPro-Md"/>
              </a:rPr>
              <a:t>The generation of waste should be avoided or minimized wherever possible. Waste product residues should not be disposed of via the sewer but processed in a suitable effluent treatment plant. Dispose of surplus and non-recyclable products via a licensed waste disposal contractor. Disposal of this product, solutions and any by-products should at all times comply with the requirements of environmental protection and waste disposal legislation and any regional local authority requirements. Waste packaging should be recycled. Incineration or landfill should only be considered when recycling is not feasible. This material and its container must be disposed of in a safe way. Care should be taken when handling emptied containers that have not been cleaned or rinsed out. Empty containers or liners may retain some product residues. Vapor from product residues may create a highly flammable or explosive atmosphere inside the container. Do not cut, weld or grind used containers unless they have been cleaned thoroughly internally. Avoid dispersal of spilled material and runoff and contact with soil, waterways, drains and sewers.</a:t>
            </a:r>
            <a:endParaRPr sz="900" dirty="0">
              <a:latin typeface="HelveticaNeueLTPro-Md"/>
              <a:cs typeface="HelveticaNeueLTPro-Md"/>
            </a:endParaRPr>
          </a:p>
        </p:txBody>
      </p:sp>
      <p:sp>
        <p:nvSpPr>
          <p:cNvPr id="22" name="object 22"/>
          <p:cNvSpPr txBox="1"/>
          <p:nvPr/>
        </p:nvSpPr>
        <p:spPr>
          <a:xfrm>
            <a:off x="615950" y="6781800"/>
            <a:ext cx="2592070" cy="162560"/>
          </a:xfrm>
          <a:prstGeom prst="rect">
            <a:avLst/>
          </a:prstGeom>
        </p:spPr>
        <p:txBody>
          <a:bodyPr vert="horz" wrap="square" lIns="0" tIns="12700" rIns="0" bIns="0" rtlCol="0">
            <a:spAutoFit/>
          </a:bodyPr>
          <a:lstStyle/>
          <a:p>
            <a:pPr marL="12700">
              <a:lnSpc>
                <a:spcPct val="100000"/>
              </a:lnSpc>
              <a:spcBef>
                <a:spcPts val="100"/>
              </a:spcBef>
            </a:pPr>
            <a:r>
              <a:rPr sz="900" b="1" dirty="0">
                <a:solidFill>
                  <a:srgbClr val="025FAD"/>
                </a:solidFill>
                <a:latin typeface="Helvetica Neue LT Pro 75"/>
                <a:cs typeface="Helvetica Neue LT Pro 75"/>
              </a:rPr>
              <a:t>INTERNATIONAL</a:t>
            </a:r>
            <a:r>
              <a:rPr sz="900" b="1" spc="-10" dirty="0">
                <a:solidFill>
                  <a:srgbClr val="025FAD"/>
                </a:solidFill>
                <a:latin typeface="Helvetica Neue LT Pro 75"/>
                <a:cs typeface="Helvetica Neue LT Pro 75"/>
              </a:rPr>
              <a:t> </a:t>
            </a:r>
            <a:r>
              <a:rPr sz="900" b="1" spc="10" dirty="0">
                <a:solidFill>
                  <a:srgbClr val="025FAD"/>
                </a:solidFill>
                <a:latin typeface="Helvetica Neue LT Pro 75"/>
                <a:cs typeface="Helvetica Neue LT Pro 75"/>
              </a:rPr>
              <a:t>TRANSPORT</a:t>
            </a:r>
            <a:r>
              <a:rPr sz="900" b="1" spc="-5" dirty="0">
                <a:solidFill>
                  <a:srgbClr val="025FAD"/>
                </a:solidFill>
                <a:latin typeface="Helvetica Neue LT Pro 75"/>
                <a:cs typeface="Helvetica Neue LT Pro 75"/>
              </a:rPr>
              <a:t> </a:t>
            </a:r>
            <a:r>
              <a:rPr sz="900" b="1" spc="5" dirty="0">
                <a:solidFill>
                  <a:srgbClr val="025FAD"/>
                </a:solidFill>
                <a:latin typeface="Helvetica Neue LT Pro 75"/>
                <a:cs typeface="Helvetica Neue LT Pro 75"/>
              </a:rPr>
              <a:t>REGULATIONS</a:t>
            </a:r>
            <a:endParaRPr sz="900" dirty="0">
              <a:latin typeface="Helvetica Neue LT Pro 75"/>
              <a:cs typeface="Helvetica Neue LT Pro 75"/>
            </a:endParaRPr>
          </a:p>
        </p:txBody>
      </p:sp>
      <p:graphicFrame>
        <p:nvGraphicFramePr>
          <p:cNvPr id="23" name="object 23"/>
          <p:cNvGraphicFramePr>
            <a:graphicFrameLocks noGrp="1"/>
          </p:cNvGraphicFramePr>
          <p:nvPr>
            <p:extLst>
              <p:ext uri="{D42A27DB-BD31-4B8C-83A1-F6EECF244321}">
                <p14:modId xmlns:p14="http://schemas.microsoft.com/office/powerpoint/2010/main" val="3942593271"/>
              </p:ext>
            </p:extLst>
          </p:nvPr>
        </p:nvGraphicFramePr>
        <p:xfrm>
          <a:off x="585216" y="6934200"/>
          <a:ext cx="6558279" cy="2577212"/>
        </p:xfrm>
        <a:graphic>
          <a:graphicData uri="http://schemas.openxmlformats.org/drawingml/2006/table">
            <a:tbl>
              <a:tblPr firstRow="1" bandRow="1">
                <a:tableStyleId>{2D5ABB26-0587-4C30-8999-92F81FD0307C}</a:tableStyleId>
              </a:tblPr>
              <a:tblGrid>
                <a:gridCol w="900430">
                  <a:extLst>
                    <a:ext uri="{9D8B030D-6E8A-4147-A177-3AD203B41FA5}">
                      <a16:colId xmlns:a16="http://schemas.microsoft.com/office/drawing/2014/main" val="20000"/>
                    </a:ext>
                  </a:extLst>
                </a:gridCol>
                <a:gridCol w="742950">
                  <a:extLst>
                    <a:ext uri="{9D8B030D-6E8A-4147-A177-3AD203B41FA5}">
                      <a16:colId xmlns:a16="http://schemas.microsoft.com/office/drawing/2014/main" val="20001"/>
                    </a:ext>
                  </a:extLst>
                </a:gridCol>
                <a:gridCol w="1600200">
                  <a:extLst>
                    <a:ext uri="{9D8B030D-6E8A-4147-A177-3AD203B41FA5}">
                      <a16:colId xmlns:a16="http://schemas.microsoft.com/office/drawing/2014/main" val="20002"/>
                    </a:ext>
                  </a:extLst>
                </a:gridCol>
                <a:gridCol w="571499">
                  <a:extLst>
                    <a:ext uri="{9D8B030D-6E8A-4147-A177-3AD203B41FA5}">
                      <a16:colId xmlns:a16="http://schemas.microsoft.com/office/drawing/2014/main" val="20003"/>
                    </a:ext>
                  </a:extLst>
                </a:gridCol>
                <a:gridCol w="571500">
                  <a:extLst>
                    <a:ext uri="{9D8B030D-6E8A-4147-A177-3AD203B41FA5}">
                      <a16:colId xmlns:a16="http://schemas.microsoft.com/office/drawing/2014/main" val="20004"/>
                    </a:ext>
                  </a:extLst>
                </a:gridCol>
                <a:gridCol w="571500">
                  <a:extLst>
                    <a:ext uri="{9D8B030D-6E8A-4147-A177-3AD203B41FA5}">
                      <a16:colId xmlns:a16="http://schemas.microsoft.com/office/drawing/2014/main" val="20005"/>
                    </a:ext>
                  </a:extLst>
                </a:gridCol>
                <a:gridCol w="1600200">
                  <a:extLst>
                    <a:ext uri="{9D8B030D-6E8A-4147-A177-3AD203B41FA5}">
                      <a16:colId xmlns:a16="http://schemas.microsoft.com/office/drawing/2014/main" val="20006"/>
                    </a:ext>
                  </a:extLst>
                </a:gridCol>
              </a:tblGrid>
              <a:tr h="400050">
                <a:tc>
                  <a:txBody>
                    <a:bodyPr/>
                    <a:lstStyle/>
                    <a:p>
                      <a:pPr marL="50800" marR="253365">
                        <a:lnSpc>
                          <a:spcPts val="1000"/>
                        </a:lnSpc>
                        <a:spcBef>
                          <a:spcPts val="595"/>
                        </a:spcBef>
                      </a:pPr>
                      <a:r>
                        <a:rPr sz="900" spc="-10" dirty="0">
                          <a:solidFill>
                            <a:srgbClr val="002060"/>
                          </a:solidFill>
                          <a:latin typeface="HelveticaNeueLTPro-Md"/>
                          <a:cs typeface="HelveticaNeueLTPro-Md"/>
                        </a:rPr>
                        <a:t>Regulatory </a:t>
                      </a:r>
                      <a:r>
                        <a:rPr sz="900" spc="-240" dirty="0">
                          <a:solidFill>
                            <a:srgbClr val="002060"/>
                          </a:solidFill>
                          <a:latin typeface="HelveticaNeueLTPro-Md"/>
                          <a:cs typeface="HelveticaNeueLTPro-Md"/>
                        </a:rPr>
                        <a:t> </a:t>
                      </a:r>
                      <a:r>
                        <a:rPr sz="900" spc="-10" dirty="0">
                          <a:solidFill>
                            <a:srgbClr val="002060"/>
                          </a:solidFill>
                          <a:latin typeface="HelveticaNeueLTPro-Md"/>
                          <a:cs typeface="HelveticaNeueLTPro-Md"/>
                        </a:rPr>
                        <a:t>in</a:t>
                      </a:r>
                      <a:r>
                        <a:rPr sz="900" spc="-15" dirty="0">
                          <a:solidFill>
                            <a:srgbClr val="002060"/>
                          </a:solidFill>
                          <a:latin typeface="HelveticaNeueLTPro-Md"/>
                          <a:cs typeface="HelveticaNeueLTPro-Md"/>
                        </a:rPr>
                        <a:t>f</a:t>
                      </a:r>
                      <a:r>
                        <a:rPr sz="900" spc="-10" dirty="0">
                          <a:solidFill>
                            <a:srgbClr val="002060"/>
                          </a:solidFill>
                          <a:latin typeface="HelveticaNeueLTPro-Md"/>
                          <a:cs typeface="HelveticaNeueLTPro-Md"/>
                        </a:rPr>
                        <a:t>o</a:t>
                      </a:r>
                      <a:r>
                        <a:rPr sz="900" dirty="0">
                          <a:solidFill>
                            <a:srgbClr val="002060"/>
                          </a:solidFill>
                          <a:latin typeface="HelveticaNeueLTPro-Md"/>
                          <a:cs typeface="HelveticaNeueLTPro-Md"/>
                        </a:rPr>
                        <a:t>r</a:t>
                      </a:r>
                      <a:r>
                        <a:rPr sz="900" spc="-10" dirty="0">
                          <a:solidFill>
                            <a:srgbClr val="002060"/>
                          </a:solidFill>
                          <a:latin typeface="HelveticaNeueLTPro-Md"/>
                          <a:cs typeface="HelveticaNeueLTPro-Md"/>
                        </a:rPr>
                        <a:t>matio</a:t>
                      </a:r>
                      <a:r>
                        <a:rPr sz="900" dirty="0">
                          <a:solidFill>
                            <a:srgbClr val="002060"/>
                          </a:solidFill>
                          <a:latin typeface="HelveticaNeueLTPro-Md"/>
                          <a:cs typeface="HelveticaNeueLTPro-Md"/>
                        </a:rPr>
                        <a:t>n</a:t>
                      </a:r>
                      <a:endParaRPr sz="900">
                        <a:solidFill>
                          <a:srgbClr val="002060"/>
                        </a:solidFill>
                        <a:latin typeface="HelveticaNeueLTPro-Md"/>
                        <a:cs typeface="HelveticaNeueLTPro-Md"/>
                      </a:endParaRPr>
                    </a:p>
                  </a:txBody>
                  <a:tcPr marL="0" marR="0" marT="75565" marB="0">
                    <a:lnR w="12700">
                      <a:solidFill>
                        <a:srgbClr val="14B1E7"/>
                      </a:solidFill>
                      <a:prstDash val="solid"/>
                    </a:lnR>
                    <a:lnB w="12700">
                      <a:solidFill>
                        <a:srgbClr val="14B1E7"/>
                      </a:solidFill>
                      <a:prstDash val="solid"/>
                    </a:lnB>
                  </a:tcPr>
                </a:tc>
                <a:tc>
                  <a:txBody>
                    <a:bodyPr/>
                    <a:lstStyle/>
                    <a:p>
                      <a:pPr>
                        <a:lnSpc>
                          <a:spcPct val="100000"/>
                        </a:lnSpc>
                        <a:spcBef>
                          <a:spcPts val="60"/>
                        </a:spcBef>
                      </a:pPr>
                      <a:endParaRPr sz="550">
                        <a:solidFill>
                          <a:srgbClr val="002060"/>
                        </a:solidFill>
                        <a:latin typeface="Times"/>
                        <a:cs typeface="Times"/>
                      </a:endParaRPr>
                    </a:p>
                    <a:p>
                      <a:pPr marL="50800">
                        <a:lnSpc>
                          <a:spcPct val="100000"/>
                        </a:lnSpc>
                      </a:pPr>
                      <a:r>
                        <a:rPr sz="900" spc="-5" dirty="0">
                          <a:solidFill>
                            <a:srgbClr val="002060"/>
                          </a:solidFill>
                          <a:latin typeface="HelveticaNeueLTPro-Md"/>
                          <a:cs typeface="HelveticaNeueLTPro-Md"/>
                        </a:rPr>
                        <a:t>U</a:t>
                      </a:r>
                      <a:r>
                        <a:rPr sz="900" dirty="0">
                          <a:solidFill>
                            <a:srgbClr val="002060"/>
                          </a:solidFill>
                          <a:latin typeface="HelveticaNeueLTPro-Md"/>
                          <a:cs typeface="HelveticaNeueLTPro-Md"/>
                        </a:rPr>
                        <a:t>N</a:t>
                      </a:r>
                      <a:r>
                        <a:rPr sz="900" spc="-40" dirty="0">
                          <a:solidFill>
                            <a:srgbClr val="002060"/>
                          </a:solidFill>
                          <a:latin typeface="HelveticaNeueLTPro-Md"/>
                          <a:cs typeface="HelveticaNeueLTPro-Md"/>
                        </a:rPr>
                        <a:t> </a:t>
                      </a:r>
                      <a:r>
                        <a:rPr sz="900" spc="-15" dirty="0">
                          <a:solidFill>
                            <a:srgbClr val="002060"/>
                          </a:solidFill>
                          <a:latin typeface="HelveticaNeueLTPro-Md"/>
                          <a:cs typeface="HelveticaNeueLTPro-Md"/>
                        </a:rPr>
                        <a:t>n</a:t>
                      </a:r>
                      <a:r>
                        <a:rPr sz="900" spc="-10" dirty="0">
                          <a:solidFill>
                            <a:srgbClr val="002060"/>
                          </a:solidFill>
                          <a:latin typeface="HelveticaNeueLTPro-Md"/>
                          <a:cs typeface="HelveticaNeueLTPro-Md"/>
                        </a:rPr>
                        <a:t>umbe</a:t>
                      </a:r>
                      <a:r>
                        <a:rPr sz="900" dirty="0">
                          <a:solidFill>
                            <a:srgbClr val="002060"/>
                          </a:solidFill>
                          <a:latin typeface="HelveticaNeueLTPro-Md"/>
                          <a:cs typeface="HelveticaNeueLTPro-Md"/>
                        </a:rPr>
                        <a:t>r</a:t>
                      </a:r>
                      <a:endParaRPr sz="900">
                        <a:solidFill>
                          <a:srgbClr val="002060"/>
                        </a:solidFill>
                        <a:latin typeface="HelveticaNeueLTPro-Md"/>
                        <a:cs typeface="HelveticaNeueLTPro-Md"/>
                      </a:endParaRPr>
                    </a:p>
                  </a:txBody>
                  <a:tcPr marL="0" marR="0" marT="7620" marB="0">
                    <a:lnL w="12700">
                      <a:solidFill>
                        <a:srgbClr val="14B1E7"/>
                      </a:solidFill>
                      <a:prstDash val="solid"/>
                    </a:lnL>
                    <a:lnR w="12700">
                      <a:solidFill>
                        <a:srgbClr val="14B1E7"/>
                      </a:solidFill>
                      <a:prstDash val="solid"/>
                    </a:lnR>
                    <a:lnB w="12700">
                      <a:solidFill>
                        <a:srgbClr val="14B1E7"/>
                      </a:solidFill>
                      <a:prstDash val="solid"/>
                    </a:lnB>
                  </a:tcPr>
                </a:tc>
                <a:tc>
                  <a:txBody>
                    <a:bodyPr/>
                    <a:lstStyle/>
                    <a:p>
                      <a:pPr marL="50800" marR="779780">
                        <a:lnSpc>
                          <a:spcPts val="1000"/>
                        </a:lnSpc>
                        <a:spcBef>
                          <a:spcPts val="595"/>
                        </a:spcBef>
                      </a:pPr>
                      <a:r>
                        <a:rPr sz="900" spc="-10" dirty="0">
                          <a:solidFill>
                            <a:srgbClr val="002060"/>
                          </a:solidFill>
                          <a:latin typeface="HelveticaNeueLTPro-Md"/>
                          <a:cs typeface="HelveticaNeueLTPro-Md"/>
                        </a:rPr>
                        <a:t>Proper </a:t>
                      </a:r>
                      <a:r>
                        <a:rPr sz="900" spc="-5" dirty="0">
                          <a:solidFill>
                            <a:srgbClr val="002060"/>
                          </a:solidFill>
                          <a:latin typeface="HelveticaNeueLTPro-Md"/>
                          <a:cs typeface="HelveticaNeueLTPro-Md"/>
                        </a:rPr>
                        <a:t> s</a:t>
                      </a:r>
                      <a:r>
                        <a:rPr sz="900" spc="-10" dirty="0">
                          <a:solidFill>
                            <a:srgbClr val="002060"/>
                          </a:solidFill>
                          <a:latin typeface="HelveticaNeueLTPro-Md"/>
                          <a:cs typeface="HelveticaNeueLTPro-Md"/>
                        </a:rPr>
                        <a:t>h</a:t>
                      </a:r>
                      <a:r>
                        <a:rPr sz="900" spc="-15" dirty="0">
                          <a:solidFill>
                            <a:srgbClr val="002060"/>
                          </a:solidFill>
                          <a:latin typeface="HelveticaNeueLTPro-Md"/>
                          <a:cs typeface="HelveticaNeueLTPro-Md"/>
                        </a:rPr>
                        <a:t>i</a:t>
                      </a:r>
                      <a:r>
                        <a:rPr sz="900" spc="-10" dirty="0">
                          <a:solidFill>
                            <a:srgbClr val="002060"/>
                          </a:solidFill>
                          <a:latin typeface="HelveticaNeueLTPro-Md"/>
                          <a:cs typeface="HelveticaNeueLTPro-Md"/>
                        </a:rPr>
                        <a:t>pp</a:t>
                      </a:r>
                      <a:r>
                        <a:rPr sz="900" spc="-15" dirty="0">
                          <a:solidFill>
                            <a:srgbClr val="002060"/>
                          </a:solidFill>
                          <a:latin typeface="HelveticaNeueLTPro-Md"/>
                          <a:cs typeface="HelveticaNeueLTPro-Md"/>
                        </a:rPr>
                        <a:t>i</a:t>
                      </a:r>
                      <a:r>
                        <a:rPr sz="900" spc="-10" dirty="0">
                          <a:solidFill>
                            <a:srgbClr val="002060"/>
                          </a:solidFill>
                          <a:latin typeface="HelveticaNeueLTPro-Md"/>
                          <a:cs typeface="HelveticaNeueLTPro-Md"/>
                        </a:rPr>
                        <a:t>n</a:t>
                      </a:r>
                      <a:r>
                        <a:rPr sz="900" dirty="0">
                          <a:solidFill>
                            <a:srgbClr val="002060"/>
                          </a:solidFill>
                          <a:latin typeface="HelveticaNeueLTPro-Md"/>
                          <a:cs typeface="HelveticaNeueLTPro-Md"/>
                        </a:rPr>
                        <a:t>g</a:t>
                      </a:r>
                      <a:r>
                        <a:rPr sz="900" spc="-40" dirty="0">
                          <a:solidFill>
                            <a:srgbClr val="002060"/>
                          </a:solidFill>
                          <a:latin typeface="HelveticaNeueLTPro-Md"/>
                          <a:cs typeface="HelveticaNeueLTPro-Md"/>
                        </a:rPr>
                        <a:t> </a:t>
                      </a:r>
                      <a:r>
                        <a:rPr sz="900" spc="-10" dirty="0">
                          <a:solidFill>
                            <a:srgbClr val="002060"/>
                          </a:solidFill>
                          <a:latin typeface="HelveticaNeueLTPro-Md"/>
                          <a:cs typeface="HelveticaNeueLTPro-Md"/>
                        </a:rPr>
                        <a:t>n</a:t>
                      </a:r>
                      <a:r>
                        <a:rPr sz="900" spc="-5" dirty="0">
                          <a:solidFill>
                            <a:srgbClr val="002060"/>
                          </a:solidFill>
                          <a:latin typeface="HelveticaNeueLTPro-Md"/>
                          <a:cs typeface="HelveticaNeueLTPro-Md"/>
                        </a:rPr>
                        <a:t>a</a:t>
                      </a:r>
                      <a:r>
                        <a:rPr sz="900" spc="-10" dirty="0">
                          <a:solidFill>
                            <a:srgbClr val="002060"/>
                          </a:solidFill>
                          <a:latin typeface="HelveticaNeueLTPro-Md"/>
                          <a:cs typeface="HelveticaNeueLTPro-Md"/>
                        </a:rPr>
                        <a:t>me</a:t>
                      </a:r>
                      <a:endParaRPr sz="900" dirty="0">
                        <a:solidFill>
                          <a:srgbClr val="002060"/>
                        </a:solidFill>
                        <a:latin typeface="HelveticaNeueLTPro-Md"/>
                        <a:cs typeface="HelveticaNeueLTPro-Md"/>
                      </a:endParaRPr>
                    </a:p>
                  </a:txBody>
                  <a:tcPr marL="0" marR="0" marT="75565" marB="0">
                    <a:lnL w="12700">
                      <a:solidFill>
                        <a:srgbClr val="14B1E7"/>
                      </a:solidFill>
                      <a:prstDash val="solid"/>
                    </a:lnL>
                    <a:lnR w="12700">
                      <a:solidFill>
                        <a:srgbClr val="14B1E7"/>
                      </a:solidFill>
                      <a:prstDash val="solid"/>
                    </a:lnR>
                    <a:lnB w="12700">
                      <a:solidFill>
                        <a:srgbClr val="14B1E7"/>
                      </a:solidFill>
                      <a:prstDash val="solid"/>
                    </a:lnB>
                  </a:tcPr>
                </a:tc>
                <a:tc>
                  <a:txBody>
                    <a:bodyPr/>
                    <a:lstStyle/>
                    <a:p>
                      <a:pPr>
                        <a:lnSpc>
                          <a:spcPct val="100000"/>
                        </a:lnSpc>
                        <a:spcBef>
                          <a:spcPts val="60"/>
                        </a:spcBef>
                      </a:pPr>
                      <a:endParaRPr sz="550" dirty="0">
                        <a:solidFill>
                          <a:srgbClr val="002060"/>
                        </a:solidFill>
                        <a:latin typeface="Times"/>
                        <a:cs typeface="Times"/>
                      </a:endParaRPr>
                    </a:p>
                    <a:p>
                      <a:pPr marL="50800">
                        <a:lnSpc>
                          <a:spcPct val="100000"/>
                        </a:lnSpc>
                      </a:pPr>
                      <a:r>
                        <a:rPr sz="900" spc="-10" dirty="0">
                          <a:solidFill>
                            <a:srgbClr val="002060"/>
                          </a:solidFill>
                          <a:latin typeface="HelveticaNeueLTPro-Md"/>
                          <a:cs typeface="HelveticaNeueLTPro-Md"/>
                        </a:rPr>
                        <a:t>Classes</a:t>
                      </a:r>
                      <a:endParaRPr sz="900" dirty="0">
                        <a:solidFill>
                          <a:srgbClr val="002060"/>
                        </a:solidFill>
                        <a:latin typeface="HelveticaNeueLTPro-Md"/>
                        <a:cs typeface="HelveticaNeueLTPro-Md"/>
                      </a:endParaRPr>
                    </a:p>
                  </a:txBody>
                  <a:tcPr marL="0" marR="0" marT="7620" marB="0">
                    <a:lnL w="12700">
                      <a:solidFill>
                        <a:srgbClr val="14B1E7"/>
                      </a:solidFill>
                      <a:prstDash val="solid"/>
                    </a:lnL>
                    <a:lnR w="12700">
                      <a:solidFill>
                        <a:srgbClr val="14B1E7"/>
                      </a:solidFill>
                      <a:prstDash val="solid"/>
                    </a:lnR>
                    <a:lnB w="12700">
                      <a:solidFill>
                        <a:srgbClr val="14B1E7"/>
                      </a:solidFill>
                      <a:prstDash val="solid"/>
                    </a:lnB>
                  </a:tcPr>
                </a:tc>
                <a:tc>
                  <a:txBody>
                    <a:bodyPr/>
                    <a:lstStyle/>
                    <a:p>
                      <a:pPr marL="50800" marR="93980">
                        <a:lnSpc>
                          <a:spcPts val="1000"/>
                        </a:lnSpc>
                        <a:spcBef>
                          <a:spcPts val="595"/>
                        </a:spcBef>
                      </a:pPr>
                      <a:r>
                        <a:rPr sz="900" spc="-20" dirty="0">
                          <a:solidFill>
                            <a:srgbClr val="002060"/>
                          </a:solidFill>
                          <a:latin typeface="HelveticaNeueLTPro-Md"/>
                          <a:cs typeface="HelveticaNeueLTPro-Md"/>
                        </a:rPr>
                        <a:t>P</a:t>
                      </a:r>
                      <a:r>
                        <a:rPr sz="900" spc="-10" dirty="0">
                          <a:solidFill>
                            <a:srgbClr val="002060"/>
                          </a:solidFill>
                          <a:latin typeface="HelveticaNeueLTPro-Md"/>
                          <a:cs typeface="HelveticaNeueLTPro-Md"/>
                        </a:rPr>
                        <a:t>ac</a:t>
                      </a:r>
                      <a:r>
                        <a:rPr sz="900" spc="-5" dirty="0">
                          <a:solidFill>
                            <a:srgbClr val="002060"/>
                          </a:solidFill>
                          <a:latin typeface="HelveticaNeueLTPro-Md"/>
                          <a:cs typeface="HelveticaNeueLTPro-Md"/>
                        </a:rPr>
                        <a:t>k</a:t>
                      </a:r>
                      <a:r>
                        <a:rPr sz="900" spc="-15" dirty="0">
                          <a:solidFill>
                            <a:srgbClr val="002060"/>
                          </a:solidFill>
                          <a:latin typeface="HelveticaNeueLTPro-Md"/>
                          <a:cs typeface="HelveticaNeueLTPro-Md"/>
                        </a:rPr>
                        <a:t>i</a:t>
                      </a:r>
                      <a:r>
                        <a:rPr sz="900" spc="-10" dirty="0">
                          <a:solidFill>
                            <a:srgbClr val="002060"/>
                          </a:solidFill>
                          <a:latin typeface="HelveticaNeueLTPro-Md"/>
                          <a:cs typeface="HelveticaNeueLTPro-Md"/>
                        </a:rPr>
                        <a:t>n</a:t>
                      </a:r>
                      <a:r>
                        <a:rPr sz="900" dirty="0">
                          <a:solidFill>
                            <a:srgbClr val="002060"/>
                          </a:solidFill>
                          <a:latin typeface="HelveticaNeueLTPro-Md"/>
                          <a:cs typeface="HelveticaNeueLTPro-Md"/>
                        </a:rPr>
                        <a:t>g  </a:t>
                      </a:r>
                      <a:r>
                        <a:rPr sz="900" spc="-10" dirty="0">
                          <a:solidFill>
                            <a:srgbClr val="002060"/>
                          </a:solidFill>
                          <a:latin typeface="HelveticaNeueLTPro-Md"/>
                          <a:cs typeface="HelveticaNeueLTPro-Md"/>
                        </a:rPr>
                        <a:t>group</a:t>
                      </a:r>
                      <a:endParaRPr sz="900">
                        <a:solidFill>
                          <a:srgbClr val="002060"/>
                        </a:solidFill>
                        <a:latin typeface="HelveticaNeueLTPro-Md"/>
                        <a:cs typeface="HelveticaNeueLTPro-Md"/>
                      </a:endParaRPr>
                    </a:p>
                  </a:txBody>
                  <a:tcPr marL="0" marR="0" marT="75565" marB="0">
                    <a:lnL w="12700">
                      <a:solidFill>
                        <a:srgbClr val="14B1E7"/>
                      </a:solidFill>
                      <a:prstDash val="solid"/>
                    </a:lnL>
                    <a:lnR w="12700">
                      <a:solidFill>
                        <a:srgbClr val="14B1E7"/>
                      </a:solidFill>
                      <a:prstDash val="solid"/>
                    </a:lnR>
                    <a:lnB w="12700">
                      <a:solidFill>
                        <a:srgbClr val="14B1E7"/>
                      </a:solidFill>
                      <a:prstDash val="solid"/>
                    </a:lnB>
                  </a:tcPr>
                </a:tc>
                <a:tc>
                  <a:txBody>
                    <a:bodyPr/>
                    <a:lstStyle/>
                    <a:p>
                      <a:pPr>
                        <a:lnSpc>
                          <a:spcPct val="100000"/>
                        </a:lnSpc>
                        <a:spcBef>
                          <a:spcPts val="60"/>
                        </a:spcBef>
                      </a:pPr>
                      <a:endParaRPr sz="550">
                        <a:solidFill>
                          <a:srgbClr val="002060"/>
                        </a:solidFill>
                        <a:latin typeface="Times"/>
                        <a:cs typeface="Times"/>
                      </a:endParaRPr>
                    </a:p>
                    <a:p>
                      <a:pPr marL="50800">
                        <a:lnSpc>
                          <a:spcPct val="100000"/>
                        </a:lnSpc>
                      </a:pPr>
                      <a:r>
                        <a:rPr sz="900" spc="-5" dirty="0">
                          <a:solidFill>
                            <a:srgbClr val="002060"/>
                          </a:solidFill>
                          <a:latin typeface="HelveticaNeueLTPro-Md"/>
                          <a:cs typeface="HelveticaNeueLTPro-Md"/>
                        </a:rPr>
                        <a:t>Label</a:t>
                      </a:r>
                      <a:endParaRPr sz="900">
                        <a:solidFill>
                          <a:srgbClr val="002060"/>
                        </a:solidFill>
                        <a:latin typeface="HelveticaNeueLTPro-Md"/>
                        <a:cs typeface="HelveticaNeueLTPro-Md"/>
                      </a:endParaRPr>
                    </a:p>
                  </a:txBody>
                  <a:tcPr marL="0" marR="0" marT="7620" marB="0">
                    <a:lnL w="12700">
                      <a:solidFill>
                        <a:srgbClr val="14B1E7"/>
                      </a:solidFill>
                      <a:prstDash val="solid"/>
                    </a:lnL>
                    <a:lnR w="12700">
                      <a:solidFill>
                        <a:srgbClr val="14B1E7"/>
                      </a:solidFill>
                      <a:prstDash val="solid"/>
                    </a:lnR>
                    <a:lnB w="12700">
                      <a:solidFill>
                        <a:srgbClr val="14B1E7"/>
                      </a:solidFill>
                      <a:prstDash val="solid"/>
                    </a:lnB>
                  </a:tcPr>
                </a:tc>
                <a:tc>
                  <a:txBody>
                    <a:bodyPr/>
                    <a:lstStyle/>
                    <a:p>
                      <a:pPr>
                        <a:lnSpc>
                          <a:spcPct val="100000"/>
                        </a:lnSpc>
                        <a:spcBef>
                          <a:spcPts val="60"/>
                        </a:spcBef>
                      </a:pPr>
                      <a:endParaRPr sz="550">
                        <a:solidFill>
                          <a:srgbClr val="002060"/>
                        </a:solidFill>
                        <a:latin typeface="Times"/>
                        <a:cs typeface="Times"/>
                      </a:endParaRPr>
                    </a:p>
                    <a:p>
                      <a:pPr marL="50800">
                        <a:lnSpc>
                          <a:spcPct val="100000"/>
                        </a:lnSpc>
                      </a:pPr>
                      <a:r>
                        <a:rPr sz="900" spc="-15" dirty="0">
                          <a:solidFill>
                            <a:srgbClr val="002060"/>
                          </a:solidFill>
                          <a:latin typeface="HelveticaNeueLTPro-Md"/>
                          <a:cs typeface="HelveticaNeueLTPro-Md"/>
                        </a:rPr>
                        <a:t>A</a:t>
                      </a:r>
                      <a:r>
                        <a:rPr sz="900" spc="-10" dirty="0">
                          <a:solidFill>
                            <a:srgbClr val="002060"/>
                          </a:solidFill>
                          <a:latin typeface="HelveticaNeueLTPro-Md"/>
                          <a:cs typeface="HelveticaNeueLTPro-Md"/>
                        </a:rPr>
                        <a:t>d</a:t>
                      </a:r>
                      <a:r>
                        <a:rPr sz="900" spc="-15" dirty="0">
                          <a:solidFill>
                            <a:srgbClr val="002060"/>
                          </a:solidFill>
                          <a:latin typeface="HelveticaNeueLTPro-Md"/>
                          <a:cs typeface="HelveticaNeueLTPro-Md"/>
                        </a:rPr>
                        <a:t>d</a:t>
                      </a:r>
                      <a:r>
                        <a:rPr sz="900" spc="-10" dirty="0">
                          <a:solidFill>
                            <a:srgbClr val="002060"/>
                          </a:solidFill>
                          <a:latin typeface="HelveticaNeueLTPro-Md"/>
                          <a:cs typeface="HelveticaNeueLTPro-Md"/>
                        </a:rPr>
                        <a:t>ition</a:t>
                      </a:r>
                      <a:r>
                        <a:rPr sz="900" spc="-5" dirty="0">
                          <a:solidFill>
                            <a:srgbClr val="002060"/>
                          </a:solidFill>
                          <a:latin typeface="HelveticaNeueLTPro-Md"/>
                          <a:cs typeface="HelveticaNeueLTPro-Md"/>
                        </a:rPr>
                        <a:t>a</a:t>
                      </a:r>
                      <a:r>
                        <a:rPr sz="900" dirty="0">
                          <a:solidFill>
                            <a:srgbClr val="002060"/>
                          </a:solidFill>
                          <a:latin typeface="HelveticaNeueLTPro-Md"/>
                          <a:cs typeface="HelveticaNeueLTPro-Md"/>
                        </a:rPr>
                        <a:t>l</a:t>
                      </a:r>
                      <a:r>
                        <a:rPr sz="900" spc="-40" dirty="0">
                          <a:solidFill>
                            <a:srgbClr val="002060"/>
                          </a:solidFill>
                          <a:latin typeface="HelveticaNeueLTPro-Md"/>
                          <a:cs typeface="HelveticaNeueLTPro-Md"/>
                        </a:rPr>
                        <a:t> </a:t>
                      </a:r>
                      <a:r>
                        <a:rPr sz="900" spc="-10" dirty="0">
                          <a:solidFill>
                            <a:srgbClr val="002060"/>
                          </a:solidFill>
                          <a:latin typeface="HelveticaNeueLTPro-Md"/>
                          <a:cs typeface="HelveticaNeueLTPro-Md"/>
                        </a:rPr>
                        <a:t>in</a:t>
                      </a:r>
                      <a:r>
                        <a:rPr sz="900" spc="-15" dirty="0">
                          <a:solidFill>
                            <a:srgbClr val="002060"/>
                          </a:solidFill>
                          <a:latin typeface="HelveticaNeueLTPro-Md"/>
                          <a:cs typeface="HelveticaNeueLTPro-Md"/>
                        </a:rPr>
                        <a:t>f</a:t>
                      </a:r>
                      <a:r>
                        <a:rPr sz="900" spc="-10" dirty="0">
                          <a:solidFill>
                            <a:srgbClr val="002060"/>
                          </a:solidFill>
                          <a:latin typeface="HelveticaNeueLTPro-Md"/>
                          <a:cs typeface="HelveticaNeueLTPro-Md"/>
                        </a:rPr>
                        <a:t>o</a:t>
                      </a:r>
                      <a:r>
                        <a:rPr sz="900" dirty="0">
                          <a:solidFill>
                            <a:srgbClr val="002060"/>
                          </a:solidFill>
                          <a:latin typeface="HelveticaNeueLTPro-Md"/>
                          <a:cs typeface="HelveticaNeueLTPro-Md"/>
                        </a:rPr>
                        <a:t>r</a:t>
                      </a:r>
                      <a:r>
                        <a:rPr sz="900" spc="-10" dirty="0">
                          <a:solidFill>
                            <a:srgbClr val="002060"/>
                          </a:solidFill>
                          <a:latin typeface="HelveticaNeueLTPro-Md"/>
                          <a:cs typeface="HelveticaNeueLTPro-Md"/>
                        </a:rPr>
                        <a:t>matio</a:t>
                      </a:r>
                      <a:r>
                        <a:rPr sz="900" dirty="0">
                          <a:solidFill>
                            <a:srgbClr val="002060"/>
                          </a:solidFill>
                          <a:latin typeface="HelveticaNeueLTPro-Md"/>
                          <a:cs typeface="HelveticaNeueLTPro-Md"/>
                        </a:rPr>
                        <a:t>n</a:t>
                      </a:r>
                      <a:endParaRPr sz="900">
                        <a:solidFill>
                          <a:srgbClr val="002060"/>
                        </a:solidFill>
                        <a:latin typeface="HelveticaNeueLTPro-Md"/>
                        <a:cs typeface="HelveticaNeueLTPro-Md"/>
                      </a:endParaRPr>
                    </a:p>
                  </a:txBody>
                  <a:tcPr marL="0" marR="0" marT="7620" marB="0">
                    <a:lnL w="12700">
                      <a:solidFill>
                        <a:srgbClr val="14B1E7"/>
                      </a:solidFill>
                      <a:prstDash val="solid"/>
                    </a:lnL>
                    <a:lnB w="12700">
                      <a:solidFill>
                        <a:srgbClr val="14B1E7"/>
                      </a:solidFill>
                      <a:prstDash val="solid"/>
                    </a:lnB>
                  </a:tcPr>
                </a:tc>
                <a:extLst>
                  <a:ext uri="{0D108BD9-81ED-4DB2-BD59-A6C34878D82A}">
                    <a16:rowId xmlns:a16="http://schemas.microsoft.com/office/drawing/2014/main" val="10000"/>
                  </a:ext>
                </a:extLst>
              </a:tr>
              <a:tr h="309880">
                <a:tc rowSpan="2">
                  <a:txBody>
                    <a:bodyPr/>
                    <a:lstStyle/>
                    <a:p>
                      <a:pPr>
                        <a:lnSpc>
                          <a:spcPct val="100000"/>
                        </a:lnSpc>
                        <a:spcBef>
                          <a:spcPts val="75"/>
                        </a:spcBef>
                      </a:pPr>
                      <a:endParaRPr sz="1050">
                        <a:solidFill>
                          <a:srgbClr val="002060"/>
                        </a:solidFill>
                        <a:latin typeface="Times"/>
                        <a:cs typeface="Times"/>
                      </a:endParaRPr>
                    </a:p>
                    <a:p>
                      <a:pPr marL="50800">
                        <a:lnSpc>
                          <a:spcPct val="100000"/>
                        </a:lnSpc>
                        <a:spcBef>
                          <a:spcPts val="5"/>
                        </a:spcBef>
                      </a:pPr>
                      <a:r>
                        <a:rPr sz="900" spc="-5" dirty="0">
                          <a:solidFill>
                            <a:srgbClr val="002060"/>
                          </a:solidFill>
                          <a:latin typeface="HelveticaNeueLTPro-Md"/>
                          <a:cs typeface="HelveticaNeueLTPro-Md"/>
                        </a:rPr>
                        <a:t>AD</a:t>
                      </a:r>
                      <a:r>
                        <a:rPr sz="900" spc="20" dirty="0">
                          <a:solidFill>
                            <a:srgbClr val="002060"/>
                          </a:solidFill>
                          <a:latin typeface="HelveticaNeueLTPro-Md"/>
                          <a:cs typeface="HelveticaNeueLTPro-Md"/>
                        </a:rPr>
                        <a:t>R</a:t>
                      </a:r>
                      <a:r>
                        <a:rPr sz="900" spc="-5" dirty="0">
                          <a:solidFill>
                            <a:srgbClr val="002060"/>
                          </a:solidFill>
                          <a:latin typeface="HelveticaNeueLTPro-Md"/>
                          <a:cs typeface="HelveticaNeueLTPro-Md"/>
                        </a:rPr>
                        <a:t>/R</a:t>
                      </a:r>
                      <a:r>
                        <a:rPr sz="900" spc="-15" dirty="0">
                          <a:solidFill>
                            <a:srgbClr val="002060"/>
                          </a:solidFill>
                          <a:latin typeface="HelveticaNeueLTPro-Md"/>
                          <a:cs typeface="HelveticaNeueLTPro-Md"/>
                        </a:rPr>
                        <a:t>I</a:t>
                      </a:r>
                      <a:r>
                        <a:rPr sz="900" dirty="0">
                          <a:solidFill>
                            <a:srgbClr val="002060"/>
                          </a:solidFill>
                          <a:latin typeface="HelveticaNeueLTPro-Md"/>
                          <a:cs typeface="HelveticaNeueLTPro-Md"/>
                        </a:rPr>
                        <a:t>D</a:t>
                      </a:r>
                      <a:r>
                        <a:rPr sz="900" spc="-40" dirty="0">
                          <a:solidFill>
                            <a:srgbClr val="002060"/>
                          </a:solidFill>
                          <a:latin typeface="HelveticaNeueLTPro-Md"/>
                          <a:cs typeface="HelveticaNeueLTPro-Md"/>
                        </a:rPr>
                        <a:t> </a:t>
                      </a:r>
                      <a:r>
                        <a:rPr sz="900" spc="-10" dirty="0">
                          <a:solidFill>
                            <a:srgbClr val="002060"/>
                          </a:solidFill>
                          <a:latin typeface="HelveticaNeueLTPro-Md"/>
                          <a:cs typeface="HelveticaNeueLTPro-Md"/>
                        </a:rPr>
                        <a:t>Cl</a:t>
                      </a:r>
                      <a:r>
                        <a:rPr sz="900" spc="-5" dirty="0">
                          <a:solidFill>
                            <a:srgbClr val="002060"/>
                          </a:solidFill>
                          <a:latin typeface="HelveticaNeueLTPro-Md"/>
                          <a:cs typeface="HelveticaNeueLTPro-Md"/>
                        </a:rPr>
                        <a:t>as</a:t>
                      </a:r>
                      <a:r>
                        <a:rPr sz="900" dirty="0">
                          <a:solidFill>
                            <a:srgbClr val="002060"/>
                          </a:solidFill>
                          <a:latin typeface="HelveticaNeueLTPro-Md"/>
                          <a:cs typeface="HelveticaNeueLTPro-Md"/>
                        </a:rPr>
                        <a:t>s</a:t>
                      </a:r>
                      <a:endParaRPr sz="900">
                        <a:solidFill>
                          <a:srgbClr val="002060"/>
                        </a:solidFill>
                        <a:latin typeface="HelveticaNeueLTPro-Md"/>
                        <a:cs typeface="HelveticaNeueLTPro-Md"/>
                      </a:endParaRPr>
                    </a:p>
                  </a:txBody>
                  <a:tcPr marL="0" marR="0" marT="9525" marB="0">
                    <a:lnR w="12700">
                      <a:solidFill>
                        <a:srgbClr val="14B1E7"/>
                      </a:solidFill>
                      <a:prstDash val="solid"/>
                    </a:lnR>
                    <a:lnT w="12700">
                      <a:solidFill>
                        <a:srgbClr val="14B1E7"/>
                      </a:solidFill>
                      <a:prstDash val="solid"/>
                    </a:lnT>
                    <a:lnB w="12700">
                      <a:solidFill>
                        <a:srgbClr val="14B1E7"/>
                      </a:solidFill>
                      <a:prstDash val="solid"/>
                    </a:lnB>
                  </a:tcPr>
                </a:tc>
                <a:tc rowSpan="2">
                  <a:txBody>
                    <a:bodyPr/>
                    <a:lstStyle/>
                    <a:p>
                      <a:pPr>
                        <a:lnSpc>
                          <a:spcPct val="100000"/>
                        </a:lnSpc>
                        <a:spcBef>
                          <a:spcPts val="75"/>
                        </a:spcBef>
                      </a:pPr>
                      <a:endParaRPr sz="1050">
                        <a:solidFill>
                          <a:srgbClr val="002060"/>
                        </a:solidFill>
                        <a:latin typeface="Times"/>
                        <a:cs typeface="Times"/>
                      </a:endParaRPr>
                    </a:p>
                    <a:p>
                      <a:pPr marL="50800">
                        <a:lnSpc>
                          <a:spcPct val="100000"/>
                        </a:lnSpc>
                        <a:spcBef>
                          <a:spcPts val="5"/>
                        </a:spcBef>
                      </a:pPr>
                      <a:r>
                        <a:rPr sz="900" spc="-20" dirty="0">
                          <a:solidFill>
                            <a:srgbClr val="002060"/>
                          </a:solidFill>
                          <a:latin typeface="HelveticaNeueLTPro-Md"/>
                          <a:cs typeface="HelveticaNeueLTPro-Md"/>
                        </a:rPr>
                        <a:t>UN1993</a:t>
                      </a:r>
                      <a:endParaRPr sz="900">
                        <a:solidFill>
                          <a:srgbClr val="002060"/>
                        </a:solidFill>
                        <a:latin typeface="HelveticaNeueLTPro-Md"/>
                        <a:cs typeface="HelveticaNeueLTPro-Md"/>
                      </a:endParaRPr>
                    </a:p>
                  </a:txBody>
                  <a:tcPr marL="0" marR="0" marT="9525" marB="0">
                    <a:lnL w="12700">
                      <a:solidFill>
                        <a:srgbClr val="14B1E7"/>
                      </a:solidFill>
                      <a:prstDash val="solid"/>
                    </a:lnL>
                    <a:lnR w="12700">
                      <a:solidFill>
                        <a:srgbClr val="14B1E7"/>
                      </a:solidFill>
                      <a:prstDash val="solid"/>
                    </a:lnR>
                    <a:lnT w="12700">
                      <a:solidFill>
                        <a:srgbClr val="14B1E7"/>
                      </a:solidFill>
                      <a:prstDash val="solid"/>
                    </a:lnT>
                    <a:lnB w="12700">
                      <a:solidFill>
                        <a:srgbClr val="14B1E7"/>
                      </a:solidFill>
                      <a:prstDash val="solid"/>
                    </a:lnB>
                  </a:tcPr>
                </a:tc>
                <a:tc rowSpan="2">
                  <a:txBody>
                    <a:bodyPr/>
                    <a:lstStyle/>
                    <a:p>
                      <a:pPr>
                        <a:lnSpc>
                          <a:spcPct val="100000"/>
                        </a:lnSpc>
                      </a:pPr>
                      <a:r>
                        <a:rPr lang="en-TT" sz="800" dirty="0">
                          <a:solidFill>
                            <a:srgbClr val="002060"/>
                          </a:solidFill>
                          <a:latin typeface="HelveticaNeueLTStd-Md"/>
                          <a:cs typeface="Times"/>
                        </a:rPr>
                        <a:t>FLAMMABLE LIQUID, N.O.S. (xylene, Stoddart solvent)</a:t>
                      </a:r>
                      <a:endParaRPr sz="900" dirty="0">
                        <a:solidFill>
                          <a:srgbClr val="002060"/>
                        </a:solidFill>
                        <a:latin typeface="HelveticaNeueLTStd-Md"/>
                        <a:cs typeface="HelveticaNeueLTPro-Md"/>
                      </a:endParaRPr>
                    </a:p>
                  </a:txBody>
                  <a:tcPr marL="0" marR="0" marT="0" marB="0">
                    <a:lnL w="12700">
                      <a:solidFill>
                        <a:srgbClr val="14B1E7"/>
                      </a:solidFill>
                      <a:prstDash val="solid"/>
                    </a:lnL>
                    <a:lnR w="12700">
                      <a:solidFill>
                        <a:srgbClr val="14B1E7"/>
                      </a:solidFill>
                      <a:prstDash val="solid"/>
                    </a:lnR>
                    <a:lnT w="12700">
                      <a:solidFill>
                        <a:srgbClr val="14B1E7"/>
                      </a:solidFill>
                      <a:prstDash val="solid"/>
                    </a:lnT>
                    <a:lnB w="12700">
                      <a:solidFill>
                        <a:srgbClr val="14B1E7"/>
                      </a:solidFill>
                      <a:prstDash val="solid"/>
                    </a:lnB>
                  </a:tcPr>
                </a:tc>
                <a:tc rowSpan="2">
                  <a:txBody>
                    <a:bodyPr/>
                    <a:lstStyle/>
                    <a:p>
                      <a:pPr>
                        <a:lnSpc>
                          <a:spcPct val="100000"/>
                        </a:lnSpc>
                        <a:spcBef>
                          <a:spcPts val="75"/>
                        </a:spcBef>
                      </a:pPr>
                      <a:endParaRPr sz="1050">
                        <a:solidFill>
                          <a:srgbClr val="002060"/>
                        </a:solidFill>
                        <a:latin typeface="Times"/>
                        <a:cs typeface="Times"/>
                      </a:endParaRPr>
                    </a:p>
                    <a:p>
                      <a:pPr marL="50800">
                        <a:lnSpc>
                          <a:spcPct val="100000"/>
                        </a:lnSpc>
                        <a:spcBef>
                          <a:spcPts val="5"/>
                        </a:spcBef>
                      </a:pPr>
                      <a:r>
                        <a:rPr sz="900" dirty="0">
                          <a:solidFill>
                            <a:srgbClr val="002060"/>
                          </a:solidFill>
                          <a:latin typeface="HelveticaNeueLTPro-Md"/>
                          <a:cs typeface="HelveticaNeueLTPro-Md"/>
                        </a:rPr>
                        <a:t>3</a:t>
                      </a:r>
                      <a:endParaRPr sz="900">
                        <a:solidFill>
                          <a:srgbClr val="002060"/>
                        </a:solidFill>
                        <a:latin typeface="HelveticaNeueLTPro-Md"/>
                        <a:cs typeface="HelveticaNeueLTPro-Md"/>
                      </a:endParaRPr>
                    </a:p>
                  </a:txBody>
                  <a:tcPr marL="0" marR="0" marT="9525" marB="0">
                    <a:lnL w="12700">
                      <a:solidFill>
                        <a:srgbClr val="14B1E7"/>
                      </a:solidFill>
                      <a:prstDash val="solid"/>
                    </a:lnL>
                    <a:lnR w="12700">
                      <a:solidFill>
                        <a:srgbClr val="14B1E7"/>
                      </a:solidFill>
                      <a:prstDash val="solid"/>
                    </a:lnR>
                    <a:lnT w="12700">
                      <a:solidFill>
                        <a:srgbClr val="14B1E7"/>
                      </a:solidFill>
                      <a:prstDash val="solid"/>
                    </a:lnT>
                    <a:lnB w="12700">
                      <a:solidFill>
                        <a:srgbClr val="14B1E7"/>
                      </a:solidFill>
                      <a:prstDash val="solid"/>
                    </a:lnB>
                  </a:tcPr>
                </a:tc>
                <a:tc rowSpan="2">
                  <a:txBody>
                    <a:bodyPr/>
                    <a:lstStyle/>
                    <a:p>
                      <a:pPr>
                        <a:lnSpc>
                          <a:spcPct val="100000"/>
                        </a:lnSpc>
                        <a:spcBef>
                          <a:spcPts val="75"/>
                        </a:spcBef>
                      </a:pPr>
                      <a:endParaRPr sz="1050">
                        <a:solidFill>
                          <a:srgbClr val="002060"/>
                        </a:solidFill>
                        <a:latin typeface="Times"/>
                        <a:cs typeface="Times"/>
                      </a:endParaRPr>
                    </a:p>
                    <a:p>
                      <a:pPr marL="50800">
                        <a:lnSpc>
                          <a:spcPct val="100000"/>
                        </a:lnSpc>
                        <a:spcBef>
                          <a:spcPts val="5"/>
                        </a:spcBef>
                      </a:pPr>
                      <a:r>
                        <a:rPr sz="900" spc="-15" dirty="0">
                          <a:solidFill>
                            <a:srgbClr val="002060"/>
                          </a:solidFill>
                          <a:latin typeface="HelveticaNeueLTPro-Md"/>
                          <a:cs typeface="HelveticaNeueLTPro-Md"/>
                        </a:rPr>
                        <a:t>III</a:t>
                      </a:r>
                      <a:endParaRPr sz="900">
                        <a:solidFill>
                          <a:srgbClr val="002060"/>
                        </a:solidFill>
                        <a:latin typeface="HelveticaNeueLTPro-Md"/>
                        <a:cs typeface="HelveticaNeueLTPro-Md"/>
                      </a:endParaRPr>
                    </a:p>
                  </a:txBody>
                  <a:tcPr marL="0" marR="0" marT="9525" marB="0">
                    <a:lnL w="12700">
                      <a:solidFill>
                        <a:srgbClr val="14B1E7"/>
                      </a:solidFill>
                      <a:prstDash val="solid"/>
                    </a:lnL>
                    <a:lnR w="12700">
                      <a:solidFill>
                        <a:srgbClr val="14B1E7"/>
                      </a:solidFill>
                      <a:prstDash val="solid"/>
                    </a:lnR>
                    <a:lnT w="12700">
                      <a:solidFill>
                        <a:srgbClr val="14B1E7"/>
                      </a:solidFill>
                      <a:prstDash val="solid"/>
                    </a:lnT>
                    <a:lnB w="12700">
                      <a:solidFill>
                        <a:srgbClr val="14B1E7"/>
                      </a:solidFill>
                      <a:prstDash val="solid"/>
                    </a:lnB>
                  </a:tcPr>
                </a:tc>
                <a:tc rowSpan="2">
                  <a:txBody>
                    <a:bodyPr/>
                    <a:lstStyle/>
                    <a:p>
                      <a:pPr>
                        <a:lnSpc>
                          <a:spcPct val="100000"/>
                        </a:lnSpc>
                      </a:pPr>
                      <a:endParaRPr sz="900">
                        <a:solidFill>
                          <a:srgbClr val="002060"/>
                        </a:solidFill>
                        <a:latin typeface="Times"/>
                        <a:cs typeface="Times"/>
                      </a:endParaRPr>
                    </a:p>
                  </a:txBody>
                  <a:tcPr marL="0" marR="0" marT="0" marB="0">
                    <a:lnL w="12700">
                      <a:solidFill>
                        <a:srgbClr val="14B1E7"/>
                      </a:solidFill>
                      <a:prstDash val="solid"/>
                    </a:lnL>
                    <a:lnR w="12700">
                      <a:solidFill>
                        <a:srgbClr val="14B1E7"/>
                      </a:solidFill>
                      <a:prstDash val="solid"/>
                    </a:lnR>
                    <a:lnT w="12700">
                      <a:solidFill>
                        <a:srgbClr val="14B1E7"/>
                      </a:solidFill>
                      <a:prstDash val="solid"/>
                    </a:lnT>
                    <a:lnB w="12700">
                      <a:solidFill>
                        <a:srgbClr val="14B1E7"/>
                      </a:solidFill>
                      <a:prstDash val="solid"/>
                    </a:lnB>
                  </a:tcPr>
                </a:tc>
                <a:tc>
                  <a:txBody>
                    <a:bodyPr/>
                    <a:lstStyle/>
                    <a:p>
                      <a:pPr marL="50800">
                        <a:lnSpc>
                          <a:spcPts val="1040"/>
                        </a:lnSpc>
                        <a:spcBef>
                          <a:spcPts val="140"/>
                        </a:spcBef>
                      </a:pPr>
                      <a:r>
                        <a:rPr sz="900" b="1" spc="-5" dirty="0">
                          <a:solidFill>
                            <a:srgbClr val="002060"/>
                          </a:solidFill>
                          <a:latin typeface="Helvetica Neue LT Pro 75"/>
                          <a:cs typeface="Helvetica Neue LT Pro 75"/>
                        </a:rPr>
                        <a:t>Special</a:t>
                      </a:r>
                      <a:r>
                        <a:rPr sz="900" b="1" spc="-55" dirty="0">
                          <a:solidFill>
                            <a:srgbClr val="002060"/>
                          </a:solidFill>
                          <a:latin typeface="Helvetica Neue LT Pro 75"/>
                          <a:cs typeface="Helvetica Neue LT Pro 75"/>
                        </a:rPr>
                        <a:t> </a:t>
                      </a:r>
                      <a:r>
                        <a:rPr sz="900" b="1" spc="-10" dirty="0">
                          <a:solidFill>
                            <a:srgbClr val="002060"/>
                          </a:solidFill>
                          <a:latin typeface="Helvetica Neue LT Pro 75"/>
                          <a:cs typeface="Helvetica Neue LT Pro 75"/>
                        </a:rPr>
                        <a:t>provisions</a:t>
                      </a:r>
                      <a:endParaRPr sz="900">
                        <a:solidFill>
                          <a:srgbClr val="002060"/>
                        </a:solidFill>
                        <a:latin typeface="Helvetica Neue LT Pro 75"/>
                        <a:cs typeface="Helvetica Neue LT Pro 75"/>
                      </a:endParaRPr>
                    </a:p>
                    <a:p>
                      <a:pPr marL="50800">
                        <a:lnSpc>
                          <a:spcPts val="1040"/>
                        </a:lnSpc>
                      </a:pPr>
                      <a:r>
                        <a:rPr sz="900" dirty="0">
                          <a:solidFill>
                            <a:srgbClr val="002060"/>
                          </a:solidFill>
                          <a:latin typeface="HelveticaNeueLTPro-Md"/>
                          <a:cs typeface="HelveticaNeueLTPro-Md"/>
                        </a:rPr>
                        <a:t>6</a:t>
                      </a:r>
                      <a:r>
                        <a:rPr sz="900" spc="-10" dirty="0">
                          <a:solidFill>
                            <a:srgbClr val="002060"/>
                          </a:solidFill>
                          <a:latin typeface="HelveticaNeueLTPro-Md"/>
                          <a:cs typeface="HelveticaNeueLTPro-Md"/>
                        </a:rPr>
                        <a:t>4</a:t>
                      </a:r>
                      <a:r>
                        <a:rPr sz="900" dirty="0">
                          <a:solidFill>
                            <a:srgbClr val="002060"/>
                          </a:solidFill>
                          <a:latin typeface="HelveticaNeueLTPro-Md"/>
                          <a:cs typeface="HelveticaNeueLTPro-Md"/>
                        </a:rPr>
                        <a:t>0</a:t>
                      </a:r>
                      <a:r>
                        <a:rPr sz="900" spc="-40" dirty="0">
                          <a:solidFill>
                            <a:srgbClr val="002060"/>
                          </a:solidFill>
                          <a:latin typeface="HelveticaNeueLTPro-Md"/>
                          <a:cs typeface="HelveticaNeueLTPro-Md"/>
                        </a:rPr>
                        <a:t> </a:t>
                      </a:r>
                      <a:r>
                        <a:rPr sz="900" spc="-10" dirty="0">
                          <a:solidFill>
                            <a:srgbClr val="002060"/>
                          </a:solidFill>
                          <a:latin typeface="HelveticaNeueLTPro-Md"/>
                          <a:cs typeface="HelveticaNeueLTPro-Md"/>
                        </a:rPr>
                        <a:t>(</a:t>
                      </a:r>
                      <a:r>
                        <a:rPr sz="900" spc="5" dirty="0">
                          <a:solidFill>
                            <a:srgbClr val="002060"/>
                          </a:solidFill>
                          <a:latin typeface="HelveticaNeueLTPro-Md"/>
                          <a:cs typeface="HelveticaNeueLTPro-Md"/>
                        </a:rPr>
                        <a:t>E</a:t>
                      </a:r>
                      <a:r>
                        <a:rPr sz="900" dirty="0">
                          <a:solidFill>
                            <a:srgbClr val="002060"/>
                          </a:solidFill>
                          <a:latin typeface="HelveticaNeueLTPro-Md"/>
                          <a:cs typeface="HelveticaNeueLTPro-Md"/>
                        </a:rPr>
                        <a:t>)</a:t>
                      </a:r>
                      <a:endParaRPr sz="900">
                        <a:solidFill>
                          <a:srgbClr val="002060"/>
                        </a:solidFill>
                        <a:latin typeface="HelveticaNeueLTPro-Md"/>
                        <a:cs typeface="HelveticaNeueLTPro-Md"/>
                      </a:endParaRPr>
                    </a:p>
                  </a:txBody>
                  <a:tcPr marL="0" marR="0" marT="17780" marB="0">
                    <a:lnL w="12700">
                      <a:solidFill>
                        <a:srgbClr val="14B1E7"/>
                      </a:solidFill>
                      <a:prstDash val="solid"/>
                    </a:lnL>
                    <a:lnT w="12700">
                      <a:solidFill>
                        <a:srgbClr val="14B1E7"/>
                      </a:solidFill>
                      <a:prstDash val="solid"/>
                    </a:lnT>
                    <a:lnB w="12700">
                      <a:solidFill>
                        <a:srgbClr val="14B1E7"/>
                      </a:solidFill>
                      <a:prstDash val="solid"/>
                    </a:lnB>
                  </a:tcPr>
                </a:tc>
                <a:extLst>
                  <a:ext uri="{0D108BD9-81ED-4DB2-BD59-A6C34878D82A}">
                    <a16:rowId xmlns:a16="http://schemas.microsoft.com/office/drawing/2014/main" val="10001"/>
                  </a:ext>
                </a:extLst>
              </a:tr>
              <a:tr h="332487">
                <a:tc vMerge="1">
                  <a:txBody>
                    <a:bodyPr/>
                    <a:lstStyle/>
                    <a:p>
                      <a:endParaRPr/>
                    </a:p>
                  </a:txBody>
                  <a:tcPr marL="0" marR="0" marT="9525" marB="0">
                    <a:lnR w="12700">
                      <a:solidFill>
                        <a:srgbClr val="14B1E7"/>
                      </a:solidFill>
                      <a:prstDash val="solid"/>
                    </a:lnR>
                    <a:lnT w="12700">
                      <a:solidFill>
                        <a:srgbClr val="14B1E7"/>
                      </a:solidFill>
                      <a:prstDash val="solid"/>
                    </a:lnT>
                    <a:lnB w="12700">
                      <a:solidFill>
                        <a:srgbClr val="14B1E7"/>
                      </a:solidFill>
                      <a:prstDash val="solid"/>
                    </a:lnB>
                  </a:tcPr>
                </a:tc>
                <a:tc vMerge="1">
                  <a:txBody>
                    <a:bodyPr/>
                    <a:lstStyle/>
                    <a:p>
                      <a:endParaRPr/>
                    </a:p>
                  </a:txBody>
                  <a:tcPr marL="0" marR="0" marT="9525" marB="0">
                    <a:lnL w="12700">
                      <a:solidFill>
                        <a:srgbClr val="14B1E7"/>
                      </a:solidFill>
                      <a:prstDash val="solid"/>
                    </a:lnL>
                    <a:lnR w="12700">
                      <a:solidFill>
                        <a:srgbClr val="14B1E7"/>
                      </a:solidFill>
                      <a:prstDash val="solid"/>
                    </a:lnR>
                    <a:lnT w="12700">
                      <a:solidFill>
                        <a:srgbClr val="14B1E7"/>
                      </a:solidFill>
                      <a:prstDash val="solid"/>
                    </a:lnT>
                    <a:lnB w="12700">
                      <a:solidFill>
                        <a:srgbClr val="14B1E7"/>
                      </a:solidFill>
                      <a:prstDash val="solid"/>
                    </a:lnB>
                  </a:tcPr>
                </a:tc>
                <a:tc vMerge="1">
                  <a:txBody>
                    <a:bodyPr/>
                    <a:lstStyle/>
                    <a:p>
                      <a:endParaRPr/>
                    </a:p>
                  </a:txBody>
                  <a:tcPr marL="0" marR="0" marT="0" marB="0">
                    <a:lnL w="12700">
                      <a:solidFill>
                        <a:srgbClr val="14B1E7"/>
                      </a:solidFill>
                      <a:prstDash val="solid"/>
                    </a:lnL>
                    <a:lnR w="12700">
                      <a:solidFill>
                        <a:srgbClr val="14B1E7"/>
                      </a:solidFill>
                      <a:prstDash val="solid"/>
                    </a:lnR>
                    <a:lnT w="12700">
                      <a:solidFill>
                        <a:srgbClr val="14B1E7"/>
                      </a:solidFill>
                      <a:prstDash val="solid"/>
                    </a:lnT>
                    <a:lnB w="12700">
                      <a:solidFill>
                        <a:srgbClr val="14B1E7"/>
                      </a:solidFill>
                      <a:prstDash val="solid"/>
                    </a:lnB>
                  </a:tcPr>
                </a:tc>
                <a:tc vMerge="1">
                  <a:txBody>
                    <a:bodyPr/>
                    <a:lstStyle/>
                    <a:p>
                      <a:endParaRPr/>
                    </a:p>
                  </a:txBody>
                  <a:tcPr marL="0" marR="0" marT="9525" marB="0">
                    <a:lnL w="12700">
                      <a:solidFill>
                        <a:srgbClr val="14B1E7"/>
                      </a:solidFill>
                      <a:prstDash val="solid"/>
                    </a:lnL>
                    <a:lnR w="12700">
                      <a:solidFill>
                        <a:srgbClr val="14B1E7"/>
                      </a:solidFill>
                      <a:prstDash val="solid"/>
                    </a:lnR>
                    <a:lnT w="12700">
                      <a:solidFill>
                        <a:srgbClr val="14B1E7"/>
                      </a:solidFill>
                      <a:prstDash val="solid"/>
                    </a:lnT>
                    <a:lnB w="12700">
                      <a:solidFill>
                        <a:srgbClr val="14B1E7"/>
                      </a:solidFill>
                      <a:prstDash val="solid"/>
                    </a:lnB>
                  </a:tcPr>
                </a:tc>
                <a:tc vMerge="1">
                  <a:txBody>
                    <a:bodyPr/>
                    <a:lstStyle/>
                    <a:p>
                      <a:endParaRPr/>
                    </a:p>
                  </a:txBody>
                  <a:tcPr marL="0" marR="0" marT="9525" marB="0">
                    <a:lnL w="12700">
                      <a:solidFill>
                        <a:srgbClr val="14B1E7"/>
                      </a:solidFill>
                      <a:prstDash val="solid"/>
                    </a:lnL>
                    <a:lnR w="12700">
                      <a:solidFill>
                        <a:srgbClr val="14B1E7"/>
                      </a:solidFill>
                      <a:prstDash val="solid"/>
                    </a:lnR>
                    <a:lnT w="12700">
                      <a:solidFill>
                        <a:srgbClr val="14B1E7"/>
                      </a:solidFill>
                      <a:prstDash val="solid"/>
                    </a:lnT>
                    <a:lnB w="12700">
                      <a:solidFill>
                        <a:srgbClr val="14B1E7"/>
                      </a:solidFill>
                      <a:prstDash val="solid"/>
                    </a:lnB>
                  </a:tcPr>
                </a:tc>
                <a:tc vMerge="1">
                  <a:txBody>
                    <a:bodyPr/>
                    <a:lstStyle/>
                    <a:p>
                      <a:endParaRPr/>
                    </a:p>
                  </a:txBody>
                  <a:tcPr marL="0" marR="0" marT="0" marB="0">
                    <a:lnL w="12700">
                      <a:solidFill>
                        <a:srgbClr val="14B1E7"/>
                      </a:solidFill>
                      <a:prstDash val="solid"/>
                    </a:lnL>
                    <a:lnR w="12700">
                      <a:solidFill>
                        <a:srgbClr val="14B1E7"/>
                      </a:solidFill>
                      <a:prstDash val="solid"/>
                    </a:lnR>
                    <a:lnT w="12700">
                      <a:solidFill>
                        <a:srgbClr val="14B1E7"/>
                      </a:solidFill>
                      <a:prstDash val="solid"/>
                    </a:lnT>
                    <a:lnB w="12700">
                      <a:solidFill>
                        <a:srgbClr val="14B1E7"/>
                      </a:solidFill>
                      <a:prstDash val="solid"/>
                    </a:lnB>
                  </a:tcPr>
                </a:tc>
                <a:tc>
                  <a:txBody>
                    <a:bodyPr/>
                    <a:lstStyle/>
                    <a:p>
                      <a:pPr marL="50800">
                        <a:lnSpc>
                          <a:spcPts val="1040"/>
                        </a:lnSpc>
                        <a:spcBef>
                          <a:spcPts val="140"/>
                        </a:spcBef>
                      </a:pPr>
                      <a:r>
                        <a:rPr sz="900" b="1" spc="-5" dirty="0">
                          <a:solidFill>
                            <a:srgbClr val="002060"/>
                          </a:solidFill>
                          <a:latin typeface="Helvetica Neue LT Pro 75"/>
                          <a:cs typeface="Helvetica Neue LT Pro 75"/>
                        </a:rPr>
                        <a:t>Special</a:t>
                      </a:r>
                      <a:r>
                        <a:rPr sz="900" b="1" spc="-55" dirty="0">
                          <a:solidFill>
                            <a:srgbClr val="002060"/>
                          </a:solidFill>
                          <a:latin typeface="Helvetica Neue LT Pro 75"/>
                          <a:cs typeface="Helvetica Neue LT Pro 75"/>
                        </a:rPr>
                        <a:t> </a:t>
                      </a:r>
                      <a:r>
                        <a:rPr sz="900" b="1" spc="-10" dirty="0">
                          <a:solidFill>
                            <a:srgbClr val="002060"/>
                          </a:solidFill>
                          <a:latin typeface="Helvetica Neue LT Pro 75"/>
                          <a:cs typeface="Helvetica Neue LT Pro 75"/>
                        </a:rPr>
                        <a:t>provisions</a:t>
                      </a:r>
                      <a:endParaRPr sz="900">
                        <a:solidFill>
                          <a:srgbClr val="002060"/>
                        </a:solidFill>
                        <a:latin typeface="Helvetica Neue LT Pro 75"/>
                        <a:cs typeface="Helvetica Neue LT Pro 75"/>
                      </a:endParaRPr>
                    </a:p>
                    <a:p>
                      <a:pPr marL="50800">
                        <a:lnSpc>
                          <a:spcPts val="1040"/>
                        </a:lnSpc>
                      </a:pPr>
                      <a:r>
                        <a:rPr sz="900" spc="-10" dirty="0">
                          <a:solidFill>
                            <a:srgbClr val="002060"/>
                          </a:solidFill>
                          <a:latin typeface="HelveticaNeueLTPro-Md"/>
                          <a:cs typeface="HelveticaNeueLTPro-Md"/>
                        </a:rPr>
                        <a:t>(D/E)</a:t>
                      </a:r>
                      <a:endParaRPr sz="900">
                        <a:solidFill>
                          <a:srgbClr val="002060"/>
                        </a:solidFill>
                        <a:latin typeface="HelveticaNeueLTPro-Md"/>
                        <a:cs typeface="HelveticaNeueLTPro-Md"/>
                      </a:endParaRPr>
                    </a:p>
                  </a:txBody>
                  <a:tcPr marL="0" marR="0" marT="17780" marB="0">
                    <a:lnL w="12700">
                      <a:solidFill>
                        <a:srgbClr val="14B1E7"/>
                      </a:solidFill>
                      <a:prstDash val="solid"/>
                    </a:lnL>
                    <a:lnT w="12700">
                      <a:solidFill>
                        <a:srgbClr val="14B1E7"/>
                      </a:solidFill>
                      <a:prstDash val="solid"/>
                    </a:lnT>
                    <a:lnB w="12700">
                      <a:solidFill>
                        <a:srgbClr val="14B1E7"/>
                      </a:solidFill>
                      <a:prstDash val="solid"/>
                    </a:lnB>
                  </a:tcPr>
                </a:tc>
                <a:extLst>
                  <a:ext uri="{0D108BD9-81ED-4DB2-BD59-A6C34878D82A}">
                    <a16:rowId xmlns:a16="http://schemas.microsoft.com/office/drawing/2014/main" val="10002"/>
                  </a:ext>
                </a:extLst>
              </a:tr>
              <a:tr h="342265">
                <a:tc>
                  <a:txBody>
                    <a:bodyPr/>
                    <a:lstStyle/>
                    <a:p>
                      <a:pPr marL="50800">
                        <a:lnSpc>
                          <a:spcPts val="1040"/>
                        </a:lnSpc>
                        <a:spcBef>
                          <a:spcPts val="140"/>
                        </a:spcBef>
                      </a:pPr>
                      <a:r>
                        <a:rPr sz="900" spc="-10" dirty="0">
                          <a:solidFill>
                            <a:srgbClr val="002060"/>
                          </a:solidFill>
                          <a:latin typeface="HelveticaNeueLTPro-Md"/>
                          <a:cs typeface="HelveticaNeueLTPro-Md"/>
                        </a:rPr>
                        <a:t>ADN/ADNR</a:t>
                      </a:r>
                      <a:endParaRPr sz="900">
                        <a:solidFill>
                          <a:srgbClr val="002060"/>
                        </a:solidFill>
                        <a:latin typeface="HelveticaNeueLTPro-Md"/>
                        <a:cs typeface="HelveticaNeueLTPro-Md"/>
                      </a:endParaRPr>
                    </a:p>
                    <a:p>
                      <a:pPr marL="50800">
                        <a:lnSpc>
                          <a:spcPts val="1040"/>
                        </a:lnSpc>
                      </a:pPr>
                      <a:r>
                        <a:rPr sz="900" spc="-10" dirty="0">
                          <a:solidFill>
                            <a:srgbClr val="002060"/>
                          </a:solidFill>
                          <a:latin typeface="HelveticaNeueLTPro-Md"/>
                          <a:cs typeface="HelveticaNeueLTPro-Md"/>
                        </a:rPr>
                        <a:t>Class</a:t>
                      </a:r>
                      <a:endParaRPr sz="900">
                        <a:solidFill>
                          <a:srgbClr val="002060"/>
                        </a:solidFill>
                        <a:latin typeface="HelveticaNeueLTPro-Md"/>
                        <a:cs typeface="HelveticaNeueLTPro-Md"/>
                      </a:endParaRPr>
                    </a:p>
                  </a:txBody>
                  <a:tcPr marL="0" marR="0" marT="17780" marB="0">
                    <a:lnR w="12700">
                      <a:solidFill>
                        <a:srgbClr val="14B1E7"/>
                      </a:solidFill>
                      <a:prstDash val="solid"/>
                    </a:lnR>
                    <a:lnT w="12700">
                      <a:solidFill>
                        <a:srgbClr val="14B1E7"/>
                      </a:solidFill>
                      <a:prstDash val="solid"/>
                    </a:lnT>
                    <a:lnB w="12700">
                      <a:solidFill>
                        <a:srgbClr val="14B1E7"/>
                      </a:solidFill>
                      <a:prstDash val="solid"/>
                    </a:lnB>
                  </a:tcPr>
                </a:tc>
                <a:tc>
                  <a:txBody>
                    <a:bodyPr/>
                    <a:lstStyle/>
                    <a:p>
                      <a:pPr marL="50800">
                        <a:lnSpc>
                          <a:spcPct val="100000"/>
                        </a:lnSpc>
                        <a:spcBef>
                          <a:spcPts val="140"/>
                        </a:spcBef>
                      </a:pPr>
                      <a:r>
                        <a:rPr sz="900" spc="-20" dirty="0">
                          <a:solidFill>
                            <a:srgbClr val="002060"/>
                          </a:solidFill>
                          <a:latin typeface="HelveticaNeueLTPro-Md"/>
                          <a:cs typeface="HelveticaNeueLTPro-Md"/>
                        </a:rPr>
                        <a:t>UN1993</a:t>
                      </a:r>
                      <a:endParaRPr sz="900">
                        <a:solidFill>
                          <a:srgbClr val="002060"/>
                        </a:solidFill>
                        <a:latin typeface="HelveticaNeueLTPro-Md"/>
                        <a:cs typeface="HelveticaNeueLTPro-Md"/>
                      </a:endParaRPr>
                    </a:p>
                  </a:txBody>
                  <a:tcPr marL="0" marR="0" marT="17780" marB="0">
                    <a:lnL w="12700">
                      <a:solidFill>
                        <a:srgbClr val="14B1E7"/>
                      </a:solidFill>
                      <a:prstDash val="solid"/>
                    </a:lnL>
                    <a:lnR w="12700">
                      <a:solidFill>
                        <a:srgbClr val="14B1E7"/>
                      </a:solidFill>
                      <a:prstDash val="solid"/>
                    </a:lnR>
                    <a:lnT w="12700">
                      <a:solidFill>
                        <a:srgbClr val="14B1E7"/>
                      </a:solidFill>
                      <a:prstDash val="solid"/>
                    </a:lnT>
                    <a:lnB w="12700">
                      <a:solidFill>
                        <a:srgbClr val="14B1E7"/>
                      </a:solidFill>
                      <a:prstDash val="solid"/>
                    </a:lnB>
                  </a:tcPr>
                </a:tc>
                <a:tc>
                  <a:txBody>
                    <a:bodyPr/>
                    <a:lstStyle/>
                    <a:p>
                      <a:pPr marL="50800">
                        <a:lnSpc>
                          <a:spcPts val="1040"/>
                        </a:lnSpc>
                        <a:spcBef>
                          <a:spcPts val="140"/>
                        </a:spcBef>
                      </a:pPr>
                      <a:r>
                        <a:rPr lang="en-TT" sz="900" spc="-20" dirty="0">
                          <a:solidFill>
                            <a:srgbClr val="002060"/>
                          </a:solidFill>
                          <a:latin typeface="HelveticaNeueLTPro-Md"/>
                          <a:cs typeface="HelveticaNeueLTPro-Md"/>
                        </a:rPr>
                        <a:t>FLAMMABLE LIQUID, N.O.S. (xylene, Stoddart solvent)</a:t>
                      </a:r>
                      <a:endParaRPr sz="900" dirty="0">
                        <a:solidFill>
                          <a:srgbClr val="002060"/>
                        </a:solidFill>
                        <a:latin typeface="HelveticaNeueLTPro-Md"/>
                        <a:cs typeface="HelveticaNeueLTPro-Md"/>
                      </a:endParaRPr>
                    </a:p>
                  </a:txBody>
                  <a:tcPr marL="0" marR="0" marT="17780" marB="0">
                    <a:lnL w="12700">
                      <a:solidFill>
                        <a:srgbClr val="14B1E7"/>
                      </a:solidFill>
                      <a:prstDash val="solid"/>
                    </a:lnL>
                    <a:lnR w="12700">
                      <a:solidFill>
                        <a:srgbClr val="14B1E7"/>
                      </a:solidFill>
                      <a:prstDash val="solid"/>
                    </a:lnR>
                    <a:lnT w="12700">
                      <a:solidFill>
                        <a:srgbClr val="14B1E7"/>
                      </a:solidFill>
                      <a:prstDash val="solid"/>
                    </a:lnT>
                    <a:lnB w="12700">
                      <a:solidFill>
                        <a:srgbClr val="14B1E7"/>
                      </a:solidFill>
                      <a:prstDash val="solid"/>
                    </a:lnB>
                  </a:tcPr>
                </a:tc>
                <a:tc>
                  <a:txBody>
                    <a:bodyPr/>
                    <a:lstStyle/>
                    <a:p>
                      <a:pPr marL="50800">
                        <a:lnSpc>
                          <a:spcPct val="100000"/>
                        </a:lnSpc>
                        <a:spcBef>
                          <a:spcPts val="140"/>
                        </a:spcBef>
                      </a:pPr>
                      <a:r>
                        <a:rPr sz="900" dirty="0">
                          <a:solidFill>
                            <a:srgbClr val="002060"/>
                          </a:solidFill>
                          <a:latin typeface="HelveticaNeueLTPro-Md"/>
                          <a:cs typeface="HelveticaNeueLTPro-Md"/>
                        </a:rPr>
                        <a:t>3</a:t>
                      </a:r>
                      <a:endParaRPr sz="900">
                        <a:solidFill>
                          <a:srgbClr val="002060"/>
                        </a:solidFill>
                        <a:latin typeface="HelveticaNeueLTPro-Md"/>
                        <a:cs typeface="HelveticaNeueLTPro-Md"/>
                      </a:endParaRPr>
                    </a:p>
                  </a:txBody>
                  <a:tcPr marL="0" marR="0" marT="17780" marB="0">
                    <a:lnL w="12700">
                      <a:solidFill>
                        <a:srgbClr val="14B1E7"/>
                      </a:solidFill>
                      <a:prstDash val="solid"/>
                    </a:lnL>
                    <a:lnR w="12700">
                      <a:solidFill>
                        <a:srgbClr val="14B1E7"/>
                      </a:solidFill>
                      <a:prstDash val="solid"/>
                    </a:lnR>
                    <a:lnT w="12700">
                      <a:solidFill>
                        <a:srgbClr val="14B1E7"/>
                      </a:solidFill>
                      <a:prstDash val="solid"/>
                    </a:lnT>
                    <a:lnB w="12700">
                      <a:solidFill>
                        <a:srgbClr val="14B1E7"/>
                      </a:solidFill>
                      <a:prstDash val="solid"/>
                    </a:lnB>
                  </a:tcPr>
                </a:tc>
                <a:tc>
                  <a:txBody>
                    <a:bodyPr/>
                    <a:lstStyle/>
                    <a:p>
                      <a:pPr marL="50800">
                        <a:lnSpc>
                          <a:spcPct val="100000"/>
                        </a:lnSpc>
                        <a:spcBef>
                          <a:spcPts val="140"/>
                        </a:spcBef>
                      </a:pPr>
                      <a:r>
                        <a:rPr sz="900" spc="-15" dirty="0">
                          <a:solidFill>
                            <a:srgbClr val="002060"/>
                          </a:solidFill>
                          <a:latin typeface="HelveticaNeueLTPro-Md"/>
                          <a:cs typeface="HelveticaNeueLTPro-Md"/>
                        </a:rPr>
                        <a:t>III</a:t>
                      </a:r>
                      <a:endParaRPr sz="900">
                        <a:solidFill>
                          <a:srgbClr val="002060"/>
                        </a:solidFill>
                        <a:latin typeface="HelveticaNeueLTPro-Md"/>
                        <a:cs typeface="HelveticaNeueLTPro-Md"/>
                      </a:endParaRPr>
                    </a:p>
                  </a:txBody>
                  <a:tcPr marL="0" marR="0" marT="17780" marB="0">
                    <a:lnL w="12700">
                      <a:solidFill>
                        <a:srgbClr val="14B1E7"/>
                      </a:solidFill>
                      <a:prstDash val="solid"/>
                    </a:lnL>
                    <a:lnR w="12700">
                      <a:solidFill>
                        <a:srgbClr val="14B1E7"/>
                      </a:solidFill>
                      <a:prstDash val="solid"/>
                    </a:lnR>
                    <a:lnT w="12700">
                      <a:solidFill>
                        <a:srgbClr val="14B1E7"/>
                      </a:solidFill>
                      <a:prstDash val="solid"/>
                    </a:lnT>
                    <a:lnB w="12700">
                      <a:solidFill>
                        <a:srgbClr val="14B1E7"/>
                      </a:solidFill>
                      <a:prstDash val="solid"/>
                    </a:lnB>
                  </a:tcPr>
                </a:tc>
                <a:tc>
                  <a:txBody>
                    <a:bodyPr/>
                    <a:lstStyle/>
                    <a:p>
                      <a:pPr>
                        <a:lnSpc>
                          <a:spcPct val="100000"/>
                        </a:lnSpc>
                      </a:pPr>
                      <a:endParaRPr sz="900">
                        <a:solidFill>
                          <a:srgbClr val="002060"/>
                        </a:solidFill>
                        <a:latin typeface="Times"/>
                        <a:cs typeface="Times"/>
                      </a:endParaRPr>
                    </a:p>
                  </a:txBody>
                  <a:tcPr marL="0" marR="0" marT="0" marB="0">
                    <a:lnL w="12700">
                      <a:solidFill>
                        <a:srgbClr val="14B1E7"/>
                      </a:solidFill>
                      <a:prstDash val="solid"/>
                    </a:lnL>
                    <a:lnR w="12700">
                      <a:solidFill>
                        <a:srgbClr val="14B1E7"/>
                      </a:solidFill>
                      <a:prstDash val="solid"/>
                    </a:lnR>
                    <a:lnT w="12700">
                      <a:solidFill>
                        <a:srgbClr val="14B1E7"/>
                      </a:solidFill>
                      <a:prstDash val="solid"/>
                    </a:lnT>
                    <a:lnB w="12700">
                      <a:solidFill>
                        <a:srgbClr val="14B1E7"/>
                      </a:solidFill>
                      <a:prstDash val="solid"/>
                    </a:lnB>
                  </a:tcPr>
                </a:tc>
                <a:tc>
                  <a:txBody>
                    <a:bodyPr/>
                    <a:lstStyle/>
                    <a:p>
                      <a:pPr marL="50800">
                        <a:lnSpc>
                          <a:spcPct val="100000"/>
                        </a:lnSpc>
                        <a:spcBef>
                          <a:spcPts val="70"/>
                        </a:spcBef>
                      </a:pPr>
                      <a:r>
                        <a:rPr sz="1200" dirty="0">
                          <a:solidFill>
                            <a:srgbClr val="002060"/>
                          </a:solidFill>
                          <a:latin typeface="Minion Pro"/>
                          <a:cs typeface="Minion Pro"/>
                        </a:rPr>
                        <a:t>-</a:t>
                      </a:r>
                      <a:endParaRPr sz="1200">
                        <a:solidFill>
                          <a:srgbClr val="002060"/>
                        </a:solidFill>
                        <a:latin typeface="Minion Pro"/>
                        <a:cs typeface="Minion Pro"/>
                      </a:endParaRPr>
                    </a:p>
                  </a:txBody>
                  <a:tcPr marL="0" marR="0" marT="8890" marB="0">
                    <a:lnL w="12700">
                      <a:solidFill>
                        <a:srgbClr val="14B1E7"/>
                      </a:solidFill>
                      <a:prstDash val="solid"/>
                    </a:lnL>
                    <a:lnT w="12700">
                      <a:solidFill>
                        <a:srgbClr val="14B1E7"/>
                      </a:solidFill>
                      <a:prstDash val="solid"/>
                    </a:lnT>
                    <a:lnB w="12700">
                      <a:solidFill>
                        <a:srgbClr val="14B1E7"/>
                      </a:solidFill>
                      <a:prstDash val="solid"/>
                    </a:lnB>
                  </a:tcPr>
                </a:tc>
                <a:extLst>
                  <a:ext uri="{0D108BD9-81ED-4DB2-BD59-A6C34878D82A}">
                    <a16:rowId xmlns:a16="http://schemas.microsoft.com/office/drawing/2014/main" val="10003"/>
                  </a:ext>
                </a:extLst>
              </a:tr>
              <a:tr h="436880">
                <a:tc>
                  <a:txBody>
                    <a:bodyPr/>
                    <a:lstStyle/>
                    <a:p>
                      <a:pPr marL="50800">
                        <a:lnSpc>
                          <a:spcPct val="100000"/>
                        </a:lnSpc>
                        <a:spcBef>
                          <a:spcPts val="140"/>
                        </a:spcBef>
                      </a:pPr>
                      <a:r>
                        <a:rPr sz="900" spc="-10" dirty="0">
                          <a:solidFill>
                            <a:srgbClr val="002060"/>
                          </a:solidFill>
                          <a:latin typeface="HelveticaNeueLTPro-Md"/>
                          <a:cs typeface="HelveticaNeueLTPro-Md"/>
                        </a:rPr>
                        <a:t>IMD</a:t>
                      </a:r>
                      <a:r>
                        <a:rPr sz="900" dirty="0">
                          <a:solidFill>
                            <a:srgbClr val="002060"/>
                          </a:solidFill>
                          <a:latin typeface="HelveticaNeueLTPro-Md"/>
                          <a:cs typeface="HelveticaNeueLTPro-Md"/>
                        </a:rPr>
                        <a:t>G</a:t>
                      </a:r>
                      <a:r>
                        <a:rPr sz="900" spc="-40" dirty="0">
                          <a:solidFill>
                            <a:srgbClr val="002060"/>
                          </a:solidFill>
                          <a:latin typeface="HelveticaNeueLTPro-Md"/>
                          <a:cs typeface="HelveticaNeueLTPro-Md"/>
                        </a:rPr>
                        <a:t> </a:t>
                      </a:r>
                      <a:r>
                        <a:rPr sz="900" spc="-10" dirty="0">
                          <a:solidFill>
                            <a:srgbClr val="002060"/>
                          </a:solidFill>
                          <a:latin typeface="HelveticaNeueLTPro-Md"/>
                          <a:cs typeface="HelveticaNeueLTPro-Md"/>
                        </a:rPr>
                        <a:t>Cl</a:t>
                      </a:r>
                      <a:r>
                        <a:rPr sz="900" spc="-5" dirty="0">
                          <a:solidFill>
                            <a:srgbClr val="002060"/>
                          </a:solidFill>
                          <a:latin typeface="HelveticaNeueLTPro-Md"/>
                          <a:cs typeface="HelveticaNeueLTPro-Md"/>
                        </a:rPr>
                        <a:t>as</a:t>
                      </a:r>
                      <a:r>
                        <a:rPr sz="900" dirty="0">
                          <a:solidFill>
                            <a:srgbClr val="002060"/>
                          </a:solidFill>
                          <a:latin typeface="HelveticaNeueLTPro-Md"/>
                          <a:cs typeface="HelveticaNeueLTPro-Md"/>
                        </a:rPr>
                        <a:t>s</a:t>
                      </a:r>
                      <a:endParaRPr sz="900">
                        <a:solidFill>
                          <a:srgbClr val="002060"/>
                        </a:solidFill>
                        <a:latin typeface="HelveticaNeueLTPro-Md"/>
                        <a:cs typeface="HelveticaNeueLTPro-Md"/>
                      </a:endParaRPr>
                    </a:p>
                  </a:txBody>
                  <a:tcPr marL="0" marR="0" marT="17780" marB="0">
                    <a:lnR w="12700">
                      <a:solidFill>
                        <a:srgbClr val="14B1E7"/>
                      </a:solidFill>
                      <a:prstDash val="solid"/>
                    </a:lnR>
                    <a:lnT w="12700">
                      <a:solidFill>
                        <a:srgbClr val="14B1E7"/>
                      </a:solidFill>
                      <a:prstDash val="solid"/>
                    </a:lnT>
                    <a:lnB w="12700">
                      <a:solidFill>
                        <a:srgbClr val="14B1E7"/>
                      </a:solidFill>
                      <a:prstDash val="solid"/>
                    </a:lnB>
                  </a:tcPr>
                </a:tc>
                <a:tc>
                  <a:txBody>
                    <a:bodyPr/>
                    <a:lstStyle/>
                    <a:p>
                      <a:pPr marL="50800">
                        <a:lnSpc>
                          <a:spcPct val="100000"/>
                        </a:lnSpc>
                        <a:spcBef>
                          <a:spcPts val="140"/>
                        </a:spcBef>
                      </a:pPr>
                      <a:r>
                        <a:rPr sz="900" spc="-20" dirty="0">
                          <a:solidFill>
                            <a:srgbClr val="002060"/>
                          </a:solidFill>
                          <a:latin typeface="HelveticaNeueLTPro-Md"/>
                          <a:cs typeface="HelveticaNeueLTPro-Md"/>
                        </a:rPr>
                        <a:t>UN1993</a:t>
                      </a:r>
                      <a:endParaRPr sz="900">
                        <a:solidFill>
                          <a:srgbClr val="002060"/>
                        </a:solidFill>
                        <a:latin typeface="HelveticaNeueLTPro-Md"/>
                        <a:cs typeface="HelveticaNeueLTPro-Md"/>
                      </a:endParaRPr>
                    </a:p>
                  </a:txBody>
                  <a:tcPr marL="0" marR="0" marT="17780" marB="0">
                    <a:lnL w="12700">
                      <a:solidFill>
                        <a:srgbClr val="14B1E7"/>
                      </a:solidFill>
                      <a:prstDash val="solid"/>
                    </a:lnL>
                    <a:lnR w="12700">
                      <a:solidFill>
                        <a:srgbClr val="14B1E7"/>
                      </a:solidFill>
                      <a:prstDash val="solid"/>
                    </a:lnR>
                    <a:lnT w="12700">
                      <a:solidFill>
                        <a:srgbClr val="14B1E7"/>
                      </a:solidFill>
                      <a:prstDash val="solid"/>
                    </a:lnT>
                    <a:lnB w="12700">
                      <a:solidFill>
                        <a:srgbClr val="14B1E7"/>
                      </a:solidFill>
                      <a:prstDash val="solid"/>
                    </a:lnB>
                  </a:tcPr>
                </a:tc>
                <a:tc>
                  <a:txBody>
                    <a:bodyPr/>
                    <a:lstStyle/>
                    <a:p>
                      <a:pPr marL="50800">
                        <a:lnSpc>
                          <a:spcPts val="1040"/>
                        </a:lnSpc>
                        <a:spcBef>
                          <a:spcPts val="140"/>
                        </a:spcBef>
                      </a:pPr>
                      <a:r>
                        <a:rPr lang="en-TT" sz="900" spc="-20" dirty="0">
                          <a:solidFill>
                            <a:srgbClr val="002060"/>
                          </a:solidFill>
                          <a:latin typeface="HelveticaNeueLTPro-Md"/>
                          <a:cs typeface="HelveticaNeueLTPro-Md"/>
                        </a:rPr>
                        <a:t>FLAMMABLE LIQUID, N.O.S. (xylene, Stoddart solvent). Marine pollutant (reaction product: bisphenol-A-(</a:t>
                      </a:r>
                      <a:r>
                        <a:rPr lang="en-TT" sz="900" spc="-20" dirty="0" err="1">
                          <a:solidFill>
                            <a:srgbClr val="002060"/>
                          </a:solidFill>
                          <a:latin typeface="HelveticaNeueLTPro-Md"/>
                          <a:cs typeface="HelveticaNeueLTPro-Md"/>
                        </a:rPr>
                        <a:t>epichlorhydrin</a:t>
                      </a:r>
                      <a:r>
                        <a:rPr lang="en-TT" sz="900" spc="-20" dirty="0">
                          <a:solidFill>
                            <a:srgbClr val="002060"/>
                          </a:solidFill>
                          <a:latin typeface="HelveticaNeueLTPro-Md"/>
                          <a:cs typeface="HelveticaNeueLTPro-Md"/>
                        </a:rPr>
                        <a:t>);</a:t>
                      </a:r>
                    </a:p>
                    <a:p>
                      <a:pPr marL="50800">
                        <a:lnSpc>
                          <a:spcPts val="1040"/>
                        </a:lnSpc>
                        <a:spcBef>
                          <a:spcPts val="140"/>
                        </a:spcBef>
                      </a:pPr>
                      <a:r>
                        <a:rPr lang="en-TT" sz="900" spc="-20" dirty="0">
                          <a:solidFill>
                            <a:srgbClr val="002060"/>
                          </a:solidFill>
                          <a:latin typeface="HelveticaNeueLTPro-Md"/>
                          <a:cs typeface="HelveticaNeueLTPro-Md"/>
                        </a:rPr>
                        <a:t>epoxy resin, xylene)</a:t>
                      </a:r>
                    </a:p>
                  </a:txBody>
                  <a:tcPr marL="0" marR="0" marT="17780" marB="0">
                    <a:lnL w="12700">
                      <a:solidFill>
                        <a:srgbClr val="14B1E7"/>
                      </a:solidFill>
                      <a:prstDash val="solid"/>
                    </a:lnL>
                    <a:lnR w="12700">
                      <a:solidFill>
                        <a:srgbClr val="14B1E7"/>
                      </a:solidFill>
                      <a:prstDash val="solid"/>
                    </a:lnR>
                    <a:lnT w="12700">
                      <a:solidFill>
                        <a:srgbClr val="14B1E7"/>
                      </a:solidFill>
                      <a:prstDash val="solid"/>
                    </a:lnT>
                    <a:lnB w="12700">
                      <a:solidFill>
                        <a:srgbClr val="14B1E7"/>
                      </a:solidFill>
                      <a:prstDash val="solid"/>
                    </a:lnB>
                  </a:tcPr>
                </a:tc>
                <a:tc>
                  <a:txBody>
                    <a:bodyPr/>
                    <a:lstStyle/>
                    <a:p>
                      <a:pPr marL="50800">
                        <a:lnSpc>
                          <a:spcPct val="100000"/>
                        </a:lnSpc>
                        <a:spcBef>
                          <a:spcPts val="140"/>
                        </a:spcBef>
                      </a:pPr>
                      <a:r>
                        <a:rPr sz="900" dirty="0">
                          <a:solidFill>
                            <a:srgbClr val="002060"/>
                          </a:solidFill>
                          <a:latin typeface="HelveticaNeueLTPro-Md"/>
                          <a:cs typeface="HelveticaNeueLTPro-Md"/>
                        </a:rPr>
                        <a:t>3</a:t>
                      </a:r>
                      <a:endParaRPr sz="900">
                        <a:solidFill>
                          <a:srgbClr val="002060"/>
                        </a:solidFill>
                        <a:latin typeface="HelveticaNeueLTPro-Md"/>
                        <a:cs typeface="HelveticaNeueLTPro-Md"/>
                      </a:endParaRPr>
                    </a:p>
                  </a:txBody>
                  <a:tcPr marL="0" marR="0" marT="17780" marB="0">
                    <a:lnL w="12700">
                      <a:solidFill>
                        <a:srgbClr val="14B1E7"/>
                      </a:solidFill>
                      <a:prstDash val="solid"/>
                    </a:lnL>
                    <a:lnR w="12700">
                      <a:solidFill>
                        <a:srgbClr val="14B1E7"/>
                      </a:solidFill>
                      <a:prstDash val="solid"/>
                    </a:lnR>
                    <a:lnT w="12700">
                      <a:solidFill>
                        <a:srgbClr val="14B1E7"/>
                      </a:solidFill>
                      <a:prstDash val="solid"/>
                    </a:lnT>
                    <a:lnB w="12700">
                      <a:solidFill>
                        <a:srgbClr val="14B1E7"/>
                      </a:solidFill>
                      <a:prstDash val="solid"/>
                    </a:lnB>
                  </a:tcPr>
                </a:tc>
                <a:tc>
                  <a:txBody>
                    <a:bodyPr/>
                    <a:lstStyle/>
                    <a:p>
                      <a:pPr marL="50800">
                        <a:lnSpc>
                          <a:spcPct val="100000"/>
                        </a:lnSpc>
                        <a:spcBef>
                          <a:spcPts val="140"/>
                        </a:spcBef>
                      </a:pPr>
                      <a:r>
                        <a:rPr sz="900" spc="-15" dirty="0">
                          <a:solidFill>
                            <a:srgbClr val="002060"/>
                          </a:solidFill>
                          <a:latin typeface="HelveticaNeueLTPro-Md"/>
                          <a:cs typeface="HelveticaNeueLTPro-Md"/>
                        </a:rPr>
                        <a:t>III</a:t>
                      </a:r>
                      <a:endParaRPr sz="900">
                        <a:solidFill>
                          <a:srgbClr val="002060"/>
                        </a:solidFill>
                        <a:latin typeface="HelveticaNeueLTPro-Md"/>
                        <a:cs typeface="HelveticaNeueLTPro-Md"/>
                      </a:endParaRPr>
                    </a:p>
                  </a:txBody>
                  <a:tcPr marL="0" marR="0" marT="17780" marB="0">
                    <a:lnL w="12700">
                      <a:solidFill>
                        <a:srgbClr val="14B1E7"/>
                      </a:solidFill>
                      <a:prstDash val="solid"/>
                    </a:lnL>
                    <a:lnR w="12700">
                      <a:solidFill>
                        <a:srgbClr val="14B1E7"/>
                      </a:solidFill>
                      <a:prstDash val="solid"/>
                    </a:lnR>
                    <a:lnT w="12700">
                      <a:solidFill>
                        <a:srgbClr val="14B1E7"/>
                      </a:solidFill>
                      <a:prstDash val="solid"/>
                    </a:lnT>
                    <a:lnB w="12700">
                      <a:solidFill>
                        <a:srgbClr val="14B1E7"/>
                      </a:solidFill>
                      <a:prstDash val="solid"/>
                    </a:lnB>
                  </a:tcPr>
                </a:tc>
                <a:tc>
                  <a:txBody>
                    <a:bodyPr/>
                    <a:lstStyle/>
                    <a:p>
                      <a:pPr>
                        <a:lnSpc>
                          <a:spcPct val="100000"/>
                        </a:lnSpc>
                      </a:pPr>
                      <a:endParaRPr sz="900">
                        <a:solidFill>
                          <a:srgbClr val="002060"/>
                        </a:solidFill>
                        <a:latin typeface="Times"/>
                        <a:cs typeface="Times"/>
                      </a:endParaRPr>
                    </a:p>
                  </a:txBody>
                  <a:tcPr marL="0" marR="0" marT="0" marB="0">
                    <a:lnL w="12700">
                      <a:solidFill>
                        <a:srgbClr val="14B1E7"/>
                      </a:solidFill>
                      <a:prstDash val="solid"/>
                    </a:lnL>
                    <a:lnR w="12700">
                      <a:solidFill>
                        <a:srgbClr val="14B1E7"/>
                      </a:solidFill>
                      <a:prstDash val="solid"/>
                    </a:lnR>
                    <a:lnT w="12700">
                      <a:solidFill>
                        <a:srgbClr val="14B1E7"/>
                      </a:solidFill>
                      <a:prstDash val="solid"/>
                    </a:lnT>
                    <a:lnB w="12700">
                      <a:solidFill>
                        <a:srgbClr val="14B1E7"/>
                      </a:solidFill>
                      <a:prstDash val="solid"/>
                    </a:lnB>
                  </a:tcPr>
                </a:tc>
                <a:tc>
                  <a:txBody>
                    <a:bodyPr/>
                    <a:lstStyle/>
                    <a:p>
                      <a:pPr>
                        <a:lnSpc>
                          <a:spcPct val="100000"/>
                        </a:lnSpc>
                      </a:pPr>
                      <a:endParaRPr sz="900">
                        <a:solidFill>
                          <a:srgbClr val="002060"/>
                        </a:solidFill>
                        <a:latin typeface="Times"/>
                        <a:cs typeface="Times"/>
                      </a:endParaRPr>
                    </a:p>
                  </a:txBody>
                  <a:tcPr marL="0" marR="0" marT="0" marB="0">
                    <a:lnL w="12700">
                      <a:solidFill>
                        <a:srgbClr val="14B1E7"/>
                      </a:solidFill>
                      <a:prstDash val="solid"/>
                    </a:lnL>
                    <a:lnT w="12700">
                      <a:solidFill>
                        <a:srgbClr val="14B1E7"/>
                      </a:solidFill>
                      <a:prstDash val="solid"/>
                    </a:lnT>
                    <a:lnB w="12700">
                      <a:solidFill>
                        <a:srgbClr val="14B1E7"/>
                      </a:solidFill>
                      <a:prstDash val="solid"/>
                    </a:lnB>
                  </a:tcPr>
                </a:tc>
                <a:extLst>
                  <a:ext uri="{0D108BD9-81ED-4DB2-BD59-A6C34878D82A}">
                    <a16:rowId xmlns:a16="http://schemas.microsoft.com/office/drawing/2014/main" val="10004"/>
                  </a:ext>
                </a:extLst>
              </a:tr>
              <a:tr h="400050">
                <a:tc>
                  <a:txBody>
                    <a:bodyPr/>
                    <a:lstStyle/>
                    <a:p>
                      <a:pPr marL="50800">
                        <a:lnSpc>
                          <a:spcPct val="100000"/>
                        </a:lnSpc>
                        <a:spcBef>
                          <a:spcPts val="140"/>
                        </a:spcBef>
                      </a:pPr>
                      <a:r>
                        <a:rPr sz="900" spc="-10" dirty="0">
                          <a:solidFill>
                            <a:srgbClr val="002060"/>
                          </a:solidFill>
                          <a:latin typeface="HelveticaNeueLTPro-Md"/>
                          <a:cs typeface="HelveticaNeueLTPro-Md"/>
                        </a:rPr>
                        <a:t>I</a:t>
                      </a:r>
                      <a:r>
                        <a:rPr sz="900" spc="-75" dirty="0">
                          <a:solidFill>
                            <a:srgbClr val="002060"/>
                          </a:solidFill>
                          <a:latin typeface="HelveticaNeueLTPro-Md"/>
                          <a:cs typeface="HelveticaNeueLTPro-Md"/>
                        </a:rPr>
                        <a:t>AT</a:t>
                      </a:r>
                      <a:r>
                        <a:rPr sz="900" dirty="0">
                          <a:solidFill>
                            <a:srgbClr val="002060"/>
                          </a:solidFill>
                          <a:latin typeface="HelveticaNeueLTPro-Md"/>
                          <a:cs typeface="HelveticaNeueLTPro-Md"/>
                        </a:rPr>
                        <a:t>A</a:t>
                      </a:r>
                      <a:r>
                        <a:rPr sz="900" spc="-40" dirty="0">
                          <a:solidFill>
                            <a:srgbClr val="002060"/>
                          </a:solidFill>
                          <a:latin typeface="HelveticaNeueLTPro-Md"/>
                          <a:cs typeface="HelveticaNeueLTPro-Md"/>
                        </a:rPr>
                        <a:t> </a:t>
                      </a:r>
                      <a:r>
                        <a:rPr sz="900" spc="-10" dirty="0">
                          <a:solidFill>
                            <a:srgbClr val="002060"/>
                          </a:solidFill>
                          <a:latin typeface="HelveticaNeueLTPro-Md"/>
                          <a:cs typeface="HelveticaNeueLTPro-Md"/>
                        </a:rPr>
                        <a:t>Cl</a:t>
                      </a:r>
                      <a:r>
                        <a:rPr sz="900" spc="-5" dirty="0">
                          <a:solidFill>
                            <a:srgbClr val="002060"/>
                          </a:solidFill>
                          <a:latin typeface="HelveticaNeueLTPro-Md"/>
                          <a:cs typeface="HelveticaNeueLTPro-Md"/>
                        </a:rPr>
                        <a:t>as</a:t>
                      </a:r>
                      <a:r>
                        <a:rPr sz="900" dirty="0">
                          <a:solidFill>
                            <a:srgbClr val="002060"/>
                          </a:solidFill>
                          <a:latin typeface="HelveticaNeueLTPro-Md"/>
                          <a:cs typeface="HelveticaNeueLTPro-Md"/>
                        </a:rPr>
                        <a:t>s</a:t>
                      </a:r>
                      <a:endParaRPr sz="900">
                        <a:solidFill>
                          <a:srgbClr val="002060"/>
                        </a:solidFill>
                        <a:latin typeface="HelveticaNeueLTPro-Md"/>
                        <a:cs typeface="HelveticaNeueLTPro-Md"/>
                      </a:endParaRPr>
                    </a:p>
                  </a:txBody>
                  <a:tcPr marL="0" marR="0" marT="17780" marB="0">
                    <a:lnR w="12700">
                      <a:solidFill>
                        <a:srgbClr val="14B1E7"/>
                      </a:solidFill>
                      <a:prstDash val="solid"/>
                    </a:lnR>
                    <a:lnT w="12700">
                      <a:solidFill>
                        <a:srgbClr val="14B1E7"/>
                      </a:solidFill>
                      <a:prstDash val="solid"/>
                    </a:lnT>
                  </a:tcPr>
                </a:tc>
                <a:tc>
                  <a:txBody>
                    <a:bodyPr/>
                    <a:lstStyle/>
                    <a:p>
                      <a:pPr marL="50800">
                        <a:lnSpc>
                          <a:spcPct val="100000"/>
                        </a:lnSpc>
                        <a:spcBef>
                          <a:spcPts val="140"/>
                        </a:spcBef>
                      </a:pPr>
                      <a:r>
                        <a:rPr sz="900" spc="-20" dirty="0">
                          <a:solidFill>
                            <a:srgbClr val="002060"/>
                          </a:solidFill>
                          <a:latin typeface="HelveticaNeueLTPro-Md"/>
                          <a:cs typeface="HelveticaNeueLTPro-Md"/>
                        </a:rPr>
                        <a:t>UN1993</a:t>
                      </a:r>
                      <a:endParaRPr sz="900">
                        <a:solidFill>
                          <a:srgbClr val="002060"/>
                        </a:solidFill>
                        <a:latin typeface="HelveticaNeueLTPro-Md"/>
                        <a:cs typeface="HelveticaNeueLTPro-Md"/>
                      </a:endParaRPr>
                    </a:p>
                  </a:txBody>
                  <a:tcPr marL="0" marR="0" marT="17780" marB="0">
                    <a:lnL w="12700">
                      <a:solidFill>
                        <a:srgbClr val="14B1E7"/>
                      </a:solidFill>
                      <a:prstDash val="solid"/>
                    </a:lnL>
                    <a:lnR w="12700">
                      <a:solidFill>
                        <a:srgbClr val="14B1E7"/>
                      </a:solidFill>
                      <a:prstDash val="solid"/>
                    </a:lnR>
                    <a:lnT w="12700">
                      <a:solidFill>
                        <a:srgbClr val="14B1E7"/>
                      </a:solidFill>
                      <a:prstDash val="solid"/>
                    </a:lnT>
                  </a:tcPr>
                </a:tc>
                <a:tc>
                  <a:txBody>
                    <a:bodyPr/>
                    <a:lstStyle/>
                    <a:p>
                      <a:pPr marL="50800">
                        <a:lnSpc>
                          <a:spcPts val="1040"/>
                        </a:lnSpc>
                        <a:spcBef>
                          <a:spcPts val="140"/>
                        </a:spcBef>
                      </a:pPr>
                      <a:r>
                        <a:rPr lang="en-TT" sz="900" spc="-20" dirty="0">
                          <a:solidFill>
                            <a:srgbClr val="002060"/>
                          </a:solidFill>
                          <a:latin typeface="HelveticaNeueLTPro-Md"/>
                          <a:cs typeface="HelveticaNeueLTPro-Md"/>
                        </a:rPr>
                        <a:t>FLAMMABLE LIQUID, N.O.S. (xylene, Stoddart solvent)</a:t>
                      </a:r>
                      <a:endParaRPr sz="900" dirty="0">
                        <a:solidFill>
                          <a:srgbClr val="002060"/>
                        </a:solidFill>
                        <a:latin typeface="HelveticaNeueLTPro-Md"/>
                        <a:cs typeface="HelveticaNeueLTPro-Md"/>
                      </a:endParaRPr>
                    </a:p>
                  </a:txBody>
                  <a:tcPr marL="0" marR="0" marT="17780" marB="0">
                    <a:lnL w="12700">
                      <a:solidFill>
                        <a:srgbClr val="14B1E7"/>
                      </a:solidFill>
                      <a:prstDash val="solid"/>
                    </a:lnL>
                    <a:lnR w="12700">
                      <a:solidFill>
                        <a:srgbClr val="14B1E7"/>
                      </a:solidFill>
                      <a:prstDash val="solid"/>
                    </a:lnR>
                    <a:lnT w="12700">
                      <a:solidFill>
                        <a:srgbClr val="14B1E7"/>
                      </a:solidFill>
                      <a:prstDash val="solid"/>
                    </a:lnT>
                  </a:tcPr>
                </a:tc>
                <a:tc>
                  <a:txBody>
                    <a:bodyPr/>
                    <a:lstStyle/>
                    <a:p>
                      <a:pPr marL="50800">
                        <a:lnSpc>
                          <a:spcPct val="100000"/>
                        </a:lnSpc>
                        <a:spcBef>
                          <a:spcPts val="140"/>
                        </a:spcBef>
                      </a:pPr>
                      <a:r>
                        <a:rPr sz="900" dirty="0">
                          <a:solidFill>
                            <a:srgbClr val="002060"/>
                          </a:solidFill>
                          <a:latin typeface="HelveticaNeueLTPro-Md"/>
                          <a:cs typeface="HelveticaNeueLTPro-Md"/>
                        </a:rPr>
                        <a:t>3</a:t>
                      </a:r>
                      <a:endParaRPr sz="900">
                        <a:solidFill>
                          <a:srgbClr val="002060"/>
                        </a:solidFill>
                        <a:latin typeface="HelveticaNeueLTPro-Md"/>
                        <a:cs typeface="HelveticaNeueLTPro-Md"/>
                      </a:endParaRPr>
                    </a:p>
                  </a:txBody>
                  <a:tcPr marL="0" marR="0" marT="17780" marB="0">
                    <a:lnL w="12700">
                      <a:solidFill>
                        <a:srgbClr val="14B1E7"/>
                      </a:solidFill>
                      <a:prstDash val="solid"/>
                    </a:lnL>
                    <a:lnR w="12700">
                      <a:solidFill>
                        <a:srgbClr val="14B1E7"/>
                      </a:solidFill>
                      <a:prstDash val="solid"/>
                    </a:lnR>
                    <a:lnT w="12700">
                      <a:solidFill>
                        <a:srgbClr val="14B1E7"/>
                      </a:solidFill>
                      <a:prstDash val="solid"/>
                    </a:lnT>
                  </a:tcPr>
                </a:tc>
                <a:tc>
                  <a:txBody>
                    <a:bodyPr/>
                    <a:lstStyle/>
                    <a:p>
                      <a:pPr marL="50800">
                        <a:lnSpc>
                          <a:spcPct val="100000"/>
                        </a:lnSpc>
                        <a:spcBef>
                          <a:spcPts val="140"/>
                        </a:spcBef>
                      </a:pPr>
                      <a:r>
                        <a:rPr sz="900" spc="-15" dirty="0">
                          <a:solidFill>
                            <a:srgbClr val="002060"/>
                          </a:solidFill>
                          <a:latin typeface="HelveticaNeueLTPro-Md"/>
                          <a:cs typeface="HelveticaNeueLTPro-Md"/>
                        </a:rPr>
                        <a:t>III</a:t>
                      </a:r>
                      <a:endParaRPr sz="900">
                        <a:solidFill>
                          <a:srgbClr val="002060"/>
                        </a:solidFill>
                        <a:latin typeface="HelveticaNeueLTPro-Md"/>
                        <a:cs typeface="HelveticaNeueLTPro-Md"/>
                      </a:endParaRPr>
                    </a:p>
                  </a:txBody>
                  <a:tcPr marL="0" marR="0" marT="17780" marB="0">
                    <a:lnL w="12700">
                      <a:solidFill>
                        <a:srgbClr val="14B1E7"/>
                      </a:solidFill>
                      <a:prstDash val="solid"/>
                    </a:lnL>
                    <a:lnR w="12700">
                      <a:solidFill>
                        <a:srgbClr val="14B1E7"/>
                      </a:solidFill>
                      <a:prstDash val="solid"/>
                    </a:lnR>
                    <a:lnT w="12700">
                      <a:solidFill>
                        <a:srgbClr val="14B1E7"/>
                      </a:solidFill>
                      <a:prstDash val="solid"/>
                    </a:lnT>
                  </a:tcPr>
                </a:tc>
                <a:tc>
                  <a:txBody>
                    <a:bodyPr/>
                    <a:lstStyle/>
                    <a:p>
                      <a:pPr>
                        <a:lnSpc>
                          <a:spcPct val="100000"/>
                        </a:lnSpc>
                      </a:pPr>
                      <a:endParaRPr sz="900">
                        <a:solidFill>
                          <a:srgbClr val="002060"/>
                        </a:solidFill>
                        <a:latin typeface="Times"/>
                        <a:cs typeface="Times"/>
                      </a:endParaRPr>
                    </a:p>
                  </a:txBody>
                  <a:tcPr marL="0" marR="0" marT="0" marB="0">
                    <a:lnL w="12700">
                      <a:solidFill>
                        <a:srgbClr val="14B1E7"/>
                      </a:solidFill>
                      <a:prstDash val="solid"/>
                    </a:lnL>
                    <a:lnR w="12700">
                      <a:solidFill>
                        <a:srgbClr val="14B1E7"/>
                      </a:solidFill>
                      <a:prstDash val="solid"/>
                    </a:lnR>
                    <a:lnT w="12700">
                      <a:solidFill>
                        <a:srgbClr val="14B1E7"/>
                      </a:solidFill>
                      <a:prstDash val="solid"/>
                    </a:lnT>
                  </a:tcPr>
                </a:tc>
                <a:tc>
                  <a:txBody>
                    <a:bodyPr/>
                    <a:lstStyle/>
                    <a:p>
                      <a:pPr>
                        <a:lnSpc>
                          <a:spcPct val="100000"/>
                        </a:lnSpc>
                      </a:pPr>
                      <a:endParaRPr sz="900" dirty="0">
                        <a:solidFill>
                          <a:srgbClr val="002060"/>
                        </a:solidFill>
                        <a:latin typeface="Times"/>
                        <a:cs typeface="Times"/>
                      </a:endParaRPr>
                    </a:p>
                  </a:txBody>
                  <a:tcPr marL="0" marR="0" marT="0" marB="0">
                    <a:lnL w="12700">
                      <a:solidFill>
                        <a:srgbClr val="14B1E7"/>
                      </a:solidFill>
                      <a:prstDash val="solid"/>
                    </a:lnL>
                    <a:lnT w="12700">
                      <a:solidFill>
                        <a:srgbClr val="14B1E7"/>
                      </a:solidFill>
                      <a:prstDash val="solid"/>
                    </a:lnT>
                  </a:tcPr>
                </a:tc>
                <a:extLst>
                  <a:ext uri="{0D108BD9-81ED-4DB2-BD59-A6C34878D82A}">
                    <a16:rowId xmlns:a16="http://schemas.microsoft.com/office/drawing/2014/main" val="10005"/>
                  </a:ext>
                </a:extLst>
              </a:tr>
            </a:tbl>
          </a:graphicData>
        </a:graphic>
      </p:graphicFrame>
      <p:sp>
        <p:nvSpPr>
          <p:cNvPr id="26" name="object 8">
            <a:extLst>
              <a:ext uri="{FF2B5EF4-FFF2-40B4-BE49-F238E27FC236}">
                <a16:creationId xmlns:a16="http://schemas.microsoft.com/office/drawing/2014/main" id="{3DFAE7AC-1924-4BAF-8153-62B6F12F6994}"/>
              </a:ext>
            </a:extLst>
          </p:cNvPr>
          <p:cNvSpPr txBox="1">
            <a:spLocks noGrp="1"/>
          </p:cNvSpPr>
          <p:nvPr>
            <p:ph type="title"/>
          </p:nvPr>
        </p:nvSpPr>
        <p:spPr>
          <a:xfrm>
            <a:off x="444500" y="889000"/>
            <a:ext cx="7327900" cy="387350"/>
          </a:xfrm>
          <a:prstGeom prst="rect">
            <a:avLst/>
          </a:prstGeom>
        </p:spPr>
        <p:txBody>
          <a:bodyPr vert="horz" wrap="square" lIns="0" tIns="16510" rIns="0" bIns="0" rtlCol="0">
            <a:spAutoFit/>
          </a:bodyPr>
          <a:lstStyle/>
          <a:p>
            <a:pPr marL="12700">
              <a:lnSpc>
                <a:spcPct val="100000"/>
              </a:lnSpc>
              <a:spcBef>
                <a:spcPts val="130"/>
              </a:spcBef>
            </a:pPr>
            <a:r>
              <a:rPr lang="en-US" sz="2350" spc="-85" dirty="0">
                <a:solidFill>
                  <a:srgbClr val="2DBEEF"/>
                </a:solidFill>
                <a:latin typeface="HelveticaNeueLTPro-Roman"/>
                <a:cs typeface="HelveticaNeueLTPro-Roman"/>
              </a:rPr>
              <a:t>BERGER EPILUX SLIP RESISNTANCE BASE  PART A</a:t>
            </a:r>
            <a:endParaRPr sz="2350" dirty="0">
              <a:latin typeface="HelveticaNeueLTPro-Roman"/>
              <a:cs typeface="HelveticaNeueLTPro-Roman"/>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5702300" y="522165"/>
            <a:ext cx="1621790" cy="208279"/>
          </a:xfrm>
          <a:prstGeom prst="rect">
            <a:avLst/>
          </a:prstGeom>
        </p:spPr>
        <p:txBody>
          <a:bodyPr vert="horz" wrap="square" lIns="0" tIns="12700" rIns="0" bIns="0" rtlCol="0">
            <a:spAutoFit/>
          </a:bodyPr>
          <a:lstStyle/>
          <a:p>
            <a:pPr marL="12700">
              <a:lnSpc>
                <a:spcPct val="100000"/>
              </a:lnSpc>
              <a:spcBef>
                <a:spcPts val="100"/>
              </a:spcBef>
            </a:pPr>
            <a:r>
              <a:rPr sz="1200" b="1" spc="-50" dirty="0">
                <a:solidFill>
                  <a:srgbClr val="1C216F"/>
                </a:solidFill>
                <a:latin typeface="Helvetica Neue LT Std 75"/>
                <a:cs typeface="Helvetica Neue LT Std 75"/>
              </a:rPr>
              <a:t>D</a:t>
            </a:r>
            <a:r>
              <a:rPr sz="1200" b="1" spc="-140" dirty="0">
                <a:solidFill>
                  <a:srgbClr val="1C216F"/>
                </a:solidFill>
                <a:latin typeface="Helvetica Neue LT Std 75"/>
                <a:cs typeface="Helvetica Neue LT Std 75"/>
              </a:rPr>
              <a:t>AT</a:t>
            </a:r>
            <a:r>
              <a:rPr sz="1200" b="1" dirty="0">
                <a:solidFill>
                  <a:srgbClr val="1C216F"/>
                </a:solidFill>
                <a:latin typeface="Helvetica Neue LT Std 75"/>
                <a:cs typeface="Helvetica Neue LT Std 75"/>
              </a:rPr>
              <a:t>A</a:t>
            </a:r>
            <a:r>
              <a:rPr sz="1200" b="1" spc="-100" dirty="0">
                <a:solidFill>
                  <a:srgbClr val="1C216F"/>
                </a:solidFill>
                <a:latin typeface="Helvetica Neue LT Std 75"/>
                <a:cs typeface="Helvetica Neue LT Std 75"/>
              </a:rPr>
              <a:t> </a:t>
            </a:r>
            <a:r>
              <a:rPr sz="1200" b="1" spc="-50" dirty="0">
                <a:solidFill>
                  <a:srgbClr val="1C216F"/>
                </a:solidFill>
                <a:latin typeface="Helvetica Neue LT Std 75"/>
                <a:cs typeface="Helvetica Neue LT Std 75"/>
              </a:rPr>
              <a:t>SHEETS</a:t>
            </a:r>
            <a:r>
              <a:rPr sz="1200" b="1" dirty="0">
                <a:solidFill>
                  <a:srgbClr val="1C216F"/>
                </a:solidFill>
                <a:latin typeface="Helvetica Neue LT Std 75"/>
                <a:cs typeface="Helvetica Neue LT Std 75"/>
              </a:rPr>
              <a:t>:</a:t>
            </a:r>
            <a:r>
              <a:rPr sz="1200" b="1" spc="20" dirty="0">
                <a:solidFill>
                  <a:srgbClr val="1C216F"/>
                </a:solidFill>
                <a:latin typeface="Helvetica Neue LT Std 75"/>
                <a:cs typeface="Helvetica Neue LT Std 75"/>
              </a:rPr>
              <a:t> </a:t>
            </a:r>
            <a:r>
              <a:rPr sz="1200" spc="-50" dirty="0">
                <a:solidFill>
                  <a:srgbClr val="17B0E6"/>
                </a:solidFill>
                <a:latin typeface="HelveticaNeueLTStd-Md"/>
                <a:cs typeface="HelveticaNeueLTStd-Md"/>
              </a:rPr>
              <a:t>SAFETY</a:t>
            </a:r>
            <a:endParaRPr sz="1200">
              <a:latin typeface="HelveticaNeueLTStd-Md"/>
              <a:cs typeface="HelveticaNeueLTStd-Md"/>
            </a:endParaRPr>
          </a:p>
        </p:txBody>
      </p:sp>
      <p:grpSp>
        <p:nvGrpSpPr>
          <p:cNvPr id="3" name="object 3"/>
          <p:cNvGrpSpPr/>
          <p:nvPr/>
        </p:nvGrpSpPr>
        <p:grpSpPr>
          <a:xfrm>
            <a:off x="7318184" y="1508086"/>
            <a:ext cx="128270" cy="6530340"/>
            <a:chOff x="7318184" y="1508086"/>
            <a:chExt cx="128270" cy="6530340"/>
          </a:xfrm>
        </p:grpSpPr>
        <p:sp>
          <p:nvSpPr>
            <p:cNvPr id="4" name="object 4"/>
            <p:cNvSpPr/>
            <p:nvPr/>
          </p:nvSpPr>
          <p:spPr>
            <a:xfrm>
              <a:off x="7318184" y="1508086"/>
              <a:ext cx="128270" cy="2654935"/>
            </a:xfrm>
            <a:custGeom>
              <a:avLst/>
              <a:gdLst/>
              <a:ahLst/>
              <a:cxnLst/>
              <a:rect l="l" t="t" r="r" b="b"/>
              <a:pathLst>
                <a:path w="128270" h="2654935">
                  <a:moveTo>
                    <a:pt x="128016" y="0"/>
                  </a:moveTo>
                  <a:lnTo>
                    <a:pt x="0" y="0"/>
                  </a:lnTo>
                  <a:lnTo>
                    <a:pt x="0" y="2654338"/>
                  </a:lnTo>
                  <a:lnTo>
                    <a:pt x="128016" y="2654338"/>
                  </a:lnTo>
                  <a:lnTo>
                    <a:pt x="128016" y="0"/>
                  </a:lnTo>
                  <a:close/>
                </a:path>
              </a:pathLst>
            </a:custGeom>
            <a:solidFill>
              <a:srgbClr val="14B1E7"/>
            </a:solidFill>
          </p:spPr>
          <p:txBody>
            <a:bodyPr wrap="square" lIns="0" tIns="0" rIns="0" bIns="0" rtlCol="0"/>
            <a:lstStyle/>
            <a:p>
              <a:endParaRPr/>
            </a:p>
          </p:txBody>
        </p:sp>
        <p:sp>
          <p:nvSpPr>
            <p:cNvPr id="5" name="object 5"/>
            <p:cNvSpPr/>
            <p:nvPr/>
          </p:nvSpPr>
          <p:spPr>
            <a:xfrm>
              <a:off x="7318184" y="4162412"/>
              <a:ext cx="128270" cy="1275080"/>
            </a:xfrm>
            <a:custGeom>
              <a:avLst/>
              <a:gdLst/>
              <a:ahLst/>
              <a:cxnLst/>
              <a:rect l="l" t="t" r="r" b="b"/>
              <a:pathLst>
                <a:path w="128270" h="1275079">
                  <a:moveTo>
                    <a:pt x="128016" y="0"/>
                  </a:moveTo>
                  <a:lnTo>
                    <a:pt x="0" y="0"/>
                  </a:lnTo>
                  <a:lnTo>
                    <a:pt x="0" y="1274914"/>
                  </a:lnTo>
                  <a:lnTo>
                    <a:pt x="128016" y="1274914"/>
                  </a:lnTo>
                  <a:lnTo>
                    <a:pt x="128016" y="0"/>
                  </a:lnTo>
                  <a:close/>
                </a:path>
              </a:pathLst>
            </a:custGeom>
            <a:solidFill>
              <a:srgbClr val="0B61AD"/>
            </a:solidFill>
          </p:spPr>
          <p:txBody>
            <a:bodyPr wrap="square" lIns="0" tIns="0" rIns="0" bIns="0" rtlCol="0"/>
            <a:lstStyle/>
            <a:p>
              <a:endParaRPr/>
            </a:p>
          </p:txBody>
        </p:sp>
        <p:sp>
          <p:nvSpPr>
            <p:cNvPr id="6" name="object 6"/>
            <p:cNvSpPr/>
            <p:nvPr/>
          </p:nvSpPr>
          <p:spPr>
            <a:xfrm>
              <a:off x="7318184" y="5437327"/>
              <a:ext cx="128270" cy="1301115"/>
            </a:xfrm>
            <a:custGeom>
              <a:avLst/>
              <a:gdLst/>
              <a:ahLst/>
              <a:cxnLst/>
              <a:rect l="l" t="t" r="r" b="b"/>
              <a:pathLst>
                <a:path w="128270" h="1301115">
                  <a:moveTo>
                    <a:pt x="128016" y="0"/>
                  </a:moveTo>
                  <a:lnTo>
                    <a:pt x="0" y="0"/>
                  </a:lnTo>
                  <a:lnTo>
                    <a:pt x="0" y="1300492"/>
                  </a:lnTo>
                  <a:lnTo>
                    <a:pt x="128016" y="1300492"/>
                  </a:lnTo>
                  <a:lnTo>
                    <a:pt x="128016" y="0"/>
                  </a:lnTo>
                  <a:close/>
                </a:path>
              </a:pathLst>
            </a:custGeom>
            <a:solidFill>
              <a:srgbClr val="009ADB"/>
            </a:solidFill>
          </p:spPr>
          <p:txBody>
            <a:bodyPr wrap="square" lIns="0" tIns="0" rIns="0" bIns="0" rtlCol="0"/>
            <a:lstStyle/>
            <a:p>
              <a:endParaRPr/>
            </a:p>
          </p:txBody>
        </p:sp>
        <p:sp>
          <p:nvSpPr>
            <p:cNvPr id="7" name="object 7"/>
            <p:cNvSpPr/>
            <p:nvPr/>
          </p:nvSpPr>
          <p:spPr>
            <a:xfrm>
              <a:off x="7318184" y="6737832"/>
              <a:ext cx="128270" cy="1300480"/>
            </a:xfrm>
            <a:custGeom>
              <a:avLst/>
              <a:gdLst/>
              <a:ahLst/>
              <a:cxnLst/>
              <a:rect l="l" t="t" r="r" b="b"/>
              <a:pathLst>
                <a:path w="128270" h="1300479">
                  <a:moveTo>
                    <a:pt x="128016" y="0"/>
                  </a:moveTo>
                  <a:lnTo>
                    <a:pt x="0" y="0"/>
                  </a:lnTo>
                  <a:lnTo>
                    <a:pt x="0" y="1300479"/>
                  </a:lnTo>
                  <a:lnTo>
                    <a:pt x="128016" y="1300479"/>
                  </a:lnTo>
                  <a:lnTo>
                    <a:pt x="128016" y="0"/>
                  </a:lnTo>
                  <a:close/>
                </a:path>
              </a:pathLst>
            </a:custGeom>
            <a:solidFill>
              <a:srgbClr val="00B3F0"/>
            </a:solidFill>
          </p:spPr>
          <p:txBody>
            <a:bodyPr wrap="square" lIns="0" tIns="0" rIns="0" bIns="0" rtlCol="0"/>
            <a:lstStyle/>
            <a:p>
              <a:endParaRPr/>
            </a:p>
          </p:txBody>
        </p:sp>
      </p:grpSp>
      <p:sp>
        <p:nvSpPr>
          <p:cNvPr id="8" name="object 8"/>
          <p:cNvSpPr txBox="1"/>
          <p:nvPr/>
        </p:nvSpPr>
        <p:spPr>
          <a:xfrm>
            <a:off x="457200" y="1219200"/>
            <a:ext cx="6693534" cy="228600"/>
          </a:xfrm>
          <a:prstGeom prst="rect">
            <a:avLst/>
          </a:prstGeom>
          <a:solidFill>
            <a:srgbClr val="0B61AD"/>
          </a:solidFill>
        </p:spPr>
        <p:txBody>
          <a:bodyPr vert="horz" wrap="square" lIns="0" tIns="24130" rIns="0" bIns="0" rtlCol="0">
            <a:spAutoFit/>
          </a:bodyPr>
          <a:lstStyle/>
          <a:p>
            <a:pPr marL="228600">
              <a:lnSpc>
                <a:spcPct val="100000"/>
              </a:lnSpc>
              <a:spcBef>
                <a:spcPts val="190"/>
              </a:spcBef>
            </a:pPr>
            <a:r>
              <a:rPr sz="1100" b="1" spc="-10" dirty="0">
                <a:solidFill>
                  <a:srgbClr val="FFFFFF"/>
                </a:solidFill>
                <a:latin typeface="Helvetica Neue LT Pro 75"/>
                <a:cs typeface="Helvetica Neue LT Pro 75"/>
              </a:rPr>
              <a:t>15.</a:t>
            </a:r>
            <a:r>
              <a:rPr sz="1100" b="1" spc="-20" dirty="0">
                <a:solidFill>
                  <a:srgbClr val="FFFFFF"/>
                </a:solidFill>
                <a:latin typeface="Helvetica Neue LT Pro 75"/>
                <a:cs typeface="Helvetica Neue LT Pro 75"/>
              </a:rPr>
              <a:t> </a:t>
            </a:r>
            <a:r>
              <a:rPr sz="1100" b="1" spc="-10" dirty="0">
                <a:solidFill>
                  <a:srgbClr val="FFFFFF"/>
                </a:solidFill>
                <a:latin typeface="Helvetica Neue LT Pro 75"/>
                <a:cs typeface="Helvetica Neue LT Pro 75"/>
              </a:rPr>
              <a:t>REGULATORY</a:t>
            </a:r>
            <a:r>
              <a:rPr sz="1100" b="1" spc="-15" dirty="0">
                <a:solidFill>
                  <a:srgbClr val="FFFFFF"/>
                </a:solidFill>
                <a:latin typeface="Helvetica Neue LT Pro 75"/>
                <a:cs typeface="Helvetica Neue LT Pro 75"/>
              </a:rPr>
              <a:t> </a:t>
            </a:r>
            <a:r>
              <a:rPr sz="1100" b="1" spc="-5" dirty="0">
                <a:solidFill>
                  <a:srgbClr val="FFFFFF"/>
                </a:solidFill>
                <a:latin typeface="Helvetica Neue LT Pro 75"/>
                <a:cs typeface="Helvetica Neue LT Pro 75"/>
              </a:rPr>
              <a:t>INFORMATION</a:t>
            </a:r>
            <a:endParaRPr sz="1100">
              <a:latin typeface="Helvetica Neue LT Pro 75"/>
              <a:cs typeface="Helvetica Neue LT Pro 75"/>
            </a:endParaRPr>
          </a:p>
        </p:txBody>
      </p:sp>
      <p:sp>
        <p:nvSpPr>
          <p:cNvPr id="9" name="object 9"/>
          <p:cNvSpPr txBox="1"/>
          <p:nvPr/>
        </p:nvSpPr>
        <p:spPr>
          <a:xfrm>
            <a:off x="457200" y="5266944"/>
            <a:ext cx="6693534" cy="228600"/>
          </a:xfrm>
          <a:prstGeom prst="rect">
            <a:avLst/>
          </a:prstGeom>
          <a:solidFill>
            <a:srgbClr val="0B61AD"/>
          </a:solidFill>
        </p:spPr>
        <p:txBody>
          <a:bodyPr vert="horz" wrap="square" lIns="0" tIns="24130" rIns="0" bIns="0" rtlCol="0">
            <a:spAutoFit/>
          </a:bodyPr>
          <a:lstStyle/>
          <a:p>
            <a:pPr marL="228600">
              <a:lnSpc>
                <a:spcPct val="100000"/>
              </a:lnSpc>
              <a:spcBef>
                <a:spcPts val="190"/>
              </a:spcBef>
            </a:pPr>
            <a:r>
              <a:rPr sz="1100" b="1" spc="-10" dirty="0">
                <a:solidFill>
                  <a:srgbClr val="FFFFFF"/>
                </a:solidFill>
                <a:latin typeface="Helvetica Neue LT Pro 75"/>
                <a:cs typeface="Helvetica Neue LT Pro 75"/>
              </a:rPr>
              <a:t>16.</a:t>
            </a:r>
            <a:r>
              <a:rPr sz="1100" b="1" spc="-30" dirty="0">
                <a:solidFill>
                  <a:srgbClr val="FFFFFF"/>
                </a:solidFill>
                <a:latin typeface="Helvetica Neue LT Pro 75"/>
                <a:cs typeface="Helvetica Neue LT Pro 75"/>
              </a:rPr>
              <a:t> </a:t>
            </a:r>
            <a:r>
              <a:rPr sz="1100" b="1" dirty="0">
                <a:solidFill>
                  <a:srgbClr val="FFFFFF"/>
                </a:solidFill>
                <a:latin typeface="Helvetica Neue LT Pro 75"/>
                <a:cs typeface="Helvetica Neue LT Pro 75"/>
              </a:rPr>
              <a:t>OTHER</a:t>
            </a:r>
            <a:r>
              <a:rPr sz="1100" b="1" spc="-30" dirty="0">
                <a:solidFill>
                  <a:srgbClr val="FFFFFF"/>
                </a:solidFill>
                <a:latin typeface="Helvetica Neue LT Pro 75"/>
                <a:cs typeface="Helvetica Neue LT Pro 75"/>
              </a:rPr>
              <a:t> </a:t>
            </a:r>
            <a:r>
              <a:rPr sz="1100" b="1" spc="-5" dirty="0">
                <a:solidFill>
                  <a:srgbClr val="FFFFFF"/>
                </a:solidFill>
                <a:latin typeface="Helvetica Neue LT Pro 75"/>
                <a:cs typeface="Helvetica Neue LT Pro 75"/>
              </a:rPr>
              <a:t>INFORMATION</a:t>
            </a:r>
            <a:endParaRPr sz="1100">
              <a:latin typeface="Helvetica Neue LT Pro 75"/>
              <a:cs typeface="Helvetica Neue LT Pro 75"/>
            </a:endParaRPr>
          </a:p>
        </p:txBody>
      </p:sp>
      <p:sp>
        <p:nvSpPr>
          <p:cNvPr id="10" name="object 10"/>
          <p:cNvSpPr/>
          <p:nvPr/>
        </p:nvSpPr>
        <p:spPr>
          <a:xfrm>
            <a:off x="457200" y="2590800"/>
            <a:ext cx="6693534" cy="0"/>
          </a:xfrm>
          <a:custGeom>
            <a:avLst/>
            <a:gdLst/>
            <a:ahLst/>
            <a:cxnLst/>
            <a:rect l="l" t="t" r="r" b="b"/>
            <a:pathLst>
              <a:path w="6693534">
                <a:moveTo>
                  <a:pt x="0" y="0"/>
                </a:moveTo>
                <a:lnTo>
                  <a:pt x="6693408" y="0"/>
                </a:lnTo>
              </a:path>
            </a:pathLst>
          </a:custGeom>
          <a:ln w="12700">
            <a:solidFill>
              <a:srgbClr val="14B1E7"/>
            </a:solidFill>
          </a:ln>
        </p:spPr>
        <p:txBody>
          <a:bodyPr wrap="square" lIns="0" tIns="0" rIns="0" bIns="0" rtlCol="0"/>
          <a:lstStyle/>
          <a:p>
            <a:endParaRPr/>
          </a:p>
        </p:txBody>
      </p:sp>
      <p:graphicFrame>
        <p:nvGraphicFramePr>
          <p:cNvPr id="11" name="object 11"/>
          <p:cNvGraphicFramePr>
            <a:graphicFrameLocks noGrp="1"/>
          </p:cNvGraphicFramePr>
          <p:nvPr>
            <p:extLst>
              <p:ext uri="{D42A27DB-BD31-4B8C-83A1-F6EECF244321}">
                <p14:modId xmlns:p14="http://schemas.microsoft.com/office/powerpoint/2010/main" val="96725276"/>
              </p:ext>
            </p:extLst>
          </p:nvPr>
        </p:nvGraphicFramePr>
        <p:xfrm>
          <a:off x="457200" y="7628890"/>
          <a:ext cx="6692899" cy="923925"/>
        </p:xfrm>
        <a:graphic>
          <a:graphicData uri="http://schemas.openxmlformats.org/drawingml/2006/table">
            <a:tbl>
              <a:tblPr firstRow="1" bandRow="1">
                <a:tableStyleId>{2D5ABB26-0587-4C30-8999-92F81FD0307C}</a:tableStyleId>
              </a:tblPr>
              <a:tblGrid>
                <a:gridCol w="1672589">
                  <a:extLst>
                    <a:ext uri="{9D8B030D-6E8A-4147-A177-3AD203B41FA5}">
                      <a16:colId xmlns:a16="http://schemas.microsoft.com/office/drawing/2014/main" val="20000"/>
                    </a:ext>
                  </a:extLst>
                </a:gridCol>
                <a:gridCol w="5020310">
                  <a:extLst>
                    <a:ext uri="{9D8B030D-6E8A-4147-A177-3AD203B41FA5}">
                      <a16:colId xmlns:a16="http://schemas.microsoft.com/office/drawing/2014/main" val="20001"/>
                    </a:ext>
                  </a:extLst>
                </a:gridCol>
              </a:tblGrid>
              <a:tr h="247650">
                <a:tc>
                  <a:txBody>
                    <a:bodyPr/>
                    <a:lstStyle/>
                    <a:p>
                      <a:pPr marL="171450">
                        <a:lnSpc>
                          <a:spcPct val="100000"/>
                        </a:lnSpc>
                        <a:spcBef>
                          <a:spcPts val="585"/>
                        </a:spcBef>
                      </a:pPr>
                      <a:r>
                        <a:rPr sz="900" b="1" spc="5" dirty="0">
                          <a:solidFill>
                            <a:srgbClr val="025FAD"/>
                          </a:solidFill>
                          <a:latin typeface="Helvetica Neue LT Pro 75"/>
                          <a:cs typeface="Helvetica Neue LT Pro 75"/>
                        </a:rPr>
                        <a:t>HISTORY</a:t>
                      </a:r>
                      <a:endParaRPr sz="900">
                        <a:latin typeface="Helvetica Neue LT Pro 75"/>
                        <a:cs typeface="Helvetica Neue LT Pro 75"/>
                      </a:endParaRPr>
                    </a:p>
                  </a:txBody>
                  <a:tcPr marL="0" marR="0" marT="74295" marB="0">
                    <a:lnT w="12700">
                      <a:solidFill>
                        <a:srgbClr val="14B1E7"/>
                      </a:solidFill>
                      <a:prstDash val="solid"/>
                    </a:lnT>
                  </a:tcPr>
                </a:tc>
                <a:tc>
                  <a:txBody>
                    <a:bodyPr/>
                    <a:lstStyle/>
                    <a:p>
                      <a:pPr>
                        <a:lnSpc>
                          <a:spcPct val="100000"/>
                        </a:lnSpc>
                      </a:pPr>
                      <a:endParaRPr sz="800">
                        <a:latin typeface="Times"/>
                        <a:cs typeface="Times"/>
                      </a:endParaRPr>
                    </a:p>
                  </a:txBody>
                  <a:tcPr marL="0" marR="0" marT="0" marB="0">
                    <a:lnT w="12700">
                      <a:solidFill>
                        <a:srgbClr val="14B1E7"/>
                      </a:solidFill>
                      <a:prstDash val="solid"/>
                    </a:lnT>
                  </a:tcPr>
                </a:tc>
                <a:extLst>
                  <a:ext uri="{0D108BD9-81ED-4DB2-BD59-A6C34878D82A}">
                    <a16:rowId xmlns:a16="http://schemas.microsoft.com/office/drawing/2014/main" val="10000"/>
                  </a:ext>
                </a:extLst>
              </a:tr>
              <a:tr h="165100">
                <a:tc>
                  <a:txBody>
                    <a:bodyPr/>
                    <a:lstStyle/>
                    <a:p>
                      <a:pPr marL="171450">
                        <a:lnSpc>
                          <a:spcPts val="969"/>
                        </a:lnSpc>
                        <a:spcBef>
                          <a:spcPts val="229"/>
                        </a:spcBef>
                      </a:pPr>
                      <a:r>
                        <a:rPr sz="900" dirty="0">
                          <a:solidFill>
                            <a:srgbClr val="1C216F"/>
                          </a:solidFill>
                          <a:latin typeface="HelveticaNeueLTPro-Md"/>
                          <a:cs typeface="HelveticaNeueLTPro-Md"/>
                        </a:rPr>
                        <a:t>Date</a:t>
                      </a:r>
                      <a:r>
                        <a:rPr sz="900" spc="-25" dirty="0">
                          <a:solidFill>
                            <a:srgbClr val="1C216F"/>
                          </a:solidFill>
                          <a:latin typeface="HelveticaNeueLTPro-Md"/>
                          <a:cs typeface="HelveticaNeueLTPro-Md"/>
                        </a:rPr>
                        <a:t> </a:t>
                      </a:r>
                      <a:r>
                        <a:rPr sz="900" dirty="0">
                          <a:solidFill>
                            <a:srgbClr val="1C216F"/>
                          </a:solidFill>
                          <a:latin typeface="HelveticaNeueLTPro-Md"/>
                          <a:cs typeface="HelveticaNeueLTPro-Md"/>
                        </a:rPr>
                        <a:t>of</a:t>
                      </a:r>
                      <a:r>
                        <a:rPr sz="900" spc="-25" dirty="0">
                          <a:solidFill>
                            <a:srgbClr val="1C216F"/>
                          </a:solidFill>
                          <a:latin typeface="HelveticaNeueLTPro-Md"/>
                          <a:cs typeface="HelveticaNeueLTPro-Md"/>
                        </a:rPr>
                        <a:t> </a:t>
                      </a:r>
                      <a:r>
                        <a:rPr sz="900" spc="5" dirty="0">
                          <a:solidFill>
                            <a:srgbClr val="1C216F"/>
                          </a:solidFill>
                          <a:latin typeface="HelveticaNeueLTPro-Md"/>
                          <a:cs typeface="HelveticaNeueLTPro-Md"/>
                        </a:rPr>
                        <a:t>printing</a:t>
                      </a:r>
                      <a:endParaRPr sz="900">
                        <a:latin typeface="HelveticaNeueLTPro-Md"/>
                        <a:cs typeface="HelveticaNeueLTPro-Md"/>
                      </a:endParaRPr>
                    </a:p>
                  </a:txBody>
                  <a:tcPr marL="0" marR="0" marT="29209" marB="0"/>
                </a:tc>
                <a:tc>
                  <a:txBody>
                    <a:bodyPr/>
                    <a:lstStyle/>
                    <a:p>
                      <a:pPr marL="307975">
                        <a:lnSpc>
                          <a:spcPts val="969"/>
                        </a:lnSpc>
                        <a:spcBef>
                          <a:spcPts val="229"/>
                        </a:spcBef>
                      </a:pPr>
                      <a:r>
                        <a:rPr sz="900" spc="-10" dirty="0">
                          <a:solidFill>
                            <a:srgbClr val="1C216F"/>
                          </a:solidFill>
                          <a:latin typeface="HelveticaNeueLTPro-Md"/>
                          <a:cs typeface="HelveticaNeueLTPro-Md"/>
                        </a:rPr>
                        <a:t>22-2-2015</a:t>
                      </a:r>
                      <a:endParaRPr sz="900" dirty="0">
                        <a:latin typeface="HelveticaNeueLTPro-Md"/>
                        <a:cs typeface="HelveticaNeueLTPro-Md"/>
                      </a:endParaRPr>
                    </a:p>
                  </a:txBody>
                  <a:tcPr marL="0" marR="0" marT="29209" marB="0"/>
                </a:tc>
                <a:extLst>
                  <a:ext uri="{0D108BD9-81ED-4DB2-BD59-A6C34878D82A}">
                    <a16:rowId xmlns:a16="http://schemas.microsoft.com/office/drawing/2014/main" val="10001"/>
                  </a:ext>
                </a:extLst>
              </a:tr>
              <a:tr h="127000">
                <a:tc>
                  <a:txBody>
                    <a:bodyPr/>
                    <a:lstStyle/>
                    <a:p>
                      <a:pPr marL="171450">
                        <a:lnSpc>
                          <a:spcPts val="900"/>
                        </a:lnSpc>
                      </a:pPr>
                      <a:r>
                        <a:rPr sz="900" dirty="0">
                          <a:solidFill>
                            <a:srgbClr val="1C216F"/>
                          </a:solidFill>
                          <a:latin typeface="HelveticaNeueLTPro-Md"/>
                          <a:cs typeface="HelveticaNeueLTPro-Md"/>
                        </a:rPr>
                        <a:t>Date</a:t>
                      </a:r>
                      <a:r>
                        <a:rPr sz="900" spc="-25" dirty="0">
                          <a:solidFill>
                            <a:srgbClr val="1C216F"/>
                          </a:solidFill>
                          <a:latin typeface="HelveticaNeueLTPro-Md"/>
                          <a:cs typeface="HelveticaNeueLTPro-Md"/>
                        </a:rPr>
                        <a:t> </a:t>
                      </a:r>
                      <a:r>
                        <a:rPr sz="900" dirty="0">
                          <a:solidFill>
                            <a:srgbClr val="1C216F"/>
                          </a:solidFill>
                          <a:latin typeface="HelveticaNeueLTPro-Md"/>
                          <a:cs typeface="HelveticaNeueLTPro-Md"/>
                        </a:rPr>
                        <a:t>of</a:t>
                      </a:r>
                      <a:r>
                        <a:rPr sz="900" spc="-20" dirty="0">
                          <a:solidFill>
                            <a:srgbClr val="1C216F"/>
                          </a:solidFill>
                          <a:latin typeface="HelveticaNeueLTPro-Md"/>
                          <a:cs typeface="HelveticaNeueLTPro-Md"/>
                        </a:rPr>
                        <a:t> </a:t>
                      </a:r>
                      <a:r>
                        <a:rPr sz="900" spc="5" dirty="0">
                          <a:solidFill>
                            <a:srgbClr val="1C216F"/>
                          </a:solidFill>
                          <a:latin typeface="HelveticaNeueLTPro-Md"/>
                          <a:cs typeface="HelveticaNeueLTPro-Md"/>
                        </a:rPr>
                        <a:t>issue</a:t>
                      </a:r>
                      <a:endParaRPr sz="900" dirty="0">
                        <a:latin typeface="HelveticaNeueLTPro-Md"/>
                        <a:cs typeface="HelveticaNeueLTPro-Md"/>
                      </a:endParaRPr>
                    </a:p>
                  </a:txBody>
                  <a:tcPr marL="0" marR="0" marT="0" marB="0"/>
                </a:tc>
                <a:tc>
                  <a:txBody>
                    <a:bodyPr/>
                    <a:lstStyle/>
                    <a:p>
                      <a:pPr marL="307975">
                        <a:lnSpc>
                          <a:spcPts val="900"/>
                        </a:lnSpc>
                      </a:pPr>
                      <a:r>
                        <a:rPr lang="en-US" sz="900" spc="-10" dirty="0">
                          <a:solidFill>
                            <a:srgbClr val="1C216F"/>
                          </a:solidFill>
                          <a:latin typeface="HelveticaNeueLTPro-Md"/>
                          <a:cs typeface="HelveticaNeueLTPro-Md"/>
                        </a:rPr>
                        <a:t>01-12-2021</a:t>
                      </a:r>
                      <a:endParaRPr sz="900" dirty="0">
                        <a:latin typeface="HelveticaNeueLTPro-Md"/>
                        <a:cs typeface="HelveticaNeueLTPro-Md"/>
                      </a:endParaRPr>
                    </a:p>
                  </a:txBody>
                  <a:tcPr marL="0" marR="0" marT="0" marB="0"/>
                </a:tc>
                <a:extLst>
                  <a:ext uri="{0D108BD9-81ED-4DB2-BD59-A6C34878D82A}">
                    <a16:rowId xmlns:a16="http://schemas.microsoft.com/office/drawing/2014/main" val="10002"/>
                  </a:ext>
                </a:extLst>
              </a:tr>
              <a:tr h="127000">
                <a:tc>
                  <a:txBody>
                    <a:bodyPr/>
                    <a:lstStyle/>
                    <a:p>
                      <a:pPr marL="171450">
                        <a:lnSpc>
                          <a:spcPts val="900"/>
                        </a:lnSpc>
                      </a:pPr>
                      <a:r>
                        <a:rPr sz="900" spc="5" dirty="0">
                          <a:solidFill>
                            <a:srgbClr val="1C216F"/>
                          </a:solidFill>
                          <a:latin typeface="HelveticaNeueLTPro-Md"/>
                          <a:cs typeface="HelveticaNeueLTPro-Md"/>
                        </a:rPr>
                        <a:t>Revision</a:t>
                      </a:r>
                      <a:endParaRPr sz="900">
                        <a:latin typeface="HelveticaNeueLTPro-Md"/>
                        <a:cs typeface="HelveticaNeueLTPro-Md"/>
                      </a:endParaRPr>
                    </a:p>
                  </a:txBody>
                  <a:tcPr marL="0" marR="0" marT="0" marB="0"/>
                </a:tc>
                <a:tc>
                  <a:txBody>
                    <a:bodyPr/>
                    <a:lstStyle/>
                    <a:p>
                      <a:pPr marL="307975">
                        <a:lnSpc>
                          <a:spcPts val="900"/>
                        </a:lnSpc>
                      </a:pPr>
                      <a:r>
                        <a:rPr sz="900" dirty="0">
                          <a:solidFill>
                            <a:srgbClr val="1C216F"/>
                          </a:solidFill>
                          <a:latin typeface="HelveticaNeueLTPro-Md"/>
                          <a:cs typeface="HelveticaNeueLTPro-Md"/>
                        </a:rPr>
                        <a:t>1</a:t>
                      </a:r>
                      <a:endParaRPr sz="900">
                        <a:latin typeface="HelveticaNeueLTPro-Md"/>
                        <a:cs typeface="HelveticaNeueLTPro-Md"/>
                      </a:endParaRPr>
                    </a:p>
                  </a:txBody>
                  <a:tcPr marL="0" marR="0" marT="0" marB="0"/>
                </a:tc>
                <a:extLst>
                  <a:ext uri="{0D108BD9-81ED-4DB2-BD59-A6C34878D82A}">
                    <a16:rowId xmlns:a16="http://schemas.microsoft.com/office/drawing/2014/main" val="10003"/>
                  </a:ext>
                </a:extLst>
              </a:tr>
              <a:tr h="127000">
                <a:tc>
                  <a:txBody>
                    <a:bodyPr/>
                    <a:lstStyle/>
                    <a:p>
                      <a:pPr marL="171450">
                        <a:lnSpc>
                          <a:spcPts val="900"/>
                        </a:lnSpc>
                      </a:pPr>
                      <a:r>
                        <a:rPr sz="900" dirty="0">
                          <a:solidFill>
                            <a:srgbClr val="1C216F"/>
                          </a:solidFill>
                          <a:latin typeface="HelveticaNeueLTPro-Md"/>
                          <a:cs typeface="HelveticaNeueLTPro-Md"/>
                        </a:rPr>
                        <a:t>Date</a:t>
                      </a:r>
                      <a:r>
                        <a:rPr sz="900" spc="-20" dirty="0">
                          <a:solidFill>
                            <a:srgbClr val="1C216F"/>
                          </a:solidFill>
                          <a:latin typeface="HelveticaNeueLTPro-Md"/>
                          <a:cs typeface="HelveticaNeueLTPro-Md"/>
                        </a:rPr>
                        <a:t> </a:t>
                      </a:r>
                      <a:r>
                        <a:rPr sz="900" dirty="0">
                          <a:solidFill>
                            <a:srgbClr val="1C216F"/>
                          </a:solidFill>
                          <a:latin typeface="HelveticaNeueLTPro-Md"/>
                          <a:cs typeface="HelveticaNeueLTPro-Md"/>
                        </a:rPr>
                        <a:t>of</a:t>
                      </a:r>
                      <a:r>
                        <a:rPr sz="900" spc="-15" dirty="0">
                          <a:solidFill>
                            <a:srgbClr val="1C216F"/>
                          </a:solidFill>
                          <a:latin typeface="HelveticaNeueLTPro-Md"/>
                          <a:cs typeface="HelveticaNeueLTPro-Md"/>
                        </a:rPr>
                        <a:t> </a:t>
                      </a:r>
                      <a:r>
                        <a:rPr sz="900" spc="5" dirty="0">
                          <a:solidFill>
                            <a:srgbClr val="1C216F"/>
                          </a:solidFill>
                          <a:latin typeface="HelveticaNeueLTPro-Md"/>
                          <a:cs typeface="HelveticaNeueLTPro-Md"/>
                        </a:rPr>
                        <a:t>previous</a:t>
                      </a:r>
                      <a:r>
                        <a:rPr sz="900" spc="-15" dirty="0">
                          <a:solidFill>
                            <a:srgbClr val="1C216F"/>
                          </a:solidFill>
                          <a:latin typeface="HelveticaNeueLTPro-Md"/>
                          <a:cs typeface="HelveticaNeueLTPro-Md"/>
                        </a:rPr>
                        <a:t> </a:t>
                      </a:r>
                      <a:r>
                        <a:rPr sz="900" spc="5" dirty="0">
                          <a:solidFill>
                            <a:srgbClr val="1C216F"/>
                          </a:solidFill>
                          <a:latin typeface="HelveticaNeueLTPro-Md"/>
                          <a:cs typeface="HelveticaNeueLTPro-Md"/>
                        </a:rPr>
                        <a:t>issue</a:t>
                      </a:r>
                      <a:endParaRPr sz="900">
                        <a:latin typeface="HelveticaNeueLTPro-Md"/>
                        <a:cs typeface="HelveticaNeueLTPro-Md"/>
                      </a:endParaRPr>
                    </a:p>
                  </a:txBody>
                  <a:tcPr marL="0" marR="0" marT="0" marB="0"/>
                </a:tc>
                <a:tc>
                  <a:txBody>
                    <a:bodyPr/>
                    <a:lstStyle/>
                    <a:p>
                      <a:pPr marL="307975">
                        <a:lnSpc>
                          <a:spcPts val="900"/>
                        </a:lnSpc>
                      </a:pPr>
                      <a:r>
                        <a:rPr sz="900" spc="5" dirty="0">
                          <a:solidFill>
                            <a:srgbClr val="1C216F"/>
                          </a:solidFill>
                          <a:latin typeface="HelveticaNeueLTPro-Md"/>
                          <a:cs typeface="HelveticaNeueLTPro-Md"/>
                        </a:rPr>
                        <a:t>No</a:t>
                      </a:r>
                      <a:r>
                        <a:rPr sz="900" spc="-30" dirty="0">
                          <a:solidFill>
                            <a:srgbClr val="1C216F"/>
                          </a:solidFill>
                          <a:latin typeface="HelveticaNeueLTPro-Md"/>
                          <a:cs typeface="HelveticaNeueLTPro-Md"/>
                        </a:rPr>
                        <a:t> </a:t>
                      </a:r>
                      <a:r>
                        <a:rPr sz="900" spc="5" dirty="0">
                          <a:solidFill>
                            <a:srgbClr val="1C216F"/>
                          </a:solidFill>
                          <a:latin typeface="HelveticaNeueLTPro-Md"/>
                          <a:cs typeface="HelveticaNeueLTPro-Md"/>
                        </a:rPr>
                        <a:t>previous</a:t>
                      </a:r>
                      <a:r>
                        <a:rPr sz="900" spc="-30" dirty="0">
                          <a:solidFill>
                            <a:srgbClr val="1C216F"/>
                          </a:solidFill>
                          <a:latin typeface="HelveticaNeueLTPro-Md"/>
                          <a:cs typeface="HelveticaNeueLTPro-Md"/>
                        </a:rPr>
                        <a:t> </a:t>
                      </a:r>
                      <a:r>
                        <a:rPr sz="900" spc="5" dirty="0">
                          <a:solidFill>
                            <a:srgbClr val="1C216F"/>
                          </a:solidFill>
                          <a:latin typeface="HelveticaNeueLTPro-Md"/>
                          <a:cs typeface="HelveticaNeueLTPro-Md"/>
                        </a:rPr>
                        <a:t>validation</a:t>
                      </a:r>
                      <a:endParaRPr sz="900">
                        <a:latin typeface="HelveticaNeueLTPro-Md"/>
                        <a:cs typeface="HelveticaNeueLTPro-Md"/>
                      </a:endParaRPr>
                    </a:p>
                  </a:txBody>
                  <a:tcPr marL="0" marR="0" marT="0" marB="0"/>
                </a:tc>
                <a:extLst>
                  <a:ext uri="{0D108BD9-81ED-4DB2-BD59-A6C34878D82A}">
                    <a16:rowId xmlns:a16="http://schemas.microsoft.com/office/drawing/2014/main" val="10004"/>
                  </a:ext>
                </a:extLst>
              </a:tr>
              <a:tr h="130175">
                <a:tc>
                  <a:txBody>
                    <a:bodyPr/>
                    <a:lstStyle/>
                    <a:p>
                      <a:pPr marL="171450">
                        <a:lnSpc>
                          <a:spcPts val="930"/>
                        </a:lnSpc>
                      </a:pPr>
                      <a:r>
                        <a:rPr sz="900" spc="5" dirty="0">
                          <a:solidFill>
                            <a:srgbClr val="1C216F"/>
                          </a:solidFill>
                          <a:latin typeface="HelveticaNeueLTPro-Md"/>
                          <a:cs typeface="HelveticaNeueLTPro-Md"/>
                        </a:rPr>
                        <a:t>Version</a:t>
                      </a:r>
                      <a:endParaRPr sz="900">
                        <a:latin typeface="HelveticaNeueLTPro-Md"/>
                        <a:cs typeface="HelveticaNeueLTPro-Md"/>
                      </a:endParaRPr>
                    </a:p>
                  </a:txBody>
                  <a:tcPr marL="0" marR="0" marT="0" marB="0"/>
                </a:tc>
                <a:tc>
                  <a:txBody>
                    <a:bodyPr/>
                    <a:lstStyle/>
                    <a:p>
                      <a:pPr marL="307975">
                        <a:lnSpc>
                          <a:spcPts val="930"/>
                        </a:lnSpc>
                      </a:pPr>
                      <a:r>
                        <a:rPr sz="900" dirty="0">
                          <a:solidFill>
                            <a:srgbClr val="1C216F"/>
                          </a:solidFill>
                          <a:latin typeface="HelveticaNeueLTPro-Md"/>
                          <a:cs typeface="HelveticaNeueLTPro-Md"/>
                        </a:rPr>
                        <a:t>1</a:t>
                      </a:r>
                      <a:endParaRPr sz="900" dirty="0">
                        <a:latin typeface="HelveticaNeueLTPro-Md"/>
                        <a:cs typeface="HelveticaNeueLTPro-Md"/>
                      </a:endParaRPr>
                    </a:p>
                  </a:txBody>
                  <a:tcPr marL="0" marR="0" marT="0" marB="0"/>
                </a:tc>
                <a:extLst>
                  <a:ext uri="{0D108BD9-81ED-4DB2-BD59-A6C34878D82A}">
                    <a16:rowId xmlns:a16="http://schemas.microsoft.com/office/drawing/2014/main" val="10005"/>
                  </a:ext>
                </a:extLst>
              </a:tr>
            </a:tbl>
          </a:graphicData>
        </a:graphic>
      </p:graphicFrame>
      <p:sp>
        <p:nvSpPr>
          <p:cNvPr id="12" name="object 12"/>
          <p:cNvSpPr/>
          <p:nvPr/>
        </p:nvSpPr>
        <p:spPr>
          <a:xfrm>
            <a:off x="457200" y="8852421"/>
            <a:ext cx="6693534" cy="0"/>
          </a:xfrm>
          <a:custGeom>
            <a:avLst/>
            <a:gdLst/>
            <a:ahLst/>
            <a:cxnLst/>
            <a:rect l="l" t="t" r="r" b="b"/>
            <a:pathLst>
              <a:path w="6693534">
                <a:moveTo>
                  <a:pt x="0" y="0"/>
                </a:moveTo>
                <a:lnTo>
                  <a:pt x="6693408" y="0"/>
                </a:lnTo>
              </a:path>
            </a:pathLst>
          </a:custGeom>
          <a:ln w="12700">
            <a:solidFill>
              <a:srgbClr val="14B1E7"/>
            </a:solidFill>
          </a:ln>
        </p:spPr>
        <p:txBody>
          <a:bodyPr wrap="square" lIns="0" tIns="0" rIns="0" bIns="0" rtlCol="0"/>
          <a:lstStyle/>
          <a:p>
            <a:endParaRPr/>
          </a:p>
        </p:txBody>
      </p:sp>
      <p:sp>
        <p:nvSpPr>
          <p:cNvPr id="13" name="object 13"/>
          <p:cNvSpPr/>
          <p:nvPr/>
        </p:nvSpPr>
        <p:spPr>
          <a:xfrm>
            <a:off x="457200" y="3657600"/>
            <a:ext cx="6693534" cy="0"/>
          </a:xfrm>
          <a:custGeom>
            <a:avLst/>
            <a:gdLst/>
            <a:ahLst/>
            <a:cxnLst/>
            <a:rect l="l" t="t" r="r" b="b"/>
            <a:pathLst>
              <a:path w="6693534">
                <a:moveTo>
                  <a:pt x="0" y="0"/>
                </a:moveTo>
                <a:lnTo>
                  <a:pt x="6693408" y="0"/>
                </a:lnTo>
              </a:path>
            </a:pathLst>
          </a:custGeom>
          <a:ln w="12700">
            <a:solidFill>
              <a:srgbClr val="14B1E7"/>
            </a:solidFill>
          </a:ln>
        </p:spPr>
        <p:txBody>
          <a:bodyPr wrap="square" lIns="0" tIns="0" rIns="0" bIns="0" rtlCol="0"/>
          <a:lstStyle/>
          <a:p>
            <a:endParaRPr/>
          </a:p>
        </p:txBody>
      </p:sp>
      <p:sp>
        <p:nvSpPr>
          <p:cNvPr id="14" name="object 14"/>
          <p:cNvSpPr/>
          <p:nvPr/>
        </p:nvSpPr>
        <p:spPr>
          <a:xfrm>
            <a:off x="457200" y="4419600"/>
            <a:ext cx="6693534" cy="0"/>
          </a:xfrm>
          <a:custGeom>
            <a:avLst/>
            <a:gdLst/>
            <a:ahLst/>
            <a:cxnLst/>
            <a:rect l="l" t="t" r="r" b="b"/>
            <a:pathLst>
              <a:path w="6693534">
                <a:moveTo>
                  <a:pt x="0" y="0"/>
                </a:moveTo>
                <a:lnTo>
                  <a:pt x="6693408" y="0"/>
                </a:lnTo>
              </a:path>
            </a:pathLst>
          </a:custGeom>
          <a:ln w="12700">
            <a:solidFill>
              <a:srgbClr val="14B1E7"/>
            </a:solidFill>
          </a:ln>
        </p:spPr>
        <p:txBody>
          <a:bodyPr wrap="square" lIns="0" tIns="0" rIns="0" bIns="0" rtlCol="0"/>
          <a:lstStyle/>
          <a:p>
            <a:endParaRPr/>
          </a:p>
        </p:txBody>
      </p:sp>
      <p:sp>
        <p:nvSpPr>
          <p:cNvPr id="15" name="object 15"/>
          <p:cNvSpPr/>
          <p:nvPr/>
        </p:nvSpPr>
        <p:spPr>
          <a:xfrm>
            <a:off x="457200" y="4953000"/>
            <a:ext cx="6693534" cy="0"/>
          </a:xfrm>
          <a:custGeom>
            <a:avLst/>
            <a:gdLst/>
            <a:ahLst/>
            <a:cxnLst/>
            <a:rect l="l" t="t" r="r" b="b"/>
            <a:pathLst>
              <a:path w="6693534">
                <a:moveTo>
                  <a:pt x="0" y="0"/>
                </a:moveTo>
                <a:lnTo>
                  <a:pt x="6693408" y="0"/>
                </a:lnTo>
              </a:path>
            </a:pathLst>
          </a:custGeom>
          <a:ln w="12700">
            <a:solidFill>
              <a:srgbClr val="14B1E7"/>
            </a:solidFill>
          </a:ln>
        </p:spPr>
        <p:txBody>
          <a:bodyPr wrap="square" lIns="0" tIns="0" rIns="0" bIns="0" rtlCol="0"/>
          <a:lstStyle/>
          <a:p>
            <a:endParaRPr/>
          </a:p>
        </p:txBody>
      </p:sp>
      <p:sp>
        <p:nvSpPr>
          <p:cNvPr id="16" name="object 16"/>
          <p:cNvSpPr/>
          <p:nvPr/>
        </p:nvSpPr>
        <p:spPr>
          <a:xfrm>
            <a:off x="457200" y="5181600"/>
            <a:ext cx="6693534" cy="0"/>
          </a:xfrm>
          <a:custGeom>
            <a:avLst/>
            <a:gdLst/>
            <a:ahLst/>
            <a:cxnLst/>
            <a:rect l="l" t="t" r="r" b="b"/>
            <a:pathLst>
              <a:path w="6693534">
                <a:moveTo>
                  <a:pt x="0" y="0"/>
                </a:moveTo>
                <a:lnTo>
                  <a:pt x="6693408" y="0"/>
                </a:lnTo>
              </a:path>
            </a:pathLst>
          </a:custGeom>
          <a:ln w="12700">
            <a:solidFill>
              <a:srgbClr val="14B1E7"/>
            </a:solidFill>
          </a:ln>
        </p:spPr>
        <p:txBody>
          <a:bodyPr wrap="square" lIns="0" tIns="0" rIns="0" bIns="0" rtlCol="0"/>
          <a:lstStyle/>
          <a:p>
            <a:endParaRPr/>
          </a:p>
        </p:txBody>
      </p:sp>
      <p:sp>
        <p:nvSpPr>
          <p:cNvPr id="17" name="object 17"/>
          <p:cNvSpPr txBox="1"/>
          <p:nvPr/>
        </p:nvSpPr>
        <p:spPr>
          <a:xfrm>
            <a:off x="615950" y="1524000"/>
            <a:ext cx="1054735" cy="289560"/>
          </a:xfrm>
          <a:prstGeom prst="rect">
            <a:avLst/>
          </a:prstGeom>
        </p:spPr>
        <p:txBody>
          <a:bodyPr vert="horz" wrap="square" lIns="0" tIns="25400" rIns="0" bIns="0" rtlCol="0">
            <a:spAutoFit/>
          </a:bodyPr>
          <a:lstStyle/>
          <a:p>
            <a:pPr marL="12700" marR="5080">
              <a:lnSpc>
                <a:spcPts val="1000"/>
              </a:lnSpc>
              <a:spcBef>
                <a:spcPts val="200"/>
              </a:spcBef>
            </a:pPr>
            <a:r>
              <a:rPr sz="900" b="1" spc="15" dirty="0">
                <a:solidFill>
                  <a:srgbClr val="025FAD"/>
                </a:solidFill>
                <a:latin typeface="Helvetica Neue LT Pro 75"/>
                <a:cs typeface="Helvetica Neue LT Pro 75"/>
              </a:rPr>
              <a:t>HAZARD</a:t>
            </a:r>
            <a:r>
              <a:rPr sz="900" b="1" spc="-60" dirty="0">
                <a:solidFill>
                  <a:srgbClr val="025FAD"/>
                </a:solidFill>
                <a:latin typeface="Helvetica Neue LT Pro 75"/>
                <a:cs typeface="Helvetica Neue LT Pro 75"/>
              </a:rPr>
              <a:t> </a:t>
            </a:r>
            <a:r>
              <a:rPr sz="900" b="1" spc="5" dirty="0">
                <a:solidFill>
                  <a:srgbClr val="025FAD"/>
                </a:solidFill>
                <a:latin typeface="Helvetica Neue LT Pro 75"/>
                <a:cs typeface="Helvetica Neue LT Pro 75"/>
              </a:rPr>
              <a:t>SYMBOL </a:t>
            </a:r>
            <a:r>
              <a:rPr sz="900" b="1" spc="-235" dirty="0">
                <a:solidFill>
                  <a:srgbClr val="025FAD"/>
                </a:solidFill>
                <a:latin typeface="Helvetica Neue LT Pro 75"/>
                <a:cs typeface="Helvetica Neue LT Pro 75"/>
              </a:rPr>
              <a:t> </a:t>
            </a:r>
            <a:r>
              <a:rPr sz="900" b="1" spc="5" dirty="0">
                <a:solidFill>
                  <a:srgbClr val="025FAD"/>
                </a:solidFill>
                <a:latin typeface="Helvetica Neue LT Pro 75"/>
                <a:cs typeface="Helvetica Neue LT Pro 75"/>
              </a:rPr>
              <a:t>OR</a:t>
            </a:r>
            <a:r>
              <a:rPr sz="900" b="1" spc="-10" dirty="0">
                <a:solidFill>
                  <a:srgbClr val="025FAD"/>
                </a:solidFill>
                <a:latin typeface="Helvetica Neue LT Pro 75"/>
                <a:cs typeface="Helvetica Neue LT Pro 75"/>
              </a:rPr>
              <a:t> </a:t>
            </a:r>
            <a:r>
              <a:rPr sz="900" b="1" spc="5" dirty="0">
                <a:solidFill>
                  <a:srgbClr val="025FAD"/>
                </a:solidFill>
                <a:latin typeface="Helvetica Neue LT Pro 75"/>
                <a:cs typeface="Helvetica Neue LT Pro 75"/>
              </a:rPr>
              <a:t>SYMBOLS:</a:t>
            </a:r>
            <a:endParaRPr sz="900" dirty="0">
              <a:latin typeface="Helvetica Neue LT Pro 75"/>
              <a:cs typeface="Helvetica Neue LT Pro 75"/>
            </a:endParaRPr>
          </a:p>
        </p:txBody>
      </p:sp>
      <p:sp>
        <p:nvSpPr>
          <p:cNvPr id="18" name="object 18"/>
          <p:cNvSpPr txBox="1"/>
          <p:nvPr/>
        </p:nvSpPr>
        <p:spPr>
          <a:xfrm>
            <a:off x="2425730" y="2362200"/>
            <a:ext cx="451484" cy="151323"/>
          </a:xfrm>
          <a:prstGeom prst="rect">
            <a:avLst/>
          </a:prstGeom>
        </p:spPr>
        <p:txBody>
          <a:bodyPr vert="horz" wrap="square" lIns="0" tIns="12700" rIns="0" bIns="0" rtlCol="0">
            <a:spAutoFit/>
          </a:bodyPr>
          <a:lstStyle/>
          <a:p>
            <a:pPr marL="12700">
              <a:lnSpc>
                <a:spcPct val="100000"/>
              </a:lnSpc>
              <a:spcBef>
                <a:spcPts val="100"/>
              </a:spcBef>
            </a:pPr>
            <a:r>
              <a:rPr lang="en-TT" sz="900" spc="10" dirty="0">
                <a:solidFill>
                  <a:srgbClr val="1C216F"/>
                </a:solidFill>
                <a:latin typeface="HelveticaNeueLTPro-Md"/>
                <a:cs typeface="HelveticaNeueLTPro-Md"/>
              </a:rPr>
              <a:t>Toxic</a:t>
            </a:r>
            <a:endParaRPr sz="900" dirty="0">
              <a:latin typeface="HelveticaNeueLTPro-Md"/>
              <a:cs typeface="HelveticaNeueLTPro-Md"/>
            </a:endParaRPr>
          </a:p>
        </p:txBody>
      </p:sp>
      <p:sp>
        <p:nvSpPr>
          <p:cNvPr id="26" name="object 26"/>
          <p:cNvSpPr txBox="1"/>
          <p:nvPr/>
        </p:nvSpPr>
        <p:spPr>
          <a:xfrm>
            <a:off x="615950" y="5559880"/>
            <a:ext cx="1703705" cy="289560"/>
          </a:xfrm>
          <a:prstGeom prst="rect">
            <a:avLst/>
          </a:prstGeom>
        </p:spPr>
        <p:txBody>
          <a:bodyPr vert="horz" wrap="square" lIns="0" tIns="25400" rIns="0" bIns="0" rtlCol="0">
            <a:spAutoFit/>
          </a:bodyPr>
          <a:lstStyle/>
          <a:p>
            <a:pPr marL="12700" marR="5080">
              <a:lnSpc>
                <a:spcPts val="1000"/>
              </a:lnSpc>
              <a:spcBef>
                <a:spcPts val="200"/>
              </a:spcBef>
            </a:pPr>
            <a:r>
              <a:rPr sz="900" b="1" dirty="0">
                <a:solidFill>
                  <a:srgbClr val="025FAD"/>
                </a:solidFill>
                <a:latin typeface="Helvetica Neue LT Pro 75"/>
                <a:cs typeface="Helvetica Neue LT Pro 75"/>
              </a:rPr>
              <a:t>NATIONAL </a:t>
            </a:r>
            <a:r>
              <a:rPr sz="900" b="1" spc="5" dirty="0">
                <a:solidFill>
                  <a:srgbClr val="025FAD"/>
                </a:solidFill>
                <a:latin typeface="Helvetica Neue LT Pro 75"/>
                <a:cs typeface="Helvetica Neue LT Pro 75"/>
              </a:rPr>
              <a:t>FIRE </a:t>
            </a:r>
            <a:r>
              <a:rPr sz="900" b="1" dirty="0">
                <a:solidFill>
                  <a:srgbClr val="025FAD"/>
                </a:solidFill>
                <a:latin typeface="Helvetica Neue LT Pro 75"/>
                <a:cs typeface="Helvetica Neue LT Pro 75"/>
              </a:rPr>
              <a:t>PROTECTION </a:t>
            </a:r>
            <a:r>
              <a:rPr sz="900" b="1" spc="-240" dirty="0">
                <a:solidFill>
                  <a:srgbClr val="025FAD"/>
                </a:solidFill>
                <a:latin typeface="Helvetica Neue LT Pro 75"/>
                <a:cs typeface="Helvetica Neue LT Pro 75"/>
              </a:rPr>
              <a:t> </a:t>
            </a:r>
            <a:r>
              <a:rPr sz="900" b="1" dirty="0">
                <a:solidFill>
                  <a:srgbClr val="025FAD"/>
                </a:solidFill>
                <a:latin typeface="Helvetica Neue LT Pro 75"/>
                <a:cs typeface="Helvetica Neue LT Pro 75"/>
              </a:rPr>
              <a:t>ASSOCIATION</a:t>
            </a:r>
            <a:r>
              <a:rPr sz="900" b="1" spc="-5" dirty="0">
                <a:solidFill>
                  <a:srgbClr val="025FAD"/>
                </a:solidFill>
                <a:latin typeface="Helvetica Neue LT Pro 75"/>
                <a:cs typeface="Helvetica Neue LT Pro 75"/>
              </a:rPr>
              <a:t> </a:t>
            </a:r>
            <a:r>
              <a:rPr sz="900" b="1" spc="15" dirty="0">
                <a:solidFill>
                  <a:srgbClr val="025FAD"/>
                </a:solidFill>
                <a:latin typeface="Helvetica Neue LT Pro 75"/>
                <a:cs typeface="Helvetica Neue LT Pro 75"/>
              </a:rPr>
              <a:t>(U.S.A.)</a:t>
            </a:r>
            <a:endParaRPr sz="900">
              <a:latin typeface="Helvetica Neue LT Pro 75"/>
              <a:cs typeface="Helvetica Neue LT Pro 75"/>
            </a:endParaRPr>
          </a:p>
        </p:txBody>
      </p:sp>
      <p:sp>
        <p:nvSpPr>
          <p:cNvPr id="27" name="object 27"/>
          <p:cNvSpPr txBox="1"/>
          <p:nvPr/>
        </p:nvSpPr>
        <p:spPr>
          <a:xfrm>
            <a:off x="615950" y="2656840"/>
            <a:ext cx="892175" cy="162560"/>
          </a:xfrm>
          <a:prstGeom prst="rect">
            <a:avLst/>
          </a:prstGeom>
        </p:spPr>
        <p:txBody>
          <a:bodyPr vert="horz" wrap="square" lIns="0" tIns="12700" rIns="0" bIns="0" rtlCol="0">
            <a:spAutoFit/>
          </a:bodyPr>
          <a:lstStyle/>
          <a:p>
            <a:pPr marL="12700">
              <a:lnSpc>
                <a:spcPct val="100000"/>
              </a:lnSpc>
              <a:spcBef>
                <a:spcPts val="100"/>
              </a:spcBef>
            </a:pPr>
            <a:r>
              <a:rPr sz="900" b="1" spc="10" dirty="0">
                <a:solidFill>
                  <a:srgbClr val="025FAD"/>
                </a:solidFill>
                <a:latin typeface="Helvetica Neue LT Pro 75"/>
                <a:cs typeface="Helvetica Neue LT Pro 75"/>
              </a:rPr>
              <a:t>RISK</a:t>
            </a:r>
            <a:r>
              <a:rPr sz="900" b="1" spc="-65" dirty="0">
                <a:solidFill>
                  <a:srgbClr val="025FAD"/>
                </a:solidFill>
                <a:latin typeface="Helvetica Neue LT Pro 75"/>
                <a:cs typeface="Helvetica Neue LT Pro 75"/>
              </a:rPr>
              <a:t> </a:t>
            </a:r>
            <a:r>
              <a:rPr sz="900" b="1" spc="10" dirty="0">
                <a:solidFill>
                  <a:srgbClr val="025FAD"/>
                </a:solidFill>
                <a:latin typeface="Helvetica Neue LT Pro 75"/>
                <a:cs typeface="Helvetica Neue LT Pro 75"/>
              </a:rPr>
              <a:t>PHRASES</a:t>
            </a:r>
            <a:endParaRPr sz="900" dirty="0">
              <a:latin typeface="Helvetica Neue LT Pro 75"/>
              <a:cs typeface="Helvetica Neue LT Pro 75"/>
            </a:endParaRPr>
          </a:p>
        </p:txBody>
      </p:sp>
      <p:sp>
        <p:nvSpPr>
          <p:cNvPr id="28" name="object 28"/>
          <p:cNvSpPr txBox="1"/>
          <p:nvPr/>
        </p:nvSpPr>
        <p:spPr>
          <a:xfrm>
            <a:off x="2425730" y="2606774"/>
            <a:ext cx="2956560" cy="974626"/>
          </a:xfrm>
          <a:prstGeom prst="rect">
            <a:avLst/>
          </a:prstGeom>
        </p:spPr>
        <p:txBody>
          <a:bodyPr vert="horz" wrap="square" lIns="0" tIns="12700" rIns="0" bIns="0" rtlCol="0">
            <a:spAutoFit/>
          </a:bodyPr>
          <a:lstStyle/>
          <a:p>
            <a:pPr marL="12700">
              <a:lnSpc>
                <a:spcPts val="1040"/>
              </a:lnSpc>
              <a:spcBef>
                <a:spcPts val="100"/>
              </a:spcBef>
            </a:pPr>
            <a:r>
              <a:rPr lang="en-TT" sz="900" spc="-5" dirty="0">
                <a:solidFill>
                  <a:srgbClr val="1C216F"/>
                </a:solidFill>
                <a:latin typeface="HelveticaNeueLTPro-Md"/>
                <a:cs typeface="HelveticaNeueLTPro-Md"/>
              </a:rPr>
              <a:t>R10- Flammable.</a:t>
            </a:r>
          </a:p>
          <a:p>
            <a:pPr marL="12700">
              <a:lnSpc>
                <a:spcPts val="1040"/>
              </a:lnSpc>
              <a:spcBef>
                <a:spcPts val="100"/>
              </a:spcBef>
            </a:pPr>
            <a:r>
              <a:rPr lang="en-TT" sz="900" spc="-5" dirty="0">
                <a:solidFill>
                  <a:srgbClr val="1C216F"/>
                </a:solidFill>
                <a:latin typeface="HelveticaNeueLTPro-Md"/>
                <a:cs typeface="HelveticaNeueLTPro-Md"/>
              </a:rPr>
              <a:t>R45- May cause cancer.</a:t>
            </a:r>
          </a:p>
          <a:p>
            <a:pPr marL="12700">
              <a:lnSpc>
                <a:spcPts val="1040"/>
              </a:lnSpc>
              <a:spcBef>
                <a:spcPts val="100"/>
              </a:spcBef>
            </a:pPr>
            <a:r>
              <a:rPr lang="en-TT" sz="900" spc="-5" dirty="0">
                <a:solidFill>
                  <a:srgbClr val="1C216F"/>
                </a:solidFill>
                <a:latin typeface="HelveticaNeueLTPro-Md"/>
                <a:cs typeface="HelveticaNeueLTPro-Md"/>
              </a:rPr>
              <a:t>R46- May cause heritable genetic damage.</a:t>
            </a:r>
          </a:p>
          <a:p>
            <a:pPr marL="12700">
              <a:lnSpc>
                <a:spcPts val="1040"/>
              </a:lnSpc>
              <a:spcBef>
                <a:spcPts val="100"/>
              </a:spcBef>
            </a:pPr>
            <a:r>
              <a:rPr lang="en-TT" sz="900" spc="-5" dirty="0">
                <a:solidFill>
                  <a:srgbClr val="1C216F"/>
                </a:solidFill>
                <a:latin typeface="HelveticaNeueLTPro-Md"/>
                <a:cs typeface="HelveticaNeueLTPro-Md"/>
              </a:rPr>
              <a:t>R36/38- Irritating to eyes and skin.</a:t>
            </a:r>
          </a:p>
          <a:p>
            <a:pPr marL="12700">
              <a:lnSpc>
                <a:spcPts val="1040"/>
              </a:lnSpc>
              <a:spcBef>
                <a:spcPts val="100"/>
              </a:spcBef>
            </a:pPr>
            <a:r>
              <a:rPr lang="en-TT" sz="900" spc="-5" dirty="0">
                <a:solidFill>
                  <a:srgbClr val="1C216F"/>
                </a:solidFill>
                <a:latin typeface="HelveticaNeueLTPro-Md"/>
                <a:cs typeface="HelveticaNeueLTPro-Md"/>
              </a:rPr>
              <a:t>R43- May cause sensitization by skin contact.</a:t>
            </a:r>
          </a:p>
          <a:p>
            <a:pPr marL="12700">
              <a:lnSpc>
                <a:spcPts val="1040"/>
              </a:lnSpc>
              <a:spcBef>
                <a:spcPts val="100"/>
              </a:spcBef>
            </a:pPr>
            <a:r>
              <a:rPr lang="en-TT" sz="900" spc="-5" dirty="0">
                <a:solidFill>
                  <a:srgbClr val="1C216F"/>
                </a:solidFill>
                <a:latin typeface="HelveticaNeueLTPro-Md"/>
                <a:cs typeface="HelveticaNeueLTPro-Md"/>
              </a:rPr>
              <a:t>R52/53- Harmful to aquatic organisms, may cause long-term adverse effects in the aquatic environment.</a:t>
            </a:r>
          </a:p>
        </p:txBody>
      </p:sp>
      <p:sp>
        <p:nvSpPr>
          <p:cNvPr id="29" name="object 29"/>
          <p:cNvSpPr txBox="1"/>
          <p:nvPr/>
        </p:nvSpPr>
        <p:spPr>
          <a:xfrm>
            <a:off x="615950" y="8604832"/>
            <a:ext cx="6548120" cy="873760"/>
          </a:xfrm>
          <a:prstGeom prst="rect">
            <a:avLst/>
          </a:prstGeom>
        </p:spPr>
        <p:txBody>
          <a:bodyPr vert="horz" wrap="square" lIns="0" tIns="12700" rIns="0" bIns="0" rtlCol="0">
            <a:spAutoFit/>
          </a:bodyPr>
          <a:lstStyle/>
          <a:p>
            <a:pPr marL="12700">
              <a:lnSpc>
                <a:spcPct val="100000"/>
              </a:lnSpc>
              <a:spcBef>
                <a:spcPts val="100"/>
              </a:spcBef>
            </a:pPr>
            <a:r>
              <a:rPr sz="900" spc="5" dirty="0">
                <a:solidFill>
                  <a:srgbClr val="1C216F"/>
                </a:solidFill>
                <a:latin typeface="HelveticaNeueLTPro-Md"/>
                <a:cs typeface="HelveticaNeueLTPro-Md"/>
              </a:rPr>
              <a:t>Indicates</a:t>
            </a:r>
            <a:r>
              <a:rPr sz="900" dirty="0">
                <a:solidFill>
                  <a:srgbClr val="1C216F"/>
                </a:solidFill>
                <a:latin typeface="HelveticaNeueLTPro-Md"/>
                <a:cs typeface="HelveticaNeueLTPro-Md"/>
              </a:rPr>
              <a:t> </a:t>
            </a:r>
            <a:r>
              <a:rPr sz="900" spc="5" dirty="0">
                <a:solidFill>
                  <a:srgbClr val="1C216F"/>
                </a:solidFill>
                <a:latin typeface="HelveticaNeueLTPro-Md"/>
                <a:cs typeface="HelveticaNeueLTPro-Md"/>
              </a:rPr>
              <a:t>information that</a:t>
            </a:r>
            <a:r>
              <a:rPr sz="900" dirty="0">
                <a:solidFill>
                  <a:srgbClr val="1C216F"/>
                </a:solidFill>
                <a:latin typeface="HelveticaNeueLTPro-Md"/>
                <a:cs typeface="HelveticaNeueLTPro-Md"/>
              </a:rPr>
              <a:t> </a:t>
            </a:r>
            <a:r>
              <a:rPr sz="900" spc="5" dirty="0">
                <a:solidFill>
                  <a:srgbClr val="1C216F"/>
                </a:solidFill>
                <a:latin typeface="HelveticaNeueLTPro-Md"/>
                <a:cs typeface="HelveticaNeueLTPro-Md"/>
              </a:rPr>
              <a:t>has changed from</a:t>
            </a:r>
            <a:r>
              <a:rPr sz="900" dirty="0">
                <a:solidFill>
                  <a:srgbClr val="1C216F"/>
                </a:solidFill>
                <a:latin typeface="HelveticaNeueLTPro-Md"/>
                <a:cs typeface="HelveticaNeueLTPro-Md"/>
              </a:rPr>
              <a:t> </a:t>
            </a:r>
            <a:r>
              <a:rPr sz="900" spc="5" dirty="0">
                <a:solidFill>
                  <a:srgbClr val="1C216F"/>
                </a:solidFill>
                <a:latin typeface="HelveticaNeueLTPro-Md"/>
                <a:cs typeface="HelveticaNeueLTPro-Md"/>
              </a:rPr>
              <a:t>previously issued version.</a:t>
            </a:r>
            <a:endParaRPr sz="900">
              <a:latin typeface="HelveticaNeueLTPro-Md"/>
              <a:cs typeface="HelveticaNeueLTPro-Md"/>
            </a:endParaRPr>
          </a:p>
          <a:p>
            <a:pPr>
              <a:lnSpc>
                <a:spcPct val="100000"/>
              </a:lnSpc>
              <a:spcBef>
                <a:spcPts val="65"/>
              </a:spcBef>
            </a:pPr>
            <a:endParaRPr sz="1000">
              <a:latin typeface="HelveticaNeueLTPro-Md"/>
              <a:cs typeface="HelveticaNeueLTPro-Md"/>
            </a:endParaRPr>
          </a:p>
          <a:p>
            <a:pPr marL="12700">
              <a:lnSpc>
                <a:spcPct val="100000"/>
              </a:lnSpc>
            </a:pPr>
            <a:r>
              <a:rPr sz="900" b="1" spc="10" dirty="0">
                <a:solidFill>
                  <a:srgbClr val="025FAD"/>
                </a:solidFill>
                <a:latin typeface="Helvetica Neue LT Pro 75"/>
                <a:cs typeface="Helvetica Neue LT Pro 75"/>
              </a:rPr>
              <a:t>DISCLAIMER</a:t>
            </a:r>
            <a:endParaRPr sz="900">
              <a:latin typeface="Helvetica Neue LT Pro 75"/>
              <a:cs typeface="Helvetica Neue LT Pro 75"/>
            </a:endParaRPr>
          </a:p>
          <a:p>
            <a:pPr marL="12700" marR="5080" algn="just">
              <a:lnSpc>
                <a:spcPct val="100000"/>
              </a:lnSpc>
              <a:spcBef>
                <a:spcPts val="560"/>
              </a:spcBef>
            </a:pPr>
            <a:r>
              <a:rPr sz="700" spc="5" dirty="0">
                <a:solidFill>
                  <a:srgbClr val="1C216F"/>
                </a:solidFill>
                <a:latin typeface="HelveticaNeueLTPro-Md"/>
                <a:cs typeface="HelveticaNeueLTPro-Md"/>
              </a:rPr>
              <a:t>Information </a:t>
            </a:r>
            <a:r>
              <a:rPr sz="700" spc="10" dirty="0">
                <a:solidFill>
                  <a:srgbClr val="1C216F"/>
                </a:solidFill>
                <a:latin typeface="HelveticaNeueLTPro-Md"/>
                <a:cs typeface="HelveticaNeueLTPro-Md"/>
              </a:rPr>
              <a:t>contained </a:t>
            </a:r>
            <a:r>
              <a:rPr sz="700" spc="5" dirty="0">
                <a:solidFill>
                  <a:srgbClr val="1C216F"/>
                </a:solidFill>
                <a:latin typeface="HelveticaNeueLTPro-Md"/>
                <a:cs typeface="HelveticaNeueLTPro-Md"/>
              </a:rPr>
              <a:t>in this </a:t>
            </a:r>
            <a:r>
              <a:rPr sz="700" spc="10" dirty="0">
                <a:solidFill>
                  <a:srgbClr val="1C216F"/>
                </a:solidFill>
                <a:latin typeface="HelveticaNeueLTPro-Md"/>
                <a:cs typeface="HelveticaNeueLTPro-Md"/>
              </a:rPr>
              <a:t>material safety </a:t>
            </a:r>
            <a:r>
              <a:rPr sz="700" spc="5" dirty="0">
                <a:solidFill>
                  <a:srgbClr val="1C216F"/>
                </a:solidFill>
                <a:latin typeface="HelveticaNeueLTPro-Md"/>
                <a:cs typeface="HelveticaNeueLTPro-Md"/>
              </a:rPr>
              <a:t>data </a:t>
            </a:r>
            <a:r>
              <a:rPr sz="700" spc="10" dirty="0">
                <a:solidFill>
                  <a:srgbClr val="1C216F"/>
                </a:solidFill>
                <a:latin typeface="HelveticaNeueLTPro-Md"/>
                <a:cs typeface="HelveticaNeueLTPro-Md"/>
              </a:rPr>
              <a:t>sheet </a:t>
            </a:r>
            <a:r>
              <a:rPr sz="700" spc="5" dirty="0">
                <a:solidFill>
                  <a:srgbClr val="1C216F"/>
                </a:solidFill>
                <a:latin typeface="HelveticaNeueLTPro-Md"/>
                <a:cs typeface="HelveticaNeueLTPro-Md"/>
              </a:rPr>
              <a:t>is believed </a:t>
            </a:r>
            <a:r>
              <a:rPr sz="700" dirty="0">
                <a:solidFill>
                  <a:srgbClr val="1C216F"/>
                </a:solidFill>
                <a:latin typeface="HelveticaNeueLTPro-Md"/>
                <a:cs typeface="HelveticaNeueLTPro-Md"/>
              </a:rPr>
              <a:t>to </a:t>
            </a:r>
            <a:r>
              <a:rPr sz="700" spc="5" dirty="0">
                <a:solidFill>
                  <a:srgbClr val="1C216F"/>
                </a:solidFill>
                <a:latin typeface="HelveticaNeueLTPro-Md"/>
                <a:cs typeface="HelveticaNeueLTPro-Md"/>
              </a:rPr>
              <a:t>be </a:t>
            </a:r>
            <a:r>
              <a:rPr sz="700" spc="10" dirty="0">
                <a:solidFill>
                  <a:srgbClr val="1C216F"/>
                </a:solidFill>
                <a:latin typeface="HelveticaNeueLTPro-Md"/>
                <a:cs typeface="HelveticaNeueLTPro-Md"/>
              </a:rPr>
              <a:t>reliable </a:t>
            </a:r>
            <a:r>
              <a:rPr sz="700" spc="5" dirty="0">
                <a:solidFill>
                  <a:srgbClr val="1C216F"/>
                </a:solidFill>
                <a:latin typeface="HelveticaNeueLTPro-Md"/>
                <a:cs typeface="HelveticaNeueLTPro-Md"/>
              </a:rPr>
              <a:t>and given in good faith, but no </a:t>
            </a:r>
            <a:r>
              <a:rPr sz="700" spc="10" dirty="0">
                <a:solidFill>
                  <a:srgbClr val="1C216F"/>
                </a:solidFill>
                <a:latin typeface="HelveticaNeueLTPro-Md"/>
                <a:cs typeface="HelveticaNeueLTPro-Md"/>
              </a:rPr>
              <a:t>representation, guarantee </a:t>
            </a:r>
            <a:r>
              <a:rPr sz="700" spc="5" dirty="0">
                <a:solidFill>
                  <a:srgbClr val="1C216F"/>
                </a:solidFill>
                <a:latin typeface="HelveticaNeueLTPro-Md"/>
                <a:cs typeface="HelveticaNeueLTPro-Md"/>
              </a:rPr>
              <a:t>or </a:t>
            </a:r>
            <a:r>
              <a:rPr sz="700" spc="10" dirty="0">
                <a:solidFill>
                  <a:srgbClr val="1C216F"/>
                </a:solidFill>
                <a:latin typeface="HelveticaNeueLTPro-Md"/>
                <a:cs typeface="HelveticaNeueLTPro-Md"/>
              </a:rPr>
              <a:t>warranties </a:t>
            </a:r>
            <a:r>
              <a:rPr sz="700" spc="5" dirty="0">
                <a:solidFill>
                  <a:srgbClr val="1C216F"/>
                </a:solidFill>
                <a:latin typeface="HelveticaNeueLTPro-Md"/>
                <a:cs typeface="HelveticaNeueLTPro-Md"/>
              </a:rPr>
              <a:t>of </a:t>
            </a:r>
            <a:r>
              <a:rPr sz="700" spc="10" dirty="0">
                <a:solidFill>
                  <a:srgbClr val="1C216F"/>
                </a:solidFill>
                <a:latin typeface="HelveticaNeueLTPro-Md"/>
                <a:cs typeface="HelveticaNeueLTPro-Md"/>
              </a:rPr>
              <a:t> </a:t>
            </a:r>
            <a:r>
              <a:rPr sz="700" spc="5" dirty="0">
                <a:solidFill>
                  <a:srgbClr val="1C216F"/>
                </a:solidFill>
                <a:latin typeface="HelveticaNeueLTPro-Md"/>
                <a:cs typeface="HelveticaNeueLTPro-Md"/>
              </a:rPr>
              <a:t>any</a:t>
            </a:r>
            <a:r>
              <a:rPr sz="700" spc="-25" dirty="0">
                <a:solidFill>
                  <a:srgbClr val="1C216F"/>
                </a:solidFill>
                <a:latin typeface="HelveticaNeueLTPro-Md"/>
                <a:cs typeface="HelveticaNeueLTPro-Md"/>
              </a:rPr>
              <a:t> </a:t>
            </a:r>
            <a:r>
              <a:rPr sz="700" spc="5" dirty="0">
                <a:solidFill>
                  <a:srgbClr val="1C216F"/>
                </a:solidFill>
                <a:latin typeface="HelveticaNeueLTPro-Md"/>
                <a:cs typeface="HelveticaNeueLTPro-Md"/>
              </a:rPr>
              <a:t>kind</a:t>
            </a:r>
            <a:r>
              <a:rPr sz="700" spc="-20" dirty="0">
                <a:solidFill>
                  <a:srgbClr val="1C216F"/>
                </a:solidFill>
                <a:latin typeface="HelveticaNeueLTPro-Md"/>
                <a:cs typeface="HelveticaNeueLTPro-Md"/>
              </a:rPr>
              <a:t> </a:t>
            </a:r>
            <a:r>
              <a:rPr sz="700" spc="10" dirty="0">
                <a:solidFill>
                  <a:srgbClr val="1C216F"/>
                </a:solidFill>
                <a:latin typeface="HelveticaNeueLTPro-Md"/>
                <a:cs typeface="HelveticaNeueLTPro-Md"/>
              </a:rPr>
              <a:t>are</a:t>
            </a:r>
            <a:r>
              <a:rPr sz="700" spc="-25" dirty="0">
                <a:solidFill>
                  <a:srgbClr val="1C216F"/>
                </a:solidFill>
                <a:latin typeface="HelveticaNeueLTPro-Md"/>
                <a:cs typeface="HelveticaNeueLTPro-Md"/>
              </a:rPr>
              <a:t> </a:t>
            </a:r>
            <a:r>
              <a:rPr sz="700" spc="5" dirty="0">
                <a:solidFill>
                  <a:srgbClr val="1C216F"/>
                </a:solidFill>
                <a:latin typeface="HelveticaNeueLTPro-Md"/>
                <a:cs typeface="HelveticaNeueLTPro-Md"/>
              </a:rPr>
              <a:t>made</a:t>
            </a:r>
            <a:r>
              <a:rPr sz="700" spc="-20" dirty="0">
                <a:solidFill>
                  <a:srgbClr val="1C216F"/>
                </a:solidFill>
                <a:latin typeface="HelveticaNeueLTPro-Md"/>
                <a:cs typeface="HelveticaNeueLTPro-Md"/>
              </a:rPr>
              <a:t> </a:t>
            </a:r>
            <a:r>
              <a:rPr sz="700" spc="5" dirty="0">
                <a:solidFill>
                  <a:srgbClr val="1C216F"/>
                </a:solidFill>
                <a:latin typeface="HelveticaNeueLTPro-Md"/>
                <a:cs typeface="HelveticaNeueLTPro-Md"/>
              </a:rPr>
              <a:t>as</a:t>
            </a:r>
            <a:r>
              <a:rPr sz="700" spc="-20" dirty="0">
                <a:solidFill>
                  <a:srgbClr val="1C216F"/>
                </a:solidFill>
                <a:latin typeface="HelveticaNeueLTPro-Md"/>
                <a:cs typeface="HelveticaNeueLTPro-Md"/>
              </a:rPr>
              <a:t> </a:t>
            </a:r>
            <a:r>
              <a:rPr sz="700" dirty="0">
                <a:solidFill>
                  <a:srgbClr val="1C216F"/>
                </a:solidFill>
                <a:latin typeface="HelveticaNeueLTPro-Md"/>
                <a:cs typeface="HelveticaNeueLTPro-Md"/>
              </a:rPr>
              <a:t>to</a:t>
            </a:r>
            <a:r>
              <a:rPr sz="700" spc="-25" dirty="0">
                <a:solidFill>
                  <a:srgbClr val="1C216F"/>
                </a:solidFill>
                <a:latin typeface="HelveticaNeueLTPro-Md"/>
                <a:cs typeface="HelveticaNeueLTPro-Md"/>
              </a:rPr>
              <a:t> </a:t>
            </a:r>
            <a:r>
              <a:rPr sz="700" spc="5" dirty="0">
                <a:solidFill>
                  <a:srgbClr val="1C216F"/>
                </a:solidFill>
                <a:latin typeface="HelveticaNeueLTPro-Md"/>
                <a:cs typeface="HelveticaNeueLTPro-Md"/>
              </a:rPr>
              <a:t>its</a:t>
            </a:r>
            <a:r>
              <a:rPr sz="700" spc="-20" dirty="0">
                <a:solidFill>
                  <a:srgbClr val="1C216F"/>
                </a:solidFill>
                <a:latin typeface="HelveticaNeueLTPro-Md"/>
                <a:cs typeface="HelveticaNeueLTPro-Md"/>
              </a:rPr>
              <a:t> </a:t>
            </a:r>
            <a:r>
              <a:rPr sz="700" spc="5" dirty="0">
                <a:solidFill>
                  <a:srgbClr val="1C216F"/>
                </a:solidFill>
                <a:latin typeface="HelveticaNeueLTPro-Md"/>
                <a:cs typeface="HelveticaNeueLTPro-Md"/>
              </a:rPr>
              <a:t>accuracy,</a:t>
            </a:r>
            <a:r>
              <a:rPr sz="700" spc="-20" dirty="0">
                <a:solidFill>
                  <a:srgbClr val="1C216F"/>
                </a:solidFill>
                <a:latin typeface="HelveticaNeueLTPro-Md"/>
                <a:cs typeface="HelveticaNeueLTPro-Md"/>
              </a:rPr>
              <a:t> </a:t>
            </a:r>
            <a:r>
              <a:rPr sz="700" spc="10" dirty="0">
                <a:solidFill>
                  <a:srgbClr val="1C216F"/>
                </a:solidFill>
                <a:latin typeface="HelveticaNeueLTPro-Md"/>
                <a:cs typeface="HelveticaNeueLTPro-Md"/>
              </a:rPr>
              <a:t>suitability</a:t>
            </a:r>
            <a:r>
              <a:rPr sz="700" spc="-25" dirty="0">
                <a:solidFill>
                  <a:srgbClr val="1C216F"/>
                </a:solidFill>
                <a:latin typeface="HelveticaNeueLTPro-Md"/>
                <a:cs typeface="HelveticaNeueLTPro-Md"/>
              </a:rPr>
              <a:t> </a:t>
            </a:r>
            <a:r>
              <a:rPr sz="700" spc="5" dirty="0">
                <a:solidFill>
                  <a:srgbClr val="1C216F"/>
                </a:solidFill>
                <a:latin typeface="HelveticaNeueLTPro-Md"/>
                <a:cs typeface="HelveticaNeueLTPro-Md"/>
              </a:rPr>
              <a:t>for</a:t>
            </a:r>
            <a:r>
              <a:rPr sz="700" spc="-20" dirty="0">
                <a:solidFill>
                  <a:srgbClr val="1C216F"/>
                </a:solidFill>
                <a:latin typeface="HelveticaNeueLTPro-Md"/>
                <a:cs typeface="HelveticaNeueLTPro-Md"/>
              </a:rPr>
              <a:t> </a:t>
            </a:r>
            <a:r>
              <a:rPr sz="700" dirty="0">
                <a:solidFill>
                  <a:srgbClr val="1C216F"/>
                </a:solidFill>
                <a:latin typeface="HelveticaNeueLTPro-Md"/>
                <a:cs typeface="HelveticaNeueLTPro-Md"/>
              </a:rPr>
              <a:t>a</a:t>
            </a:r>
            <a:r>
              <a:rPr sz="700" spc="-20" dirty="0">
                <a:solidFill>
                  <a:srgbClr val="1C216F"/>
                </a:solidFill>
                <a:latin typeface="HelveticaNeueLTPro-Md"/>
                <a:cs typeface="HelveticaNeueLTPro-Md"/>
              </a:rPr>
              <a:t> </a:t>
            </a:r>
            <a:r>
              <a:rPr sz="700" spc="10" dirty="0">
                <a:solidFill>
                  <a:srgbClr val="1C216F"/>
                </a:solidFill>
                <a:latin typeface="HelveticaNeueLTPro-Md"/>
                <a:cs typeface="HelveticaNeueLTPro-Md"/>
              </a:rPr>
              <a:t>particular</a:t>
            </a:r>
            <a:r>
              <a:rPr sz="700" spc="-25" dirty="0">
                <a:solidFill>
                  <a:srgbClr val="1C216F"/>
                </a:solidFill>
                <a:latin typeface="HelveticaNeueLTPro-Md"/>
                <a:cs typeface="HelveticaNeueLTPro-Md"/>
              </a:rPr>
              <a:t> </a:t>
            </a:r>
            <a:r>
              <a:rPr sz="700" spc="10" dirty="0">
                <a:solidFill>
                  <a:srgbClr val="1C216F"/>
                </a:solidFill>
                <a:latin typeface="HelveticaNeueLTPro-Md"/>
                <a:cs typeface="HelveticaNeueLTPro-Md"/>
              </a:rPr>
              <a:t>application</a:t>
            </a:r>
            <a:r>
              <a:rPr sz="700" spc="-20" dirty="0">
                <a:solidFill>
                  <a:srgbClr val="1C216F"/>
                </a:solidFill>
                <a:latin typeface="HelveticaNeueLTPro-Md"/>
                <a:cs typeface="HelveticaNeueLTPro-Md"/>
              </a:rPr>
              <a:t> </a:t>
            </a:r>
            <a:r>
              <a:rPr sz="700" spc="5" dirty="0">
                <a:solidFill>
                  <a:srgbClr val="1C216F"/>
                </a:solidFill>
                <a:latin typeface="HelveticaNeueLTPro-Md"/>
                <a:cs typeface="HelveticaNeueLTPro-Md"/>
              </a:rPr>
              <a:t>or</a:t>
            </a:r>
            <a:r>
              <a:rPr sz="700" spc="-20" dirty="0">
                <a:solidFill>
                  <a:srgbClr val="1C216F"/>
                </a:solidFill>
                <a:latin typeface="HelveticaNeueLTPro-Md"/>
                <a:cs typeface="HelveticaNeueLTPro-Md"/>
              </a:rPr>
              <a:t> </a:t>
            </a:r>
            <a:r>
              <a:rPr sz="700" spc="10" dirty="0">
                <a:solidFill>
                  <a:srgbClr val="1C216F"/>
                </a:solidFill>
                <a:latin typeface="HelveticaNeueLTPro-Md"/>
                <a:cs typeface="HelveticaNeueLTPro-Md"/>
              </a:rPr>
              <a:t>results</a:t>
            </a:r>
            <a:r>
              <a:rPr sz="700" spc="-25" dirty="0">
                <a:solidFill>
                  <a:srgbClr val="1C216F"/>
                </a:solidFill>
                <a:latin typeface="HelveticaNeueLTPro-Md"/>
                <a:cs typeface="HelveticaNeueLTPro-Md"/>
              </a:rPr>
              <a:t> </a:t>
            </a:r>
            <a:r>
              <a:rPr sz="700" dirty="0">
                <a:solidFill>
                  <a:srgbClr val="1C216F"/>
                </a:solidFill>
                <a:latin typeface="HelveticaNeueLTPro-Md"/>
                <a:cs typeface="HelveticaNeueLTPro-Md"/>
              </a:rPr>
              <a:t>to</a:t>
            </a:r>
            <a:r>
              <a:rPr sz="700" spc="-20" dirty="0">
                <a:solidFill>
                  <a:srgbClr val="1C216F"/>
                </a:solidFill>
                <a:latin typeface="HelveticaNeueLTPro-Md"/>
                <a:cs typeface="HelveticaNeueLTPro-Md"/>
              </a:rPr>
              <a:t> </a:t>
            </a:r>
            <a:r>
              <a:rPr sz="700" spc="5" dirty="0">
                <a:solidFill>
                  <a:srgbClr val="1C216F"/>
                </a:solidFill>
                <a:latin typeface="HelveticaNeueLTPro-Md"/>
                <a:cs typeface="HelveticaNeueLTPro-Md"/>
              </a:rPr>
              <a:t>be</a:t>
            </a:r>
            <a:r>
              <a:rPr sz="700" spc="-20" dirty="0">
                <a:solidFill>
                  <a:srgbClr val="1C216F"/>
                </a:solidFill>
                <a:latin typeface="HelveticaNeueLTPro-Md"/>
                <a:cs typeface="HelveticaNeueLTPro-Md"/>
              </a:rPr>
              <a:t> </a:t>
            </a:r>
            <a:r>
              <a:rPr sz="700" spc="10" dirty="0">
                <a:solidFill>
                  <a:srgbClr val="1C216F"/>
                </a:solidFill>
                <a:latin typeface="HelveticaNeueLTPro-Md"/>
                <a:cs typeface="HelveticaNeueLTPro-Md"/>
              </a:rPr>
              <a:t>obtained</a:t>
            </a:r>
            <a:r>
              <a:rPr sz="700" spc="-25" dirty="0">
                <a:solidFill>
                  <a:srgbClr val="1C216F"/>
                </a:solidFill>
                <a:latin typeface="HelveticaNeueLTPro-Md"/>
                <a:cs typeface="HelveticaNeueLTPro-Md"/>
              </a:rPr>
              <a:t> </a:t>
            </a:r>
            <a:r>
              <a:rPr sz="700" spc="5" dirty="0">
                <a:solidFill>
                  <a:srgbClr val="1C216F"/>
                </a:solidFill>
                <a:latin typeface="HelveticaNeueLTPro-Md"/>
                <a:cs typeface="HelveticaNeueLTPro-Md"/>
              </a:rPr>
              <a:t>from</a:t>
            </a:r>
            <a:r>
              <a:rPr sz="700" spc="-20" dirty="0">
                <a:solidFill>
                  <a:srgbClr val="1C216F"/>
                </a:solidFill>
                <a:latin typeface="HelveticaNeueLTPro-Md"/>
                <a:cs typeface="HelveticaNeueLTPro-Md"/>
              </a:rPr>
              <a:t> </a:t>
            </a:r>
            <a:r>
              <a:rPr sz="700" spc="5" dirty="0">
                <a:solidFill>
                  <a:srgbClr val="1C216F"/>
                </a:solidFill>
                <a:latin typeface="HelveticaNeueLTPro-Md"/>
                <a:cs typeface="HelveticaNeueLTPro-Md"/>
              </a:rPr>
              <a:t>them.</a:t>
            </a:r>
            <a:r>
              <a:rPr sz="700" spc="-20" dirty="0">
                <a:solidFill>
                  <a:srgbClr val="1C216F"/>
                </a:solidFill>
                <a:latin typeface="HelveticaNeueLTPro-Md"/>
                <a:cs typeface="HelveticaNeueLTPro-Md"/>
              </a:rPr>
              <a:t> </a:t>
            </a:r>
            <a:r>
              <a:rPr sz="700" spc="5" dirty="0">
                <a:solidFill>
                  <a:srgbClr val="1C216F"/>
                </a:solidFill>
                <a:latin typeface="HelveticaNeueLTPro-Md"/>
                <a:cs typeface="HelveticaNeueLTPro-Md"/>
              </a:rPr>
              <a:t>The</a:t>
            </a:r>
            <a:r>
              <a:rPr sz="700" spc="-25" dirty="0">
                <a:solidFill>
                  <a:srgbClr val="1C216F"/>
                </a:solidFill>
                <a:latin typeface="HelveticaNeueLTPro-Md"/>
                <a:cs typeface="HelveticaNeueLTPro-Md"/>
              </a:rPr>
              <a:t> </a:t>
            </a:r>
            <a:r>
              <a:rPr sz="700" spc="10" dirty="0">
                <a:solidFill>
                  <a:srgbClr val="1C216F"/>
                </a:solidFill>
                <a:latin typeface="HelveticaNeueLTPro-Md"/>
                <a:cs typeface="HelveticaNeueLTPro-Md"/>
              </a:rPr>
              <a:t>user</a:t>
            </a:r>
            <a:r>
              <a:rPr sz="700" spc="-20" dirty="0">
                <a:solidFill>
                  <a:srgbClr val="1C216F"/>
                </a:solidFill>
                <a:latin typeface="HelveticaNeueLTPro-Md"/>
                <a:cs typeface="HelveticaNeueLTPro-Md"/>
              </a:rPr>
              <a:t> </a:t>
            </a:r>
            <a:r>
              <a:rPr sz="700" spc="5" dirty="0">
                <a:solidFill>
                  <a:srgbClr val="1C216F"/>
                </a:solidFill>
                <a:latin typeface="HelveticaNeueLTPro-Md"/>
                <a:cs typeface="HelveticaNeueLTPro-Md"/>
              </a:rPr>
              <a:t>of</a:t>
            </a:r>
            <a:r>
              <a:rPr sz="700" spc="-20" dirty="0">
                <a:solidFill>
                  <a:srgbClr val="1C216F"/>
                </a:solidFill>
                <a:latin typeface="HelveticaNeueLTPro-Md"/>
                <a:cs typeface="HelveticaNeueLTPro-Md"/>
              </a:rPr>
              <a:t> </a:t>
            </a:r>
            <a:r>
              <a:rPr sz="700" spc="5" dirty="0">
                <a:solidFill>
                  <a:srgbClr val="1C216F"/>
                </a:solidFill>
                <a:latin typeface="HelveticaNeueLTPro-Md"/>
                <a:cs typeface="HelveticaNeueLTPro-Md"/>
              </a:rPr>
              <a:t>this</a:t>
            </a:r>
            <a:r>
              <a:rPr sz="700" spc="-25" dirty="0">
                <a:solidFill>
                  <a:srgbClr val="1C216F"/>
                </a:solidFill>
                <a:latin typeface="HelveticaNeueLTPro-Md"/>
                <a:cs typeface="HelveticaNeueLTPro-Md"/>
              </a:rPr>
              <a:t> </a:t>
            </a:r>
            <a:r>
              <a:rPr sz="700" spc="10" dirty="0">
                <a:solidFill>
                  <a:srgbClr val="1C216F"/>
                </a:solidFill>
                <a:latin typeface="HelveticaNeueLTPro-Md"/>
                <a:cs typeface="HelveticaNeueLTPro-Md"/>
              </a:rPr>
              <a:t>material</a:t>
            </a:r>
            <a:r>
              <a:rPr sz="700" spc="-20" dirty="0">
                <a:solidFill>
                  <a:srgbClr val="1C216F"/>
                </a:solidFill>
                <a:latin typeface="HelveticaNeueLTPro-Md"/>
                <a:cs typeface="HelveticaNeueLTPro-Md"/>
              </a:rPr>
              <a:t> </a:t>
            </a:r>
            <a:r>
              <a:rPr sz="700" spc="10" dirty="0">
                <a:solidFill>
                  <a:srgbClr val="1C216F"/>
                </a:solidFill>
                <a:latin typeface="HelveticaNeueLTPro-Md"/>
                <a:cs typeface="HelveticaNeueLTPro-Md"/>
              </a:rPr>
              <a:t>decides</a:t>
            </a:r>
            <a:r>
              <a:rPr sz="700" spc="-20" dirty="0">
                <a:solidFill>
                  <a:srgbClr val="1C216F"/>
                </a:solidFill>
                <a:latin typeface="HelveticaNeueLTPro-Md"/>
                <a:cs typeface="HelveticaNeueLTPro-Md"/>
              </a:rPr>
              <a:t> </a:t>
            </a:r>
            <a:r>
              <a:rPr sz="700" spc="5" dirty="0">
                <a:solidFill>
                  <a:srgbClr val="1C216F"/>
                </a:solidFill>
                <a:latin typeface="HelveticaNeueLTPro-Md"/>
                <a:cs typeface="HelveticaNeueLTPro-Md"/>
              </a:rPr>
              <a:t>what</a:t>
            </a:r>
            <a:r>
              <a:rPr sz="700" spc="-25" dirty="0">
                <a:solidFill>
                  <a:srgbClr val="1C216F"/>
                </a:solidFill>
                <a:latin typeface="HelveticaNeueLTPro-Md"/>
                <a:cs typeface="HelveticaNeueLTPro-Md"/>
              </a:rPr>
              <a:t> </a:t>
            </a:r>
            <a:r>
              <a:rPr sz="700" spc="10" dirty="0">
                <a:solidFill>
                  <a:srgbClr val="1C216F"/>
                </a:solidFill>
                <a:latin typeface="HelveticaNeueLTPro-Md"/>
                <a:cs typeface="HelveticaNeueLTPro-Md"/>
              </a:rPr>
              <a:t>safety </a:t>
            </a:r>
            <a:r>
              <a:rPr sz="700" spc="15" dirty="0">
                <a:solidFill>
                  <a:srgbClr val="1C216F"/>
                </a:solidFill>
                <a:latin typeface="HelveticaNeueLTPro-Md"/>
                <a:cs typeface="HelveticaNeueLTPro-Md"/>
              </a:rPr>
              <a:t> </a:t>
            </a:r>
            <a:r>
              <a:rPr sz="700" spc="10" dirty="0">
                <a:solidFill>
                  <a:srgbClr val="1C216F"/>
                </a:solidFill>
                <a:latin typeface="HelveticaNeueLTPro-Md"/>
                <a:cs typeface="HelveticaNeueLTPro-Md"/>
              </a:rPr>
              <a:t>measures</a:t>
            </a:r>
            <a:r>
              <a:rPr sz="700" dirty="0">
                <a:solidFill>
                  <a:srgbClr val="1C216F"/>
                </a:solidFill>
                <a:latin typeface="HelveticaNeueLTPro-Md"/>
                <a:cs typeface="HelveticaNeueLTPro-Md"/>
              </a:rPr>
              <a:t> </a:t>
            </a:r>
            <a:r>
              <a:rPr sz="700" spc="10" dirty="0">
                <a:solidFill>
                  <a:srgbClr val="1C216F"/>
                </a:solidFill>
                <a:latin typeface="HelveticaNeueLTPro-Md"/>
                <a:cs typeface="HelveticaNeueLTPro-Md"/>
              </a:rPr>
              <a:t>are</a:t>
            </a:r>
            <a:r>
              <a:rPr sz="700" dirty="0">
                <a:solidFill>
                  <a:srgbClr val="1C216F"/>
                </a:solidFill>
                <a:latin typeface="HelveticaNeueLTPro-Md"/>
                <a:cs typeface="HelveticaNeueLTPro-Md"/>
              </a:rPr>
              <a:t> </a:t>
            </a:r>
            <a:r>
              <a:rPr sz="700" spc="10" dirty="0">
                <a:solidFill>
                  <a:srgbClr val="1C216F"/>
                </a:solidFill>
                <a:latin typeface="HelveticaNeueLTPro-Md"/>
                <a:cs typeface="HelveticaNeueLTPro-Md"/>
              </a:rPr>
              <a:t>necessary</a:t>
            </a:r>
            <a:r>
              <a:rPr sz="700" dirty="0">
                <a:solidFill>
                  <a:srgbClr val="1C216F"/>
                </a:solidFill>
                <a:latin typeface="HelveticaNeueLTPro-Md"/>
                <a:cs typeface="HelveticaNeueLTPro-Md"/>
              </a:rPr>
              <a:t> to </a:t>
            </a:r>
            <a:r>
              <a:rPr sz="700" spc="10" dirty="0">
                <a:solidFill>
                  <a:srgbClr val="1C216F"/>
                </a:solidFill>
                <a:latin typeface="HelveticaNeueLTPro-Md"/>
                <a:cs typeface="HelveticaNeueLTPro-Md"/>
              </a:rPr>
              <a:t>safely</a:t>
            </a:r>
            <a:r>
              <a:rPr sz="700" dirty="0">
                <a:solidFill>
                  <a:srgbClr val="1C216F"/>
                </a:solidFill>
                <a:latin typeface="HelveticaNeueLTPro-Md"/>
                <a:cs typeface="HelveticaNeueLTPro-Md"/>
              </a:rPr>
              <a:t> </a:t>
            </a:r>
            <a:r>
              <a:rPr sz="700" spc="10" dirty="0">
                <a:solidFill>
                  <a:srgbClr val="1C216F"/>
                </a:solidFill>
                <a:latin typeface="HelveticaNeueLTPro-Md"/>
                <a:cs typeface="HelveticaNeueLTPro-Md"/>
              </a:rPr>
              <a:t>use</a:t>
            </a:r>
            <a:r>
              <a:rPr sz="700" dirty="0">
                <a:solidFill>
                  <a:srgbClr val="1C216F"/>
                </a:solidFill>
                <a:latin typeface="HelveticaNeueLTPro-Md"/>
                <a:cs typeface="HelveticaNeueLTPro-Md"/>
              </a:rPr>
              <a:t> </a:t>
            </a:r>
            <a:r>
              <a:rPr sz="700" spc="5" dirty="0">
                <a:solidFill>
                  <a:srgbClr val="1C216F"/>
                </a:solidFill>
                <a:latin typeface="HelveticaNeueLTPro-Md"/>
                <a:cs typeface="HelveticaNeueLTPro-Md"/>
              </a:rPr>
              <a:t>this</a:t>
            </a:r>
            <a:r>
              <a:rPr sz="700" dirty="0">
                <a:solidFill>
                  <a:srgbClr val="1C216F"/>
                </a:solidFill>
                <a:latin typeface="HelveticaNeueLTPro-Md"/>
                <a:cs typeface="HelveticaNeueLTPro-Md"/>
              </a:rPr>
              <a:t> </a:t>
            </a:r>
            <a:r>
              <a:rPr sz="700" spc="10" dirty="0">
                <a:solidFill>
                  <a:srgbClr val="1C216F"/>
                </a:solidFill>
                <a:latin typeface="HelveticaNeueLTPro-Md"/>
                <a:cs typeface="HelveticaNeueLTPro-Md"/>
              </a:rPr>
              <a:t>material,</a:t>
            </a:r>
            <a:r>
              <a:rPr sz="700" spc="5" dirty="0">
                <a:solidFill>
                  <a:srgbClr val="1C216F"/>
                </a:solidFill>
                <a:latin typeface="HelveticaNeueLTPro-Md"/>
                <a:cs typeface="HelveticaNeueLTPro-Md"/>
              </a:rPr>
              <a:t> </a:t>
            </a:r>
            <a:r>
              <a:rPr sz="700" spc="10" dirty="0">
                <a:solidFill>
                  <a:srgbClr val="1C216F"/>
                </a:solidFill>
                <a:latin typeface="HelveticaNeueLTPro-Md"/>
                <a:cs typeface="HelveticaNeueLTPro-Md"/>
              </a:rPr>
              <a:t>either</a:t>
            </a:r>
            <a:r>
              <a:rPr sz="700" dirty="0">
                <a:solidFill>
                  <a:srgbClr val="1C216F"/>
                </a:solidFill>
                <a:latin typeface="HelveticaNeueLTPro-Md"/>
                <a:cs typeface="HelveticaNeueLTPro-Md"/>
              </a:rPr>
              <a:t> </a:t>
            </a:r>
            <a:r>
              <a:rPr sz="700" spc="5" dirty="0">
                <a:solidFill>
                  <a:srgbClr val="1C216F"/>
                </a:solidFill>
                <a:latin typeface="HelveticaNeueLTPro-Md"/>
                <a:cs typeface="HelveticaNeueLTPro-Md"/>
              </a:rPr>
              <a:t>alone</a:t>
            </a:r>
            <a:r>
              <a:rPr sz="700" dirty="0">
                <a:solidFill>
                  <a:srgbClr val="1C216F"/>
                </a:solidFill>
                <a:latin typeface="HelveticaNeueLTPro-Md"/>
                <a:cs typeface="HelveticaNeueLTPro-Md"/>
              </a:rPr>
              <a:t> </a:t>
            </a:r>
            <a:r>
              <a:rPr sz="700" spc="5" dirty="0">
                <a:solidFill>
                  <a:srgbClr val="1C216F"/>
                </a:solidFill>
                <a:latin typeface="HelveticaNeueLTPro-Md"/>
                <a:cs typeface="HelveticaNeueLTPro-Md"/>
              </a:rPr>
              <a:t>or</a:t>
            </a:r>
            <a:r>
              <a:rPr sz="700" dirty="0">
                <a:solidFill>
                  <a:srgbClr val="1C216F"/>
                </a:solidFill>
                <a:latin typeface="HelveticaNeueLTPro-Md"/>
                <a:cs typeface="HelveticaNeueLTPro-Md"/>
              </a:rPr>
              <a:t> </a:t>
            </a:r>
            <a:r>
              <a:rPr sz="700" spc="5" dirty="0">
                <a:solidFill>
                  <a:srgbClr val="1C216F"/>
                </a:solidFill>
                <a:latin typeface="HelveticaNeueLTPro-Md"/>
                <a:cs typeface="HelveticaNeueLTPro-Md"/>
              </a:rPr>
              <a:t>in</a:t>
            </a:r>
            <a:r>
              <a:rPr sz="700" dirty="0">
                <a:solidFill>
                  <a:srgbClr val="1C216F"/>
                </a:solidFill>
                <a:latin typeface="HelveticaNeueLTPro-Md"/>
                <a:cs typeface="HelveticaNeueLTPro-Md"/>
              </a:rPr>
              <a:t> </a:t>
            </a:r>
            <a:r>
              <a:rPr sz="700" spc="5" dirty="0">
                <a:solidFill>
                  <a:srgbClr val="1C216F"/>
                </a:solidFill>
                <a:latin typeface="HelveticaNeueLTPro-Md"/>
                <a:cs typeface="HelveticaNeueLTPro-Md"/>
              </a:rPr>
              <a:t>combination</a:t>
            </a:r>
            <a:r>
              <a:rPr sz="700" dirty="0">
                <a:solidFill>
                  <a:srgbClr val="1C216F"/>
                </a:solidFill>
                <a:latin typeface="HelveticaNeueLTPro-Md"/>
                <a:cs typeface="HelveticaNeueLTPro-Md"/>
              </a:rPr>
              <a:t> </a:t>
            </a:r>
            <a:r>
              <a:rPr sz="700" spc="5" dirty="0">
                <a:solidFill>
                  <a:srgbClr val="1C216F"/>
                </a:solidFill>
                <a:latin typeface="HelveticaNeueLTPro-Md"/>
                <a:cs typeface="HelveticaNeueLTPro-Md"/>
              </a:rPr>
              <a:t>with</a:t>
            </a:r>
            <a:r>
              <a:rPr sz="700" dirty="0">
                <a:solidFill>
                  <a:srgbClr val="1C216F"/>
                </a:solidFill>
                <a:latin typeface="HelveticaNeueLTPro-Md"/>
                <a:cs typeface="HelveticaNeueLTPro-Md"/>
              </a:rPr>
              <a:t> </a:t>
            </a:r>
            <a:r>
              <a:rPr sz="700" spc="5" dirty="0">
                <a:solidFill>
                  <a:srgbClr val="1C216F"/>
                </a:solidFill>
                <a:latin typeface="HelveticaNeueLTPro-Md"/>
                <a:cs typeface="HelveticaNeueLTPro-Md"/>
              </a:rPr>
              <a:t>other </a:t>
            </a:r>
            <a:r>
              <a:rPr sz="700" spc="10" dirty="0">
                <a:solidFill>
                  <a:srgbClr val="1C216F"/>
                </a:solidFill>
                <a:latin typeface="HelveticaNeueLTPro-Md"/>
                <a:cs typeface="HelveticaNeueLTPro-Md"/>
              </a:rPr>
              <a:t>materials.</a:t>
            </a:r>
            <a:endParaRPr sz="700">
              <a:latin typeface="HelveticaNeueLTPro-Md"/>
              <a:cs typeface="HelveticaNeueLTPro-Md"/>
            </a:endParaRPr>
          </a:p>
        </p:txBody>
      </p:sp>
      <p:sp>
        <p:nvSpPr>
          <p:cNvPr id="30" name="object 30"/>
          <p:cNvSpPr txBox="1"/>
          <p:nvPr/>
        </p:nvSpPr>
        <p:spPr>
          <a:xfrm>
            <a:off x="615950" y="3733800"/>
            <a:ext cx="1065530" cy="162560"/>
          </a:xfrm>
          <a:prstGeom prst="rect">
            <a:avLst/>
          </a:prstGeom>
        </p:spPr>
        <p:txBody>
          <a:bodyPr vert="horz" wrap="square" lIns="0" tIns="12700" rIns="0" bIns="0" rtlCol="0">
            <a:spAutoFit/>
          </a:bodyPr>
          <a:lstStyle/>
          <a:p>
            <a:pPr marL="12700">
              <a:lnSpc>
                <a:spcPct val="100000"/>
              </a:lnSpc>
              <a:spcBef>
                <a:spcPts val="100"/>
              </a:spcBef>
            </a:pPr>
            <a:r>
              <a:rPr sz="900" b="1" spc="10" dirty="0">
                <a:solidFill>
                  <a:srgbClr val="025FAD"/>
                </a:solidFill>
                <a:latin typeface="Helvetica Neue LT Pro 75"/>
                <a:cs typeface="Helvetica Neue LT Pro 75"/>
              </a:rPr>
              <a:t>SAFETY</a:t>
            </a:r>
            <a:r>
              <a:rPr sz="900" b="1" spc="-45" dirty="0">
                <a:solidFill>
                  <a:srgbClr val="025FAD"/>
                </a:solidFill>
                <a:latin typeface="Helvetica Neue LT Pro 75"/>
                <a:cs typeface="Helvetica Neue LT Pro 75"/>
              </a:rPr>
              <a:t> </a:t>
            </a:r>
            <a:r>
              <a:rPr sz="900" b="1" spc="10" dirty="0">
                <a:solidFill>
                  <a:srgbClr val="025FAD"/>
                </a:solidFill>
                <a:latin typeface="Helvetica Neue LT Pro 75"/>
                <a:cs typeface="Helvetica Neue LT Pro 75"/>
              </a:rPr>
              <a:t>PHRASES</a:t>
            </a:r>
            <a:endParaRPr sz="900" dirty="0">
              <a:latin typeface="Helvetica Neue LT Pro 75"/>
              <a:cs typeface="Helvetica Neue LT Pro 75"/>
            </a:endParaRPr>
          </a:p>
        </p:txBody>
      </p:sp>
      <p:sp>
        <p:nvSpPr>
          <p:cNvPr id="31" name="object 31"/>
          <p:cNvSpPr txBox="1"/>
          <p:nvPr/>
        </p:nvSpPr>
        <p:spPr>
          <a:xfrm>
            <a:off x="2425730" y="3662238"/>
            <a:ext cx="5065809" cy="833562"/>
          </a:xfrm>
          <a:prstGeom prst="rect">
            <a:avLst/>
          </a:prstGeom>
        </p:spPr>
        <p:txBody>
          <a:bodyPr vert="horz" wrap="square" lIns="0" tIns="12700" rIns="0" bIns="0" rtlCol="0">
            <a:spAutoFit/>
          </a:bodyPr>
          <a:lstStyle/>
          <a:p>
            <a:pPr marL="12700">
              <a:lnSpc>
                <a:spcPts val="1040"/>
              </a:lnSpc>
              <a:spcBef>
                <a:spcPts val="100"/>
              </a:spcBef>
            </a:pPr>
            <a:r>
              <a:rPr lang="en-US" sz="900" spc="-5" dirty="0">
                <a:solidFill>
                  <a:srgbClr val="1C216F"/>
                </a:solidFill>
                <a:latin typeface="HelveticaNeueLTPro-Md"/>
                <a:cs typeface="HelveticaNeueLTPro-Md"/>
              </a:rPr>
              <a:t>S53- Avoid exposure - obtain special instructions before use.</a:t>
            </a:r>
          </a:p>
          <a:p>
            <a:pPr marL="12700">
              <a:lnSpc>
                <a:spcPts val="1040"/>
              </a:lnSpc>
              <a:spcBef>
                <a:spcPts val="100"/>
              </a:spcBef>
            </a:pPr>
            <a:r>
              <a:rPr lang="en-US" sz="900" spc="-5" dirty="0">
                <a:solidFill>
                  <a:srgbClr val="1C216F"/>
                </a:solidFill>
                <a:latin typeface="HelveticaNeueLTPro-Md"/>
                <a:cs typeface="HelveticaNeueLTPro-Md"/>
              </a:rPr>
              <a:t>S2- Keep out of the reach of children.</a:t>
            </a:r>
          </a:p>
          <a:p>
            <a:pPr marL="12700">
              <a:lnSpc>
                <a:spcPts val="1040"/>
              </a:lnSpc>
              <a:spcBef>
                <a:spcPts val="100"/>
              </a:spcBef>
            </a:pPr>
            <a:r>
              <a:rPr lang="en-US" sz="900" spc="-5" dirty="0">
                <a:solidFill>
                  <a:srgbClr val="1C216F"/>
                </a:solidFill>
                <a:latin typeface="HelveticaNeueLTPro-Md"/>
                <a:cs typeface="HelveticaNeueLTPro-Md"/>
              </a:rPr>
              <a:t>S24- Avoid contact with skin.</a:t>
            </a:r>
          </a:p>
          <a:p>
            <a:pPr marL="12700">
              <a:lnSpc>
                <a:spcPts val="1040"/>
              </a:lnSpc>
              <a:spcBef>
                <a:spcPts val="100"/>
              </a:spcBef>
            </a:pPr>
            <a:r>
              <a:rPr lang="en-US" sz="900" spc="-5" dirty="0">
                <a:solidFill>
                  <a:srgbClr val="1C216F"/>
                </a:solidFill>
                <a:latin typeface="HelveticaNeueLTPro-Md"/>
                <a:cs typeface="HelveticaNeueLTPro-Md"/>
              </a:rPr>
              <a:t>S37- Wear suitable gloves.</a:t>
            </a:r>
          </a:p>
          <a:p>
            <a:pPr marL="12700">
              <a:lnSpc>
                <a:spcPts val="1040"/>
              </a:lnSpc>
              <a:spcBef>
                <a:spcPts val="100"/>
              </a:spcBef>
            </a:pPr>
            <a:r>
              <a:rPr lang="en-US" sz="900" spc="-5" dirty="0">
                <a:solidFill>
                  <a:srgbClr val="1C216F"/>
                </a:solidFill>
                <a:latin typeface="HelveticaNeueLTPro-Md"/>
                <a:cs typeface="HelveticaNeueLTPro-Md"/>
              </a:rPr>
              <a:t>S46- If swallowed, seek medical advice immediately and show this container or label.</a:t>
            </a:r>
          </a:p>
          <a:p>
            <a:pPr marL="12700">
              <a:lnSpc>
                <a:spcPts val="1040"/>
              </a:lnSpc>
            </a:pPr>
            <a:r>
              <a:rPr sz="900" spc="5" dirty="0">
                <a:solidFill>
                  <a:srgbClr val="1C216F"/>
                </a:solidFill>
                <a:latin typeface="HelveticaNeueLTPro-Md"/>
                <a:cs typeface="HelveticaNeueLTPro-Md"/>
              </a:rPr>
              <a:t>.</a:t>
            </a:r>
            <a:endParaRPr sz="900" dirty="0">
              <a:latin typeface="HelveticaNeueLTPro-Md"/>
              <a:cs typeface="HelveticaNeueLTPro-Md"/>
            </a:endParaRPr>
          </a:p>
        </p:txBody>
      </p:sp>
      <p:sp>
        <p:nvSpPr>
          <p:cNvPr id="32" name="object 32"/>
          <p:cNvSpPr txBox="1"/>
          <p:nvPr/>
        </p:nvSpPr>
        <p:spPr>
          <a:xfrm>
            <a:off x="615950" y="4485640"/>
            <a:ext cx="630555" cy="162560"/>
          </a:xfrm>
          <a:prstGeom prst="rect">
            <a:avLst/>
          </a:prstGeom>
        </p:spPr>
        <p:txBody>
          <a:bodyPr vert="horz" wrap="square" lIns="0" tIns="12700" rIns="0" bIns="0" rtlCol="0">
            <a:spAutoFit/>
          </a:bodyPr>
          <a:lstStyle/>
          <a:p>
            <a:pPr marL="12700">
              <a:lnSpc>
                <a:spcPct val="100000"/>
              </a:lnSpc>
              <a:spcBef>
                <a:spcPts val="100"/>
              </a:spcBef>
            </a:pPr>
            <a:r>
              <a:rPr sz="900" b="1" dirty="0">
                <a:solidFill>
                  <a:srgbClr val="025FAD"/>
                </a:solidFill>
                <a:latin typeface="Helvetica Neue LT Pro 75"/>
                <a:cs typeface="Helvetica Neue LT Pro 75"/>
              </a:rPr>
              <a:t>CONTAINS</a:t>
            </a:r>
            <a:endParaRPr sz="900" dirty="0">
              <a:latin typeface="Helvetica Neue LT Pro 75"/>
              <a:cs typeface="Helvetica Neue LT Pro 75"/>
            </a:endParaRPr>
          </a:p>
        </p:txBody>
      </p:sp>
      <p:sp>
        <p:nvSpPr>
          <p:cNvPr id="33" name="object 33"/>
          <p:cNvSpPr txBox="1"/>
          <p:nvPr/>
        </p:nvSpPr>
        <p:spPr>
          <a:xfrm>
            <a:off x="2425730" y="4491335"/>
            <a:ext cx="5346670" cy="461665"/>
          </a:xfrm>
          <a:prstGeom prst="rect">
            <a:avLst/>
          </a:prstGeom>
        </p:spPr>
        <p:txBody>
          <a:bodyPr vert="horz" wrap="square" lIns="0" tIns="25400" rIns="0" bIns="0" rtlCol="0">
            <a:spAutoFit/>
          </a:bodyPr>
          <a:lstStyle/>
          <a:p>
            <a:pPr marL="12700" marR="5080" indent="-635">
              <a:lnSpc>
                <a:spcPts val="1000"/>
              </a:lnSpc>
              <a:spcBef>
                <a:spcPts val="200"/>
              </a:spcBef>
            </a:pPr>
            <a:r>
              <a:rPr lang="en-TT" sz="900" spc="25" dirty="0">
                <a:solidFill>
                  <a:srgbClr val="1C216F"/>
                </a:solidFill>
                <a:latin typeface="HelveticaNeueLTPro-Md"/>
                <a:cs typeface="HelveticaNeueLTPro-Md"/>
              </a:rPr>
              <a:t>reaction product: bisphenol-A-(</a:t>
            </a:r>
            <a:r>
              <a:rPr lang="en-TT" sz="900" spc="25" dirty="0" err="1">
                <a:solidFill>
                  <a:srgbClr val="1C216F"/>
                </a:solidFill>
                <a:latin typeface="HelveticaNeueLTPro-Md"/>
                <a:cs typeface="HelveticaNeueLTPro-Md"/>
              </a:rPr>
              <a:t>epichlorhydrin</a:t>
            </a:r>
            <a:r>
              <a:rPr lang="en-TT" sz="900" spc="25" dirty="0">
                <a:solidFill>
                  <a:srgbClr val="1C216F"/>
                </a:solidFill>
                <a:latin typeface="HelveticaNeueLTPro-Md"/>
                <a:cs typeface="HelveticaNeueLTPro-Md"/>
              </a:rPr>
              <a:t>); epoxy resin (number average</a:t>
            </a:r>
          </a:p>
          <a:p>
            <a:pPr marL="12700" marR="5080" indent="-635">
              <a:lnSpc>
                <a:spcPts val="1000"/>
              </a:lnSpc>
              <a:spcBef>
                <a:spcPts val="200"/>
              </a:spcBef>
            </a:pPr>
            <a:r>
              <a:rPr lang="en-TT" sz="900" spc="25" dirty="0">
                <a:solidFill>
                  <a:srgbClr val="1C216F"/>
                </a:solidFill>
                <a:latin typeface="HelveticaNeueLTPro-Md"/>
                <a:cs typeface="HelveticaNeueLTPro-Md"/>
              </a:rPr>
              <a:t>molecular weight ≤ 700)</a:t>
            </a:r>
          </a:p>
          <a:p>
            <a:pPr marL="12700" marR="5080" indent="-635">
              <a:lnSpc>
                <a:spcPts val="1000"/>
              </a:lnSpc>
              <a:spcBef>
                <a:spcPts val="200"/>
              </a:spcBef>
            </a:pPr>
            <a:r>
              <a:rPr lang="en-TT" sz="900" spc="25" dirty="0">
                <a:solidFill>
                  <a:srgbClr val="1C216F"/>
                </a:solidFill>
                <a:latin typeface="HelveticaNeueLTPro-Md"/>
                <a:cs typeface="HelveticaNeueLTPro-Md"/>
              </a:rPr>
              <a:t>Stoddard solvent</a:t>
            </a:r>
          </a:p>
        </p:txBody>
      </p:sp>
      <p:sp>
        <p:nvSpPr>
          <p:cNvPr id="34" name="object 34"/>
          <p:cNvSpPr txBox="1"/>
          <p:nvPr/>
        </p:nvSpPr>
        <p:spPr>
          <a:xfrm>
            <a:off x="615950" y="5019040"/>
            <a:ext cx="872490" cy="162560"/>
          </a:xfrm>
          <a:prstGeom prst="rect">
            <a:avLst/>
          </a:prstGeom>
        </p:spPr>
        <p:txBody>
          <a:bodyPr vert="horz" wrap="square" lIns="0" tIns="12700" rIns="0" bIns="0" rtlCol="0">
            <a:spAutoFit/>
          </a:bodyPr>
          <a:lstStyle/>
          <a:p>
            <a:pPr marL="12700">
              <a:lnSpc>
                <a:spcPct val="100000"/>
              </a:lnSpc>
              <a:spcBef>
                <a:spcPts val="100"/>
              </a:spcBef>
            </a:pPr>
            <a:r>
              <a:rPr sz="900" b="1" spc="5" dirty="0">
                <a:solidFill>
                  <a:srgbClr val="025FAD"/>
                </a:solidFill>
                <a:latin typeface="Helvetica Neue LT Pro 75"/>
                <a:cs typeface="Helvetica Neue LT Pro 75"/>
              </a:rPr>
              <a:t>PRODUCT</a:t>
            </a:r>
            <a:r>
              <a:rPr sz="900" b="1" spc="-60" dirty="0">
                <a:solidFill>
                  <a:srgbClr val="025FAD"/>
                </a:solidFill>
                <a:latin typeface="Helvetica Neue LT Pro 75"/>
                <a:cs typeface="Helvetica Neue LT Pro 75"/>
              </a:rPr>
              <a:t> </a:t>
            </a:r>
            <a:r>
              <a:rPr sz="900" b="1" spc="5" dirty="0">
                <a:solidFill>
                  <a:srgbClr val="025FAD"/>
                </a:solidFill>
                <a:latin typeface="Helvetica Neue LT Pro 75"/>
                <a:cs typeface="Helvetica Neue LT Pro 75"/>
              </a:rPr>
              <a:t>USE</a:t>
            </a:r>
            <a:endParaRPr sz="900" dirty="0">
              <a:latin typeface="Helvetica Neue LT Pro 75"/>
              <a:cs typeface="Helvetica Neue LT Pro 75"/>
            </a:endParaRPr>
          </a:p>
        </p:txBody>
      </p:sp>
      <p:sp>
        <p:nvSpPr>
          <p:cNvPr id="35" name="object 35"/>
          <p:cNvSpPr txBox="1"/>
          <p:nvPr/>
        </p:nvSpPr>
        <p:spPr>
          <a:xfrm>
            <a:off x="2425730" y="5019040"/>
            <a:ext cx="1268730" cy="162560"/>
          </a:xfrm>
          <a:prstGeom prst="rect">
            <a:avLst/>
          </a:prstGeom>
        </p:spPr>
        <p:txBody>
          <a:bodyPr vert="horz" wrap="square" lIns="0" tIns="12700" rIns="0" bIns="0" rtlCol="0">
            <a:spAutoFit/>
          </a:bodyPr>
          <a:lstStyle/>
          <a:p>
            <a:pPr marL="12700">
              <a:lnSpc>
                <a:spcPct val="100000"/>
              </a:lnSpc>
              <a:spcBef>
                <a:spcPts val="100"/>
              </a:spcBef>
            </a:pPr>
            <a:r>
              <a:rPr sz="900" spc="5" dirty="0">
                <a:solidFill>
                  <a:srgbClr val="1C216F"/>
                </a:solidFill>
                <a:latin typeface="HelveticaNeueLTPro-Md"/>
                <a:cs typeface="HelveticaNeueLTPro-Md"/>
              </a:rPr>
              <a:t>Consumer</a:t>
            </a:r>
            <a:r>
              <a:rPr sz="900" spc="-35" dirty="0">
                <a:solidFill>
                  <a:srgbClr val="1C216F"/>
                </a:solidFill>
                <a:latin typeface="HelveticaNeueLTPro-Md"/>
                <a:cs typeface="HelveticaNeueLTPro-Md"/>
              </a:rPr>
              <a:t> </a:t>
            </a:r>
            <a:r>
              <a:rPr sz="900" spc="5" dirty="0">
                <a:solidFill>
                  <a:srgbClr val="1C216F"/>
                </a:solidFill>
                <a:latin typeface="HelveticaNeueLTPro-Md"/>
                <a:cs typeface="HelveticaNeueLTPro-Md"/>
              </a:rPr>
              <a:t>applications</a:t>
            </a:r>
            <a:endParaRPr sz="900" dirty="0">
              <a:latin typeface="HelveticaNeueLTPro-Md"/>
              <a:cs typeface="HelveticaNeueLTPro-Md"/>
            </a:endParaRPr>
          </a:p>
        </p:txBody>
      </p:sp>
      <p:sp>
        <p:nvSpPr>
          <p:cNvPr id="36" name="object 36"/>
          <p:cNvSpPr/>
          <p:nvPr/>
        </p:nvSpPr>
        <p:spPr>
          <a:xfrm>
            <a:off x="3033730" y="5705685"/>
            <a:ext cx="892810" cy="892810"/>
          </a:xfrm>
          <a:custGeom>
            <a:avLst/>
            <a:gdLst/>
            <a:ahLst/>
            <a:cxnLst/>
            <a:rect l="l" t="t" r="r" b="b"/>
            <a:pathLst>
              <a:path w="892810" h="892809">
                <a:moveTo>
                  <a:pt x="446138" y="0"/>
                </a:moveTo>
                <a:lnTo>
                  <a:pt x="0" y="446138"/>
                </a:lnTo>
                <a:lnTo>
                  <a:pt x="446138" y="892276"/>
                </a:lnTo>
                <a:lnTo>
                  <a:pt x="892276" y="446138"/>
                </a:lnTo>
                <a:lnTo>
                  <a:pt x="446138" y="0"/>
                </a:lnTo>
                <a:close/>
              </a:path>
            </a:pathLst>
          </a:custGeom>
          <a:solidFill>
            <a:srgbClr val="ED1C24"/>
          </a:solidFill>
        </p:spPr>
        <p:txBody>
          <a:bodyPr wrap="square" lIns="0" tIns="0" rIns="0" bIns="0" rtlCol="0"/>
          <a:lstStyle/>
          <a:p>
            <a:endParaRPr/>
          </a:p>
        </p:txBody>
      </p:sp>
      <p:sp>
        <p:nvSpPr>
          <p:cNvPr id="37" name="object 37"/>
          <p:cNvSpPr txBox="1"/>
          <p:nvPr/>
        </p:nvSpPr>
        <p:spPr>
          <a:xfrm>
            <a:off x="3385969" y="5951299"/>
            <a:ext cx="187960" cy="375920"/>
          </a:xfrm>
          <a:prstGeom prst="rect">
            <a:avLst/>
          </a:prstGeom>
        </p:spPr>
        <p:txBody>
          <a:bodyPr vert="horz" wrap="square" lIns="0" tIns="12700" rIns="0" bIns="0" rtlCol="0">
            <a:spAutoFit/>
          </a:bodyPr>
          <a:lstStyle/>
          <a:p>
            <a:pPr marL="12700">
              <a:lnSpc>
                <a:spcPct val="100000"/>
              </a:lnSpc>
              <a:spcBef>
                <a:spcPts val="100"/>
              </a:spcBef>
            </a:pPr>
            <a:r>
              <a:rPr lang="en-US" sz="2300" b="1" dirty="0">
                <a:solidFill>
                  <a:srgbClr val="231F20"/>
                </a:solidFill>
                <a:latin typeface="Helvetica Neue LT Pro 75"/>
                <a:cs typeface="Helvetica Neue LT Pro 75"/>
              </a:rPr>
              <a:t>3</a:t>
            </a:r>
            <a:endParaRPr sz="2300" dirty="0">
              <a:latin typeface="Helvetica Neue LT Pro 75"/>
              <a:cs typeface="Helvetica Neue LT Pro 75"/>
            </a:endParaRPr>
          </a:p>
        </p:txBody>
      </p:sp>
      <p:grpSp>
        <p:nvGrpSpPr>
          <p:cNvPr id="38" name="object 38"/>
          <p:cNvGrpSpPr/>
          <p:nvPr/>
        </p:nvGrpSpPr>
        <p:grpSpPr>
          <a:xfrm>
            <a:off x="2581243" y="5699335"/>
            <a:ext cx="1791335" cy="1351280"/>
            <a:chOff x="2581243" y="5699335"/>
            <a:chExt cx="1791335" cy="1351280"/>
          </a:xfrm>
        </p:grpSpPr>
        <p:sp>
          <p:nvSpPr>
            <p:cNvPr id="39" name="object 39"/>
            <p:cNvSpPr/>
            <p:nvPr/>
          </p:nvSpPr>
          <p:spPr>
            <a:xfrm>
              <a:off x="3033730" y="5705685"/>
              <a:ext cx="892810" cy="892810"/>
            </a:xfrm>
            <a:custGeom>
              <a:avLst/>
              <a:gdLst/>
              <a:ahLst/>
              <a:cxnLst/>
              <a:rect l="l" t="t" r="r" b="b"/>
              <a:pathLst>
                <a:path w="892810" h="892809">
                  <a:moveTo>
                    <a:pt x="446138" y="0"/>
                  </a:moveTo>
                  <a:lnTo>
                    <a:pt x="0" y="446138"/>
                  </a:lnTo>
                  <a:lnTo>
                    <a:pt x="446138" y="892276"/>
                  </a:lnTo>
                  <a:lnTo>
                    <a:pt x="892276" y="446138"/>
                  </a:lnTo>
                  <a:lnTo>
                    <a:pt x="446138" y="0"/>
                  </a:lnTo>
                  <a:close/>
                </a:path>
              </a:pathLst>
            </a:custGeom>
            <a:ln w="12700">
              <a:solidFill>
                <a:srgbClr val="231F20"/>
              </a:solidFill>
            </a:ln>
          </p:spPr>
          <p:txBody>
            <a:bodyPr wrap="square" lIns="0" tIns="0" rIns="0" bIns="0" rtlCol="0"/>
            <a:lstStyle/>
            <a:p>
              <a:endParaRPr/>
            </a:p>
          </p:txBody>
        </p:sp>
        <p:sp>
          <p:nvSpPr>
            <p:cNvPr id="40" name="object 40"/>
            <p:cNvSpPr/>
            <p:nvPr/>
          </p:nvSpPr>
          <p:spPr>
            <a:xfrm>
              <a:off x="2587593" y="6151822"/>
              <a:ext cx="892810" cy="892810"/>
            </a:xfrm>
            <a:custGeom>
              <a:avLst/>
              <a:gdLst/>
              <a:ahLst/>
              <a:cxnLst/>
              <a:rect l="l" t="t" r="r" b="b"/>
              <a:pathLst>
                <a:path w="892810" h="892809">
                  <a:moveTo>
                    <a:pt x="446138" y="0"/>
                  </a:moveTo>
                  <a:lnTo>
                    <a:pt x="0" y="446138"/>
                  </a:lnTo>
                  <a:lnTo>
                    <a:pt x="446138" y="892276"/>
                  </a:lnTo>
                  <a:lnTo>
                    <a:pt x="892276" y="446138"/>
                  </a:lnTo>
                  <a:lnTo>
                    <a:pt x="446138" y="0"/>
                  </a:lnTo>
                  <a:close/>
                </a:path>
              </a:pathLst>
            </a:custGeom>
            <a:solidFill>
              <a:srgbClr val="14B1E7"/>
            </a:solidFill>
          </p:spPr>
          <p:txBody>
            <a:bodyPr wrap="square" lIns="0" tIns="0" rIns="0" bIns="0" rtlCol="0"/>
            <a:lstStyle/>
            <a:p>
              <a:endParaRPr/>
            </a:p>
          </p:txBody>
        </p:sp>
        <p:sp>
          <p:nvSpPr>
            <p:cNvPr id="41" name="object 41"/>
            <p:cNvSpPr/>
            <p:nvPr/>
          </p:nvSpPr>
          <p:spPr>
            <a:xfrm>
              <a:off x="2587593" y="6151822"/>
              <a:ext cx="892810" cy="892810"/>
            </a:xfrm>
            <a:custGeom>
              <a:avLst/>
              <a:gdLst/>
              <a:ahLst/>
              <a:cxnLst/>
              <a:rect l="l" t="t" r="r" b="b"/>
              <a:pathLst>
                <a:path w="892810" h="892809">
                  <a:moveTo>
                    <a:pt x="446138" y="0"/>
                  </a:moveTo>
                  <a:lnTo>
                    <a:pt x="0" y="446138"/>
                  </a:lnTo>
                  <a:lnTo>
                    <a:pt x="446138" y="892276"/>
                  </a:lnTo>
                  <a:lnTo>
                    <a:pt x="892276" y="446138"/>
                  </a:lnTo>
                  <a:lnTo>
                    <a:pt x="446138" y="0"/>
                  </a:lnTo>
                  <a:close/>
                </a:path>
              </a:pathLst>
            </a:custGeom>
            <a:ln w="12700">
              <a:solidFill>
                <a:srgbClr val="231F20"/>
              </a:solidFill>
            </a:ln>
          </p:spPr>
          <p:txBody>
            <a:bodyPr wrap="square" lIns="0" tIns="0" rIns="0" bIns="0" rtlCol="0"/>
            <a:lstStyle/>
            <a:p>
              <a:endParaRPr/>
            </a:p>
          </p:txBody>
        </p:sp>
        <p:sp>
          <p:nvSpPr>
            <p:cNvPr id="42" name="object 42"/>
            <p:cNvSpPr/>
            <p:nvPr/>
          </p:nvSpPr>
          <p:spPr>
            <a:xfrm>
              <a:off x="3479867" y="6151822"/>
              <a:ext cx="892810" cy="892810"/>
            </a:xfrm>
            <a:custGeom>
              <a:avLst/>
              <a:gdLst/>
              <a:ahLst/>
              <a:cxnLst/>
              <a:rect l="l" t="t" r="r" b="b"/>
              <a:pathLst>
                <a:path w="892810" h="892809">
                  <a:moveTo>
                    <a:pt x="446138" y="0"/>
                  </a:moveTo>
                  <a:lnTo>
                    <a:pt x="0" y="446138"/>
                  </a:lnTo>
                  <a:lnTo>
                    <a:pt x="446138" y="892276"/>
                  </a:lnTo>
                  <a:lnTo>
                    <a:pt x="892276" y="446138"/>
                  </a:lnTo>
                  <a:lnTo>
                    <a:pt x="446138" y="0"/>
                  </a:lnTo>
                  <a:close/>
                </a:path>
              </a:pathLst>
            </a:custGeom>
            <a:solidFill>
              <a:srgbClr val="FFE934"/>
            </a:solidFill>
          </p:spPr>
          <p:txBody>
            <a:bodyPr wrap="square" lIns="0" tIns="0" rIns="0" bIns="0" rtlCol="0"/>
            <a:lstStyle/>
            <a:p>
              <a:endParaRPr/>
            </a:p>
          </p:txBody>
        </p:sp>
      </p:grpSp>
      <p:sp>
        <p:nvSpPr>
          <p:cNvPr id="43" name="object 43"/>
          <p:cNvSpPr txBox="1"/>
          <p:nvPr/>
        </p:nvSpPr>
        <p:spPr>
          <a:xfrm>
            <a:off x="2961599" y="6366480"/>
            <a:ext cx="1058545" cy="320601"/>
          </a:xfrm>
          <a:prstGeom prst="rect">
            <a:avLst/>
          </a:prstGeom>
        </p:spPr>
        <p:txBody>
          <a:bodyPr vert="horz" wrap="square" lIns="0" tIns="12700" rIns="0" bIns="0" rtlCol="0">
            <a:spAutoFit/>
          </a:bodyPr>
          <a:lstStyle/>
          <a:p>
            <a:pPr marL="12700">
              <a:lnSpc>
                <a:spcPts val="2400"/>
              </a:lnSpc>
              <a:spcBef>
                <a:spcPts val="100"/>
              </a:spcBef>
            </a:pPr>
            <a:r>
              <a:rPr lang="en-US" sz="2300" b="1" dirty="0">
                <a:solidFill>
                  <a:srgbClr val="231F20"/>
                </a:solidFill>
                <a:latin typeface="Helvetica Neue LT Pro 75"/>
                <a:cs typeface="Helvetica Neue LT Pro 75"/>
              </a:rPr>
              <a:t>2</a:t>
            </a:r>
            <a:r>
              <a:rPr lang="en-US" sz="2300" dirty="0">
                <a:latin typeface="Helvetica Neue LT Pro 75"/>
                <a:cs typeface="Helvetica Neue LT Pro 75"/>
              </a:rPr>
              <a:t>      </a:t>
            </a:r>
            <a:r>
              <a:rPr sz="2300" b="1" dirty="0">
                <a:solidFill>
                  <a:srgbClr val="231F20"/>
                </a:solidFill>
                <a:latin typeface="Helvetica Neue LT Pro 75"/>
                <a:cs typeface="Helvetica Neue LT Pro 75"/>
              </a:rPr>
              <a:t>0</a:t>
            </a:r>
            <a:endParaRPr sz="2300" dirty="0">
              <a:latin typeface="Helvetica Neue LT Pro 75"/>
              <a:cs typeface="Helvetica Neue LT Pro 75"/>
            </a:endParaRPr>
          </a:p>
        </p:txBody>
      </p:sp>
      <p:grpSp>
        <p:nvGrpSpPr>
          <p:cNvPr id="44" name="object 44"/>
          <p:cNvGrpSpPr/>
          <p:nvPr/>
        </p:nvGrpSpPr>
        <p:grpSpPr>
          <a:xfrm>
            <a:off x="3027380" y="6145472"/>
            <a:ext cx="1351280" cy="1351280"/>
            <a:chOff x="3027380" y="6145472"/>
            <a:chExt cx="1351280" cy="1351280"/>
          </a:xfrm>
        </p:grpSpPr>
        <p:sp>
          <p:nvSpPr>
            <p:cNvPr id="45" name="object 45"/>
            <p:cNvSpPr/>
            <p:nvPr/>
          </p:nvSpPr>
          <p:spPr>
            <a:xfrm>
              <a:off x="3479867" y="6151822"/>
              <a:ext cx="892810" cy="892810"/>
            </a:xfrm>
            <a:custGeom>
              <a:avLst/>
              <a:gdLst/>
              <a:ahLst/>
              <a:cxnLst/>
              <a:rect l="l" t="t" r="r" b="b"/>
              <a:pathLst>
                <a:path w="892810" h="892809">
                  <a:moveTo>
                    <a:pt x="446138" y="0"/>
                  </a:moveTo>
                  <a:lnTo>
                    <a:pt x="0" y="446138"/>
                  </a:lnTo>
                  <a:lnTo>
                    <a:pt x="446138" y="892276"/>
                  </a:lnTo>
                  <a:lnTo>
                    <a:pt x="892276" y="446138"/>
                  </a:lnTo>
                  <a:lnTo>
                    <a:pt x="446138" y="0"/>
                  </a:lnTo>
                  <a:close/>
                </a:path>
              </a:pathLst>
            </a:custGeom>
            <a:ln w="12700">
              <a:solidFill>
                <a:srgbClr val="231F20"/>
              </a:solidFill>
            </a:ln>
          </p:spPr>
          <p:txBody>
            <a:bodyPr wrap="square" lIns="0" tIns="0" rIns="0" bIns="0" rtlCol="0"/>
            <a:lstStyle/>
            <a:p>
              <a:endParaRPr/>
            </a:p>
          </p:txBody>
        </p:sp>
        <p:sp>
          <p:nvSpPr>
            <p:cNvPr id="46" name="object 46"/>
            <p:cNvSpPr/>
            <p:nvPr/>
          </p:nvSpPr>
          <p:spPr>
            <a:xfrm>
              <a:off x="3033730" y="6597959"/>
              <a:ext cx="892810" cy="892810"/>
            </a:xfrm>
            <a:custGeom>
              <a:avLst/>
              <a:gdLst/>
              <a:ahLst/>
              <a:cxnLst/>
              <a:rect l="l" t="t" r="r" b="b"/>
              <a:pathLst>
                <a:path w="892810" h="892809">
                  <a:moveTo>
                    <a:pt x="446138" y="0"/>
                  </a:moveTo>
                  <a:lnTo>
                    <a:pt x="0" y="446138"/>
                  </a:lnTo>
                  <a:lnTo>
                    <a:pt x="446138" y="892276"/>
                  </a:lnTo>
                  <a:lnTo>
                    <a:pt x="892276" y="446138"/>
                  </a:lnTo>
                  <a:lnTo>
                    <a:pt x="446138" y="0"/>
                  </a:lnTo>
                  <a:close/>
                </a:path>
              </a:pathLst>
            </a:custGeom>
            <a:ln w="12700">
              <a:solidFill>
                <a:srgbClr val="231F20"/>
              </a:solidFill>
            </a:ln>
          </p:spPr>
          <p:txBody>
            <a:bodyPr wrap="square" lIns="0" tIns="0" rIns="0" bIns="0" rtlCol="0"/>
            <a:lstStyle/>
            <a:p>
              <a:endParaRPr/>
            </a:p>
          </p:txBody>
        </p:sp>
      </p:grpSp>
      <p:sp>
        <p:nvSpPr>
          <p:cNvPr id="47" name="object 47"/>
          <p:cNvSpPr txBox="1"/>
          <p:nvPr/>
        </p:nvSpPr>
        <p:spPr>
          <a:xfrm>
            <a:off x="2406086" y="6085661"/>
            <a:ext cx="415290" cy="264160"/>
          </a:xfrm>
          <a:prstGeom prst="rect">
            <a:avLst/>
          </a:prstGeom>
        </p:spPr>
        <p:txBody>
          <a:bodyPr vert="horz" wrap="square" lIns="0" tIns="48260" rIns="0" bIns="0" rtlCol="0">
            <a:spAutoFit/>
          </a:bodyPr>
          <a:lstStyle/>
          <a:p>
            <a:pPr marL="12700" marR="5080" indent="40005">
              <a:lnSpc>
                <a:spcPct val="74100"/>
              </a:lnSpc>
              <a:spcBef>
                <a:spcPts val="380"/>
              </a:spcBef>
            </a:pPr>
            <a:r>
              <a:rPr sz="900" spc="10" dirty="0">
                <a:solidFill>
                  <a:srgbClr val="1C216F"/>
                </a:solidFill>
                <a:latin typeface="HelveticaNeueLTPro-Md"/>
                <a:cs typeface="HelveticaNeueLTPro-Md"/>
              </a:rPr>
              <a:t>He</a:t>
            </a:r>
            <a:r>
              <a:rPr sz="900" spc="15" dirty="0">
                <a:solidFill>
                  <a:srgbClr val="1C216F"/>
                </a:solidFill>
                <a:latin typeface="HelveticaNeueLTPro-Md"/>
                <a:cs typeface="HelveticaNeueLTPro-Md"/>
              </a:rPr>
              <a:t>a</a:t>
            </a:r>
            <a:r>
              <a:rPr sz="900" spc="5" dirty="0">
                <a:solidFill>
                  <a:srgbClr val="1C216F"/>
                </a:solidFill>
                <a:latin typeface="HelveticaNeueLTPro-Md"/>
                <a:cs typeface="HelveticaNeueLTPro-Md"/>
              </a:rPr>
              <a:t>lth  </a:t>
            </a:r>
            <a:r>
              <a:rPr sz="900" spc="10" dirty="0">
                <a:solidFill>
                  <a:srgbClr val="1C216F"/>
                </a:solidFill>
                <a:latin typeface="HelveticaNeueLTPro-Md"/>
                <a:cs typeface="HelveticaNeueLTPro-Md"/>
              </a:rPr>
              <a:t>H</a:t>
            </a:r>
            <a:r>
              <a:rPr sz="900" spc="25" dirty="0">
                <a:solidFill>
                  <a:srgbClr val="1C216F"/>
                </a:solidFill>
                <a:latin typeface="HelveticaNeueLTPro-Md"/>
                <a:cs typeface="HelveticaNeueLTPro-Md"/>
              </a:rPr>
              <a:t>a</a:t>
            </a:r>
            <a:r>
              <a:rPr sz="900" spc="15" dirty="0">
                <a:solidFill>
                  <a:srgbClr val="1C216F"/>
                </a:solidFill>
                <a:latin typeface="HelveticaNeueLTPro-Md"/>
                <a:cs typeface="HelveticaNeueLTPro-Md"/>
              </a:rPr>
              <a:t>zar</a:t>
            </a:r>
            <a:r>
              <a:rPr sz="900" dirty="0">
                <a:solidFill>
                  <a:srgbClr val="1C216F"/>
                </a:solidFill>
                <a:latin typeface="HelveticaNeueLTPro-Md"/>
                <a:cs typeface="HelveticaNeueLTPro-Md"/>
              </a:rPr>
              <a:t>d</a:t>
            </a:r>
            <a:endParaRPr sz="900">
              <a:latin typeface="HelveticaNeueLTPro-Md"/>
              <a:cs typeface="HelveticaNeueLTPro-Md"/>
            </a:endParaRPr>
          </a:p>
        </p:txBody>
      </p:sp>
      <p:sp>
        <p:nvSpPr>
          <p:cNvPr id="52" name="object 52"/>
          <p:cNvSpPr txBox="1">
            <a:spLocks noGrp="1"/>
          </p:cNvSpPr>
          <p:nvPr>
            <p:ph type="sldNum" sz="quarter" idx="7"/>
          </p:nvPr>
        </p:nvSpPr>
        <p:spPr>
          <a:prstGeom prst="rect">
            <a:avLst/>
          </a:prstGeom>
        </p:spPr>
        <p:txBody>
          <a:bodyPr vert="horz" wrap="square" lIns="0" tIns="9525" rIns="0" bIns="0" rtlCol="0">
            <a:spAutoFit/>
          </a:bodyPr>
          <a:lstStyle/>
          <a:p>
            <a:pPr marL="38100">
              <a:lnSpc>
                <a:spcPct val="100000"/>
              </a:lnSpc>
              <a:spcBef>
                <a:spcPts val="75"/>
              </a:spcBef>
            </a:pPr>
            <a:fld id="{81D60167-4931-47E6-BA6A-407CBD079E47}" type="slidenum">
              <a:rPr dirty="0"/>
              <a:t>11</a:t>
            </a:fld>
            <a:endParaRPr dirty="0"/>
          </a:p>
        </p:txBody>
      </p:sp>
      <p:sp>
        <p:nvSpPr>
          <p:cNvPr id="48" name="object 48"/>
          <p:cNvSpPr txBox="1"/>
          <p:nvPr/>
        </p:nvSpPr>
        <p:spPr>
          <a:xfrm>
            <a:off x="2798460" y="7228661"/>
            <a:ext cx="425450" cy="264160"/>
          </a:xfrm>
          <a:prstGeom prst="rect">
            <a:avLst/>
          </a:prstGeom>
        </p:spPr>
        <p:txBody>
          <a:bodyPr vert="horz" wrap="square" lIns="0" tIns="48260" rIns="0" bIns="0" rtlCol="0">
            <a:spAutoFit/>
          </a:bodyPr>
          <a:lstStyle/>
          <a:p>
            <a:pPr marL="23495" marR="5080" indent="-11430">
              <a:lnSpc>
                <a:spcPct val="74100"/>
              </a:lnSpc>
              <a:spcBef>
                <a:spcPts val="380"/>
              </a:spcBef>
            </a:pPr>
            <a:r>
              <a:rPr sz="900" spc="10" dirty="0">
                <a:solidFill>
                  <a:srgbClr val="1C216F"/>
                </a:solidFill>
                <a:latin typeface="HelveticaNeueLTPro-Md"/>
                <a:cs typeface="HelveticaNeueLTPro-Md"/>
              </a:rPr>
              <a:t>Sp</a:t>
            </a:r>
            <a:r>
              <a:rPr sz="900" spc="15" dirty="0">
                <a:solidFill>
                  <a:srgbClr val="1C216F"/>
                </a:solidFill>
                <a:latin typeface="HelveticaNeueLTPro-Md"/>
                <a:cs typeface="HelveticaNeueLTPro-Md"/>
              </a:rPr>
              <a:t>e</a:t>
            </a:r>
            <a:r>
              <a:rPr sz="900" spc="5" dirty="0">
                <a:solidFill>
                  <a:srgbClr val="1C216F"/>
                </a:solidFill>
                <a:latin typeface="HelveticaNeueLTPro-Md"/>
                <a:cs typeface="HelveticaNeueLTPro-Md"/>
              </a:rPr>
              <a:t>ci</a:t>
            </a:r>
            <a:r>
              <a:rPr sz="900" spc="15" dirty="0">
                <a:solidFill>
                  <a:srgbClr val="1C216F"/>
                </a:solidFill>
                <a:latin typeface="HelveticaNeueLTPro-Md"/>
                <a:cs typeface="HelveticaNeueLTPro-Md"/>
              </a:rPr>
              <a:t>a</a:t>
            </a:r>
            <a:r>
              <a:rPr sz="900" dirty="0">
                <a:solidFill>
                  <a:srgbClr val="1C216F"/>
                </a:solidFill>
                <a:latin typeface="HelveticaNeueLTPro-Md"/>
                <a:cs typeface="HelveticaNeueLTPro-Md"/>
              </a:rPr>
              <a:t>l  </a:t>
            </a:r>
            <a:r>
              <a:rPr sz="900" spc="10" dirty="0">
                <a:solidFill>
                  <a:srgbClr val="1C216F"/>
                </a:solidFill>
                <a:latin typeface="HelveticaNeueLTPro-Md"/>
                <a:cs typeface="HelveticaNeueLTPro-Md"/>
              </a:rPr>
              <a:t>H</a:t>
            </a:r>
            <a:r>
              <a:rPr sz="900" spc="25" dirty="0">
                <a:solidFill>
                  <a:srgbClr val="1C216F"/>
                </a:solidFill>
                <a:latin typeface="HelveticaNeueLTPro-Md"/>
                <a:cs typeface="HelveticaNeueLTPro-Md"/>
              </a:rPr>
              <a:t>a</a:t>
            </a:r>
            <a:r>
              <a:rPr sz="900" spc="15" dirty="0">
                <a:solidFill>
                  <a:srgbClr val="1C216F"/>
                </a:solidFill>
                <a:latin typeface="HelveticaNeueLTPro-Md"/>
                <a:cs typeface="HelveticaNeueLTPro-Md"/>
              </a:rPr>
              <a:t>zar</a:t>
            </a:r>
            <a:r>
              <a:rPr sz="900" dirty="0">
                <a:solidFill>
                  <a:srgbClr val="1C216F"/>
                </a:solidFill>
                <a:latin typeface="HelveticaNeueLTPro-Md"/>
                <a:cs typeface="HelveticaNeueLTPro-Md"/>
              </a:rPr>
              <a:t>d</a:t>
            </a:r>
            <a:endParaRPr sz="900">
              <a:latin typeface="HelveticaNeueLTPro-Md"/>
              <a:cs typeface="HelveticaNeueLTPro-Md"/>
            </a:endParaRPr>
          </a:p>
        </p:txBody>
      </p:sp>
      <p:sp>
        <p:nvSpPr>
          <p:cNvPr id="49" name="object 49"/>
          <p:cNvSpPr txBox="1"/>
          <p:nvPr/>
        </p:nvSpPr>
        <p:spPr>
          <a:xfrm>
            <a:off x="3753534" y="5651320"/>
            <a:ext cx="612775" cy="264160"/>
          </a:xfrm>
          <a:prstGeom prst="rect">
            <a:avLst/>
          </a:prstGeom>
        </p:spPr>
        <p:txBody>
          <a:bodyPr vert="horz" wrap="square" lIns="0" tIns="48260" rIns="0" bIns="0" rtlCol="0">
            <a:spAutoFit/>
          </a:bodyPr>
          <a:lstStyle/>
          <a:p>
            <a:pPr marL="12700" marR="5080">
              <a:lnSpc>
                <a:spcPct val="74100"/>
              </a:lnSpc>
              <a:spcBef>
                <a:spcPts val="380"/>
              </a:spcBef>
            </a:pPr>
            <a:r>
              <a:rPr sz="900" spc="5" dirty="0">
                <a:solidFill>
                  <a:srgbClr val="1C216F"/>
                </a:solidFill>
                <a:latin typeface="HelveticaNeueLTPro-Md"/>
                <a:cs typeface="HelveticaNeueLTPro-Md"/>
              </a:rPr>
              <a:t>Fl</a:t>
            </a:r>
            <a:r>
              <a:rPr sz="900" spc="15" dirty="0">
                <a:solidFill>
                  <a:srgbClr val="1C216F"/>
                </a:solidFill>
                <a:latin typeface="HelveticaNeueLTPro-Md"/>
                <a:cs typeface="HelveticaNeueLTPro-Md"/>
              </a:rPr>
              <a:t>a</a:t>
            </a:r>
            <a:r>
              <a:rPr sz="900" spc="10" dirty="0">
                <a:solidFill>
                  <a:srgbClr val="1C216F"/>
                </a:solidFill>
                <a:latin typeface="HelveticaNeueLTPro-Md"/>
                <a:cs typeface="HelveticaNeueLTPro-Md"/>
              </a:rPr>
              <a:t>ma</a:t>
            </a:r>
            <a:r>
              <a:rPr sz="900" spc="5" dirty="0">
                <a:solidFill>
                  <a:srgbClr val="1C216F"/>
                </a:solidFill>
                <a:latin typeface="HelveticaNeueLTPro-Md"/>
                <a:cs typeface="HelveticaNeueLTPro-Md"/>
              </a:rPr>
              <a:t>bili</a:t>
            </a:r>
            <a:r>
              <a:rPr sz="900" spc="30" dirty="0">
                <a:solidFill>
                  <a:srgbClr val="1C216F"/>
                </a:solidFill>
                <a:latin typeface="HelveticaNeueLTPro-Md"/>
                <a:cs typeface="HelveticaNeueLTPro-Md"/>
              </a:rPr>
              <a:t>t</a:t>
            </a:r>
            <a:r>
              <a:rPr sz="900" dirty="0">
                <a:solidFill>
                  <a:srgbClr val="1C216F"/>
                </a:solidFill>
                <a:latin typeface="HelveticaNeueLTPro-Md"/>
                <a:cs typeface="HelveticaNeueLTPro-Md"/>
              </a:rPr>
              <a:t>y  </a:t>
            </a:r>
            <a:r>
              <a:rPr sz="900" spc="10" dirty="0">
                <a:solidFill>
                  <a:srgbClr val="1C216F"/>
                </a:solidFill>
                <a:latin typeface="HelveticaNeueLTPro-Md"/>
                <a:cs typeface="HelveticaNeueLTPro-Md"/>
              </a:rPr>
              <a:t>Hazard</a:t>
            </a:r>
            <a:endParaRPr sz="900">
              <a:latin typeface="HelveticaNeueLTPro-Md"/>
              <a:cs typeface="HelveticaNeueLTPro-Md"/>
            </a:endParaRPr>
          </a:p>
        </p:txBody>
      </p:sp>
      <p:sp>
        <p:nvSpPr>
          <p:cNvPr id="50" name="object 50"/>
          <p:cNvSpPr txBox="1"/>
          <p:nvPr/>
        </p:nvSpPr>
        <p:spPr>
          <a:xfrm>
            <a:off x="4179823" y="6113092"/>
            <a:ext cx="549910" cy="264160"/>
          </a:xfrm>
          <a:prstGeom prst="rect">
            <a:avLst/>
          </a:prstGeom>
        </p:spPr>
        <p:txBody>
          <a:bodyPr vert="horz" wrap="square" lIns="0" tIns="48260" rIns="0" bIns="0" rtlCol="0">
            <a:spAutoFit/>
          </a:bodyPr>
          <a:lstStyle/>
          <a:p>
            <a:pPr marL="12700" marR="5080">
              <a:lnSpc>
                <a:spcPct val="74100"/>
              </a:lnSpc>
              <a:spcBef>
                <a:spcPts val="380"/>
              </a:spcBef>
            </a:pPr>
            <a:r>
              <a:rPr sz="900" spc="5" dirty="0">
                <a:solidFill>
                  <a:srgbClr val="1C216F"/>
                </a:solidFill>
                <a:latin typeface="HelveticaNeueLTPro-Md"/>
                <a:cs typeface="HelveticaNeueLTPro-Md"/>
              </a:rPr>
              <a:t>In</a:t>
            </a:r>
            <a:r>
              <a:rPr sz="900" spc="10" dirty="0">
                <a:solidFill>
                  <a:srgbClr val="1C216F"/>
                </a:solidFill>
                <a:latin typeface="HelveticaNeueLTPro-Md"/>
                <a:cs typeface="HelveticaNeueLTPro-Md"/>
              </a:rPr>
              <a:t>s</a:t>
            </a:r>
            <a:r>
              <a:rPr sz="900" spc="15" dirty="0">
                <a:solidFill>
                  <a:srgbClr val="1C216F"/>
                </a:solidFill>
                <a:latin typeface="HelveticaNeueLTPro-Md"/>
                <a:cs typeface="HelveticaNeueLTPro-Md"/>
              </a:rPr>
              <a:t>t</a:t>
            </a:r>
            <a:r>
              <a:rPr sz="900" spc="10" dirty="0">
                <a:solidFill>
                  <a:srgbClr val="1C216F"/>
                </a:solidFill>
                <a:latin typeface="HelveticaNeueLTPro-Md"/>
                <a:cs typeface="HelveticaNeueLTPro-Md"/>
              </a:rPr>
              <a:t>a</a:t>
            </a:r>
            <a:r>
              <a:rPr sz="900" spc="5" dirty="0">
                <a:solidFill>
                  <a:srgbClr val="1C216F"/>
                </a:solidFill>
                <a:latin typeface="HelveticaNeueLTPro-Md"/>
                <a:cs typeface="HelveticaNeueLTPro-Md"/>
              </a:rPr>
              <a:t>bili</a:t>
            </a:r>
            <a:r>
              <a:rPr sz="900" spc="30" dirty="0">
                <a:solidFill>
                  <a:srgbClr val="1C216F"/>
                </a:solidFill>
                <a:latin typeface="HelveticaNeueLTPro-Md"/>
                <a:cs typeface="HelveticaNeueLTPro-Md"/>
              </a:rPr>
              <a:t>t</a:t>
            </a:r>
            <a:r>
              <a:rPr sz="900" dirty="0">
                <a:solidFill>
                  <a:srgbClr val="1C216F"/>
                </a:solidFill>
                <a:latin typeface="HelveticaNeueLTPro-Md"/>
                <a:cs typeface="HelveticaNeueLTPro-Md"/>
              </a:rPr>
              <a:t>y  </a:t>
            </a:r>
            <a:r>
              <a:rPr sz="900" spc="10" dirty="0">
                <a:solidFill>
                  <a:srgbClr val="1C216F"/>
                </a:solidFill>
                <a:latin typeface="HelveticaNeueLTPro-Md"/>
                <a:cs typeface="HelveticaNeueLTPro-Md"/>
              </a:rPr>
              <a:t>Hazard</a:t>
            </a:r>
            <a:endParaRPr sz="900">
              <a:latin typeface="HelveticaNeueLTPro-Md"/>
              <a:cs typeface="HelveticaNeueLTPro-Md"/>
            </a:endParaRPr>
          </a:p>
        </p:txBody>
      </p:sp>
      <p:pic>
        <p:nvPicPr>
          <p:cNvPr id="53" name="pic">
            <a:extLst>
              <a:ext uri="{FF2B5EF4-FFF2-40B4-BE49-F238E27FC236}">
                <a16:creationId xmlns:a16="http://schemas.microsoft.com/office/drawing/2014/main" id="{F53C5640-C437-4AF9-ADB4-662883AA449B}"/>
              </a:ext>
            </a:extLst>
          </p:cNvPr>
          <p:cNvPicPr/>
          <p:nvPr/>
        </p:nvPicPr>
        <p:blipFill>
          <a:blip r:embed="rId2"/>
          <a:stretch>
            <a:fillRect/>
          </a:stretch>
        </p:blipFill>
        <p:spPr>
          <a:xfrm>
            <a:off x="2374265" y="1447800"/>
            <a:ext cx="1054735" cy="928438"/>
          </a:xfrm>
          <a:prstGeom prst="rect">
            <a:avLst/>
          </a:prstGeom>
        </p:spPr>
      </p:pic>
      <p:sp>
        <p:nvSpPr>
          <p:cNvPr id="54" name="object 8">
            <a:extLst>
              <a:ext uri="{FF2B5EF4-FFF2-40B4-BE49-F238E27FC236}">
                <a16:creationId xmlns:a16="http://schemas.microsoft.com/office/drawing/2014/main" id="{68551F1D-3B2C-4CA4-9129-8D63939A00D9}"/>
              </a:ext>
            </a:extLst>
          </p:cNvPr>
          <p:cNvSpPr txBox="1">
            <a:spLocks noGrp="1"/>
          </p:cNvSpPr>
          <p:nvPr>
            <p:ph type="title"/>
          </p:nvPr>
        </p:nvSpPr>
        <p:spPr>
          <a:xfrm>
            <a:off x="444500" y="830262"/>
            <a:ext cx="7327900" cy="388938"/>
          </a:xfrm>
          <a:prstGeom prst="rect">
            <a:avLst/>
          </a:prstGeom>
        </p:spPr>
        <p:txBody>
          <a:bodyPr vert="horz" wrap="square" lIns="0" tIns="16510" rIns="0" bIns="0" rtlCol="0">
            <a:spAutoFit/>
          </a:bodyPr>
          <a:lstStyle/>
          <a:p>
            <a:pPr marL="12700">
              <a:lnSpc>
                <a:spcPct val="100000"/>
              </a:lnSpc>
              <a:spcBef>
                <a:spcPts val="130"/>
              </a:spcBef>
            </a:pPr>
            <a:r>
              <a:rPr lang="en-US" sz="2350" spc="-85" dirty="0">
                <a:solidFill>
                  <a:srgbClr val="2DBEEF"/>
                </a:solidFill>
                <a:latin typeface="HelveticaNeueLTPro-Roman"/>
                <a:cs typeface="HelveticaNeueLTPro-Roman"/>
              </a:rPr>
              <a:t>BERGER EPILUX SLIP RESISNTANCE BASE  PART A</a:t>
            </a:r>
            <a:endParaRPr sz="2350" dirty="0">
              <a:latin typeface="HelveticaNeueLTPro-Roman"/>
              <a:cs typeface="HelveticaNeueLTPro-Roman"/>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1" y="4"/>
            <a:ext cx="7772400" cy="10058400"/>
          </a:xfrm>
          <a:custGeom>
            <a:avLst/>
            <a:gdLst/>
            <a:ahLst/>
            <a:cxnLst/>
            <a:rect l="l" t="t" r="r" b="b"/>
            <a:pathLst>
              <a:path w="7772400" h="10058400">
                <a:moveTo>
                  <a:pt x="7772398" y="10058391"/>
                </a:moveTo>
                <a:lnTo>
                  <a:pt x="0" y="10058391"/>
                </a:lnTo>
                <a:lnTo>
                  <a:pt x="0" y="0"/>
                </a:lnTo>
                <a:lnTo>
                  <a:pt x="7772398" y="0"/>
                </a:lnTo>
                <a:lnTo>
                  <a:pt x="7772398" y="10058391"/>
                </a:lnTo>
                <a:close/>
              </a:path>
            </a:pathLst>
          </a:custGeom>
          <a:solidFill>
            <a:srgbClr val="0855A4"/>
          </a:solidFill>
        </p:spPr>
        <p:txBody>
          <a:bodyPr wrap="square" lIns="0" tIns="0" rIns="0" bIns="0" rtlCol="0"/>
          <a:lstStyle/>
          <a:p>
            <a:endParaRPr/>
          </a:p>
        </p:txBody>
      </p:sp>
      <p:grpSp>
        <p:nvGrpSpPr>
          <p:cNvPr id="3" name="object 3"/>
          <p:cNvGrpSpPr/>
          <p:nvPr/>
        </p:nvGrpSpPr>
        <p:grpSpPr>
          <a:xfrm>
            <a:off x="0" y="4050791"/>
            <a:ext cx="7772400" cy="5964555"/>
            <a:chOff x="0" y="4050791"/>
            <a:chExt cx="7772400" cy="5964555"/>
          </a:xfrm>
        </p:grpSpPr>
        <p:pic>
          <p:nvPicPr>
            <p:cNvPr id="4" name="object 4"/>
            <p:cNvPicPr/>
            <p:nvPr/>
          </p:nvPicPr>
          <p:blipFill>
            <a:blip r:embed="rId2" cstate="print"/>
            <a:stretch>
              <a:fillRect/>
            </a:stretch>
          </p:blipFill>
          <p:spPr>
            <a:xfrm>
              <a:off x="27811" y="4929847"/>
              <a:ext cx="7744588" cy="5085313"/>
            </a:xfrm>
            <a:prstGeom prst="rect">
              <a:avLst/>
            </a:prstGeom>
          </p:spPr>
        </p:pic>
        <p:sp>
          <p:nvSpPr>
            <p:cNvPr id="5" name="object 5"/>
            <p:cNvSpPr/>
            <p:nvPr/>
          </p:nvSpPr>
          <p:spPr>
            <a:xfrm>
              <a:off x="242015" y="6237548"/>
              <a:ext cx="635" cy="635"/>
            </a:xfrm>
            <a:custGeom>
              <a:avLst/>
              <a:gdLst/>
              <a:ahLst/>
              <a:cxnLst/>
              <a:rect l="l" t="t" r="r" b="b"/>
              <a:pathLst>
                <a:path w="635" h="635">
                  <a:moveTo>
                    <a:pt x="0" y="0"/>
                  </a:moveTo>
                  <a:lnTo>
                    <a:pt x="343" y="116"/>
                  </a:lnTo>
                  <a:lnTo>
                    <a:pt x="0" y="0"/>
                  </a:lnTo>
                  <a:close/>
                </a:path>
              </a:pathLst>
            </a:custGeom>
            <a:solidFill>
              <a:srgbClr val="2786C2"/>
            </a:solidFill>
          </p:spPr>
          <p:txBody>
            <a:bodyPr wrap="square" lIns="0" tIns="0" rIns="0" bIns="0" rtlCol="0"/>
            <a:lstStyle/>
            <a:p>
              <a:endParaRPr/>
            </a:p>
          </p:txBody>
        </p:sp>
        <p:pic>
          <p:nvPicPr>
            <p:cNvPr id="6" name="object 6"/>
            <p:cNvPicPr/>
            <p:nvPr/>
          </p:nvPicPr>
          <p:blipFill>
            <a:blip r:embed="rId3" cstate="print"/>
            <a:stretch>
              <a:fillRect/>
            </a:stretch>
          </p:blipFill>
          <p:spPr>
            <a:xfrm>
              <a:off x="0" y="4050791"/>
              <a:ext cx="7772400" cy="3492271"/>
            </a:xfrm>
            <a:prstGeom prst="rect">
              <a:avLst/>
            </a:prstGeom>
          </p:spPr>
        </p:pic>
        <p:pic>
          <p:nvPicPr>
            <p:cNvPr id="7" name="object 7"/>
            <p:cNvPicPr/>
            <p:nvPr/>
          </p:nvPicPr>
          <p:blipFill>
            <a:blip r:embed="rId4" cstate="print"/>
            <a:stretch>
              <a:fillRect/>
            </a:stretch>
          </p:blipFill>
          <p:spPr>
            <a:xfrm>
              <a:off x="457196" y="9116817"/>
              <a:ext cx="1024524" cy="485184"/>
            </a:xfrm>
            <a:prstGeom prst="rect">
              <a:avLst/>
            </a:prstGeom>
          </p:spPr>
        </p:pic>
        <p:pic>
          <p:nvPicPr>
            <p:cNvPr id="8" name="object 8"/>
            <p:cNvPicPr/>
            <p:nvPr/>
          </p:nvPicPr>
          <p:blipFill>
            <a:blip r:embed="rId5" cstate="print"/>
            <a:stretch>
              <a:fillRect/>
            </a:stretch>
          </p:blipFill>
          <p:spPr>
            <a:xfrm>
              <a:off x="648872" y="9170974"/>
              <a:ext cx="134666" cy="150482"/>
            </a:xfrm>
            <a:prstGeom prst="rect">
              <a:avLst/>
            </a:prstGeom>
          </p:spPr>
        </p:pic>
        <p:sp>
          <p:nvSpPr>
            <p:cNvPr id="9" name="object 9"/>
            <p:cNvSpPr/>
            <p:nvPr/>
          </p:nvSpPr>
          <p:spPr>
            <a:xfrm>
              <a:off x="647604" y="9169682"/>
              <a:ext cx="136525" cy="151765"/>
            </a:xfrm>
            <a:custGeom>
              <a:avLst/>
              <a:gdLst/>
              <a:ahLst/>
              <a:cxnLst/>
              <a:rect l="l" t="t" r="r" b="b"/>
              <a:pathLst>
                <a:path w="136525" h="151765">
                  <a:moveTo>
                    <a:pt x="66090" y="83629"/>
                  </a:moveTo>
                  <a:lnTo>
                    <a:pt x="52920" y="84929"/>
                  </a:lnTo>
                  <a:lnTo>
                    <a:pt x="43510" y="88826"/>
                  </a:lnTo>
                  <a:lnTo>
                    <a:pt x="37862" y="95320"/>
                  </a:lnTo>
                  <a:lnTo>
                    <a:pt x="35979" y="104406"/>
                  </a:lnTo>
                  <a:lnTo>
                    <a:pt x="35979" y="114046"/>
                  </a:lnTo>
                  <a:lnTo>
                    <a:pt x="68249" y="127863"/>
                  </a:lnTo>
                  <a:lnTo>
                    <a:pt x="82452" y="126494"/>
                  </a:lnTo>
                  <a:lnTo>
                    <a:pt x="92587" y="122386"/>
                  </a:lnTo>
                  <a:lnTo>
                    <a:pt x="98662" y="115540"/>
                  </a:lnTo>
                  <a:lnTo>
                    <a:pt x="100685" y="105956"/>
                  </a:lnTo>
                  <a:lnTo>
                    <a:pt x="98518" y="96188"/>
                  </a:lnTo>
                  <a:lnTo>
                    <a:pt x="92022" y="89211"/>
                  </a:lnTo>
                  <a:lnTo>
                    <a:pt x="81209" y="85024"/>
                  </a:lnTo>
                  <a:lnTo>
                    <a:pt x="66090" y="83629"/>
                  </a:lnTo>
                  <a:close/>
                </a:path>
                <a:path w="136525" h="151765">
                  <a:moveTo>
                    <a:pt x="42341" y="44704"/>
                  </a:moveTo>
                  <a:lnTo>
                    <a:pt x="6045" y="44704"/>
                  </a:lnTo>
                  <a:lnTo>
                    <a:pt x="6817" y="32446"/>
                  </a:lnTo>
                  <a:lnTo>
                    <a:pt x="9139" y="22413"/>
                  </a:lnTo>
                  <a:lnTo>
                    <a:pt x="50753" y="556"/>
                  </a:lnTo>
                  <a:lnTo>
                    <a:pt x="67614" y="0"/>
                  </a:lnTo>
                  <a:lnTo>
                    <a:pt x="86018" y="688"/>
                  </a:lnTo>
                  <a:lnTo>
                    <a:pt x="127961" y="17789"/>
                  </a:lnTo>
                  <a:lnTo>
                    <a:pt x="135928" y="53047"/>
                  </a:lnTo>
                  <a:lnTo>
                    <a:pt x="135928" y="150037"/>
                  </a:lnTo>
                  <a:lnTo>
                    <a:pt x="100380" y="150037"/>
                  </a:lnTo>
                  <a:lnTo>
                    <a:pt x="102108" y="129705"/>
                  </a:lnTo>
                  <a:lnTo>
                    <a:pt x="101155" y="129552"/>
                  </a:lnTo>
                  <a:lnTo>
                    <a:pt x="94355" y="139265"/>
                  </a:lnTo>
                  <a:lnTo>
                    <a:pt x="84204" y="146207"/>
                  </a:lnTo>
                  <a:lnTo>
                    <a:pt x="70705" y="150374"/>
                  </a:lnTo>
                  <a:lnTo>
                    <a:pt x="53860" y="151765"/>
                  </a:lnTo>
                  <a:lnTo>
                    <a:pt x="30282" y="148904"/>
                  </a:lnTo>
                  <a:lnTo>
                    <a:pt x="13452" y="140319"/>
                  </a:lnTo>
                  <a:lnTo>
                    <a:pt x="3361" y="126004"/>
                  </a:lnTo>
                  <a:lnTo>
                    <a:pt x="0" y="105956"/>
                  </a:lnTo>
                  <a:lnTo>
                    <a:pt x="3439" y="85740"/>
                  </a:lnTo>
                  <a:lnTo>
                    <a:pt x="13762" y="71307"/>
                  </a:lnTo>
                  <a:lnTo>
                    <a:pt x="30973" y="62650"/>
                  </a:lnTo>
                  <a:lnTo>
                    <a:pt x="55079" y="59766"/>
                  </a:lnTo>
                  <a:lnTo>
                    <a:pt x="71657" y="60817"/>
                  </a:lnTo>
                  <a:lnTo>
                    <a:pt x="84623" y="63974"/>
                  </a:lnTo>
                  <a:lnTo>
                    <a:pt x="93974" y="69244"/>
                  </a:lnTo>
                  <a:lnTo>
                    <a:pt x="99707" y="76631"/>
                  </a:lnTo>
                  <a:lnTo>
                    <a:pt x="100380" y="76631"/>
                  </a:lnTo>
                  <a:lnTo>
                    <a:pt x="100380" y="52590"/>
                  </a:lnTo>
                  <a:lnTo>
                    <a:pt x="100380" y="41008"/>
                  </a:lnTo>
                  <a:lnTo>
                    <a:pt x="98361" y="33337"/>
                  </a:lnTo>
                  <a:lnTo>
                    <a:pt x="69494" y="23888"/>
                  </a:lnTo>
                  <a:lnTo>
                    <a:pt x="57611" y="25190"/>
                  </a:lnTo>
                  <a:lnTo>
                    <a:pt x="49126" y="29095"/>
                  </a:lnTo>
                  <a:lnTo>
                    <a:pt x="44037" y="35600"/>
                  </a:lnTo>
                  <a:lnTo>
                    <a:pt x="42341" y="44704"/>
                  </a:lnTo>
                  <a:close/>
                </a:path>
              </a:pathLst>
            </a:custGeom>
            <a:ln w="4241">
              <a:solidFill>
                <a:srgbClr val="4DAEE2"/>
              </a:solidFill>
            </a:ln>
          </p:spPr>
          <p:txBody>
            <a:bodyPr wrap="square" lIns="0" tIns="0" rIns="0" bIns="0" rtlCol="0"/>
            <a:lstStyle/>
            <a:p>
              <a:endParaRPr/>
            </a:p>
          </p:txBody>
        </p:sp>
        <p:pic>
          <p:nvPicPr>
            <p:cNvPr id="10" name="object 10"/>
            <p:cNvPicPr/>
            <p:nvPr/>
          </p:nvPicPr>
          <p:blipFill>
            <a:blip r:embed="rId6" cstate="print"/>
            <a:stretch>
              <a:fillRect/>
            </a:stretch>
          </p:blipFill>
          <p:spPr>
            <a:xfrm>
              <a:off x="801103" y="9170974"/>
              <a:ext cx="132486" cy="148729"/>
            </a:xfrm>
            <a:prstGeom prst="rect">
              <a:avLst/>
            </a:prstGeom>
          </p:spPr>
        </p:pic>
        <p:sp>
          <p:nvSpPr>
            <p:cNvPr id="11" name="object 11"/>
            <p:cNvSpPr/>
            <p:nvPr/>
          </p:nvSpPr>
          <p:spPr>
            <a:xfrm>
              <a:off x="799815" y="9169679"/>
              <a:ext cx="133985" cy="150495"/>
            </a:xfrm>
            <a:custGeom>
              <a:avLst/>
              <a:gdLst/>
              <a:ahLst/>
              <a:cxnLst/>
              <a:rect l="l" t="t" r="r" b="b"/>
              <a:pathLst>
                <a:path w="133984" h="150495">
                  <a:moveTo>
                    <a:pt x="0" y="1714"/>
                  </a:moveTo>
                  <a:lnTo>
                    <a:pt x="35242" y="1714"/>
                  </a:lnTo>
                  <a:lnTo>
                    <a:pt x="33858" y="26695"/>
                  </a:lnTo>
                  <a:lnTo>
                    <a:pt x="34582" y="26822"/>
                  </a:lnTo>
                  <a:lnTo>
                    <a:pt x="41408" y="15082"/>
                  </a:lnTo>
                  <a:lnTo>
                    <a:pt x="51447" y="6700"/>
                  </a:lnTo>
                  <a:lnTo>
                    <a:pt x="64696" y="1674"/>
                  </a:lnTo>
                  <a:lnTo>
                    <a:pt x="81153" y="0"/>
                  </a:lnTo>
                  <a:lnTo>
                    <a:pt x="104172" y="3068"/>
                  </a:lnTo>
                  <a:lnTo>
                    <a:pt x="120615" y="12266"/>
                  </a:lnTo>
                  <a:lnTo>
                    <a:pt x="130480" y="27587"/>
                  </a:lnTo>
                  <a:lnTo>
                    <a:pt x="133769" y="49022"/>
                  </a:lnTo>
                  <a:lnTo>
                    <a:pt x="133769" y="150037"/>
                  </a:lnTo>
                  <a:lnTo>
                    <a:pt x="98209" y="150037"/>
                  </a:lnTo>
                  <a:lnTo>
                    <a:pt x="98209" y="55105"/>
                  </a:lnTo>
                  <a:lnTo>
                    <a:pt x="97447" y="44704"/>
                  </a:lnTo>
                  <a:lnTo>
                    <a:pt x="94882" y="37429"/>
                  </a:lnTo>
                  <a:lnTo>
                    <a:pt x="89695" y="32234"/>
                  </a:lnTo>
                  <a:lnTo>
                    <a:pt x="81871" y="29118"/>
                  </a:lnTo>
                  <a:lnTo>
                    <a:pt x="71399" y="28079"/>
                  </a:lnTo>
                  <a:lnTo>
                    <a:pt x="55714" y="30203"/>
                  </a:lnTo>
                  <a:lnTo>
                    <a:pt x="44510" y="36577"/>
                  </a:lnTo>
                  <a:lnTo>
                    <a:pt x="37788" y="47201"/>
                  </a:lnTo>
                  <a:lnTo>
                    <a:pt x="35547" y="62077"/>
                  </a:lnTo>
                  <a:lnTo>
                    <a:pt x="35547" y="150037"/>
                  </a:lnTo>
                  <a:lnTo>
                    <a:pt x="0" y="150037"/>
                  </a:lnTo>
                  <a:lnTo>
                    <a:pt x="0" y="1714"/>
                  </a:lnTo>
                  <a:close/>
                </a:path>
              </a:pathLst>
            </a:custGeom>
            <a:ln w="4241">
              <a:solidFill>
                <a:srgbClr val="4DAEE2"/>
              </a:solidFill>
            </a:ln>
          </p:spPr>
          <p:txBody>
            <a:bodyPr wrap="square" lIns="0" tIns="0" rIns="0" bIns="0" rtlCol="0"/>
            <a:lstStyle/>
            <a:p>
              <a:endParaRPr/>
            </a:p>
          </p:txBody>
        </p:sp>
        <p:pic>
          <p:nvPicPr>
            <p:cNvPr id="12" name="object 12"/>
            <p:cNvPicPr/>
            <p:nvPr/>
          </p:nvPicPr>
          <p:blipFill>
            <a:blip r:embed="rId7" cstate="print"/>
            <a:stretch>
              <a:fillRect/>
            </a:stretch>
          </p:blipFill>
          <p:spPr>
            <a:xfrm>
              <a:off x="943749" y="9170784"/>
              <a:ext cx="134718" cy="150825"/>
            </a:xfrm>
            <a:prstGeom prst="rect">
              <a:avLst/>
            </a:prstGeom>
          </p:spPr>
        </p:pic>
        <p:sp>
          <p:nvSpPr>
            <p:cNvPr id="13" name="object 13"/>
            <p:cNvSpPr/>
            <p:nvPr/>
          </p:nvSpPr>
          <p:spPr>
            <a:xfrm>
              <a:off x="942454" y="9169492"/>
              <a:ext cx="136525" cy="152400"/>
            </a:xfrm>
            <a:custGeom>
              <a:avLst/>
              <a:gdLst/>
              <a:ahLst/>
              <a:cxnLst/>
              <a:rect l="l" t="t" r="r" b="b"/>
              <a:pathLst>
                <a:path w="136525" h="152400">
                  <a:moveTo>
                    <a:pt x="130632" y="42697"/>
                  </a:moveTo>
                  <a:lnTo>
                    <a:pt x="95872" y="42697"/>
                  </a:lnTo>
                  <a:lnTo>
                    <a:pt x="95669" y="41465"/>
                  </a:lnTo>
                  <a:lnTo>
                    <a:pt x="95504" y="40551"/>
                  </a:lnTo>
                  <a:lnTo>
                    <a:pt x="95427" y="39890"/>
                  </a:lnTo>
                  <a:lnTo>
                    <a:pt x="94678" y="32778"/>
                  </a:lnTo>
                  <a:lnTo>
                    <a:pt x="92621" y="28308"/>
                  </a:lnTo>
                  <a:lnTo>
                    <a:pt x="89293" y="26581"/>
                  </a:lnTo>
                  <a:lnTo>
                    <a:pt x="85940" y="24803"/>
                  </a:lnTo>
                  <a:lnTo>
                    <a:pt x="77762" y="23926"/>
                  </a:lnTo>
                  <a:lnTo>
                    <a:pt x="64833" y="23926"/>
                  </a:lnTo>
                  <a:lnTo>
                    <a:pt x="52694" y="25052"/>
                  </a:lnTo>
                  <a:lnTo>
                    <a:pt x="44018" y="28428"/>
                  </a:lnTo>
                  <a:lnTo>
                    <a:pt x="38808" y="34053"/>
                  </a:lnTo>
                  <a:lnTo>
                    <a:pt x="37071" y="41922"/>
                  </a:lnTo>
                  <a:lnTo>
                    <a:pt x="37071" y="50101"/>
                  </a:lnTo>
                  <a:lnTo>
                    <a:pt x="75082" y="60236"/>
                  </a:lnTo>
                  <a:lnTo>
                    <a:pt x="92418" y="61563"/>
                  </a:lnTo>
                  <a:lnTo>
                    <a:pt x="129598" y="75498"/>
                  </a:lnTo>
                  <a:lnTo>
                    <a:pt x="136055" y="104013"/>
                  </a:lnTo>
                  <a:lnTo>
                    <a:pt x="135100" y="116530"/>
                  </a:lnTo>
                  <a:lnTo>
                    <a:pt x="99428" y="149464"/>
                  </a:lnTo>
                  <a:lnTo>
                    <a:pt x="65938" y="152095"/>
                  </a:lnTo>
                  <a:lnTo>
                    <a:pt x="48420" y="151499"/>
                  </a:lnTo>
                  <a:lnTo>
                    <a:pt x="7843" y="136863"/>
                  </a:lnTo>
                  <a:lnTo>
                    <a:pt x="0" y="107238"/>
                  </a:lnTo>
                  <a:lnTo>
                    <a:pt x="0" y="103530"/>
                  </a:lnTo>
                  <a:lnTo>
                    <a:pt x="36880" y="103530"/>
                  </a:lnTo>
                  <a:lnTo>
                    <a:pt x="36385" y="105600"/>
                  </a:lnTo>
                  <a:lnTo>
                    <a:pt x="36093" y="107238"/>
                  </a:lnTo>
                  <a:lnTo>
                    <a:pt x="66395" y="128206"/>
                  </a:lnTo>
                  <a:lnTo>
                    <a:pt x="81114" y="126984"/>
                  </a:lnTo>
                  <a:lnTo>
                    <a:pt x="91627" y="123317"/>
                  </a:lnTo>
                  <a:lnTo>
                    <a:pt x="97935" y="117201"/>
                  </a:lnTo>
                  <a:lnTo>
                    <a:pt x="100037" y="108635"/>
                  </a:lnTo>
                  <a:lnTo>
                    <a:pt x="98719" y="100442"/>
                  </a:lnTo>
                  <a:lnTo>
                    <a:pt x="94764" y="94588"/>
                  </a:lnTo>
                  <a:lnTo>
                    <a:pt x="88175" y="91074"/>
                  </a:lnTo>
                  <a:lnTo>
                    <a:pt x="78955" y="89903"/>
                  </a:lnTo>
                  <a:lnTo>
                    <a:pt x="57161" y="89333"/>
                  </a:lnTo>
                  <a:lnTo>
                    <a:pt x="39439" y="87634"/>
                  </a:lnTo>
                  <a:lnTo>
                    <a:pt x="4859" y="67036"/>
                  </a:lnTo>
                  <a:lnTo>
                    <a:pt x="1079" y="43497"/>
                  </a:lnTo>
                  <a:lnTo>
                    <a:pt x="1939" y="31787"/>
                  </a:lnTo>
                  <a:lnTo>
                    <a:pt x="35059" y="2273"/>
                  </a:lnTo>
                  <a:lnTo>
                    <a:pt x="67945" y="0"/>
                  </a:lnTo>
                  <a:lnTo>
                    <a:pt x="84960" y="550"/>
                  </a:lnTo>
                  <a:lnTo>
                    <a:pt x="123420" y="14093"/>
                  </a:lnTo>
                  <a:lnTo>
                    <a:pt x="129831" y="31102"/>
                  </a:lnTo>
                  <a:lnTo>
                    <a:pt x="130632" y="42697"/>
                  </a:lnTo>
                  <a:close/>
                </a:path>
              </a:pathLst>
            </a:custGeom>
            <a:ln w="4241">
              <a:solidFill>
                <a:srgbClr val="4DAEE2"/>
              </a:solidFill>
            </a:ln>
          </p:spPr>
          <p:txBody>
            <a:bodyPr wrap="square" lIns="0" tIns="0" rIns="0" bIns="0" rtlCol="0"/>
            <a:lstStyle/>
            <a:p>
              <a:endParaRPr/>
            </a:p>
          </p:txBody>
        </p:sp>
        <p:pic>
          <p:nvPicPr>
            <p:cNvPr id="14" name="object 14"/>
            <p:cNvPicPr/>
            <p:nvPr/>
          </p:nvPicPr>
          <p:blipFill>
            <a:blip r:embed="rId8" cstate="print"/>
            <a:stretch>
              <a:fillRect/>
            </a:stretch>
          </p:blipFill>
          <p:spPr>
            <a:xfrm>
              <a:off x="1083246" y="9170974"/>
              <a:ext cx="134619" cy="150482"/>
            </a:xfrm>
            <a:prstGeom prst="rect">
              <a:avLst/>
            </a:prstGeom>
          </p:spPr>
        </p:pic>
        <p:sp>
          <p:nvSpPr>
            <p:cNvPr id="15" name="object 15"/>
            <p:cNvSpPr/>
            <p:nvPr/>
          </p:nvSpPr>
          <p:spPr>
            <a:xfrm>
              <a:off x="1081944" y="9169682"/>
              <a:ext cx="136525" cy="151765"/>
            </a:xfrm>
            <a:custGeom>
              <a:avLst/>
              <a:gdLst/>
              <a:ahLst/>
              <a:cxnLst/>
              <a:rect l="l" t="t" r="r" b="b"/>
              <a:pathLst>
                <a:path w="136525" h="151765">
                  <a:moveTo>
                    <a:pt x="66116" y="83629"/>
                  </a:moveTo>
                  <a:lnTo>
                    <a:pt x="52945" y="84929"/>
                  </a:lnTo>
                  <a:lnTo>
                    <a:pt x="43535" y="88826"/>
                  </a:lnTo>
                  <a:lnTo>
                    <a:pt x="37887" y="95320"/>
                  </a:lnTo>
                  <a:lnTo>
                    <a:pt x="36004" y="104406"/>
                  </a:lnTo>
                  <a:lnTo>
                    <a:pt x="36004" y="114046"/>
                  </a:lnTo>
                  <a:lnTo>
                    <a:pt x="68275" y="127863"/>
                  </a:lnTo>
                  <a:lnTo>
                    <a:pt x="82456" y="126494"/>
                  </a:lnTo>
                  <a:lnTo>
                    <a:pt x="92594" y="122386"/>
                  </a:lnTo>
                  <a:lnTo>
                    <a:pt x="98680" y="115540"/>
                  </a:lnTo>
                  <a:lnTo>
                    <a:pt x="100711" y="105956"/>
                  </a:lnTo>
                  <a:lnTo>
                    <a:pt x="98545" y="96188"/>
                  </a:lnTo>
                  <a:lnTo>
                    <a:pt x="92052" y="89211"/>
                  </a:lnTo>
                  <a:lnTo>
                    <a:pt x="81240" y="85024"/>
                  </a:lnTo>
                  <a:lnTo>
                    <a:pt x="66116" y="83629"/>
                  </a:lnTo>
                  <a:close/>
                </a:path>
                <a:path w="136525" h="151765">
                  <a:moveTo>
                    <a:pt x="42367" y="44704"/>
                  </a:moveTo>
                  <a:lnTo>
                    <a:pt x="6032" y="44704"/>
                  </a:lnTo>
                  <a:lnTo>
                    <a:pt x="6812" y="32446"/>
                  </a:lnTo>
                  <a:lnTo>
                    <a:pt x="9145" y="22413"/>
                  </a:lnTo>
                  <a:lnTo>
                    <a:pt x="50792" y="556"/>
                  </a:lnTo>
                  <a:lnTo>
                    <a:pt x="67665" y="0"/>
                  </a:lnTo>
                  <a:lnTo>
                    <a:pt x="86068" y="688"/>
                  </a:lnTo>
                  <a:lnTo>
                    <a:pt x="127980" y="17789"/>
                  </a:lnTo>
                  <a:lnTo>
                    <a:pt x="135915" y="53047"/>
                  </a:lnTo>
                  <a:lnTo>
                    <a:pt x="135915" y="150037"/>
                  </a:lnTo>
                  <a:lnTo>
                    <a:pt x="100406" y="150037"/>
                  </a:lnTo>
                  <a:lnTo>
                    <a:pt x="102108" y="129705"/>
                  </a:lnTo>
                  <a:lnTo>
                    <a:pt x="101193" y="129552"/>
                  </a:lnTo>
                  <a:lnTo>
                    <a:pt x="94399" y="139265"/>
                  </a:lnTo>
                  <a:lnTo>
                    <a:pt x="84239" y="146207"/>
                  </a:lnTo>
                  <a:lnTo>
                    <a:pt x="70725" y="150374"/>
                  </a:lnTo>
                  <a:lnTo>
                    <a:pt x="53873" y="151765"/>
                  </a:lnTo>
                  <a:lnTo>
                    <a:pt x="30303" y="148904"/>
                  </a:lnTo>
                  <a:lnTo>
                    <a:pt x="13468" y="140319"/>
                  </a:lnTo>
                  <a:lnTo>
                    <a:pt x="3367" y="126004"/>
                  </a:lnTo>
                  <a:lnTo>
                    <a:pt x="0" y="105956"/>
                  </a:lnTo>
                  <a:lnTo>
                    <a:pt x="3441" y="85740"/>
                  </a:lnTo>
                  <a:lnTo>
                    <a:pt x="13768" y="71307"/>
                  </a:lnTo>
                  <a:lnTo>
                    <a:pt x="30984" y="62650"/>
                  </a:lnTo>
                  <a:lnTo>
                    <a:pt x="55092" y="59766"/>
                  </a:lnTo>
                  <a:lnTo>
                    <a:pt x="71676" y="60817"/>
                  </a:lnTo>
                  <a:lnTo>
                    <a:pt x="84647" y="63974"/>
                  </a:lnTo>
                  <a:lnTo>
                    <a:pt x="94009" y="69244"/>
                  </a:lnTo>
                  <a:lnTo>
                    <a:pt x="99771" y="76631"/>
                  </a:lnTo>
                  <a:lnTo>
                    <a:pt x="100406" y="76631"/>
                  </a:lnTo>
                  <a:lnTo>
                    <a:pt x="100406" y="52590"/>
                  </a:lnTo>
                  <a:lnTo>
                    <a:pt x="100406" y="41008"/>
                  </a:lnTo>
                  <a:lnTo>
                    <a:pt x="98361" y="33337"/>
                  </a:lnTo>
                  <a:lnTo>
                    <a:pt x="69494" y="23888"/>
                  </a:lnTo>
                  <a:lnTo>
                    <a:pt x="57626" y="25190"/>
                  </a:lnTo>
                  <a:lnTo>
                    <a:pt x="49149" y="29095"/>
                  </a:lnTo>
                  <a:lnTo>
                    <a:pt x="44062" y="35600"/>
                  </a:lnTo>
                  <a:lnTo>
                    <a:pt x="42367" y="44704"/>
                  </a:lnTo>
                  <a:close/>
                </a:path>
              </a:pathLst>
            </a:custGeom>
            <a:ln w="4241">
              <a:solidFill>
                <a:srgbClr val="4DAEE2"/>
              </a:solidFill>
            </a:ln>
          </p:spPr>
          <p:txBody>
            <a:bodyPr wrap="square" lIns="0" tIns="0" rIns="0" bIns="0" rtlCol="0"/>
            <a:lstStyle/>
            <a:p>
              <a:endParaRPr/>
            </a:p>
          </p:txBody>
        </p:sp>
        <p:pic>
          <p:nvPicPr>
            <p:cNvPr id="16" name="object 16"/>
            <p:cNvPicPr/>
            <p:nvPr/>
          </p:nvPicPr>
          <p:blipFill>
            <a:blip r:embed="rId9" cstate="print"/>
            <a:stretch>
              <a:fillRect/>
            </a:stretch>
          </p:blipFill>
          <p:spPr>
            <a:xfrm>
              <a:off x="644855" y="9243707"/>
              <a:ext cx="187667" cy="74879"/>
            </a:xfrm>
            <a:prstGeom prst="rect">
              <a:avLst/>
            </a:prstGeom>
          </p:spPr>
        </p:pic>
        <p:pic>
          <p:nvPicPr>
            <p:cNvPr id="17" name="object 17"/>
            <p:cNvPicPr/>
            <p:nvPr/>
          </p:nvPicPr>
          <p:blipFill>
            <a:blip r:embed="rId10" cstate="print"/>
            <a:stretch>
              <a:fillRect/>
            </a:stretch>
          </p:blipFill>
          <p:spPr>
            <a:xfrm>
              <a:off x="895210" y="9231007"/>
              <a:ext cx="35496" cy="85877"/>
            </a:xfrm>
            <a:prstGeom prst="rect">
              <a:avLst/>
            </a:prstGeom>
          </p:spPr>
        </p:pic>
        <p:pic>
          <p:nvPicPr>
            <p:cNvPr id="18" name="object 18"/>
            <p:cNvPicPr/>
            <p:nvPr/>
          </p:nvPicPr>
          <p:blipFill>
            <a:blip r:embed="rId11" cstate="print"/>
            <a:stretch>
              <a:fillRect/>
            </a:stretch>
          </p:blipFill>
          <p:spPr>
            <a:xfrm>
              <a:off x="939584" y="9225051"/>
              <a:ext cx="136093" cy="93725"/>
            </a:xfrm>
            <a:prstGeom prst="rect">
              <a:avLst/>
            </a:prstGeom>
          </p:spPr>
        </p:pic>
        <p:pic>
          <p:nvPicPr>
            <p:cNvPr id="19" name="object 19"/>
            <p:cNvPicPr/>
            <p:nvPr/>
          </p:nvPicPr>
          <p:blipFill>
            <a:blip r:embed="rId12" cstate="print"/>
            <a:stretch>
              <a:fillRect/>
            </a:stretch>
          </p:blipFill>
          <p:spPr>
            <a:xfrm>
              <a:off x="644766" y="9166859"/>
              <a:ext cx="135928" cy="109435"/>
            </a:xfrm>
            <a:prstGeom prst="rect">
              <a:avLst/>
            </a:prstGeom>
          </p:spPr>
        </p:pic>
        <p:pic>
          <p:nvPicPr>
            <p:cNvPr id="20" name="object 20"/>
            <p:cNvPicPr/>
            <p:nvPr/>
          </p:nvPicPr>
          <p:blipFill>
            <a:blip r:embed="rId13" cstate="print"/>
            <a:stretch>
              <a:fillRect/>
            </a:stretch>
          </p:blipFill>
          <p:spPr>
            <a:xfrm>
              <a:off x="796988" y="9166694"/>
              <a:ext cx="418071" cy="151891"/>
            </a:xfrm>
            <a:prstGeom prst="rect">
              <a:avLst/>
            </a:prstGeom>
          </p:spPr>
        </p:pic>
        <p:pic>
          <p:nvPicPr>
            <p:cNvPr id="21" name="object 21"/>
            <p:cNvPicPr/>
            <p:nvPr/>
          </p:nvPicPr>
          <p:blipFill>
            <a:blip r:embed="rId14" cstate="print"/>
            <a:stretch>
              <a:fillRect/>
            </a:stretch>
          </p:blipFill>
          <p:spPr>
            <a:xfrm>
              <a:off x="468268" y="9328415"/>
              <a:ext cx="753441" cy="261426"/>
            </a:xfrm>
            <a:prstGeom prst="rect">
              <a:avLst/>
            </a:prstGeom>
          </p:spPr>
        </p:pic>
      </p:grpSp>
      <p:sp>
        <p:nvSpPr>
          <p:cNvPr id="22" name="object 22"/>
          <p:cNvSpPr/>
          <p:nvPr/>
        </p:nvSpPr>
        <p:spPr>
          <a:xfrm>
            <a:off x="457197" y="1062441"/>
            <a:ext cx="366395" cy="409575"/>
          </a:xfrm>
          <a:custGeom>
            <a:avLst/>
            <a:gdLst/>
            <a:ahLst/>
            <a:cxnLst/>
            <a:rect l="l" t="t" r="r" b="b"/>
            <a:pathLst>
              <a:path w="366394" h="409575">
                <a:moveTo>
                  <a:pt x="209778" y="0"/>
                </a:moveTo>
                <a:lnTo>
                  <a:pt x="0" y="0"/>
                </a:lnTo>
                <a:lnTo>
                  <a:pt x="0" y="409028"/>
                </a:lnTo>
                <a:lnTo>
                  <a:pt x="210947" y="409028"/>
                </a:lnTo>
                <a:lnTo>
                  <a:pt x="264524" y="404032"/>
                </a:lnTo>
                <a:lnTo>
                  <a:pt x="307612" y="389529"/>
                </a:lnTo>
                <a:lnTo>
                  <a:pt x="339395" y="366248"/>
                </a:lnTo>
                <a:lnTo>
                  <a:pt x="359061" y="334917"/>
                </a:lnTo>
                <a:lnTo>
                  <a:pt x="362031" y="317880"/>
                </a:lnTo>
                <a:lnTo>
                  <a:pt x="110439" y="317880"/>
                </a:lnTo>
                <a:lnTo>
                  <a:pt x="110439" y="242493"/>
                </a:lnTo>
                <a:lnTo>
                  <a:pt x="350839" y="242493"/>
                </a:lnTo>
                <a:lnTo>
                  <a:pt x="343814" y="230447"/>
                </a:lnTo>
                <a:lnTo>
                  <a:pt x="318220" y="209879"/>
                </a:lnTo>
                <a:lnTo>
                  <a:pt x="284568" y="195173"/>
                </a:lnTo>
                <a:lnTo>
                  <a:pt x="309717" y="180931"/>
                </a:lnTo>
                <a:lnTo>
                  <a:pt x="328073" y="163029"/>
                </a:lnTo>
                <a:lnTo>
                  <a:pt x="110439" y="163029"/>
                </a:lnTo>
                <a:lnTo>
                  <a:pt x="110439" y="91160"/>
                </a:lnTo>
                <a:lnTo>
                  <a:pt x="346623" y="91160"/>
                </a:lnTo>
                <a:lnTo>
                  <a:pt x="345878" y="82992"/>
                </a:lnTo>
                <a:lnTo>
                  <a:pt x="321386" y="36804"/>
                </a:lnTo>
                <a:lnTo>
                  <a:pt x="275888" y="9420"/>
                </a:lnTo>
                <a:lnTo>
                  <a:pt x="245548" y="2382"/>
                </a:lnTo>
                <a:lnTo>
                  <a:pt x="209778" y="0"/>
                </a:lnTo>
                <a:close/>
              </a:path>
              <a:path w="366394" h="409575">
                <a:moveTo>
                  <a:pt x="350839" y="242493"/>
                </a:moveTo>
                <a:lnTo>
                  <a:pt x="196926" y="242493"/>
                </a:lnTo>
                <a:lnTo>
                  <a:pt x="221625" y="245124"/>
                </a:lnTo>
                <a:lnTo>
                  <a:pt x="238926" y="252577"/>
                </a:lnTo>
                <a:lnTo>
                  <a:pt x="249105" y="264192"/>
                </a:lnTo>
                <a:lnTo>
                  <a:pt x="252437" y="279311"/>
                </a:lnTo>
                <a:lnTo>
                  <a:pt x="252437" y="280492"/>
                </a:lnTo>
                <a:lnTo>
                  <a:pt x="248793" y="296439"/>
                </a:lnTo>
                <a:lnTo>
                  <a:pt x="238191" y="308168"/>
                </a:lnTo>
                <a:lnTo>
                  <a:pt x="221126" y="315407"/>
                </a:lnTo>
                <a:lnTo>
                  <a:pt x="198094" y="317880"/>
                </a:lnTo>
                <a:lnTo>
                  <a:pt x="362031" y="317880"/>
                </a:lnTo>
                <a:lnTo>
                  <a:pt x="365767" y="296439"/>
                </a:lnTo>
                <a:lnTo>
                  <a:pt x="365798" y="295097"/>
                </a:lnTo>
                <a:lnTo>
                  <a:pt x="360092" y="258360"/>
                </a:lnTo>
                <a:lnTo>
                  <a:pt x="350839" y="242493"/>
                </a:lnTo>
                <a:close/>
              </a:path>
              <a:path w="366394" h="409575">
                <a:moveTo>
                  <a:pt x="346623" y="91160"/>
                </a:moveTo>
                <a:lnTo>
                  <a:pt x="184061" y="91160"/>
                </a:lnTo>
                <a:lnTo>
                  <a:pt x="206395" y="93515"/>
                </a:lnTo>
                <a:lnTo>
                  <a:pt x="222483" y="100363"/>
                </a:lnTo>
                <a:lnTo>
                  <a:pt x="232215" y="111375"/>
                </a:lnTo>
                <a:lnTo>
                  <a:pt x="235483" y="126225"/>
                </a:lnTo>
                <a:lnTo>
                  <a:pt x="235483" y="127393"/>
                </a:lnTo>
                <a:lnTo>
                  <a:pt x="231932" y="143066"/>
                </a:lnTo>
                <a:lnTo>
                  <a:pt x="221535" y="154193"/>
                </a:lnTo>
                <a:lnTo>
                  <a:pt x="204675" y="160830"/>
                </a:lnTo>
                <a:lnTo>
                  <a:pt x="181736" y="163029"/>
                </a:lnTo>
                <a:lnTo>
                  <a:pt x="328073" y="163029"/>
                </a:lnTo>
                <a:lnTo>
                  <a:pt x="329715" y="161428"/>
                </a:lnTo>
                <a:lnTo>
                  <a:pt x="342920" y="136007"/>
                </a:lnTo>
                <a:lnTo>
                  <a:pt x="347687" y="104012"/>
                </a:lnTo>
                <a:lnTo>
                  <a:pt x="347687" y="102844"/>
                </a:lnTo>
                <a:lnTo>
                  <a:pt x="346623" y="91160"/>
                </a:lnTo>
                <a:close/>
              </a:path>
            </a:pathLst>
          </a:custGeom>
          <a:solidFill>
            <a:srgbClr val="FFFFFF"/>
          </a:solidFill>
        </p:spPr>
        <p:txBody>
          <a:bodyPr wrap="square" lIns="0" tIns="0" rIns="0" bIns="0" rtlCol="0"/>
          <a:lstStyle/>
          <a:p>
            <a:endParaRPr/>
          </a:p>
        </p:txBody>
      </p:sp>
      <p:sp>
        <p:nvSpPr>
          <p:cNvPr id="23" name="object 23"/>
          <p:cNvSpPr/>
          <p:nvPr/>
        </p:nvSpPr>
        <p:spPr>
          <a:xfrm>
            <a:off x="874979" y="1062443"/>
            <a:ext cx="332105" cy="408940"/>
          </a:xfrm>
          <a:custGeom>
            <a:avLst/>
            <a:gdLst/>
            <a:ahLst/>
            <a:cxnLst/>
            <a:rect l="l" t="t" r="r" b="b"/>
            <a:pathLst>
              <a:path w="332105" h="408940">
                <a:moveTo>
                  <a:pt x="331901" y="312420"/>
                </a:moveTo>
                <a:lnTo>
                  <a:pt x="112179" y="312420"/>
                </a:lnTo>
                <a:lnTo>
                  <a:pt x="112179" y="247650"/>
                </a:lnTo>
                <a:lnTo>
                  <a:pt x="308521" y="247650"/>
                </a:lnTo>
                <a:lnTo>
                  <a:pt x="308521" y="158750"/>
                </a:lnTo>
                <a:lnTo>
                  <a:pt x="112179" y="158750"/>
                </a:lnTo>
                <a:lnTo>
                  <a:pt x="112179" y="96520"/>
                </a:lnTo>
                <a:lnTo>
                  <a:pt x="328980" y="96520"/>
                </a:lnTo>
                <a:lnTo>
                  <a:pt x="328980" y="0"/>
                </a:lnTo>
                <a:lnTo>
                  <a:pt x="0" y="0"/>
                </a:lnTo>
                <a:lnTo>
                  <a:pt x="0" y="96520"/>
                </a:lnTo>
                <a:lnTo>
                  <a:pt x="0" y="158750"/>
                </a:lnTo>
                <a:lnTo>
                  <a:pt x="0" y="247650"/>
                </a:lnTo>
                <a:lnTo>
                  <a:pt x="0" y="312420"/>
                </a:lnTo>
                <a:lnTo>
                  <a:pt x="0" y="408940"/>
                </a:lnTo>
                <a:lnTo>
                  <a:pt x="331901" y="408940"/>
                </a:lnTo>
                <a:lnTo>
                  <a:pt x="331901" y="312420"/>
                </a:lnTo>
                <a:close/>
              </a:path>
            </a:pathLst>
          </a:custGeom>
          <a:solidFill>
            <a:srgbClr val="FFFFFF"/>
          </a:solidFill>
        </p:spPr>
        <p:txBody>
          <a:bodyPr wrap="square" lIns="0" tIns="0" rIns="0" bIns="0" rtlCol="0"/>
          <a:lstStyle/>
          <a:p>
            <a:endParaRPr/>
          </a:p>
        </p:txBody>
      </p:sp>
      <p:sp>
        <p:nvSpPr>
          <p:cNvPr id="24" name="object 24"/>
          <p:cNvSpPr/>
          <p:nvPr/>
        </p:nvSpPr>
        <p:spPr>
          <a:xfrm>
            <a:off x="1264704" y="1054264"/>
            <a:ext cx="806450" cy="425450"/>
          </a:xfrm>
          <a:custGeom>
            <a:avLst/>
            <a:gdLst/>
            <a:ahLst/>
            <a:cxnLst/>
            <a:rect l="l" t="t" r="r" b="b"/>
            <a:pathLst>
              <a:path w="806450" h="425450">
                <a:moveTo>
                  <a:pt x="376313" y="417207"/>
                </a:moveTo>
                <a:lnTo>
                  <a:pt x="291541" y="293331"/>
                </a:lnTo>
                <a:lnTo>
                  <a:pt x="278739" y="274637"/>
                </a:lnTo>
                <a:lnTo>
                  <a:pt x="313334" y="254685"/>
                </a:lnTo>
                <a:lnTo>
                  <a:pt x="339864" y="227164"/>
                </a:lnTo>
                <a:lnTo>
                  <a:pt x="350824" y="204508"/>
                </a:lnTo>
                <a:lnTo>
                  <a:pt x="356882" y="191985"/>
                </a:lnTo>
                <a:lnTo>
                  <a:pt x="362877" y="149009"/>
                </a:lnTo>
                <a:lnTo>
                  <a:pt x="362877" y="147840"/>
                </a:lnTo>
                <a:lnTo>
                  <a:pt x="360591" y="119240"/>
                </a:lnTo>
                <a:lnTo>
                  <a:pt x="357111" y="106349"/>
                </a:lnTo>
                <a:lnTo>
                  <a:pt x="353745" y="93865"/>
                </a:lnTo>
                <a:lnTo>
                  <a:pt x="326644" y="52590"/>
                </a:lnTo>
                <a:lnTo>
                  <a:pt x="273177" y="19875"/>
                </a:lnTo>
                <a:lnTo>
                  <a:pt x="248932" y="14097"/>
                </a:lnTo>
                <a:lnTo>
                  <a:pt x="248932" y="154838"/>
                </a:lnTo>
                <a:lnTo>
                  <a:pt x="248932" y="156019"/>
                </a:lnTo>
                <a:lnTo>
                  <a:pt x="244856" y="176174"/>
                </a:lnTo>
                <a:lnTo>
                  <a:pt x="233006" y="191452"/>
                </a:lnTo>
                <a:lnTo>
                  <a:pt x="213931" y="201129"/>
                </a:lnTo>
                <a:lnTo>
                  <a:pt x="188163" y="204508"/>
                </a:lnTo>
                <a:lnTo>
                  <a:pt x="113360" y="204508"/>
                </a:lnTo>
                <a:lnTo>
                  <a:pt x="113360" y="106349"/>
                </a:lnTo>
                <a:lnTo>
                  <a:pt x="187579" y="106349"/>
                </a:lnTo>
                <a:lnTo>
                  <a:pt x="213194" y="109410"/>
                </a:lnTo>
                <a:lnTo>
                  <a:pt x="232498" y="118554"/>
                </a:lnTo>
                <a:lnTo>
                  <a:pt x="244690" y="133718"/>
                </a:lnTo>
                <a:lnTo>
                  <a:pt x="248932" y="154838"/>
                </a:lnTo>
                <a:lnTo>
                  <a:pt x="248932" y="14097"/>
                </a:lnTo>
                <a:lnTo>
                  <a:pt x="236753" y="11176"/>
                </a:lnTo>
                <a:lnTo>
                  <a:pt x="193408" y="8178"/>
                </a:lnTo>
                <a:lnTo>
                  <a:pt x="0" y="8178"/>
                </a:lnTo>
                <a:lnTo>
                  <a:pt x="0" y="417207"/>
                </a:lnTo>
                <a:lnTo>
                  <a:pt x="113360" y="417207"/>
                </a:lnTo>
                <a:lnTo>
                  <a:pt x="113360" y="293331"/>
                </a:lnTo>
                <a:lnTo>
                  <a:pt x="163042" y="293331"/>
                </a:lnTo>
                <a:lnTo>
                  <a:pt x="245427" y="417207"/>
                </a:lnTo>
                <a:lnTo>
                  <a:pt x="376313" y="417207"/>
                </a:lnTo>
                <a:close/>
              </a:path>
              <a:path w="806450" h="425450">
                <a:moveTo>
                  <a:pt x="806361" y="178219"/>
                </a:moveTo>
                <a:lnTo>
                  <a:pt x="618197" y="178219"/>
                </a:lnTo>
                <a:lnTo>
                  <a:pt x="618197" y="261200"/>
                </a:lnTo>
                <a:lnTo>
                  <a:pt x="698842" y="261200"/>
                </a:lnTo>
                <a:lnTo>
                  <a:pt x="698842" y="310870"/>
                </a:lnTo>
                <a:lnTo>
                  <a:pt x="685342" y="318198"/>
                </a:lnTo>
                <a:lnTo>
                  <a:pt x="670077" y="323507"/>
                </a:lnTo>
                <a:lnTo>
                  <a:pt x="652830" y="326720"/>
                </a:lnTo>
                <a:lnTo>
                  <a:pt x="633399" y="327812"/>
                </a:lnTo>
                <a:lnTo>
                  <a:pt x="588695" y="319379"/>
                </a:lnTo>
                <a:lnTo>
                  <a:pt x="553567" y="295897"/>
                </a:lnTo>
                <a:lnTo>
                  <a:pt x="530606" y="260019"/>
                </a:lnTo>
                <a:lnTo>
                  <a:pt x="522376" y="214464"/>
                </a:lnTo>
                <a:lnTo>
                  <a:pt x="522376" y="213296"/>
                </a:lnTo>
                <a:lnTo>
                  <a:pt x="530415" y="169379"/>
                </a:lnTo>
                <a:lnTo>
                  <a:pt x="552538" y="133743"/>
                </a:lnTo>
                <a:lnTo>
                  <a:pt x="585724" y="109842"/>
                </a:lnTo>
                <a:lnTo>
                  <a:pt x="626973" y="101104"/>
                </a:lnTo>
                <a:lnTo>
                  <a:pt x="655307" y="103682"/>
                </a:lnTo>
                <a:lnTo>
                  <a:pt x="680504" y="111175"/>
                </a:lnTo>
                <a:lnTo>
                  <a:pt x="703630" y="123278"/>
                </a:lnTo>
                <a:lnTo>
                  <a:pt x="725716" y="139649"/>
                </a:lnTo>
                <a:lnTo>
                  <a:pt x="792327" y="59601"/>
                </a:lnTo>
                <a:lnTo>
                  <a:pt x="758266" y="34518"/>
                </a:lnTo>
                <a:lnTo>
                  <a:pt x="720102" y="15773"/>
                </a:lnTo>
                <a:lnTo>
                  <a:pt x="676554" y="4051"/>
                </a:lnTo>
                <a:lnTo>
                  <a:pt x="626389" y="0"/>
                </a:lnTo>
                <a:lnTo>
                  <a:pt x="574255" y="5524"/>
                </a:lnTo>
                <a:lnTo>
                  <a:pt x="527265" y="21310"/>
                </a:lnTo>
                <a:lnTo>
                  <a:pt x="486448" y="46177"/>
                </a:lnTo>
                <a:lnTo>
                  <a:pt x="452869" y="78943"/>
                </a:lnTo>
                <a:lnTo>
                  <a:pt x="427583" y="118402"/>
                </a:lnTo>
                <a:lnTo>
                  <a:pt x="411645" y="163385"/>
                </a:lnTo>
                <a:lnTo>
                  <a:pt x="406095" y="212699"/>
                </a:lnTo>
                <a:lnTo>
                  <a:pt x="406095" y="213868"/>
                </a:lnTo>
                <a:lnTo>
                  <a:pt x="411746" y="264591"/>
                </a:lnTo>
                <a:lnTo>
                  <a:pt x="427951" y="309981"/>
                </a:lnTo>
                <a:lnTo>
                  <a:pt x="453605" y="349135"/>
                </a:lnTo>
                <a:lnTo>
                  <a:pt x="487616" y="381152"/>
                </a:lnTo>
                <a:lnTo>
                  <a:pt x="528878" y="405130"/>
                </a:lnTo>
                <a:lnTo>
                  <a:pt x="576287" y="420179"/>
                </a:lnTo>
                <a:lnTo>
                  <a:pt x="628726" y="425399"/>
                </a:lnTo>
                <a:lnTo>
                  <a:pt x="681710" y="420547"/>
                </a:lnTo>
                <a:lnTo>
                  <a:pt x="729157" y="407212"/>
                </a:lnTo>
                <a:lnTo>
                  <a:pt x="770801" y="387197"/>
                </a:lnTo>
                <a:lnTo>
                  <a:pt x="806361" y="362292"/>
                </a:lnTo>
                <a:lnTo>
                  <a:pt x="806361" y="178219"/>
                </a:lnTo>
                <a:close/>
              </a:path>
            </a:pathLst>
          </a:custGeom>
          <a:solidFill>
            <a:srgbClr val="FFFFFF"/>
          </a:solidFill>
        </p:spPr>
        <p:txBody>
          <a:bodyPr wrap="square" lIns="0" tIns="0" rIns="0" bIns="0" rtlCol="0"/>
          <a:lstStyle/>
          <a:p>
            <a:endParaRPr/>
          </a:p>
        </p:txBody>
      </p:sp>
      <p:sp>
        <p:nvSpPr>
          <p:cNvPr id="25" name="object 25"/>
          <p:cNvSpPr/>
          <p:nvPr/>
        </p:nvSpPr>
        <p:spPr>
          <a:xfrm>
            <a:off x="2134158" y="1062443"/>
            <a:ext cx="332105" cy="408940"/>
          </a:xfrm>
          <a:custGeom>
            <a:avLst/>
            <a:gdLst/>
            <a:ahLst/>
            <a:cxnLst/>
            <a:rect l="l" t="t" r="r" b="b"/>
            <a:pathLst>
              <a:path w="332105" h="408940">
                <a:moveTo>
                  <a:pt x="331901" y="312420"/>
                </a:moveTo>
                <a:lnTo>
                  <a:pt x="112179" y="312420"/>
                </a:lnTo>
                <a:lnTo>
                  <a:pt x="112179" y="247650"/>
                </a:lnTo>
                <a:lnTo>
                  <a:pt x="308521" y="247650"/>
                </a:lnTo>
                <a:lnTo>
                  <a:pt x="308521" y="158750"/>
                </a:lnTo>
                <a:lnTo>
                  <a:pt x="112179" y="158750"/>
                </a:lnTo>
                <a:lnTo>
                  <a:pt x="112179" y="96520"/>
                </a:lnTo>
                <a:lnTo>
                  <a:pt x="328980" y="96520"/>
                </a:lnTo>
                <a:lnTo>
                  <a:pt x="328980" y="0"/>
                </a:lnTo>
                <a:lnTo>
                  <a:pt x="0" y="0"/>
                </a:lnTo>
                <a:lnTo>
                  <a:pt x="0" y="96520"/>
                </a:lnTo>
                <a:lnTo>
                  <a:pt x="0" y="158750"/>
                </a:lnTo>
                <a:lnTo>
                  <a:pt x="0" y="247650"/>
                </a:lnTo>
                <a:lnTo>
                  <a:pt x="0" y="312420"/>
                </a:lnTo>
                <a:lnTo>
                  <a:pt x="0" y="408940"/>
                </a:lnTo>
                <a:lnTo>
                  <a:pt x="331901" y="408940"/>
                </a:lnTo>
                <a:lnTo>
                  <a:pt x="331901" y="312420"/>
                </a:lnTo>
                <a:close/>
              </a:path>
            </a:pathLst>
          </a:custGeom>
          <a:solidFill>
            <a:srgbClr val="FFFFFF"/>
          </a:solidFill>
        </p:spPr>
        <p:txBody>
          <a:bodyPr wrap="square" lIns="0" tIns="0" rIns="0" bIns="0" rtlCol="0"/>
          <a:lstStyle/>
          <a:p>
            <a:endParaRPr/>
          </a:p>
        </p:txBody>
      </p:sp>
      <p:sp>
        <p:nvSpPr>
          <p:cNvPr id="26" name="object 26"/>
          <p:cNvSpPr/>
          <p:nvPr/>
        </p:nvSpPr>
        <p:spPr>
          <a:xfrm>
            <a:off x="2523897" y="1062443"/>
            <a:ext cx="376555" cy="409575"/>
          </a:xfrm>
          <a:custGeom>
            <a:avLst/>
            <a:gdLst/>
            <a:ahLst/>
            <a:cxnLst/>
            <a:rect l="l" t="t" r="r" b="b"/>
            <a:pathLst>
              <a:path w="376555" h="409575">
                <a:moveTo>
                  <a:pt x="193420" y="0"/>
                </a:moveTo>
                <a:lnTo>
                  <a:pt x="0" y="0"/>
                </a:lnTo>
                <a:lnTo>
                  <a:pt x="0" y="409028"/>
                </a:lnTo>
                <a:lnTo>
                  <a:pt x="113360" y="409028"/>
                </a:lnTo>
                <a:lnTo>
                  <a:pt x="113360" y="285153"/>
                </a:lnTo>
                <a:lnTo>
                  <a:pt x="291522" y="285153"/>
                </a:lnTo>
                <a:lnTo>
                  <a:pt x="278726" y="266458"/>
                </a:lnTo>
                <a:lnTo>
                  <a:pt x="313322" y="246497"/>
                </a:lnTo>
                <a:lnTo>
                  <a:pt x="339866" y="218979"/>
                </a:lnTo>
                <a:lnTo>
                  <a:pt x="350817" y="196329"/>
                </a:lnTo>
                <a:lnTo>
                  <a:pt x="113360" y="196329"/>
                </a:lnTo>
                <a:lnTo>
                  <a:pt x="113360" y="98170"/>
                </a:lnTo>
                <a:lnTo>
                  <a:pt x="357110" y="98170"/>
                </a:lnTo>
                <a:lnTo>
                  <a:pt x="353742" y="85678"/>
                </a:lnTo>
                <a:lnTo>
                  <a:pt x="326644" y="44411"/>
                </a:lnTo>
                <a:lnTo>
                  <a:pt x="273177" y="11685"/>
                </a:lnTo>
                <a:lnTo>
                  <a:pt x="236747" y="2994"/>
                </a:lnTo>
                <a:lnTo>
                  <a:pt x="193420" y="0"/>
                </a:lnTo>
                <a:close/>
              </a:path>
              <a:path w="376555" h="409575">
                <a:moveTo>
                  <a:pt x="291522" y="285153"/>
                </a:moveTo>
                <a:lnTo>
                  <a:pt x="163029" y="285153"/>
                </a:lnTo>
                <a:lnTo>
                  <a:pt x="245414" y="409028"/>
                </a:lnTo>
                <a:lnTo>
                  <a:pt x="376313" y="409028"/>
                </a:lnTo>
                <a:lnTo>
                  <a:pt x="291522" y="285153"/>
                </a:lnTo>
                <a:close/>
              </a:path>
              <a:path w="376555" h="409575">
                <a:moveTo>
                  <a:pt x="357110" y="98170"/>
                </a:moveTo>
                <a:lnTo>
                  <a:pt x="187578" y="98170"/>
                </a:lnTo>
                <a:lnTo>
                  <a:pt x="213185" y="101228"/>
                </a:lnTo>
                <a:lnTo>
                  <a:pt x="232495" y="110366"/>
                </a:lnTo>
                <a:lnTo>
                  <a:pt x="244686" y="125527"/>
                </a:lnTo>
                <a:lnTo>
                  <a:pt x="248932" y="146659"/>
                </a:lnTo>
                <a:lnTo>
                  <a:pt x="248932" y="147840"/>
                </a:lnTo>
                <a:lnTo>
                  <a:pt x="244859" y="167991"/>
                </a:lnTo>
                <a:lnTo>
                  <a:pt x="233005" y="183262"/>
                </a:lnTo>
                <a:lnTo>
                  <a:pt x="213919" y="192944"/>
                </a:lnTo>
                <a:lnTo>
                  <a:pt x="188150" y="196329"/>
                </a:lnTo>
                <a:lnTo>
                  <a:pt x="350817" y="196329"/>
                </a:lnTo>
                <a:lnTo>
                  <a:pt x="356877" y="183794"/>
                </a:lnTo>
                <a:lnTo>
                  <a:pt x="362877" y="140830"/>
                </a:lnTo>
                <a:lnTo>
                  <a:pt x="362877" y="139661"/>
                </a:lnTo>
                <a:lnTo>
                  <a:pt x="360583" y="111054"/>
                </a:lnTo>
                <a:lnTo>
                  <a:pt x="357110" y="98170"/>
                </a:lnTo>
                <a:close/>
              </a:path>
            </a:pathLst>
          </a:custGeom>
          <a:solidFill>
            <a:srgbClr val="FFFFFF"/>
          </a:solidFill>
        </p:spPr>
        <p:txBody>
          <a:bodyPr wrap="square" lIns="0" tIns="0" rIns="0" bIns="0" rtlCol="0"/>
          <a:lstStyle/>
          <a:p>
            <a:endParaRPr/>
          </a:p>
        </p:txBody>
      </p:sp>
      <p:sp>
        <p:nvSpPr>
          <p:cNvPr id="27" name="object 27"/>
          <p:cNvSpPr/>
          <p:nvPr/>
        </p:nvSpPr>
        <p:spPr>
          <a:xfrm>
            <a:off x="546646" y="1817928"/>
            <a:ext cx="195580" cy="62865"/>
          </a:xfrm>
          <a:custGeom>
            <a:avLst/>
            <a:gdLst/>
            <a:ahLst/>
            <a:cxnLst/>
            <a:rect l="l" t="t" r="r" b="b"/>
            <a:pathLst>
              <a:path w="195579" h="62864">
                <a:moveTo>
                  <a:pt x="40805" y="546"/>
                </a:moveTo>
                <a:lnTo>
                  <a:pt x="0" y="546"/>
                </a:lnTo>
                <a:lnTo>
                  <a:pt x="0" y="62141"/>
                </a:lnTo>
                <a:lnTo>
                  <a:pt x="11696" y="62141"/>
                </a:lnTo>
                <a:lnTo>
                  <a:pt x="11696" y="36830"/>
                </a:lnTo>
                <a:lnTo>
                  <a:pt x="39319" y="36830"/>
                </a:lnTo>
                <a:lnTo>
                  <a:pt x="39319" y="26987"/>
                </a:lnTo>
                <a:lnTo>
                  <a:pt x="11696" y="26987"/>
                </a:lnTo>
                <a:lnTo>
                  <a:pt x="11696" y="10388"/>
                </a:lnTo>
                <a:lnTo>
                  <a:pt x="40805" y="10388"/>
                </a:lnTo>
                <a:lnTo>
                  <a:pt x="40805" y="546"/>
                </a:lnTo>
                <a:close/>
              </a:path>
              <a:path w="195579" h="62864">
                <a:moveTo>
                  <a:pt x="118427" y="17602"/>
                </a:moveTo>
                <a:lnTo>
                  <a:pt x="116979" y="10020"/>
                </a:lnTo>
                <a:lnTo>
                  <a:pt x="116827" y="9283"/>
                </a:lnTo>
                <a:lnTo>
                  <a:pt x="110388" y="1866"/>
                </a:lnTo>
                <a:lnTo>
                  <a:pt x="106565" y="889"/>
                </a:lnTo>
                <a:lnTo>
                  <a:pt x="106565" y="20815"/>
                </a:lnTo>
                <a:lnTo>
                  <a:pt x="106565" y="41440"/>
                </a:lnTo>
                <a:lnTo>
                  <a:pt x="105841" y="47586"/>
                </a:lnTo>
                <a:lnTo>
                  <a:pt x="102958" y="51650"/>
                </a:lnTo>
                <a:lnTo>
                  <a:pt x="98602" y="52666"/>
                </a:lnTo>
                <a:lnTo>
                  <a:pt x="83781" y="52666"/>
                </a:lnTo>
                <a:lnTo>
                  <a:pt x="79209" y="51752"/>
                </a:lnTo>
                <a:lnTo>
                  <a:pt x="76123" y="48158"/>
                </a:lnTo>
                <a:lnTo>
                  <a:pt x="75336" y="42837"/>
                </a:lnTo>
                <a:lnTo>
                  <a:pt x="75463" y="20815"/>
                </a:lnTo>
                <a:lnTo>
                  <a:pt x="75996" y="15062"/>
                </a:lnTo>
                <a:lnTo>
                  <a:pt x="78651" y="11036"/>
                </a:lnTo>
                <a:lnTo>
                  <a:pt x="83235" y="10020"/>
                </a:lnTo>
                <a:lnTo>
                  <a:pt x="98679" y="10020"/>
                </a:lnTo>
                <a:lnTo>
                  <a:pt x="103149" y="10960"/>
                </a:lnTo>
                <a:lnTo>
                  <a:pt x="105879" y="14719"/>
                </a:lnTo>
                <a:lnTo>
                  <a:pt x="106565" y="20815"/>
                </a:lnTo>
                <a:lnTo>
                  <a:pt x="106565" y="889"/>
                </a:lnTo>
                <a:lnTo>
                  <a:pt x="103174" y="0"/>
                </a:lnTo>
                <a:lnTo>
                  <a:pt x="79413" y="0"/>
                </a:lnTo>
                <a:lnTo>
                  <a:pt x="63474" y="45631"/>
                </a:lnTo>
                <a:lnTo>
                  <a:pt x="65100" y="53619"/>
                </a:lnTo>
                <a:lnTo>
                  <a:pt x="71666" y="60871"/>
                </a:lnTo>
                <a:lnTo>
                  <a:pt x="78905" y="62674"/>
                </a:lnTo>
                <a:lnTo>
                  <a:pt x="102527" y="62674"/>
                </a:lnTo>
                <a:lnTo>
                  <a:pt x="110350" y="60845"/>
                </a:lnTo>
                <a:lnTo>
                  <a:pt x="113588" y="57175"/>
                </a:lnTo>
                <a:lnTo>
                  <a:pt x="115709" y="53441"/>
                </a:lnTo>
                <a:lnTo>
                  <a:pt x="115912" y="52666"/>
                </a:lnTo>
                <a:lnTo>
                  <a:pt x="117221" y="47752"/>
                </a:lnTo>
                <a:lnTo>
                  <a:pt x="118135" y="40106"/>
                </a:lnTo>
                <a:lnTo>
                  <a:pt x="118338" y="33312"/>
                </a:lnTo>
                <a:lnTo>
                  <a:pt x="118427" y="17602"/>
                </a:lnTo>
                <a:close/>
              </a:path>
              <a:path w="195579" h="62864">
                <a:moveTo>
                  <a:pt x="195110" y="11836"/>
                </a:moveTo>
                <a:lnTo>
                  <a:pt x="194665" y="10388"/>
                </a:lnTo>
                <a:lnTo>
                  <a:pt x="193675" y="7086"/>
                </a:lnTo>
                <a:lnTo>
                  <a:pt x="187947" y="1854"/>
                </a:lnTo>
                <a:lnTo>
                  <a:pt x="183235" y="660"/>
                </a:lnTo>
                <a:lnTo>
                  <a:pt x="183235" y="16421"/>
                </a:lnTo>
                <a:lnTo>
                  <a:pt x="183235" y="25107"/>
                </a:lnTo>
                <a:lnTo>
                  <a:pt x="182575" y="27965"/>
                </a:lnTo>
                <a:lnTo>
                  <a:pt x="179959" y="30835"/>
                </a:lnTo>
                <a:lnTo>
                  <a:pt x="177304" y="31546"/>
                </a:lnTo>
                <a:lnTo>
                  <a:pt x="156514" y="31546"/>
                </a:lnTo>
                <a:lnTo>
                  <a:pt x="156514" y="10388"/>
                </a:lnTo>
                <a:lnTo>
                  <a:pt x="177939" y="10388"/>
                </a:lnTo>
                <a:lnTo>
                  <a:pt x="180403" y="11023"/>
                </a:lnTo>
                <a:lnTo>
                  <a:pt x="182676" y="13576"/>
                </a:lnTo>
                <a:lnTo>
                  <a:pt x="183235" y="16421"/>
                </a:lnTo>
                <a:lnTo>
                  <a:pt x="183235" y="660"/>
                </a:lnTo>
                <a:lnTo>
                  <a:pt x="182740" y="533"/>
                </a:lnTo>
                <a:lnTo>
                  <a:pt x="144830" y="533"/>
                </a:lnTo>
                <a:lnTo>
                  <a:pt x="144830" y="62141"/>
                </a:lnTo>
                <a:lnTo>
                  <a:pt x="156514" y="62141"/>
                </a:lnTo>
                <a:lnTo>
                  <a:pt x="156514" y="41376"/>
                </a:lnTo>
                <a:lnTo>
                  <a:pt x="179616" y="41376"/>
                </a:lnTo>
                <a:lnTo>
                  <a:pt x="182740" y="44564"/>
                </a:lnTo>
                <a:lnTo>
                  <a:pt x="182740" y="62141"/>
                </a:lnTo>
                <a:lnTo>
                  <a:pt x="194424" y="62141"/>
                </a:lnTo>
                <a:lnTo>
                  <a:pt x="194424" y="41376"/>
                </a:lnTo>
                <a:lnTo>
                  <a:pt x="194424" y="41008"/>
                </a:lnTo>
                <a:lnTo>
                  <a:pt x="191008" y="37020"/>
                </a:lnTo>
                <a:lnTo>
                  <a:pt x="184188" y="36601"/>
                </a:lnTo>
                <a:lnTo>
                  <a:pt x="184188" y="36195"/>
                </a:lnTo>
                <a:lnTo>
                  <a:pt x="188595" y="35318"/>
                </a:lnTo>
                <a:lnTo>
                  <a:pt x="191528" y="33743"/>
                </a:lnTo>
                <a:lnTo>
                  <a:pt x="192900" y="31546"/>
                </a:lnTo>
                <a:lnTo>
                  <a:pt x="194386" y="29171"/>
                </a:lnTo>
                <a:lnTo>
                  <a:pt x="195072" y="25107"/>
                </a:lnTo>
                <a:lnTo>
                  <a:pt x="195110" y="11836"/>
                </a:lnTo>
                <a:close/>
              </a:path>
            </a:pathLst>
          </a:custGeom>
          <a:solidFill>
            <a:srgbClr val="FFFFFF"/>
          </a:solidFill>
        </p:spPr>
        <p:txBody>
          <a:bodyPr wrap="square" lIns="0" tIns="0" rIns="0" bIns="0" rtlCol="0"/>
          <a:lstStyle/>
          <a:p>
            <a:endParaRPr/>
          </a:p>
        </p:txBody>
      </p:sp>
      <p:sp>
        <p:nvSpPr>
          <p:cNvPr id="28" name="object 28"/>
          <p:cNvSpPr/>
          <p:nvPr/>
        </p:nvSpPr>
        <p:spPr>
          <a:xfrm>
            <a:off x="811123" y="1817928"/>
            <a:ext cx="462915" cy="62865"/>
          </a:xfrm>
          <a:custGeom>
            <a:avLst/>
            <a:gdLst/>
            <a:ahLst/>
            <a:cxnLst/>
            <a:rect l="l" t="t" r="r" b="b"/>
            <a:pathLst>
              <a:path w="462915" h="62864">
                <a:moveTo>
                  <a:pt x="40563" y="51663"/>
                </a:moveTo>
                <a:lnTo>
                  <a:pt x="11684" y="51663"/>
                </a:lnTo>
                <a:lnTo>
                  <a:pt x="11684" y="533"/>
                </a:lnTo>
                <a:lnTo>
                  <a:pt x="0" y="533"/>
                </a:lnTo>
                <a:lnTo>
                  <a:pt x="0" y="62141"/>
                </a:lnTo>
                <a:lnTo>
                  <a:pt x="40563" y="62141"/>
                </a:lnTo>
                <a:lnTo>
                  <a:pt x="40563" y="51663"/>
                </a:lnTo>
                <a:close/>
              </a:path>
              <a:path w="462915" h="62864">
                <a:moveTo>
                  <a:pt x="118287" y="62141"/>
                </a:moveTo>
                <a:lnTo>
                  <a:pt x="114300" y="50330"/>
                </a:lnTo>
                <a:lnTo>
                  <a:pt x="111379" y="41706"/>
                </a:lnTo>
                <a:lnTo>
                  <a:pt x="100558" y="9626"/>
                </a:lnTo>
                <a:lnTo>
                  <a:pt x="99517" y="6540"/>
                </a:lnTo>
                <a:lnTo>
                  <a:pt x="99517" y="41706"/>
                </a:lnTo>
                <a:lnTo>
                  <a:pt x="78397" y="41706"/>
                </a:lnTo>
                <a:lnTo>
                  <a:pt x="88874" y="9626"/>
                </a:lnTo>
                <a:lnTo>
                  <a:pt x="99517" y="41706"/>
                </a:lnTo>
                <a:lnTo>
                  <a:pt x="99517" y="6540"/>
                </a:lnTo>
                <a:lnTo>
                  <a:pt x="97497" y="546"/>
                </a:lnTo>
                <a:lnTo>
                  <a:pt x="79946" y="546"/>
                </a:lnTo>
                <a:lnTo>
                  <a:pt x="59448" y="62141"/>
                </a:lnTo>
                <a:lnTo>
                  <a:pt x="71818" y="62141"/>
                </a:lnTo>
                <a:lnTo>
                  <a:pt x="75641" y="50330"/>
                </a:lnTo>
                <a:lnTo>
                  <a:pt x="102235" y="50330"/>
                </a:lnTo>
                <a:lnTo>
                  <a:pt x="106159" y="62141"/>
                </a:lnTo>
                <a:lnTo>
                  <a:pt x="118287" y="62141"/>
                </a:lnTo>
                <a:close/>
              </a:path>
              <a:path w="462915" h="62864">
                <a:moveTo>
                  <a:pt x="189306" y="36588"/>
                </a:moveTo>
                <a:lnTo>
                  <a:pt x="187960" y="32207"/>
                </a:lnTo>
                <a:lnTo>
                  <a:pt x="182562" y="28003"/>
                </a:lnTo>
                <a:lnTo>
                  <a:pt x="176644" y="26695"/>
                </a:lnTo>
                <a:lnTo>
                  <a:pt x="159702" y="25755"/>
                </a:lnTo>
                <a:lnTo>
                  <a:pt x="155130" y="25146"/>
                </a:lnTo>
                <a:lnTo>
                  <a:pt x="152361" y="23583"/>
                </a:lnTo>
                <a:lnTo>
                  <a:pt x="151663" y="21259"/>
                </a:lnTo>
                <a:lnTo>
                  <a:pt x="151663" y="14097"/>
                </a:lnTo>
                <a:lnTo>
                  <a:pt x="152527" y="11950"/>
                </a:lnTo>
                <a:lnTo>
                  <a:pt x="155917" y="9893"/>
                </a:lnTo>
                <a:lnTo>
                  <a:pt x="159524" y="9398"/>
                </a:lnTo>
                <a:lnTo>
                  <a:pt x="169760" y="9398"/>
                </a:lnTo>
                <a:lnTo>
                  <a:pt x="172732" y="9829"/>
                </a:lnTo>
                <a:lnTo>
                  <a:pt x="175260" y="11620"/>
                </a:lnTo>
                <a:lnTo>
                  <a:pt x="176047" y="13779"/>
                </a:lnTo>
                <a:lnTo>
                  <a:pt x="176403" y="18503"/>
                </a:lnTo>
                <a:lnTo>
                  <a:pt x="187820" y="18503"/>
                </a:lnTo>
                <a:lnTo>
                  <a:pt x="187820" y="9779"/>
                </a:lnTo>
                <a:lnTo>
                  <a:pt x="186207" y="5499"/>
                </a:lnTo>
                <a:lnTo>
                  <a:pt x="179768" y="1104"/>
                </a:lnTo>
                <a:lnTo>
                  <a:pt x="173532" y="0"/>
                </a:lnTo>
                <a:lnTo>
                  <a:pt x="154482" y="0"/>
                </a:lnTo>
                <a:lnTo>
                  <a:pt x="147967" y="1193"/>
                </a:lnTo>
                <a:lnTo>
                  <a:pt x="141439" y="5981"/>
                </a:lnTo>
                <a:lnTo>
                  <a:pt x="139801" y="10769"/>
                </a:lnTo>
                <a:lnTo>
                  <a:pt x="139801" y="25019"/>
                </a:lnTo>
                <a:lnTo>
                  <a:pt x="141160" y="29591"/>
                </a:lnTo>
                <a:lnTo>
                  <a:pt x="146570" y="33870"/>
                </a:lnTo>
                <a:lnTo>
                  <a:pt x="152793" y="35217"/>
                </a:lnTo>
                <a:lnTo>
                  <a:pt x="172643" y="36410"/>
                </a:lnTo>
                <a:lnTo>
                  <a:pt x="175006" y="37007"/>
                </a:lnTo>
                <a:lnTo>
                  <a:pt x="177203" y="38950"/>
                </a:lnTo>
                <a:lnTo>
                  <a:pt x="177749" y="40932"/>
                </a:lnTo>
                <a:lnTo>
                  <a:pt x="177749" y="47942"/>
                </a:lnTo>
                <a:lnTo>
                  <a:pt x="177038" y="50520"/>
                </a:lnTo>
                <a:lnTo>
                  <a:pt x="174129" y="52743"/>
                </a:lnTo>
                <a:lnTo>
                  <a:pt x="170802" y="53301"/>
                </a:lnTo>
                <a:lnTo>
                  <a:pt x="158864" y="53301"/>
                </a:lnTo>
                <a:lnTo>
                  <a:pt x="154749" y="52819"/>
                </a:lnTo>
                <a:lnTo>
                  <a:pt x="151739" y="50888"/>
                </a:lnTo>
                <a:lnTo>
                  <a:pt x="150990" y="48260"/>
                </a:lnTo>
                <a:lnTo>
                  <a:pt x="150952" y="42646"/>
                </a:lnTo>
                <a:lnTo>
                  <a:pt x="139573" y="42646"/>
                </a:lnTo>
                <a:lnTo>
                  <a:pt x="139623" y="52057"/>
                </a:lnTo>
                <a:lnTo>
                  <a:pt x="141198" y="56819"/>
                </a:lnTo>
                <a:lnTo>
                  <a:pt x="147561" y="61506"/>
                </a:lnTo>
                <a:lnTo>
                  <a:pt x="153987" y="62687"/>
                </a:lnTo>
                <a:lnTo>
                  <a:pt x="174447" y="62687"/>
                </a:lnTo>
                <a:lnTo>
                  <a:pt x="181406" y="61493"/>
                </a:lnTo>
                <a:lnTo>
                  <a:pt x="187731" y="56705"/>
                </a:lnTo>
                <a:lnTo>
                  <a:pt x="189306" y="51409"/>
                </a:lnTo>
                <a:lnTo>
                  <a:pt x="189306" y="36588"/>
                </a:lnTo>
                <a:close/>
              </a:path>
              <a:path w="462915" h="62864">
                <a:moveTo>
                  <a:pt x="258876" y="533"/>
                </a:moveTo>
                <a:lnTo>
                  <a:pt x="210997" y="533"/>
                </a:lnTo>
                <a:lnTo>
                  <a:pt x="210997" y="11010"/>
                </a:lnTo>
                <a:lnTo>
                  <a:pt x="228777" y="11010"/>
                </a:lnTo>
                <a:lnTo>
                  <a:pt x="228777" y="62141"/>
                </a:lnTo>
                <a:lnTo>
                  <a:pt x="240461" y="62141"/>
                </a:lnTo>
                <a:lnTo>
                  <a:pt x="240461" y="11010"/>
                </a:lnTo>
                <a:lnTo>
                  <a:pt x="258876" y="11010"/>
                </a:lnTo>
                <a:lnTo>
                  <a:pt x="258876" y="533"/>
                </a:lnTo>
                <a:close/>
              </a:path>
              <a:path w="462915" h="62864">
                <a:moveTo>
                  <a:pt x="294970" y="533"/>
                </a:moveTo>
                <a:lnTo>
                  <a:pt x="283273" y="533"/>
                </a:lnTo>
                <a:lnTo>
                  <a:pt x="283273" y="62141"/>
                </a:lnTo>
                <a:lnTo>
                  <a:pt x="294970" y="62141"/>
                </a:lnTo>
                <a:lnTo>
                  <a:pt x="294970" y="533"/>
                </a:lnTo>
                <a:close/>
              </a:path>
              <a:path w="462915" h="62864">
                <a:moveTo>
                  <a:pt x="381533" y="533"/>
                </a:moveTo>
                <a:lnTo>
                  <a:pt x="369836" y="533"/>
                </a:lnTo>
                <a:lnTo>
                  <a:pt x="369836" y="36017"/>
                </a:lnTo>
                <a:lnTo>
                  <a:pt x="369938" y="43942"/>
                </a:lnTo>
                <a:lnTo>
                  <a:pt x="370205" y="51892"/>
                </a:lnTo>
                <a:lnTo>
                  <a:pt x="369798" y="51892"/>
                </a:lnTo>
                <a:lnTo>
                  <a:pt x="361594" y="34531"/>
                </a:lnTo>
                <a:lnTo>
                  <a:pt x="344170" y="533"/>
                </a:lnTo>
                <a:lnTo>
                  <a:pt x="324358" y="533"/>
                </a:lnTo>
                <a:lnTo>
                  <a:pt x="324358" y="62141"/>
                </a:lnTo>
                <a:lnTo>
                  <a:pt x="336042" y="62141"/>
                </a:lnTo>
                <a:lnTo>
                  <a:pt x="336042" y="26809"/>
                </a:lnTo>
                <a:lnTo>
                  <a:pt x="335953" y="18719"/>
                </a:lnTo>
                <a:lnTo>
                  <a:pt x="335635" y="10655"/>
                </a:lnTo>
                <a:lnTo>
                  <a:pt x="336092" y="10655"/>
                </a:lnTo>
                <a:lnTo>
                  <a:pt x="343242" y="26644"/>
                </a:lnTo>
                <a:lnTo>
                  <a:pt x="361721" y="62141"/>
                </a:lnTo>
                <a:lnTo>
                  <a:pt x="381533" y="62141"/>
                </a:lnTo>
                <a:lnTo>
                  <a:pt x="381533" y="533"/>
                </a:lnTo>
                <a:close/>
              </a:path>
              <a:path w="462915" h="62864">
                <a:moveTo>
                  <a:pt x="462381" y="41605"/>
                </a:moveTo>
                <a:lnTo>
                  <a:pt x="462191" y="29375"/>
                </a:lnTo>
                <a:lnTo>
                  <a:pt x="435076" y="29375"/>
                </a:lnTo>
                <a:lnTo>
                  <a:pt x="435076" y="37998"/>
                </a:lnTo>
                <a:lnTo>
                  <a:pt x="450557" y="37998"/>
                </a:lnTo>
                <a:lnTo>
                  <a:pt x="450507" y="45796"/>
                </a:lnTo>
                <a:lnTo>
                  <a:pt x="449643" y="49123"/>
                </a:lnTo>
                <a:lnTo>
                  <a:pt x="446189" y="51955"/>
                </a:lnTo>
                <a:lnTo>
                  <a:pt x="442125" y="52666"/>
                </a:lnTo>
                <a:lnTo>
                  <a:pt x="429196" y="52666"/>
                </a:lnTo>
                <a:lnTo>
                  <a:pt x="425018" y="51841"/>
                </a:lnTo>
                <a:lnTo>
                  <a:pt x="421411" y="48488"/>
                </a:lnTo>
                <a:lnTo>
                  <a:pt x="420497" y="44602"/>
                </a:lnTo>
                <a:lnTo>
                  <a:pt x="420458" y="18186"/>
                </a:lnTo>
                <a:lnTo>
                  <a:pt x="421360" y="14236"/>
                </a:lnTo>
                <a:lnTo>
                  <a:pt x="425005" y="10858"/>
                </a:lnTo>
                <a:lnTo>
                  <a:pt x="429310" y="10020"/>
                </a:lnTo>
                <a:lnTo>
                  <a:pt x="442290" y="10020"/>
                </a:lnTo>
                <a:lnTo>
                  <a:pt x="446189" y="10502"/>
                </a:lnTo>
                <a:lnTo>
                  <a:pt x="449275" y="12471"/>
                </a:lnTo>
                <a:lnTo>
                  <a:pt x="450164" y="14973"/>
                </a:lnTo>
                <a:lnTo>
                  <a:pt x="450367" y="18999"/>
                </a:lnTo>
                <a:lnTo>
                  <a:pt x="462191" y="18999"/>
                </a:lnTo>
                <a:lnTo>
                  <a:pt x="462191" y="10998"/>
                </a:lnTo>
                <a:lnTo>
                  <a:pt x="460603" y="5829"/>
                </a:lnTo>
                <a:lnTo>
                  <a:pt x="454228" y="1168"/>
                </a:lnTo>
                <a:lnTo>
                  <a:pt x="447154" y="12"/>
                </a:lnTo>
                <a:lnTo>
                  <a:pt x="427837" y="12"/>
                </a:lnTo>
                <a:lnTo>
                  <a:pt x="408546" y="36550"/>
                </a:lnTo>
                <a:lnTo>
                  <a:pt x="408546" y="47117"/>
                </a:lnTo>
                <a:lnTo>
                  <a:pt x="410273" y="54114"/>
                </a:lnTo>
                <a:lnTo>
                  <a:pt x="417195" y="60960"/>
                </a:lnTo>
                <a:lnTo>
                  <a:pt x="424256" y="62687"/>
                </a:lnTo>
                <a:lnTo>
                  <a:pt x="446506" y="62687"/>
                </a:lnTo>
                <a:lnTo>
                  <a:pt x="453999" y="61404"/>
                </a:lnTo>
                <a:lnTo>
                  <a:pt x="460705" y="56248"/>
                </a:lnTo>
                <a:lnTo>
                  <a:pt x="462381" y="50507"/>
                </a:lnTo>
                <a:lnTo>
                  <a:pt x="462381" y="41605"/>
                </a:lnTo>
                <a:close/>
              </a:path>
            </a:pathLst>
          </a:custGeom>
          <a:solidFill>
            <a:srgbClr val="FFFFFF"/>
          </a:solidFill>
        </p:spPr>
        <p:txBody>
          <a:bodyPr wrap="square" lIns="0" tIns="0" rIns="0" bIns="0" rtlCol="0"/>
          <a:lstStyle/>
          <a:p>
            <a:endParaRPr/>
          </a:p>
        </p:txBody>
      </p:sp>
      <p:sp>
        <p:nvSpPr>
          <p:cNvPr id="29" name="object 29"/>
          <p:cNvSpPr/>
          <p:nvPr/>
        </p:nvSpPr>
        <p:spPr>
          <a:xfrm>
            <a:off x="1341793" y="1818461"/>
            <a:ext cx="421640" cy="62230"/>
          </a:xfrm>
          <a:custGeom>
            <a:avLst/>
            <a:gdLst/>
            <a:ahLst/>
            <a:cxnLst/>
            <a:rect l="l" t="t" r="r" b="b"/>
            <a:pathLst>
              <a:path w="421639" h="62230">
                <a:moveTo>
                  <a:pt x="50126" y="35902"/>
                </a:moveTo>
                <a:lnTo>
                  <a:pt x="49123" y="34493"/>
                </a:lnTo>
                <a:lnTo>
                  <a:pt x="46609" y="31013"/>
                </a:lnTo>
                <a:lnTo>
                  <a:pt x="39573" y="29933"/>
                </a:lnTo>
                <a:lnTo>
                  <a:pt x="39573" y="29692"/>
                </a:lnTo>
                <a:lnTo>
                  <a:pt x="45618" y="28346"/>
                </a:lnTo>
                <a:lnTo>
                  <a:pt x="47294" y="25869"/>
                </a:lnTo>
                <a:lnTo>
                  <a:pt x="48653" y="23863"/>
                </a:lnTo>
                <a:lnTo>
                  <a:pt x="48628" y="9855"/>
                </a:lnTo>
                <a:lnTo>
                  <a:pt x="47358" y="5689"/>
                </a:lnTo>
                <a:lnTo>
                  <a:pt x="42214" y="1143"/>
                </a:lnTo>
                <a:lnTo>
                  <a:pt x="38265" y="215"/>
                </a:lnTo>
                <a:lnTo>
                  <a:pt x="38265" y="39230"/>
                </a:lnTo>
                <a:lnTo>
                  <a:pt x="38265" y="46545"/>
                </a:lnTo>
                <a:lnTo>
                  <a:pt x="37642" y="48882"/>
                </a:lnTo>
                <a:lnTo>
                  <a:pt x="35140" y="51117"/>
                </a:lnTo>
                <a:lnTo>
                  <a:pt x="32550" y="51676"/>
                </a:lnTo>
                <a:lnTo>
                  <a:pt x="28613" y="51676"/>
                </a:lnTo>
                <a:lnTo>
                  <a:pt x="24498" y="51765"/>
                </a:lnTo>
                <a:lnTo>
                  <a:pt x="11684" y="51765"/>
                </a:lnTo>
                <a:lnTo>
                  <a:pt x="11684" y="34493"/>
                </a:lnTo>
                <a:lnTo>
                  <a:pt x="31762" y="34493"/>
                </a:lnTo>
                <a:lnTo>
                  <a:pt x="35001" y="34963"/>
                </a:lnTo>
                <a:lnTo>
                  <a:pt x="37617" y="36893"/>
                </a:lnTo>
                <a:lnTo>
                  <a:pt x="38265" y="39230"/>
                </a:lnTo>
                <a:lnTo>
                  <a:pt x="38265" y="215"/>
                </a:lnTo>
                <a:lnTo>
                  <a:pt x="37376" y="0"/>
                </a:lnTo>
                <a:lnTo>
                  <a:pt x="36766" y="0"/>
                </a:lnTo>
                <a:lnTo>
                  <a:pt x="36766" y="12319"/>
                </a:lnTo>
                <a:lnTo>
                  <a:pt x="36766" y="20955"/>
                </a:lnTo>
                <a:lnTo>
                  <a:pt x="36131" y="23317"/>
                </a:lnTo>
                <a:lnTo>
                  <a:pt x="33578" y="25349"/>
                </a:lnTo>
                <a:lnTo>
                  <a:pt x="30619" y="25869"/>
                </a:lnTo>
                <a:lnTo>
                  <a:pt x="11684" y="25869"/>
                </a:lnTo>
                <a:lnTo>
                  <a:pt x="11684" y="9855"/>
                </a:lnTo>
                <a:lnTo>
                  <a:pt x="33985" y="9855"/>
                </a:lnTo>
                <a:lnTo>
                  <a:pt x="36766" y="12319"/>
                </a:lnTo>
                <a:lnTo>
                  <a:pt x="36766" y="0"/>
                </a:lnTo>
                <a:lnTo>
                  <a:pt x="0" y="0"/>
                </a:lnTo>
                <a:lnTo>
                  <a:pt x="0" y="61607"/>
                </a:lnTo>
                <a:lnTo>
                  <a:pt x="38646" y="61607"/>
                </a:lnTo>
                <a:lnTo>
                  <a:pt x="43357" y="60350"/>
                </a:lnTo>
                <a:lnTo>
                  <a:pt x="48780" y="55283"/>
                </a:lnTo>
                <a:lnTo>
                  <a:pt x="49860" y="51765"/>
                </a:lnTo>
                <a:lnTo>
                  <a:pt x="50063" y="51117"/>
                </a:lnTo>
                <a:lnTo>
                  <a:pt x="50126" y="35902"/>
                </a:lnTo>
                <a:close/>
              </a:path>
              <a:path w="421639" h="62230">
                <a:moveTo>
                  <a:pt x="118313" y="51777"/>
                </a:moveTo>
                <a:lnTo>
                  <a:pt x="87579" y="51777"/>
                </a:lnTo>
                <a:lnTo>
                  <a:pt x="87579" y="34366"/>
                </a:lnTo>
                <a:lnTo>
                  <a:pt x="116459" y="34366"/>
                </a:lnTo>
                <a:lnTo>
                  <a:pt x="116459" y="25742"/>
                </a:lnTo>
                <a:lnTo>
                  <a:pt x="87579" y="25742"/>
                </a:lnTo>
                <a:lnTo>
                  <a:pt x="87579" y="9855"/>
                </a:lnTo>
                <a:lnTo>
                  <a:pt x="118046" y="9855"/>
                </a:lnTo>
                <a:lnTo>
                  <a:pt x="118046" y="12"/>
                </a:lnTo>
                <a:lnTo>
                  <a:pt x="75882" y="12"/>
                </a:lnTo>
                <a:lnTo>
                  <a:pt x="75882" y="61607"/>
                </a:lnTo>
                <a:lnTo>
                  <a:pt x="118313" y="61607"/>
                </a:lnTo>
                <a:lnTo>
                  <a:pt x="118313" y="51777"/>
                </a:lnTo>
                <a:close/>
              </a:path>
              <a:path w="421639" h="62230">
                <a:moveTo>
                  <a:pt x="198843" y="61607"/>
                </a:moveTo>
                <a:lnTo>
                  <a:pt x="194843" y="49796"/>
                </a:lnTo>
                <a:lnTo>
                  <a:pt x="191935" y="41173"/>
                </a:lnTo>
                <a:lnTo>
                  <a:pt x="181089" y="9093"/>
                </a:lnTo>
                <a:lnTo>
                  <a:pt x="180073" y="6083"/>
                </a:lnTo>
                <a:lnTo>
                  <a:pt x="180073" y="41173"/>
                </a:lnTo>
                <a:lnTo>
                  <a:pt x="158940" y="41173"/>
                </a:lnTo>
                <a:lnTo>
                  <a:pt x="169405" y="9093"/>
                </a:lnTo>
                <a:lnTo>
                  <a:pt x="180073" y="41173"/>
                </a:lnTo>
                <a:lnTo>
                  <a:pt x="180073" y="6083"/>
                </a:lnTo>
                <a:lnTo>
                  <a:pt x="178028" y="12"/>
                </a:lnTo>
                <a:lnTo>
                  <a:pt x="160489" y="12"/>
                </a:lnTo>
                <a:lnTo>
                  <a:pt x="139992" y="61607"/>
                </a:lnTo>
                <a:lnTo>
                  <a:pt x="152361" y="61607"/>
                </a:lnTo>
                <a:lnTo>
                  <a:pt x="156197" y="49796"/>
                </a:lnTo>
                <a:lnTo>
                  <a:pt x="182778" y="49796"/>
                </a:lnTo>
                <a:lnTo>
                  <a:pt x="186702" y="61607"/>
                </a:lnTo>
                <a:lnTo>
                  <a:pt x="198843" y="61607"/>
                </a:lnTo>
                <a:close/>
              </a:path>
              <a:path w="421639" h="62230">
                <a:moveTo>
                  <a:pt x="273964" y="0"/>
                </a:moveTo>
                <a:lnTo>
                  <a:pt x="262267" y="0"/>
                </a:lnTo>
                <a:lnTo>
                  <a:pt x="262267" y="46024"/>
                </a:lnTo>
                <a:lnTo>
                  <a:pt x="261467" y="49047"/>
                </a:lnTo>
                <a:lnTo>
                  <a:pt x="258318" y="51511"/>
                </a:lnTo>
                <a:lnTo>
                  <a:pt x="254444" y="52120"/>
                </a:lnTo>
                <a:lnTo>
                  <a:pt x="242265" y="52120"/>
                </a:lnTo>
                <a:lnTo>
                  <a:pt x="238442" y="51511"/>
                </a:lnTo>
                <a:lnTo>
                  <a:pt x="235204" y="49072"/>
                </a:lnTo>
                <a:lnTo>
                  <a:pt x="234391" y="46202"/>
                </a:lnTo>
                <a:lnTo>
                  <a:pt x="234391" y="0"/>
                </a:lnTo>
                <a:lnTo>
                  <a:pt x="222694" y="0"/>
                </a:lnTo>
                <a:lnTo>
                  <a:pt x="222694" y="50076"/>
                </a:lnTo>
                <a:lnTo>
                  <a:pt x="224370" y="55600"/>
                </a:lnTo>
                <a:lnTo>
                  <a:pt x="231038" y="60833"/>
                </a:lnTo>
                <a:lnTo>
                  <a:pt x="238086" y="62153"/>
                </a:lnTo>
                <a:lnTo>
                  <a:pt x="258991" y="62153"/>
                </a:lnTo>
                <a:lnTo>
                  <a:pt x="265722" y="60769"/>
                </a:lnTo>
                <a:lnTo>
                  <a:pt x="272313" y="55232"/>
                </a:lnTo>
                <a:lnTo>
                  <a:pt x="273964" y="49555"/>
                </a:lnTo>
                <a:lnTo>
                  <a:pt x="273964" y="0"/>
                </a:lnTo>
                <a:close/>
              </a:path>
              <a:path w="421639" h="62230">
                <a:moveTo>
                  <a:pt x="346202" y="0"/>
                </a:moveTo>
                <a:lnTo>
                  <a:pt x="298310" y="0"/>
                </a:lnTo>
                <a:lnTo>
                  <a:pt x="298310" y="10477"/>
                </a:lnTo>
                <a:lnTo>
                  <a:pt x="316103" y="10477"/>
                </a:lnTo>
                <a:lnTo>
                  <a:pt x="316103" y="61607"/>
                </a:lnTo>
                <a:lnTo>
                  <a:pt x="327787" y="61607"/>
                </a:lnTo>
                <a:lnTo>
                  <a:pt x="327787" y="10477"/>
                </a:lnTo>
                <a:lnTo>
                  <a:pt x="346202" y="10477"/>
                </a:lnTo>
                <a:lnTo>
                  <a:pt x="346202" y="0"/>
                </a:lnTo>
                <a:close/>
              </a:path>
              <a:path w="421639" h="62230">
                <a:moveTo>
                  <a:pt x="421627" y="0"/>
                </a:moveTo>
                <a:lnTo>
                  <a:pt x="407911" y="0"/>
                </a:lnTo>
                <a:lnTo>
                  <a:pt x="398513" y="16256"/>
                </a:lnTo>
                <a:lnTo>
                  <a:pt x="393242" y="26225"/>
                </a:lnTo>
                <a:lnTo>
                  <a:pt x="392925" y="26225"/>
                </a:lnTo>
                <a:lnTo>
                  <a:pt x="389128" y="18821"/>
                </a:lnTo>
                <a:lnTo>
                  <a:pt x="378434" y="0"/>
                </a:lnTo>
                <a:lnTo>
                  <a:pt x="364896" y="0"/>
                </a:lnTo>
                <a:lnTo>
                  <a:pt x="387096" y="38100"/>
                </a:lnTo>
                <a:lnTo>
                  <a:pt x="387096" y="61607"/>
                </a:lnTo>
                <a:lnTo>
                  <a:pt x="398792" y="61607"/>
                </a:lnTo>
                <a:lnTo>
                  <a:pt x="398792" y="38100"/>
                </a:lnTo>
                <a:lnTo>
                  <a:pt x="421627" y="0"/>
                </a:lnTo>
                <a:close/>
              </a:path>
            </a:pathLst>
          </a:custGeom>
          <a:solidFill>
            <a:srgbClr val="FFFFFF"/>
          </a:solidFill>
        </p:spPr>
        <p:txBody>
          <a:bodyPr wrap="square" lIns="0" tIns="0" rIns="0" bIns="0" rtlCol="0"/>
          <a:lstStyle/>
          <a:p>
            <a:endParaRPr/>
          </a:p>
        </p:txBody>
      </p:sp>
      <p:sp>
        <p:nvSpPr>
          <p:cNvPr id="30" name="object 30"/>
          <p:cNvSpPr/>
          <p:nvPr/>
        </p:nvSpPr>
        <p:spPr>
          <a:xfrm>
            <a:off x="1823123" y="1818461"/>
            <a:ext cx="222885" cy="62230"/>
          </a:xfrm>
          <a:custGeom>
            <a:avLst/>
            <a:gdLst/>
            <a:ahLst/>
            <a:cxnLst/>
            <a:rect l="l" t="t" r="r" b="b"/>
            <a:pathLst>
              <a:path w="222885" h="62230">
                <a:moveTo>
                  <a:pt x="58839" y="61607"/>
                </a:moveTo>
                <a:lnTo>
                  <a:pt x="54851" y="49796"/>
                </a:lnTo>
                <a:lnTo>
                  <a:pt x="51930" y="41173"/>
                </a:lnTo>
                <a:lnTo>
                  <a:pt x="41097" y="9093"/>
                </a:lnTo>
                <a:lnTo>
                  <a:pt x="40081" y="6083"/>
                </a:lnTo>
                <a:lnTo>
                  <a:pt x="40081" y="41173"/>
                </a:lnTo>
                <a:lnTo>
                  <a:pt x="18948" y="41173"/>
                </a:lnTo>
                <a:lnTo>
                  <a:pt x="29413" y="9093"/>
                </a:lnTo>
                <a:lnTo>
                  <a:pt x="40081" y="41173"/>
                </a:lnTo>
                <a:lnTo>
                  <a:pt x="40081" y="6083"/>
                </a:lnTo>
                <a:lnTo>
                  <a:pt x="38036" y="12"/>
                </a:lnTo>
                <a:lnTo>
                  <a:pt x="20497" y="12"/>
                </a:lnTo>
                <a:lnTo>
                  <a:pt x="0" y="61607"/>
                </a:lnTo>
                <a:lnTo>
                  <a:pt x="12357" y="61607"/>
                </a:lnTo>
                <a:lnTo>
                  <a:pt x="16205" y="49796"/>
                </a:lnTo>
                <a:lnTo>
                  <a:pt x="42786" y="49796"/>
                </a:lnTo>
                <a:lnTo>
                  <a:pt x="46710" y="61607"/>
                </a:lnTo>
                <a:lnTo>
                  <a:pt x="58839" y="61607"/>
                </a:lnTo>
                <a:close/>
              </a:path>
              <a:path w="222885" h="62230">
                <a:moveTo>
                  <a:pt x="139839" y="0"/>
                </a:moveTo>
                <a:lnTo>
                  <a:pt x="128143" y="0"/>
                </a:lnTo>
                <a:lnTo>
                  <a:pt x="128143" y="35483"/>
                </a:lnTo>
                <a:lnTo>
                  <a:pt x="128244" y="43408"/>
                </a:lnTo>
                <a:lnTo>
                  <a:pt x="128524" y="51358"/>
                </a:lnTo>
                <a:lnTo>
                  <a:pt x="128104" y="51358"/>
                </a:lnTo>
                <a:lnTo>
                  <a:pt x="119913" y="33997"/>
                </a:lnTo>
                <a:lnTo>
                  <a:pt x="102463" y="0"/>
                </a:lnTo>
                <a:lnTo>
                  <a:pt x="82664" y="0"/>
                </a:lnTo>
                <a:lnTo>
                  <a:pt x="82664" y="61607"/>
                </a:lnTo>
                <a:lnTo>
                  <a:pt x="94348" y="61607"/>
                </a:lnTo>
                <a:lnTo>
                  <a:pt x="94348" y="26276"/>
                </a:lnTo>
                <a:lnTo>
                  <a:pt x="94259" y="18186"/>
                </a:lnTo>
                <a:lnTo>
                  <a:pt x="93941" y="10121"/>
                </a:lnTo>
                <a:lnTo>
                  <a:pt x="94399" y="10121"/>
                </a:lnTo>
                <a:lnTo>
                  <a:pt x="101561" y="26111"/>
                </a:lnTo>
                <a:lnTo>
                  <a:pt x="120040" y="61607"/>
                </a:lnTo>
                <a:lnTo>
                  <a:pt x="139839" y="61607"/>
                </a:lnTo>
                <a:lnTo>
                  <a:pt x="139839" y="0"/>
                </a:lnTo>
                <a:close/>
              </a:path>
              <a:path w="222885" h="62230">
                <a:moveTo>
                  <a:pt x="222656" y="16002"/>
                </a:moveTo>
                <a:lnTo>
                  <a:pt x="221056" y="9855"/>
                </a:lnTo>
                <a:lnTo>
                  <a:pt x="220941" y="9398"/>
                </a:lnTo>
                <a:lnTo>
                  <a:pt x="214058" y="1879"/>
                </a:lnTo>
                <a:lnTo>
                  <a:pt x="210794" y="863"/>
                </a:lnTo>
                <a:lnTo>
                  <a:pt x="210794" y="21793"/>
                </a:lnTo>
                <a:lnTo>
                  <a:pt x="210794" y="39662"/>
                </a:lnTo>
                <a:lnTo>
                  <a:pt x="209981" y="45339"/>
                </a:lnTo>
                <a:lnTo>
                  <a:pt x="206692" y="50495"/>
                </a:lnTo>
                <a:lnTo>
                  <a:pt x="203073" y="51765"/>
                </a:lnTo>
                <a:lnTo>
                  <a:pt x="180835" y="51765"/>
                </a:lnTo>
                <a:lnTo>
                  <a:pt x="180835" y="9855"/>
                </a:lnTo>
                <a:lnTo>
                  <a:pt x="203657" y="9855"/>
                </a:lnTo>
                <a:lnTo>
                  <a:pt x="207111" y="11087"/>
                </a:lnTo>
                <a:lnTo>
                  <a:pt x="210058" y="16014"/>
                </a:lnTo>
                <a:lnTo>
                  <a:pt x="210794" y="21793"/>
                </a:lnTo>
                <a:lnTo>
                  <a:pt x="210794" y="863"/>
                </a:lnTo>
                <a:lnTo>
                  <a:pt x="208026" y="0"/>
                </a:lnTo>
                <a:lnTo>
                  <a:pt x="169151" y="0"/>
                </a:lnTo>
                <a:lnTo>
                  <a:pt x="169151" y="61607"/>
                </a:lnTo>
                <a:lnTo>
                  <a:pt x="209511" y="61607"/>
                </a:lnTo>
                <a:lnTo>
                  <a:pt x="215747" y="59423"/>
                </a:lnTo>
                <a:lnTo>
                  <a:pt x="218516" y="55054"/>
                </a:lnTo>
                <a:lnTo>
                  <a:pt x="219887" y="51765"/>
                </a:lnTo>
                <a:lnTo>
                  <a:pt x="220319" y="50736"/>
                </a:lnTo>
                <a:lnTo>
                  <a:pt x="221615" y="44361"/>
                </a:lnTo>
                <a:lnTo>
                  <a:pt x="222402" y="35915"/>
                </a:lnTo>
                <a:lnTo>
                  <a:pt x="222656" y="25412"/>
                </a:lnTo>
                <a:lnTo>
                  <a:pt x="222656" y="16002"/>
                </a:lnTo>
                <a:close/>
              </a:path>
            </a:pathLst>
          </a:custGeom>
          <a:solidFill>
            <a:srgbClr val="FFFFFF"/>
          </a:solidFill>
        </p:spPr>
        <p:txBody>
          <a:bodyPr wrap="square" lIns="0" tIns="0" rIns="0" bIns="0" rtlCol="0"/>
          <a:lstStyle/>
          <a:p>
            <a:endParaRPr/>
          </a:p>
        </p:txBody>
      </p:sp>
      <p:sp>
        <p:nvSpPr>
          <p:cNvPr id="31" name="object 31"/>
          <p:cNvSpPr/>
          <p:nvPr/>
        </p:nvSpPr>
        <p:spPr>
          <a:xfrm>
            <a:off x="2114397" y="1817928"/>
            <a:ext cx="687070" cy="62865"/>
          </a:xfrm>
          <a:custGeom>
            <a:avLst/>
            <a:gdLst/>
            <a:ahLst/>
            <a:cxnLst/>
            <a:rect l="l" t="t" r="r" b="b"/>
            <a:pathLst>
              <a:path w="687069" h="62864">
                <a:moveTo>
                  <a:pt x="49098" y="13398"/>
                </a:moveTo>
                <a:lnTo>
                  <a:pt x="48310" y="10388"/>
                </a:lnTo>
                <a:lnTo>
                  <a:pt x="47637" y="7797"/>
                </a:lnTo>
                <a:lnTo>
                  <a:pt x="41846" y="1993"/>
                </a:lnTo>
                <a:lnTo>
                  <a:pt x="37236" y="800"/>
                </a:lnTo>
                <a:lnTo>
                  <a:pt x="37236" y="16725"/>
                </a:lnTo>
                <a:lnTo>
                  <a:pt x="37236" y="26466"/>
                </a:lnTo>
                <a:lnTo>
                  <a:pt x="36499" y="29362"/>
                </a:lnTo>
                <a:lnTo>
                  <a:pt x="33655" y="31800"/>
                </a:lnTo>
                <a:lnTo>
                  <a:pt x="30289" y="32410"/>
                </a:lnTo>
                <a:lnTo>
                  <a:pt x="11684" y="32410"/>
                </a:lnTo>
                <a:lnTo>
                  <a:pt x="11684" y="10388"/>
                </a:lnTo>
                <a:lnTo>
                  <a:pt x="31165" y="10388"/>
                </a:lnTo>
                <a:lnTo>
                  <a:pt x="34251" y="10998"/>
                </a:lnTo>
                <a:lnTo>
                  <a:pt x="36626" y="13500"/>
                </a:lnTo>
                <a:lnTo>
                  <a:pt x="37236" y="16725"/>
                </a:lnTo>
                <a:lnTo>
                  <a:pt x="37236" y="800"/>
                </a:lnTo>
                <a:lnTo>
                  <a:pt x="36220" y="533"/>
                </a:lnTo>
                <a:lnTo>
                  <a:pt x="0" y="533"/>
                </a:lnTo>
                <a:lnTo>
                  <a:pt x="0" y="62141"/>
                </a:lnTo>
                <a:lnTo>
                  <a:pt x="11684" y="62141"/>
                </a:lnTo>
                <a:lnTo>
                  <a:pt x="11684" y="42240"/>
                </a:lnTo>
                <a:lnTo>
                  <a:pt x="25450" y="42240"/>
                </a:lnTo>
                <a:lnTo>
                  <a:pt x="28168" y="42202"/>
                </a:lnTo>
                <a:lnTo>
                  <a:pt x="36588" y="42202"/>
                </a:lnTo>
                <a:lnTo>
                  <a:pt x="42176" y="40843"/>
                </a:lnTo>
                <a:lnTo>
                  <a:pt x="44932" y="38125"/>
                </a:lnTo>
                <a:lnTo>
                  <a:pt x="47713" y="35433"/>
                </a:lnTo>
                <a:lnTo>
                  <a:pt x="48475" y="32410"/>
                </a:lnTo>
                <a:lnTo>
                  <a:pt x="49098" y="29946"/>
                </a:lnTo>
                <a:lnTo>
                  <a:pt x="49098" y="13398"/>
                </a:lnTo>
                <a:close/>
              </a:path>
              <a:path w="687069" h="62864">
                <a:moveTo>
                  <a:pt x="125298" y="11836"/>
                </a:moveTo>
                <a:lnTo>
                  <a:pt x="124866" y="10388"/>
                </a:lnTo>
                <a:lnTo>
                  <a:pt x="123875" y="7086"/>
                </a:lnTo>
                <a:lnTo>
                  <a:pt x="118148" y="1854"/>
                </a:lnTo>
                <a:lnTo>
                  <a:pt x="113423" y="660"/>
                </a:lnTo>
                <a:lnTo>
                  <a:pt x="113423" y="16421"/>
                </a:lnTo>
                <a:lnTo>
                  <a:pt x="113423" y="25107"/>
                </a:lnTo>
                <a:lnTo>
                  <a:pt x="112776" y="27965"/>
                </a:lnTo>
                <a:lnTo>
                  <a:pt x="110159" y="30835"/>
                </a:lnTo>
                <a:lnTo>
                  <a:pt x="107505" y="31546"/>
                </a:lnTo>
                <a:lnTo>
                  <a:pt x="86715" y="31546"/>
                </a:lnTo>
                <a:lnTo>
                  <a:pt x="86715" y="10388"/>
                </a:lnTo>
                <a:lnTo>
                  <a:pt x="108140" y="10388"/>
                </a:lnTo>
                <a:lnTo>
                  <a:pt x="110604" y="11023"/>
                </a:lnTo>
                <a:lnTo>
                  <a:pt x="112852" y="13576"/>
                </a:lnTo>
                <a:lnTo>
                  <a:pt x="113423" y="16421"/>
                </a:lnTo>
                <a:lnTo>
                  <a:pt x="113423" y="660"/>
                </a:lnTo>
                <a:lnTo>
                  <a:pt x="112941" y="533"/>
                </a:lnTo>
                <a:lnTo>
                  <a:pt x="75018" y="533"/>
                </a:lnTo>
                <a:lnTo>
                  <a:pt x="75018" y="62141"/>
                </a:lnTo>
                <a:lnTo>
                  <a:pt x="86715" y="62141"/>
                </a:lnTo>
                <a:lnTo>
                  <a:pt x="86715" y="41376"/>
                </a:lnTo>
                <a:lnTo>
                  <a:pt x="109804" y="41376"/>
                </a:lnTo>
                <a:lnTo>
                  <a:pt x="112941" y="44564"/>
                </a:lnTo>
                <a:lnTo>
                  <a:pt x="112941" y="62141"/>
                </a:lnTo>
                <a:lnTo>
                  <a:pt x="124625" y="62141"/>
                </a:lnTo>
                <a:lnTo>
                  <a:pt x="124625" y="41376"/>
                </a:lnTo>
                <a:lnTo>
                  <a:pt x="124625" y="41008"/>
                </a:lnTo>
                <a:lnTo>
                  <a:pt x="121196" y="37020"/>
                </a:lnTo>
                <a:lnTo>
                  <a:pt x="114363" y="36601"/>
                </a:lnTo>
                <a:lnTo>
                  <a:pt x="114363" y="36195"/>
                </a:lnTo>
                <a:lnTo>
                  <a:pt x="118808" y="35318"/>
                </a:lnTo>
                <a:lnTo>
                  <a:pt x="121729" y="33743"/>
                </a:lnTo>
                <a:lnTo>
                  <a:pt x="123101" y="31546"/>
                </a:lnTo>
                <a:lnTo>
                  <a:pt x="124587" y="29171"/>
                </a:lnTo>
                <a:lnTo>
                  <a:pt x="125272" y="25107"/>
                </a:lnTo>
                <a:lnTo>
                  <a:pt x="125298" y="11836"/>
                </a:lnTo>
                <a:close/>
              </a:path>
              <a:path w="687069" h="62864">
                <a:moveTo>
                  <a:pt x="205105" y="17602"/>
                </a:moveTo>
                <a:lnTo>
                  <a:pt x="203644" y="10020"/>
                </a:lnTo>
                <a:lnTo>
                  <a:pt x="203504" y="9283"/>
                </a:lnTo>
                <a:lnTo>
                  <a:pt x="197065" y="1866"/>
                </a:lnTo>
                <a:lnTo>
                  <a:pt x="193243" y="876"/>
                </a:lnTo>
                <a:lnTo>
                  <a:pt x="193243" y="20815"/>
                </a:lnTo>
                <a:lnTo>
                  <a:pt x="193243" y="41440"/>
                </a:lnTo>
                <a:lnTo>
                  <a:pt x="192519" y="47586"/>
                </a:lnTo>
                <a:lnTo>
                  <a:pt x="189636" y="51650"/>
                </a:lnTo>
                <a:lnTo>
                  <a:pt x="185280" y="52666"/>
                </a:lnTo>
                <a:lnTo>
                  <a:pt x="170459" y="52666"/>
                </a:lnTo>
                <a:lnTo>
                  <a:pt x="165887" y="51752"/>
                </a:lnTo>
                <a:lnTo>
                  <a:pt x="162775" y="48158"/>
                </a:lnTo>
                <a:lnTo>
                  <a:pt x="162013" y="42837"/>
                </a:lnTo>
                <a:lnTo>
                  <a:pt x="162128" y="20815"/>
                </a:lnTo>
                <a:lnTo>
                  <a:pt x="162674" y="15062"/>
                </a:lnTo>
                <a:lnTo>
                  <a:pt x="165328" y="11036"/>
                </a:lnTo>
                <a:lnTo>
                  <a:pt x="169913" y="10020"/>
                </a:lnTo>
                <a:lnTo>
                  <a:pt x="185343" y="10020"/>
                </a:lnTo>
                <a:lnTo>
                  <a:pt x="189826" y="10960"/>
                </a:lnTo>
                <a:lnTo>
                  <a:pt x="192557" y="14719"/>
                </a:lnTo>
                <a:lnTo>
                  <a:pt x="193243" y="20815"/>
                </a:lnTo>
                <a:lnTo>
                  <a:pt x="193243" y="876"/>
                </a:lnTo>
                <a:lnTo>
                  <a:pt x="189865" y="0"/>
                </a:lnTo>
                <a:lnTo>
                  <a:pt x="166090" y="0"/>
                </a:lnTo>
                <a:lnTo>
                  <a:pt x="150139" y="45631"/>
                </a:lnTo>
                <a:lnTo>
                  <a:pt x="151777" y="53619"/>
                </a:lnTo>
                <a:lnTo>
                  <a:pt x="158356" y="60871"/>
                </a:lnTo>
                <a:lnTo>
                  <a:pt x="165582" y="62674"/>
                </a:lnTo>
                <a:lnTo>
                  <a:pt x="189204" y="62674"/>
                </a:lnTo>
                <a:lnTo>
                  <a:pt x="197027" y="60845"/>
                </a:lnTo>
                <a:lnTo>
                  <a:pt x="200253" y="57175"/>
                </a:lnTo>
                <a:lnTo>
                  <a:pt x="202374" y="53441"/>
                </a:lnTo>
                <a:lnTo>
                  <a:pt x="202577" y="52666"/>
                </a:lnTo>
                <a:lnTo>
                  <a:pt x="203898" y="47752"/>
                </a:lnTo>
                <a:lnTo>
                  <a:pt x="204800" y="40106"/>
                </a:lnTo>
                <a:lnTo>
                  <a:pt x="205016" y="33312"/>
                </a:lnTo>
                <a:lnTo>
                  <a:pt x="205105" y="17602"/>
                </a:lnTo>
                <a:close/>
              </a:path>
              <a:path w="687069" h="62864">
                <a:moveTo>
                  <a:pt x="274459" y="533"/>
                </a:moveTo>
                <a:lnTo>
                  <a:pt x="226568" y="533"/>
                </a:lnTo>
                <a:lnTo>
                  <a:pt x="226568" y="11010"/>
                </a:lnTo>
                <a:lnTo>
                  <a:pt x="244360" y="11010"/>
                </a:lnTo>
                <a:lnTo>
                  <a:pt x="244360" y="62141"/>
                </a:lnTo>
                <a:lnTo>
                  <a:pt x="256044" y="62141"/>
                </a:lnTo>
                <a:lnTo>
                  <a:pt x="256044" y="11010"/>
                </a:lnTo>
                <a:lnTo>
                  <a:pt x="274459" y="11010"/>
                </a:lnTo>
                <a:lnTo>
                  <a:pt x="274459" y="533"/>
                </a:lnTo>
                <a:close/>
              </a:path>
              <a:path w="687069" h="62864">
                <a:moveTo>
                  <a:pt x="340042" y="52311"/>
                </a:moveTo>
                <a:lnTo>
                  <a:pt x="309308" y="52311"/>
                </a:lnTo>
                <a:lnTo>
                  <a:pt x="309308" y="34899"/>
                </a:lnTo>
                <a:lnTo>
                  <a:pt x="338188" y="34899"/>
                </a:lnTo>
                <a:lnTo>
                  <a:pt x="338188" y="26276"/>
                </a:lnTo>
                <a:lnTo>
                  <a:pt x="309308" y="26276"/>
                </a:lnTo>
                <a:lnTo>
                  <a:pt x="309308" y="10388"/>
                </a:lnTo>
                <a:lnTo>
                  <a:pt x="339775" y="10388"/>
                </a:lnTo>
                <a:lnTo>
                  <a:pt x="339775" y="546"/>
                </a:lnTo>
                <a:lnTo>
                  <a:pt x="297624" y="546"/>
                </a:lnTo>
                <a:lnTo>
                  <a:pt x="297624" y="62141"/>
                </a:lnTo>
                <a:lnTo>
                  <a:pt x="340042" y="62141"/>
                </a:lnTo>
                <a:lnTo>
                  <a:pt x="340042" y="52311"/>
                </a:lnTo>
                <a:close/>
              </a:path>
              <a:path w="687069" h="62864">
                <a:moveTo>
                  <a:pt x="417017" y="40170"/>
                </a:moveTo>
                <a:lnTo>
                  <a:pt x="405282" y="40170"/>
                </a:lnTo>
                <a:lnTo>
                  <a:pt x="405371" y="47015"/>
                </a:lnTo>
                <a:lnTo>
                  <a:pt x="404507" y="49657"/>
                </a:lnTo>
                <a:lnTo>
                  <a:pt x="401053" y="52070"/>
                </a:lnTo>
                <a:lnTo>
                  <a:pt x="397281" y="52679"/>
                </a:lnTo>
                <a:lnTo>
                  <a:pt x="384314" y="52679"/>
                </a:lnTo>
                <a:lnTo>
                  <a:pt x="380072" y="51587"/>
                </a:lnTo>
                <a:lnTo>
                  <a:pt x="377469" y="47256"/>
                </a:lnTo>
                <a:lnTo>
                  <a:pt x="376809" y="40271"/>
                </a:lnTo>
                <a:lnTo>
                  <a:pt x="376809" y="19735"/>
                </a:lnTo>
                <a:lnTo>
                  <a:pt x="377532" y="14478"/>
                </a:lnTo>
                <a:lnTo>
                  <a:pt x="380453" y="10922"/>
                </a:lnTo>
                <a:lnTo>
                  <a:pt x="384797" y="10033"/>
                </a:lnTo>
                <a:lnTo>
                  <a:pt x="397471" y="10033"/>
                </a:lnTo>
                <a:lnTo>
                  <a:pt x="400939" y="10591"/>
                </a:lnTo>
                <a:lnTo>
                  <a:pt x="403974" y="12839"/>
                </a:lnTo>
                <a:lnTo>
                  <a:pt x="404736" y="15417"/>
                </a:lnTo>
                <a:lnTo>
                  <a:pt x="404736" y="21043"/>
                </a:lnTo>
                <a:lnTo>
                  <a:pt x="416483" y="21043"/>
                </a:lnTo>
                <a:lnTo>
                  <a:pt x="416433" y="11811"/>
                </a:lnTo>
                <a:lnTo>
                  <a:pt x="414959" y="6591"/>
                </a:lnTo>
                <a:lnTo>
                  <a:pt x="409054" y="1320"/>
                </a:lnTo>
                <a:lnTo>
                  <a:pt x="403199" y="0"/>
                </a:lnTo>
                <a:lnTo>
                  <a:pt x="382333" y="0"/>
                </a:lnTo>
                <a:lnTo>
                  <a:pt x="374408" y="1600"/>
                </a:lnTo>
                <a:lnTo>
                  <a:pt x="366839" y="8001"/>
                </a:lnTo>
                <a:lnTo>
                  <a:pt x="364947" y="14706"/>
                </a:lnTo>
                <a:lnTo>
                  <a:pt x="364947" y="24866"/>
                </a:lnTo>
                <a:lnTo>
                  <a:pt x="379412" y="62699"/>
                </a:lnTo>
                <a:lnTo>
                  <a:pt x="402272" y="62699"/>
                </a:lnTo>
                <a:lnTo>
                  <a:pt x="409194" y="61429"/>
                </a:lnTo>
                <a:lnTo>
                  <a:pt x="415442" y="56413"/>
                </a:lnTo>
                <a:lnTo>
                  <a:pt x="417017" y="50876"/>
                </a:lnTo>
                <a:lnTo>
                  <a:pt x="417017" y="40170"/>
                </a:lnTo>
                <a:close/>
              </a:path>
              <a:path w="687069" h="62864">
                <a:moveTo>
                  <a:pt x="485825" y="533"/>
                </a:moveTo>
                <a:lnTo>
                  <a:pt x="437934" y="533"/>
                </a:lnTo>
                <a:lnTo>
                  <a:pt x="437934" y="11010"/>
                </a:lnTo>
                <a:lnTo>
                  <a:pt x="455714" y="11010"/>
                </a:lnTo>
                <a:lnTo>
                  <a:pt x="455714" y="62141"/>
                </a:lnTo>
                <a:lnTo>
                  <a:pt x="467410" y="62141"/>
                </a:lnTo>
                <a:lnTo>
                  <a:pt x="467410" y="11010"/>
                </a:lnTo>
                <a:lnTo>
                  <a:pt x="485825" y="11010"/>
                </a:lnTo>
                <a:lnTo>
                  <a:pt x="485825" y="533"/>
                </a:lnTo>
                <a:close/>
              </a:path>
              <a:path w="687069" h="62864">
                <a:moveTo>
                  <a:pt x="521893" y="533"/>
                </a:moveTo>
                <a:lnTo>
                  <a:pt x="510209" y="533"/>
                </a:lnTo>
                <a:lnTo>
                  <a:pt x="510209" y="62141"/>
                </a:lnTo>
                <a:lnTo>
                  <a:pt x="521893" y="62141"/>
                </a:lnTo>
                <a:lnTo>
                  <a:pt x="521893" y="533"/>
                </a:lnTo>
                <a:close/>
              </a:path>
              <a:path w="687069" h="62864">
                <a:moveTo>
                  <a:pt x="603326" y="17602"/>
                </a:moveTo>
                <a:lnTo>
                  <a:pt x="601865" y="10020"/>
                </a:lnTo>
                <a:lnTo>
                  <a:pt x="601726" y="9283"/>
                </a:lnTo>
                <a:lnTo>
                  <a:pt x="595287" y="1866"/>
                </a:lnTo>
                <a:lnTo>
                  <a:pt x="591464" y="876"/>
                </a:lnTo>
                <a:lnTo>
                  <a:pt x="591464" y="20815"/>
                </a:lnTo>
                <a:lnTo>
                  <a:pt x="591464" y="41440"/>
                </a:lnTo>
                <a:lnTo>
                  <a:pt x="590740" y="47586"/>
                </a:lnTo>
                <a:lnTo>
                  <a:pt x="587857" y="51650"/>
                </a:lnTo>
                <a:lnTo>
                  <a:pt x="583501" y="52666"/>
                </a:lnTo>
                <a:lnTo>
                  <a:pt x="568680" y="52666"/>
                </a:lnTo>
                <a:lnTo>
                  <a:pt x="564108" y="51752"/>
                </a:lnTo>
                <a:lnTo>
                  <a:pt x="561009" y="48158"/>
                </a:lnTo>
                <a:lnTo>
                  <a:pt x="560235" y="42837"/>
                </a:lnTo>
                <a:lnTo>
                  <a:pt x="560349" y="20815"/>
                </a:lnTo>
                <a:lnTo>
                  <a:pt x="560895" y="15062"/>
                </a:lnTo>
                <a:lnTo>
                  <a:pt x="563549" y="11036"/>
                </a:lnTo>
                <a:lnTo>
                  <a:pt x="568134" y="10020"/>
                </a:lnTo>
                <a:lnTo>
                  <a:pt x="583565" y="10020"/>
                </a:lnTo>
                <a:lnTo>
                  <a:pt x="588048" y="10960"/>
                </a:lnTo>
                <a:lnTo>
                  <a:pt x="590778" y="14719"/>
                </a:lnTo>
                <a:lnTo>
                  <a:pt x="591464" y="20815"/>
                </a:lnTo>
                <a:lnTo>
                  <a:pt x="591464" y="876"/>
                </a:lnTo>
                <a:lnTo>
                  <a:pt x="588086" y="0"/>
                </a:lnTo>
                <a:lnTo>
                  <a:pt x="564311" y="0"/>
                </a:lnTo>
                <a:lnTo>
                  <a:pt x="548360" y="45631"/>
                </a:lnTo>
                <a:lnTo>
                  <a:pt x="549998" y="53619"/>
                </a:lnTo>
                <a:lnTo>
                  <a:pt x="556577" y="60871"/>
                </a:lnTo>
                <a:lnTo>
                  <a:pt x="563803" y="62674"/>
                </a:lnTo>
                <a:lnTo>
                  <a:pt x="587425" y="62674"/>
                </a:lnTo>
                <a:lnTo>
                  <a:pt x="595249" y="60845"/>
                </a:lnTo>
                <a:lnTo>
                  <a:pt x="598487" y="57175"/>
                </a:lnTo>
                <a:lnTo>
                  <a:pt x="600608" y="53441"/>
                </a:lnTo>
                <a:lnTo>
                  <a:pt x="600811" y="52666"/>
                </a:lnTo>
                <a:lnTo>
                  <a:pt x="602119" y="47752"/>
                </a:lnTo>
                <a:lnTo>
                  <a:pt x="603021" y="40106"/>
                </a:lnTo>
                <a:lnTo>
                  <a:pt x="603237" y="33312"/>
                </a:lnTo>
                <a:lnTo>
                  <a:pt x="603326" y="17602"/>
                </a:lnTo>
                <a:close/>
              </a:path>
              <a:path w="687069" h="62864">
                <a:moveTo>
                  <a:pt x="686892" y="533"/>
                </a:moveTo>
                <a:lnTo>
                  <a:pt x="675208" y="533"/>
                </a:lnTo>
                <a:lnTo>
                  <a:pt x="675208" y="36017"/>
                </a:lnTo>
                <a:lnTo>
                  <a:pt x="675297" y="43942"/>
                </a:lnTo>
                <a:lnTo>
                  <a:pt x="675576" y="51892"/>
                </a:lnTo>
                <a:lnTo>
                  <a:pt x="675157" y="51892"/>
                </a:lnTo>
                <a:lnTo>
                  <a:pt x="666965" y="34531"/>
                </a:lnTo>
                <a:lnTo>
                  <a:pt x="649528" y="533"/>
                </a:lnTo>
                <a:lnTo>
                  <a:pt x="629716" y="533"/>
                </a:lnTo>
                <a:lnTo>
                  <a:pt x="629716" y="62141"/>
                </a:lnTo>
                <a:lnTo>
                  <a:pt x="641400" y="62141"/>
                </a:lnTo>
                <a:lnTo>
                  <a:pt x="641400" y="26809"/>
                </a:lnTo>
                <a:lnTo>
                  <a:pt x="641311" y="18719"/>
                </a:lnTo>
                <a:lnTo>
                  <a:pt x="640994" y="10655"/>
                </a:lnTo>
                <a:lnTo>
                  <a:pt x="641451" y="10655"/>
                </a:lnTo>
                <a:lnTo>
                  <a:pt x="648614" y="26644"/>
                </a:lnTo>
                <a:lnTo>
                  <a:pt x="667092" y="62141"/>
                </a:lnTo>
                <a:lnTo>
                  <a:pt x="686892" y="62141"/>
                </a:lnTo>
                <a:lnTo>
                  <a:pt x="686892" y="533"/>
                </a:lnTo>
                <a:close/>
              </a:path>
            </a:pathLst>
          </a:custGeom>
          <a:solidFill>
            <a:srgbClr val="FFFFFF"/>
          </a:solidFill>
        </p:spPr>
        <p:txBody>
          <a:bodyPr wrap="square" lIns="0" tIns="0" rIns="0" bIns="0" rtlCol="0"/>
          <a:lstStyle/>
          <a:p>
            <a:endParaRPr/>
          </a:p>
        </p:txBody>
      </p:sp>
      <p:grpSp>
        <p:nvGrpSpPr>
          <p:cNvPr id="32" name="object 32"/>
          <p:cNvGrpSpPr/>
          <p:nvPr/>
        </p:nvGrpSpPr>
        <p:grpSpPr>
          <a:xfrm>
            <a:off x="458647" y="1535849"/>
            <a:ext cx="2449195" cy="154940"/>
            <a:chOff x="458647" y="1535849"/>
            <a:chExt cx="2449195" cy="154940"/>
          </a:xfrm>
        </p:grpSpPr>
        <p:sp>
          <p:nvSpPr>
            <p:cNvPr id="33" name="object 33"/>
            <p:cNvSpPr/>
            <p:nvPr/>
          </p:nvSpPr>
          <p:spPr>
            <a:xfrm>
              <a:off x="458647" y="1535849"/>
              <a:ext cx="144145" cy="154940"/>
            </a:xfrm>
            <a:custGeom>
              <a:avLst/>
              <a:gdLst/>
              <a:ahLst/>
              <a:cxnLst/>
              <a:rect l="l" t="t" r="r" b="b"/>
              <a:pathLst>
                <a:path w="144145" h="154939">
                  <a:moveTo>
                    <a:pt x="143637" y="0"/>
                  </a:moveTo>
                  <a:lnTo>
                    <a:pt x="0" y="0"/>
                  </a:lnTo>
                  <a:lnTo>
                    <a:pt x="0" y="154482"/>
                  </a:lnTo>
                  <a:lnTo>
                    <a:pt x="143637" y="154482"/>
                  </a:lnTo>
                  <a:lnTo>
                    <a:pt x="143637" y="0"/>
                  </a:lnTo>
                  <a:close/>
                </a:path>
              </a:pathLst>
            </a:custGeom>
            <a:solidFill>
              <a:srgbClr val="A61E22"/>
            </a:solidFill>
          </p:spPr>
          <p:txBody>
            <a:bodyPr wrap="square" lIns="0" tIns="0" rIns="0" bIns="0" rtlCol="0"/>
            <a:lstStyle/>
            <a:p>
              <a:endParaRPr/>
            </a:p>
          </p:txBody>
        </p:sp>
        <p:sp>
          <p:nvSpPr>
            <p:cNvPr id="34" name="object 34"/>
            <p:cNvSpPr/>
            <p:nvPr/>
          </p:nvSpPr>
          <p:spPr>
            <a:xfrm>
              <a:off x="602272" y="1535849"/>
              <a:ext cx="221615" cy="154940"/>
            </a:xfrm>
            <a:custGeom>
              <a:avLst/>
              <a:gdLst/>
              <a:ahLst/>
              <a:cxnLst/>
              <a:rect l="l" t="t" r="r" b="b"/>
              <a:pathLst>
                <a:path w="221615" h="154939">
                  <a:moveTo>
                    <a:pt x="221373" y="0"/>
                  </a:moveTo>
                  <a:lnTo>
                    <a:pt x="0" y="0"/>
                  </a:lnTo>
                  <a:lnTo>
                    <a:pt x="0" y="154482"/>
                  </a:lnTo>
                  <a:lnTo>
                    <a:pt x="221373" y="154482"/>
                  </a:lnTo>
                  <a:lnTo>
                    <a:pt x="221373" y="0"/>
                  </a:lnTo>
                  <a:close/>
                </a:path>
              </a:pathLst>
            </a:custGeom>
            <a:solidFill>
              <a:srgbClr val="EF3739"/>
            </a:solidFill>
          </p:spPr>
          <p:txBody>
            <a:bodyPr wrap="square" lIns="0" tIns="0" rIns="0" bIns="0" rtlCol="0"/>
            <a:lstStyle/>
            <a:p>
              <a:endParaRPr/>
            </a:p>
          </p:txBody>
        </p:sp>
        <p:sp>
          <p:nvSpPr>
            <p:cNvPr id="35" name="object 35"/>
            <p:cNvSpPr/>
            <p:nvPr/>
          </p:nvSpPr>
          <p:spPr>
            <a:xfrm>
              <a:off x="823658" y="1535849"/>
              <a:ext cx="293370" cy="154940"/>
            </a:xfrm>
            <a:custGeom>
              <a:avLst/>
              <a:gdLst/>
              <a:ahLst/>
              <a:cxnLst/>
              <a:rect l="l" t="t" r="r" b="b"/>
              <a:pathLst>
                <a:path w="293369" h="154939">
                  <a:moveTo>
                    <a:pt x="292976" y="0"/>
                  </a:moveTo>
                  <a:lnTo>
                    <a:pt x="0" y="0"/>
                  </a:lnTo>
                  <a:lnTo>
                    <a:pt x="0" y="154482"/>
                  </a:lnTo>
                  <a:lnTo>
                    <a:pt x="292976" y="154482"/>
                  </a:lnTo>
                  <a:lnTo>
                    <a:pt x="292976" y="0"/>
                  </a:lnTo>
                  <a:close/>
                </a:path>
              </a:pathLst>
            </a:custGeom>
            <a:solidFill>
              <a:srgbClr val="F58432"/>
            </a:solidFill>
          </p:spPr>
          <p:txBody>
            <a:bodyPr wrap="square" lIns="0" tIns="0" rIns="0" bIns="0" rtlCol="0"/>
            <a:lstStyle/>
            <a:p>
              <a:endParaRPr/>
            </a:p>
          </p:txBody>
        </p:sp>
        <p:sp>
          <p:nvSpPr>
            <p:cNvPr id="36" name="object 36"/>
            <p:cNvSpPr/>
            <p:nvPr/>
          </p:nvSpPr>
          <p:spPr>
            <a:xfrm>
              <a:off x="1116444" y="1535849"/>
              <a:ext cx="81280" cy="154940"/>
            </a:xfrm>
            <a:custGeom>
              <a:avLst/>
              <a:gdLst/>
              <a:ahLst/>
              <a:cxnLst/>
              <a:rect l="l" t="t" r="r" b="b"/>
              <a:pathLst>
                <a:path w="81280" h="154939">
                  <a:moveTo>
                    <a:pt x="81229" y="0"/>
                  </a:moveTo>
                  <a:lnTo>
                    <a:pt x="0" y="0"/>
                  </a:lnTo>
                  <a:lnTo>
                    <a:pt x="0" y="154482"/>
                  </a:lnTo>
                  <a:lnTo>
                    <a:pt x="81229" y="154482"/>
                  </a:lnTo>
                  <a:lnTo>
                    <a:pt x="81229" y="0"/>
                  </a:lnTo>
                  <a:close/>
                </a:path>
              </a:pathLst>
            </a:custGeom>
            <a:solidFill>
              <a:srgbClr val="FEBE2D"/>
            </a:solidFill>
          </p:spPr>
          <p:txBody>
            <a:bodyPr wrap="square" lIns="0" tIns="0" rIns="0" bIns="0" rtlCol="0"/>
            <a:lstStyle/>
            <a:p>
              <a:endParaRPr/>
            </a:p>
          </p:txBody>
        </p:sp>
        <p:sp>
          <p:nvSpPr>
            <p:cNvPr id="37" name="object 37"/>
            <p:cNvSpPr/>
            <p:nvPr/>
          </p:nvSpPr>
          <p:spPr>
            <a:xfrm>
              <a:off x="1197546" y="1535849"/>
              <a:ext cx="337185" cy="154940"/>
            </a:xfrm>
            <a:custGeom>
              <a:avLst/>
              <a:gdLst/>
              <a:ahLst/>
              <a:cxnLst/>
              <a:rect l="l" t="t" r="r" b="b"/>
              <a:pathLst>
                <a:path w="337184" h="154939">
                  <a:moveTo>
                    <a:pt x="337121" y="0"/>
                  </a:moveTo>
                  <a:lnTo>
                    <a:pt x="0" y="0"/>
                  </a:lnTo>
                  <a:lnTo>
                    <a:pt x="0" y="154482"/>
                  </a:lnTo>
                  <a:lnTo>
                    <a:pt x="337121" y="154482"/>
                  </a:lnTo>
                  <a:lnTo>
                    <a:pt x="337121" y="0"/>
                  </a:lnTo>
                  <a:close/>
                </a:path>
              </a:pathLst>
            </a:custGeom>
            <a:solidFill>
              <a:srgbClr val="FFE934"/>
            </a:solidFill>
          </p:spPr>
          <p:txBody>
            <a:bodyPr wrap="square" lIns="0" tIns="0" rIns="0" bIns="0" rtlCol="0"/>
            <a:lstStyle/>
            <a:p>
              <a:endParaRPr/>
            </a:p>
          </p:txBody>
        </p:sp>
        <p:sp>
          <p:nvSpPr>
            <p:cNvPr id="38" name="object 38"/>
            <p:cNvSpPr/>
            <p:nvPr/>
          </p:nvSpPr>
          <p:spPr>
            <a:xfrm>
              <a:off x="1534667" y="1535849"/>
              <a:ext cx="135255" cy="154940"/>
            </a:xfrm>
            <a:custGeom>
              <a:avLst/>
              <a:gdLst/>
              <a:ahLst/>
              <a:cxnLst/>
              <a:rect l="l" t="t" r="r" b="b"/>
              <a:pathLst>
                <a:path w="135255" h="154939">
                  <a:moveTo>
                    <a:pt x="134632" y="0"/>
                  </a:moveTo>
                  <a:lnTo>
                    <a:pt x="0" y="0"/>
                  </a:lnTo>
                  <a:lnTo>
                    <a:pt x="0" y="154482"/>
                  </a:lnTo>
                  <a:lnTo>
                    <a:pt x="134632" y="154482"/>
                  </a:lnTo>
                  <a:lnTo>
                    <a:pt x="134632" y="0"/>
                  </a:lnTo>
                  <a:close/>
                </a:path>
              </a:pathLst>
            </a:custGeom>
            <a:solidFill>
              <a:srgbClr val="ABCC3F"/>
            </a:solidFill>
          </p:spPr>
          <p:txBody>
            <a:bodyPr wrap="square" lIns="0" tIns="0" rIns="0" bIns="0" rtlCol="0"/>
            <a:lstStyle/>
            <a:p>
              <a:endParaRPr/>
            </a:p>
          </p:txBody>
        </p:sp>
        <p:sp>
          <p:nvSpPr>
            <p:cNvPr id="39" name="object 39"/>
            <p:cNvSpPr/>
            <p:nvPr/>
          </p:nvSpPr>
          <p:spPr>
            <a:xfrm>
              <a:off x="1669237" y="1535849"/>
              <a:ext cx="306070" cy="154940"/>
            </a:xfrm>
            <a:custGeom>
              <a:avLst/>
              <a:gdLst/>
              <a:ahLst/>
              <a:cxnLst/>
              <a:rect l="l" t="t" r="r" b="b"/>
              <a:pathLst>
                <a:path w="306069" h="154939">
                  <a:moveTo>
                    <a:pt x="305904" y="0"/>
                  </a:moveTo>
                  <a:lnTo>
                    <a:pt x="0" y="0"/>
                  </a:lnTo>
                  <a:lnTo>
                    <a:pt x="0" y="154482"/>
                  </a:lnTo>
                  <a:lnTo>
                    <a:pt x="305904" y="154482"/>
                  </a:lnTo>
                  <a:lnTo>
                    <a:pt x="305904" y="0"/>
                  </a:lnTo>
                  <a:close/>
                </a:path>
              </a:pathLst>
            </a:custGeom>
            <a:solidFill>
              <a:srgbClr val="4AAF4E"/>
            </a:solidFill>
          </p:spPr>
          <p:txBody>
            <a:bodyPr wrap="square" lIns="0" tIns="0" rIns="0" bIns="0" rtlCol="0"/>
            <a:lstStyle/>
            <a:p>
              <a:endParaRPr/>
            </a:p>
          </p:txBody>
        </p:sp>
        <p:sp>
          <p:nvSpPr>
            <p:cNvPr id="40" name="object 40"/>
            <p:cNvSpPr/>
            <p:nvPr/>
          </p:nvSpPr>
          <p:spPr>
            <a:xfrm>
              <a:off x="1975142" y="1535849"/>
              <a:ext cx="130175" cy="154940"/>
            </a:xfrm>
            <a:custGeom>
              <a:avLst/>
              <a:gdLst/>
              <a:ahLst/>
              <a:cxnLst/>
              <a:rect l="l" t="t" r="r" b="b"/>
              <a:pathLst>
                <a:path w="130175" h="154939">
                  <a:moveTo>
                    <a:pt x="129933" y="0"/>
                  </a:moveTo>
                  <a:lnTo>
                    <a:pt x="0" y="0"/>
                  </a:lnTo>
                  <a:lnTo>
                    <a:pt x="0" y="154482"/>
                  </a:lnTo>
                  <a:lnTo>
                    <a:pt x="129933" y="154482"/>
                  </a:lnTo>
                  <a:lnTo>
                    <a:pt x="129933" y="0"/>
                  </a:lnTo>
                  <a:close/>
                </a:path>
              </a:pathLst>
            </a:custGeom>
            <a:solidFill>
              <a:srgbClr val="069948"/>
            </a:solidFill>
          </p:spPr>
          <p:txBody>
            <a:bodyPr wrap="square" lIns="0" tIns="0" rIns="0" bIns="0" rtlCol="0"/>
            <a:lstStyle/>
            <a:p>
              <a:endParaRPr/>
            </a:p>
          </p:txBody>
        </p:sp>
        <p:sp>
          <p:nvSpPr>
            <p:cNvPr id="41" name="object 41"/>
            <p:cNvSpPr/>
            <p:nvPr/>
          </p:nvSpPr>
          <p:spPr>
            <a:xfrm>
              <a:off x="2105075" y="1535849"/>
              <a:ext cx="193040" cy="154940"/>
            </a:xfrm>
            <a:custGeom>
              <a:avLst/>
              <a:gdLst/>
              <a:ahLst/>
              <a:cxnLst/>
              <a:rect l="l" t="t" r="r" b="b"/>
              <a:pathLst>
                <a:path w="193039" h="154939">
                  <a:moveTo>
                    <a:pt x="192468" y="0"/>
                  </a:moveTo>
                  <a:lnTo>
                    <a:pt x="0" y="0"/>
                  </a:lnTo>
                  <a:lnTo>
                    <a:pt x="0" y="154482"/>
                  </a:lnTo>
                  <a:lnTo>
                    <a:pt x="192468" y="154482"/>
                  </a:lnTo>
                  <a:lnTo>
                    <a:pt x="192468" y="0"/>
                  </a:lnTo>
                  <a:close/>
                </a:path>
              </a:pathLst>
            </a:custGeom>
            <a:solidFill>
              <a:srgbClr val="2DBEEF"/>
            </a:solidFill>
          </p:spPr>
          <p:txBody>
            <a:bodyPr wrap="square" lIns="0" tIns="0" rIns="0" bIns="0" rtlCol="0"/>
            <a:lstStyle/>
            <a:p>
              <a:endParaRPr/>
            </a:p>
          </p:txBody>
        </p:sp>
        <p:sp>
          <p:nvSpPr>
            <p:cNvPr id="42" name="object 42"/>
            <p:cNvSpPr/>
            <p:nvPr/>
          </p:nvSpPr>
          <p:spPr>
            <a:xfrm>
              <a:off x="2297544" y="1535849"/>
              <a:ext cx="50800" cy="154940"/>
            </a:xfrm>
            <a:custGeom>
              <a:avLst/>
              <a:gdLst/>
              <a:ahLst/>
              <a:cxnLst/>
              <a:rect l="l" t="t" r="r" b="b"/>
              <a:pathLst>
                <a:path w="50800" h="154939">
                  <a:moveTo>
                    <a:pt x="50469" y="0"/>
                  </a:moveTo>
                  <a:lnTo>
                    <a:pt x="0" y="0"/>
                  </a:lnTo>
                  <a:lnTo>
                    <a:pt x="0" y="154482"/>
                  </a:lnTo>
                  <a:lnTo>
                    <a:pt x="50469" y="154482"/>
                  </a:lnTo>
                  <a:lnTo>
                    <a:pt x="50469" y="0"/>
                  </a:lnTo>
                  <a:close/>
                </a:path>
              </a:pathLst>
            </a:custGeom>
            <a:solidFill>
              <a:srgbClr val="1598D5"/>
            </a:solidFill>
          </p:spPr>
          <p:txBody>
            <a:bodyPr wrap="square" lIns="0" tIns="0" rIns="0" bIns="0" rtlCol="0"/>
            <a:lstStyle/>
            <a:p>
              <a:endParaRPr/>
            </a:p>
          </p:txBody>
        </p:sp>
        <p:sp>
          <p:nvSpPr>
            <p:cNvPr id="43" name="object 43"/>
            <p:cNvSpPr/>
            <p:nvPr/>
          </p:nvSpPr>
          <p:spPr>
            <a:xfrm>
              <a:off x="2348001" y="1535849"/>
              <a:ext cx="206375" cy="154940"/>
            </a:xfrm>
            <a:custGeom>
              <a:avLst/>
              <a:gdLst/>
              <a:ahLst/>
              <a:cxnLst/>
              <a:rect l="l" t="t" r="r" b="b"/>
              <a:pathLst>
                <a:path w="206375" h="154939">
                  <a:moveTo>
                    <a:pt x="206324" y="0"/>
                  </a:moveTo>
                  <a:lnTo>
                    <a:pt x="0" y="0"/>
                  </a:lnTo>
                  <a:lnTo>
                    <a:pt x="0" y="154482"/>
                  </a:lnTo>
                  <a:lnTo>
                    <a:pt x="206324" y="154482"/>
                  </a:lnTo>
                  <a:lnTo>
                    <a:pt x="206324" y="0"/>
                  </a:lnTo>
                  <a:close/>
                </a:path>
              </a:pathLst>
            </a:custGeom>
            <a:solidFill>
              <a:srgbClr val="025FAD"/>
            </a:solidFill>
          </p:spPr>
          <p:txBody>
            <a:bodyPr wrap="square" lIns="0" tIns="0" rIns="0" bIns="0" rtlCol="0"/>
            <a:lstStyle/>
            <a:p>
              <a:endParaRPr/>
            </a:p>
          </p:txBody>
        </p:sp>
        <p:sp>
          <p:nvSpPr>
            <p:cNvPr id="44" name="object 44"/>
            <p:cNvSpPr/>
            <p:nvPr/>
          </p:nvSpPr>
          <p:spPr>
            <a:xfrm>
              <a:off x="2554325" y="1535849"/>
              <a:ext cx="353695" cy="154940"/>
            </a:xfrm>
            <a:custGeom>
              <a:avLst/>
              <a:gdLst/>
              <a:ahLst/>
              <a:cxnLst/>
              <a:rect l="l" t="t" r="r" b="b"/>
              <a:pathLst>
                <a:path w="353694" h="154939">
                  <a:moveTo>
                    <a:pt x="353466" y="0"/>
                  </a:moveTo>
                  <a:lnTo>
                    <a:pt x="0" y="0"/>
                  </a:lnTo>
                  <a:lnTo>
                    <a:pt x="0" y="154482"/>
                  </a:lnTo>
                  <a:lnTo>
                    <a:pt x="353466" y="154482"/>
                  </a:lnTo>
                  <a:lnTo>
                    <a:pt x="353466" y="0"/>
                  </a:lnTo>
                  <a:close/>
                </a:path>
              </a:pathLst>
            </a:custGeom>
            <a:solidFill>
              <a:srgbClr val="1C216F"/>
            </a:solidFill>
          </p:spPr>
          <p:txBody>
            <a:bodyPr wrap="square" lIns="0" tIns="0" rIns="0" bIns="0" rtlCol="0"/>
            <a:lstStyle/>
            <a:p>
              <a:endParaRPr/>
            </a:p>
          </p:txBody>
        </p:sp>
      </p:grpSp>
      <p:pic>
        <p:nvPicPr>
          <p:cNvPr id="45" name="object 45"/>
          <p:cNvPicPr/>
          <p:nvPr/>
        </p:nvPicPr>
        <p:blipFill>
          <a:blip r:embed="rId15" cstate="print"/>
          <a:stretch>
            <a:fillRect/>
          </a:stretch>
        </p:blipFill>
        <p:spPr>
          <a:xfrm>
            <a:off x="3135015" y="9491859"/>
            <a:ext cx="4173321" cy="121653"/>
          </a:xfrm>
          <a:prstGeom prst="rect">
            <a:avLst/>
          </a:prstGeom>
        </p:spPr>
      </p:pic>
      <p:sp>
        <p:nvSpPr>
          <p:cNvPr id="46" name="object 46"/>
          <p:cNvSpPr txBox="1"/>
          <p:nvPr/>
        </p:nvSpPr>
        <p:spPr>
          <a:xfrm>
            <a:off x="481074" y="7814816"/>
            <a:ext cx="5644515" cy="990600"/>
          </a:xfrm>
          <a:prstGeom prst="rect">
            <a:avLst/>
          </a:prstGeom>
        </p:spPr>
        <p:txBody>
          <a:bodyPr vert="horz" wrap="square" lIns="0" tIns="12700" rIns="0" bIns="0" rtlCol="0">
            <a:spAutoFit/>
          </a:bodyPr>
          <a:lstStyle/>
          <a:p>
            <a:pPr marL="12700" marR="5080">
              <a:lnSpc>
                <a:spcPct val="100000"/>
              </a:lnSpc>
              <a:spcBef>
                <a:spcPts val="100"/>
              </a:spcBef>
            </a:pPr>
            <a:r>
              <a:rPr sz="1000" b="1" spc="-10" dirty="0">
                <a:solidFill>
                  <a:srgbClr val="FFFFFF"/>
                </a:solidFill>
                <a:latin typeface="Helvetica Neue LT Pro 75"/>
                <a:cs typeface="Helvetica Neue LT Pro 75"/>
              </a:rPr>
              <a:t>This</a:t>
            </a:r>
            <a:r>
              <a:rPr sz="1000" b="1" spc="-35" dirty="0">
                <a:solidFill>
                  <a:srgbClr val="FFFFFF"/>
                </a:solidFill>
                <a:latin typeface="Helvetica Neue LT Pro 75"/>
                <a:cs typeface="Helvetica Neue LT Pro 75"/>
              </a:rPr>
              <a:t> </a:t>
            </a:r>
            <a:r>
              <a:rPr sz="1000" b="1" spc="-5" dirty="0">
                <a:solidFill>
                  <a:srgbClr val="FFFFFF"/>
                </a:solidFill>
                <a:latin typeface="Helvetica Neue LT Pro 75"/>
                <a:cs typeface="Helvetica Neue LT Pro 75"/>
              </a:rPr>
              <a:t>an</a:t>
            </a:r>
            <a:r>
              <a:rPr sz="1000" b="1" spc="-35" dirty="0">
                <a:solidFill>
                  <a:srgbClr val="FFFFFF"/>
                </a:solidFill>
                <a:latin typeface="Helvetica Neue LT Pro 75"/>
                <a:cs typeface="Helvetica Neue LT Pro 75"/>
              </a:rPr>
              <a:t> </a:t>
            </a:r>
            <a:r>
              <a:rPr sz="1000" b="1" spc="-15" dirty="0">
                <a:solidFill>
                  <a:srgbClr val="FFFFFF"/>
                </a:solidFill>
                <a:latin typeface="Helvetica Neue LT Pro 75"/>
                <a:cs typeface="Helvetica Neue LT Pro 75"/>
              </a:rPr>
              <a:t>evolving</a:t>
            </a:r>
            <a:r>
              <a:rPr sz="1000" b="1" spc="-30" dirty="0">
                <a:solidFill>
                  <a:srgbClr val="FFFFFF"/>
                </a:solidFill>
                <a:latin typeface="Helvetica Neue LT Pro 75"/>
                <a:cs typeface="Helvetica Neue LT Pro 75"/>
              </a:rPr>
              <a:t> </a:t>
            </a:r>
            <a:r>
              <a:rPr sz="1000" b="1" spc="-10" dirty="0">
                <a:solidFill>
                  <a:srgbClr val="FFFFFF"/>
                </a:solidFill>
                <a:latin typeface="Helvetica Neue LT Pro 75"/>
                <a:cs typeface="Helvetica Neue LT Pro 75"/>
              </a:rPr>
              <a:t>document</a:t>
            </a:r>
            <a:r>
              <a:rPr sz="1000" b="1" spc="-35" dirty="0">
                <a:solidFill>
                  <a:srgbClr val="FFFFFF"/>
                </a:solidFill>
                <a:latin typeface="Helvetica Neue LT Pro 75"/>
                <a:cs typeface="Helvetica Neue LT Pro 75"/>
              </a:rPr>
              <a:t> </a:t>
            </a:r>
            <a:r>
              <a:rPr sz="1000" b="1" spc="-5" dirty="0">
                <a:solidFill>
                  <a:srgbClr val="FFFFFF"/>
                </a:solidFill>
                <a:latin typeface="Helvetica Neue LT Pro 75"/>
                <a:cs typeface="Helvetica Neue LT Pro 75"/>
              </a:rPr>
              <a:t>and</a:t>
            </a:r>
            <a:r>
              <a:rPr sz="1000" b="1" spc="-35" dirty="0">
                <a:solidFill>
                  <a:srgbClr val="FFFFFF"/>
                </a:solidFill>
                <a:latin typeface="Helvetica Neue LT Pro 75"/>
                <a:cs typeface="Helvetica Neue LT Pro 75"/>
              </a:rPr>
              <a:t> </a:t>
            </a:r>
            <a:r>
              <a:rPr sz="1000" b="1" spc="-10" dirty="0">
                <a:solidFill>
                  <a:srgbClr val="FFFFFF"/>
                </a:solidFill>
                <a:latin typeface="Helvetica Neue LT Pro 75"/>
                <a:cs typeface="Helvetica Neue LT Pro 75"/>
              </a:rPr>
              <a:t>will</a:t>
            </a:r>
            <a:r>
              <a:rPr sz="1000" b="1" spc="-30" dirty="0">
                <a:solidFill>
                  <a:srgbClr val="FFFFFF"/>
                </a:solidFill>
                <a:latin typeface="Helvetica Neue LT Pro 75"/>
                <a:cs typeface="Helvetica Neue LT Pro 75"/>
              </a:rPr>
              <a:t> </a:t>
            </a:r>
            <a:r>
              <a:rPr sz="1000" b="1" spc="-5" dirty="0">
                <a:solidFill>
                  <a:srgbClr val="FFFFFF"/>
                </a:solidFill>
                <a:latin typeface="Helvetica Neue LT Pro 75"/>
                <a:cs typeface="Helvetica Neue LT Pro 75"/>
              </a:rPr>
              <a:t>be</a:t>
            </a:r>
            <a:r>
              <a:rPr sz="1000" b="1" spc="-35" dirty="0">
                <a:solidFill>
                  <a:srgbClr val="FFFFFF"/>
                </a:solidFill>
                <a:latin typeface="Helvetica Neue LT Pro 75"/>
                <a:cs typeface="Helvetica Neue LT Pro 75"/>
              </a:rPr>
              <a:t> </a:t>
            </a:r>
            <a:r>
              <a:rPr sz="1000" b="1" spc="-10" dirty="0">
                <a:solidFill>
                  <a:srgbClr val="FFFFFF"/>
                </a:solidFill>
                <a:latin typeface="Helvetica Neue LT Pro 75"/>
                <a:cs typeface="Helvetica Neue LT Pro 75"/>
              </a:rPr>
              <a:t>updated</a:t>
            </a:r>
            <a:r>
              <a:rPr sz="1000" b="1" spc="-30" dirty="0">
                <a:solidFill>
                  <a:srgbClr val="FFFFFF"/>
                </a:solidFill>
                <a:latin typeface="Helvetica Neue LT Pro 75"/>
                <a:cs typeface="Helvetica Neue LT Pro 75"/>
              </a:rPr>
              <a:t> </a:t>
            </a:r>
            <a:r>
              <a:rPr sz="1000" b="1" spc="-10" dirty="0">
                <a:solidFill>
                  <a:srgbClr val="FFFFFF"/>
                </a:solidFill>
                <a:latin typeface="Helvetica Neue LT Pro 75"/>
                <a:cs typeface="Helvetica Neue LT Pro 75"/>
              </a:rPr>
              <a:t>periodically</a:t>
            </a:r>
            <a:r>
              <a:rPr sz="1000" b="1" spc="-35" dirty="0">
                <a:solidFill>
                  <a:srgbClr val="FFFFFF"/>
                </a:solidFill>
                <a:latin typeface="Helvetica Neue LT Pro 75"/>
                <a:cs typeface="Helvetica Neue LT Pro 75"/>
              </a:rPr>
              <a:t> </a:t>
            </a:r>
            <a:r>
              <a:rPr sz="1000" b="1" spc="-5" dirty="0">
                <a:solidFill>
                  <a:srgbClr val="FFFFFF"/>
                </a:solidFill>
                <a:latin typeface="Helvetica Neue LT Pro 75"/>
                <a:cs typeface="Helvetica Neue LT Pro 75"/>
              </a:rPr>
              <a:t>as</a:t>
            </a:r>
            <a:r>
              <a:rPr sz="1000" b="1" spc="-35" dirty="0">
                <a:solidFill>
                  <a:srgbClr val="FFFFFF"/>
                </a:solidFill>
                <a:latin typeface="Helvetica Neue LT Pro 75"/>
                <a:cs typeface="Helvetica Neue LT Pro 75"/>
              </a:rPr>
              <a:t> </a:t>
            </a:r>
            <a:r>
              <a:rPr sz="1000" b="1" spc="-10" dirty="0">
                <a:solidFill>
                  <a:srgbClr val="FFFFFF"/>
                </a:solidFill>
                <a:latin typeface="Helvetica Neue LT Pro 75"/>
                <a:cs typeface="Helvetica Neue LT Pro 75"/>
              </a:rPr>
              <a:t>new</a:t>
            </a:r>
            <a:r>
              <a:rPr sz="1000" b="1" spc="-30" dirty="0">
                <a:solidFill>
                  <a:srgbClr val="FFFFFF"/>
                </a:solidFill>
                <a:latin typeface="Helvetica Neue LT Pro 75"/>
                <a:cs typeface="Helvetica Neue LT Pro 75"/>
              </a:rPr>
              <a:t> </a:t>
            </a:r>
            <a:r>
              <a:rPr sz="1000" b="1" spc="-10" dirty="0">
                <a:solidFill>
                  <a:srgbClr val="FFFFFF"/>
                </a:solidFill>
                <a:latin typeface="Helvetica Neue LT Pro 75"/>
                <a:cs typeface="Helvetica Neue LT Pro 75"/>
              </a:rPr>
              <a:t>products</a:t>
            </a:r>
            <a:r>
              <a:rPr sz="1000" b="1" spc="-35" dirty="0">
                <a:solidFill>
                  <a:srgbClr val="FFFFFF"/>
                </a:solidFill>
                <a:latin typeface="Helvetica Neue LT Pro 75"/>
                <a:cs typeface="Helvetica Neue LT Pro 75"/>
              </a:rPr>
              <a:t> </a:t>
            </a:r>
            <a:r>
              <a:rPr sz="1000" b="1" spc="-10" dirty="0">
                <a:solidFill>
                  <a:srgbClr val="FFFFFF"/>
                </a:solidFill>
                <a:latin typeface="Helvetica Neue LT Pro 75"/>
                <a:cs typeface="Helvetica Neue LT Pro 75"/>
              </a:rPr>
              <a:t>become</a:t>
            </a:r>
            <a:r>
              <a:rPr sz="1000" b="1" spc="-30" dirty="0">
                <a:solidFill>
                  <a:srgbClr val="FFFFFF"/>
                </a:solidFill>
                <a:latin typeface="Helvetica Neue LT Pro 75"/>
                <a:cs typeface="Helvetica Neue LT Pro 75"/>
              </a:rPr>
              <a:t> </a:t>
            </a:r>
            <a:r>
              <a:rPr sz="1000" b="1" spc="-10" dirty="0">
                <a:solidFill>
                  <a:srgbClr val="FFFFFF"/>
                </a:solidFill>
                <a:latin typeface="Helvetica Neue LT Pro 75"/>
                <a:cs typeface="Helvetica Neue LT Pro 75"/>
              </a:rPr>
              <a:t>available. </a:t>
            </a:r>
            <a:r>
              <a:rPr sz="1000" b="1" spc="-265" dirty="0">
                <a:solidFill>
                  <a:srgbClr val="FFFFFF"/>
                </a:solidFill>
                <a:latin typeface="Helvetica Neue LT Pro 75"/>
                <a:cs typeface="Helvetica Neue LT Pro 75"/>
              </a:rPr>
              <a:t> </a:t>
            </a:r>
            <a:r>
              <a:rPr sz="1000" b="1" spc="-15" dirty="0">
                <a:solidFill>
                  <a:srgbClr val="FFFFFF"/>
                </a:solidFill>
                <a:latin typeface="Helvetica Neue LT Pro 75"/>
                <a:cs typeface="Helvetica Neue LT Pro 75"/>
              </a:rPr>
              <a:t>For</a:t>
            </a:r>
            <a:r>
              <a:rPr sz="1000" b="1" spc="-40" dirty="0">
                <a:solidFill>
                  <a:srgbClr val="FFFFFF"/>
                </a:solidFill>
                <a:latin typeface="Helvetica Neue LT Pro 75"/>
                <a:cs typeface="Helvetica Neue LT Pro 75"/>
              </a:rPr>
              <a:t> </a:t>
            </a:r>
            <a:r>
              <a:rPr sz="1000" b="1" spc="-5" dirty="0">
                <a:solidFill>
                  <a:srgbClr val="FFFFFF"/>
                </a:solidFill>
                <a:latin typeface="Helvetica Neue LT Pro 75"/>
                <a:cs typeface="Helvetica Neue LT Pro 75"/>
              </a:rPr>
              <a:t>further</a:t>
            </a:r>
            <a:r>
              <a:rPr sz="1000" b="1" spc="-40" dirty="0">
                <a:solidFill>
                  <a:srgbClr val="FFFFFF"/>
                </a:solidFill>
                <a:latin typeface="Helvetica Neue LT Pro 75"/>
                <a:cs typeface="Helvetica Neue LT Pro 75"/>
              </a:rPr>
              <a:t> </a:t>
            </a:r>
            <a:r>
              <a:rPr sz="1000" b="1" spc="-5" dirty="0">
                <a:solidFill>
                  <a:srgbClr val="FFFFFF"/>
                </a:solidFill>
                <a:latin typeface="Helvetica Neue LT Pro 75"/>
                <a:cs typeface="Helvetica Neue LT Pro 75"/>
              </a:rPr>
              <a:t>support,</a:t>
            </a:r>
            <a:r>
              <a:rPr sz="1000" b="1" spc="-40" dirty="0">
                <a:solidFill>
                  <a:srgbClr val="FFFFFF"/>
                </a:solidFill>
                <a:latin typeface="Helvetica Neue LT Pro 75"/>
                <a:cs typeface="Helvetica Neue LT Pro 75"/>
              </a:rPr>
              <a:t> </a:t>
            </a:r>
            <a:r>
              <a:rPr sz="1000" b="1" spc="-10" dirty="0">
                <a:solidFill>
                  <a:srgbClr val="FFFFFF"/>
                </a:solidFill>
                <a:latin typeface="Helvetica Neue LT Pro 75"/>
                <a:cs typeface="Helvetica Neue LT Pro 75"/>
              </a:rPr>
              <a:t>please</a:t>
            </a:r>
            <a:r>
              <a:rPr sz="1000" b="1" spc="-40" dirty="0">
                <a:solidFill>
                  <a:srgbClr val="FFFFFF"/>
                </a:solidFill>
                <a:latin typeface="Helvetica Neue LT Pro 75"/>
                <a:cs typeface="Helvetica Neue LT Pro 75"/>
              </a:rPr>
              <a:t> </a:t>
            </a:r>
            <a:r>
              <a:rPr sz="1000" b="1" spc="-10" dirty="0">
                <a:solidFill>
                  <a:srgbClr val="FFFFFF"/>
                </a:solidFill>
                <a:latin typeface="Helvetica Neue LT Pro 75"/>
                <a:cs typeface="Helvetica Neue LT Pro 75"/>
              </a:rPr>
              <a:t>contact</a:t>
            </a:r>
            <a:r>
              <a:rPr sz="1000" b="1" spc="-40" dirty="0">
                <a:solidFill>
                  <a:srgbClr val="FFFFFF"/>
                </a:solidFill>
                <a:latin typeface="Helvetica Neue LT Pro 75"/>
                <a:cs typeface="Helvetica Neue LT Pro 75"/>
              </a:rPr>
              <a:t> </a:t>
            </a:r>
            <a:r>
              <a:rPr sz="1000" b="1" spc="-5" dirty="0">
                <a:solidFill>
                  <a:srgbClr val="FFFFFF"/>
                </a:solidFill>
                <a:latin typeface="Helvetica Neue LT Pro 75"/>
                <a:cs typeface="Helvetica Neue LT Pro 75"/>
              </a:rPr>
              <a:t>our</a:t>
            </a:r>
            <a:r>
              <a:rPr sz="1000" b="1" spc="-40" dirty="0">
                <a:solidFill>
                  <a:srgbClr val="FFFFFF"/>
                </a:solidFill>
                <a:latin typeface="Helvetica Neue LT Pro 75"/>
                <a:cs typeface="Helvetica Neue LT Pro 75"/>
              </a:rPr>
              <a:t> </a:t>
            </a:r>
            <a:r>
              <a:rPr sz="1000" b="1" spc="-10" dirty="0">
                <a:solidFill>
                  <a:srgbClr val="FFFFFF"/>
                </a:solidFill>
                <a:latin typeface="Helvetica Neue LT Pro 75"/>
                <a:cs typeface="Helvetica Neue LT Pro 75"/>
              </a:rPr>
              <a:t>corporate</a:t>
            </a:r>
            <a:r>
              <a:rPr sz="1000" b="1" spc="-40" dirty="0">
                <a:solidFill>
                  <a:srgbClr val="FFFFFF"/>
                </a:solidFill>
                <a:latin typeface="Helvetica Neue LT Pro 75"/>
                <a:cs typeface="Helvetica Neue LT Pro 75"/>
              </a:rPr>
              <a:t> </a:t>
            </a:r>
            <a:r>
              <a:rPr sz="1000" b="1" spc="-5" dirty="0">
                <a:solidFill>
                  <a:srgbClr val="FFFFFF"/>
                </a:solidFill>
                <a:latin typeface="Helvetica Neue LT Pro 75"/>
                <a:cs typeface="Helvetica Neue LT Pro 75"/>
              </a:rPr>
              <a:t>office:</a:t>
            </a:r>
            <a:endParaRPr sz="1000">
              <a:latin typeface="Helvetica Neue LT Pro 75"/>
              <a:cs typeface="Helvetica Neue LT Pro 75"/>
            </a:endParaRPr>
          </a:p>
          <a:p>
            <a:pPr marL="12700" marR="3563620">
              <a:lnSpc>
                <a:spcPct val="100000"/>
              </a:lnSpc>
              <a:spcBef>
                <a:spcPts val="400"/>
              </a:spcBef>
            </a:pPr>
            <a:r>
              <a:rPr sz="1000" spc="-15" dirty="0">
                <a:solidFill>
                  <a:srgbClr val="FFFFFF"/>
                </a:solidFill>
                <a:latin typeface="HelveticaNeueLTPro-Roman"/>
                <a:cs typeface="HelveticaNeueLTPro-Roman"/>
              </a:rPr>
              <a:t>ANSA </a:t>
            </a:r>
            <a:r>
              <a:rPr sz="1000" spc="-20" dirty="0">
                <a:solidFill>
                  <a:srgbClr val="FFFFFF"/>
                </a:solidFill>
                <a:latin typeface="HelveticaNeueLTPro-Roman"/>
                <a:cs typeface="HelveticaNeueLTPro-Roman"/>
              </a:rPr>
              <a:t>Coatings Limited </a:t>
            </a:r>
            <a:r>
              <a:rPr sz="1000" spc="-15" dirty="0">
                <a:solidFill>
                  <a:srgbClr val="FFFFFF"/>
                </a:solidFill>
                <a:latin typeface="HelveticaNeueLTPro-Roman"/>
                <a:cs typeface="HelveticaNeueLTPro-Roman"/>
              </a:rPr>
              <a:t>(Head </a:t>
            </a:r>
            <a:r>
              <a:rPr sz="1000" spc="-10" dirty="0">
                <a:solidFill>
                  <a:srgbClr val="FFFFFF"/>
                </a:solidFill>
                <a:latin typeface="HelveticaNeueLTPro-Roman"/>
                <a:cs typeface="HelveticaNeueLTPro-Roman"/>
              </a:rPr>
              <a:t>Office) </a:t>
            </a:r>
            <a:r>
              <a:rPr sz="1000" spc="-265" dirty="0">
                <a:solidFill>
                  <a:srgbClr val="FFFFFF"/>
                </a:solidFill>
                <a:latin typeface="HelveticaNeueLTPro-Roman"/>
                <a:cs typeface="HelveticaNeueLTPro-Roman"/>
              </a:rPr>
              <a:t> </a:t>
            </a:r>
            <a:r>
              <a:rPr sz="1000" spc="-20" dirty="0">
                <a:solidFill>
                  <a:srgbClr val="FFFFFF"/>
                </a:solidFill>
                <a:latin typeface="HelveticaNeueLTPro-Roman"/>
                <a:cs typeface="HelveticaNeueLTPro-Roman"/>
              </a:rPr>
              <a:t>Address:</a:t>
            </a:r>
            <a:r>
              <a:rPr sz="1000" spc="-45" dirty="0">
                <a:solidFill>
                  <a:srgbClr val="FFFFFF"/>
                </a:solidFill>
                <a:latin typeface="HelveticaNeueLTPro-Roman"/>
                <a:cs typeface="HelveticaNeueLTPro-Roman"/>
              </a:rPr>
              <a:t> </a:t>
            </a:r>
            <a:r>
              <a:rPr sz="1000" spc="-15" dirty="0">
                <a:solidFill>
                  <a:srgbClr val="FFFFFF"/>
                </a:solidFill>
                <a:latin typeface="HelveticaNeueLTPro-Roman"/>
                <a:cs typeface="HelveticaNeueLTPro-Roman"/>
              </a:rPr>
              <a:t>ANSA</a:t>
            </a:r>
            <a:r>
              <a:rPr sz="1000" spc="-40" dirty="0">
                <a:solidFill>
                  <a:srgbClr val="FFFFFF"/>
                </a:solidFill>
                <a:latin typeface="HelveticaNeueLTPro-Roman"/>
                <a:cs typeface="HelveticaNeueLTPro-Roman"/>
              </a:rPr>
              <a:t> </a:t>
            </a:r>
            <a:r>
              <a:rPr sz="1000" spc="-15" dirty="0">
                <a:solidFill>
                  <a:srgbClr val="FFFFFF"/>
                </a:solidFill>
                <a:latin typeface="HelveticaNeueLTPro-Roman"/>
                <a:cs typeface="HelveticaNeueLTPro-Roman"/>
              </a:rPr>
              <a:t>McAL</a:t>
            </a:r>
            <a:r>
              <a:rPr sz="1000" spc="-40" dirty="0">
                <a:solidFill>
                  <a:srgbClr val="FFFFFF"/>
                </a:solidFill>
                <a:latin typeface="HelveticaNeueLTPro-Roman"/>
                <a:cs typeface="HelveticaNeueLTPro-Roman"/>
              </a:rPr>
              <a:t> </a:t>
            </a:r>
            <a:r>
              <a:rPr sz="1000" spc="-20" dirty="0">
                <a:solidFill>
                  <a:srgbClr val="FFFFFF"/>
                </a:solidFill>
                <a:latin typeface="HelveticaNeueLTPro-Roman"/>
                <a:cs typeface="HelveticaNeueLTPro-Roman"/>
              </a:rPr>
              <a:t>Industrial</a:t>
            </a:r>
            <a:r>
              <a:rPr sz="1000" spc="-40" dirty="0">
                <a:solidFill>
                  <a:srgbClr val="FFFFFF"/>
                </a:solidFill>
                <a:latin typeface="HelveticaNeueLTPro-Roman"/>
                <a:cs typeface="HelveticaNeueLTPro-Roman"/>
              </a:rPr>
              <a:t> </a:t>
            </a:r>
            <a:r>
              <a:rPr sz="1000" spc="-15" dirty="0">
                <a:solidFill>
                  <a:srgbClr val="FFFFFF"/>
                </a:solidFill>
                <a:latin typeface="HelveticaNeueLTPro-Roman"/>
                <a:cs typeface="HelveticaNeueLTPro-Roman"/>
              </a:rPr>
              <a:t>Park, </a:t>
            </a:r>
            <a:r>
              <a:rPr sz="1000" spc="-265" dirty="0">
                <a:solidFill>
                  <a:srgbClr val="FFFFFF"/>
                </a:solidFill>
                <a:latin typeface="HelveticaNeueLTPro-Roman"/>
                <a:cs typeface="HelveticaNeueLTPro-Roman"/>
              </a:rPr>
              <a:t> </a:t>
            </a:r>
            <a:r>
              <a:rPr sz="1000" spc="-25" dirty="0">
                <a:solidFill>
                  <a:srgbClr val="FFFFFF"/>
                </a:solidFill>
                <a:latin typeface="HelveticaNeueLTPro-Roman"/>
                <a:cs typeface="HelveticaNeueLTPro-Roman"/>
              </a:rPr>
              <a:t>#</a:t>
            </a:r>
            <a:r>
              <a:rPr sz="1000" spc="-75" dirty="0">
                <a:solidFill>
                  <a:srgbClr val="FFFFFF"/>
                </a:solidFill>
                <a:latin typeface="HelveticaNeueLTPro-Roman"/>
                <a:cs typeface="HelveticaNeueLTPro-Roman"/>
              </a:rPr>
              <a:t>5</a:t>
            </a:r>
            <a:r>
              <a:rPr sz="1000" spc="-70" dirty="0">
                <a:solidFill>
                  <a:srgbClr val="FFFFFF"/>
                </a:solidFill>
                <a:latin typeface="HelveticaNeueLTPro-Roman"/>
                <a:cs typeface="HelveticaNeueLTPro-Roman"/>
              </a:rPr>
              <a:t>1</a:t>
            </a:r>
            <a:r>
              <a:rPr sz="1000" spc="-5" dirty="0">
                <a:solidFill>
                  <a:srgbClr val="FFFFFF"/>
                </a:solidFill>
                <a:latin typeface="HelveticaNeueLTPro-Roman"/>
                <a:cs typeface="HelveticaNeueLTPro-Roman"/>
              </a:rPr>
              <a:t>-</a:t>
            </a:r>
            <a:r>
              <a:rPr sz="1000" spc="-25" dirty="0">
                <a:solidFill>
                  <a:srgbClr val="FFFFFF"/>
                </a:solidFill>
                <a:latin typeface="HelveticaNeueLTPro-Roman"/>
                <a:cs typeface="HelveticaNeueLTPro-Roman"/>
              </a:rPr>
              <a:t>5</a:t>
            </a:r>
            <a:r>
              <a:rPr sz="1000" dirty="0">
                <a:solidFill>
                  <a:srgbClr val="FFFFFF"/>
                </a:solidFill>
                <a:latin typeface="HelveticaNeueLTPro-Roman"/>
                <a:cs typeface="HelveticaNeueLTPro-Roman"/>
              </a:rPr>
              <a:t>9</a:t>
            </a:r>
            <a:r>
              <a:rPr sz="1000" spc="-40" dirty="0">
                <a:solidFill>
                  <a:srgbClr val="FFFFFF"/>
                </a:solidFill>
                <a:latin typeface="HelveticaNeueLTPro-Roman"/>
                <a:cs typeface="HelveticaNeueLTPro-Roman"/>
              </a:rPr>
              <a:t> </a:t>
            </a:r>
            <a:r>
              <a:rPr sz="1000" spc="-100" dirty="0">
                <a:solidFill>
                  <a:srgbClr val="FFFFFF"/>
                </a:solidFill>
                <a:latin typeface="HelveticaNeueLTPro-Roman"/>
                <a:cs typeface="HelveticaNeueLTPro-Roman"/>
              </a:rPr>
              <a:t>T</a:t>
            </a:r>
            <a:r>
              <a:rPr sz="1000" spc="-20" dirty="0">
                <a:solidFill>
                  <a:srgbClr val="FFFFFF"/>
                </a:solidFill>
                <a:latin typeface="HelveticaNeueLTPro-Roman"/>
                <a:cs typeface="HelveticaNeueLTPro-Roman"/>
              </a:rPr>
              <a:t>um</a:t>
            </a:r>
            <a:r>
              <a:rPr sz="1000" spc="-15" dirty="0">
                <a:solidFill>
                  <a:srgbClr val="FFFFFF"/>
                </a:solidFill>
                <a:latin typeface="HelveticaNeueLTPro-Roman"/>
                <a:cs typeface="HelveticaNeueLTPro-Roman"/>
              </a:rPr>
              <a:t>p</a:t>
            </a:r>
            <a:r>
              <a:rPr sz="1000" spc="-20" dirty="0">
                <a:solidFill>
                  <a:srgbClr val="FFFFFF"/>
                </a:solidFill>
                <a:latin typeface="HelveticaNeueLTPro-Roman"/>
                <a:cs typeface="HelveticaNeueLTPro-Roman"/>
              </a:rPr>
              <a:t>un</a:t>
            </a:r>
            <a:r>
              <a:rPr sz="1000" dirty="0">
                <a:solidFill>
                  <a:srgbClr val="FFFFFF"/>
                </a:solidFill>
                <a:latin typeface="HelveticaNeueLTPro-Roman"/>
                <a:cs typeface="HelveticaNeueLTPro-Roman"/>
              </a:rPr>
              <a:t>a</a:t>
            </a:r>
            <a:r>
              <a:rPr sz="1000" spc="-40" dirty="0">
                <a:solidFill>
                  <a:srgbClr val="FFFFFF"/>
                </a:solidFill>
                <a:latin typeface="HelveticaNeueLTPro-Roman"/>
                <a:cs typeface="HelveticaNeueLTPro-Roman"/>
              </a:rPr>
              <a:t> </a:t>
            </a:r>
            <a:r>
              <a:rPr sz="1000" spc="-20" dirty="0">
                <a:solidFill>
                  <a:srgbClr val="FFFFFF"/>
                </a:solidFill>
                <a:latin typeface="HelveticaNeueLTPro-Roman"/>
                <a:cs typeface="HelveticaNeueLTPro-Roman"/>
              </a:rPr>
              <a:t>Roa</a:t>
            </a:r>
            <a:r>
              <a:rPr sz="1000" spc="-30" dirty="0">
                <a:solidFill>
                  <a:srgbClr val="FFFFFF"/>
                </a:solidFill>
                <a:latin typeface="HelveticaNeueLTPro-Roman"/>
                <a:cs typeface="HelveticaNeueLTPro-Roman"/>
              </a:rPr>
              <a:t>d</a:t>
            </a:r>
            <a:r>
              <a:rPr sz="1000" dirty="0">
                <a:solidFill>
                  <a:srgbClr val="FFFFFF"/>
                </a:solidFill>
                <a:latin typeface="HelveticaNeueLTPro-Roman"/>
                <a:cs typeface="HelveticaNeueLTPro-Roman"/>
              </a:rPr>
              <a:t>,</a:t>
            </a:r>
            <a:r>
              <a:rPr sz="1000" spc="-40" dirty="0">
                <a:solidFill>
                  <a:srgbClr val="FFFFFF"/>
                </a:solidFill>
                <a:latin typeface="HelveticaNeueLTPro-Roman"/>
                <a:cs typeface="HelveticaNeueLTPro-Roman"/>
              </a:rPr>
              <a:t> </a:t>
            </a:r>
            <a:r>
              <a:rPr sz="1000" spc="-15" dirty="0">
                <a:solidFill>
                  <a:srgbClr val="FFFFFF"/>
                </a:solidFill>
                <a:latin typeface="HelveticaNeueLTPro-Roman"/>
                <a:cs typeface="HelveticaNeueLTPro-Roman"/>
              </a:rPr>
              <a:t>Gua</a:t>
            </a:r>
            <a:r>
              <a:rPr sz="1000" spc="-20" dirty="0">
                <a:solidFill>
                  <a:srgbClr val="FFFFFF"/>
                </a:solidFill>
                <a:latin typeface="HelveticaNeueLTPro-Roman"/>
                <a:cs typeface="HelveticaNeueLTPro-Roman"/>
              </a:rPr>
              <a:t>n</a:t>
            </a:r>
            <a:r>
              <a:rPr sz="1000" spc="-15" dirty="0">
                <a:solidFill>
                  <a:srgbClr val="FFFFFF"/>
                </a:solidFill>
                <a:latin typeface="HelveticaNeueLTPro-Roman"/>
                <a:cs typeface="HelveticaNeueLTPro-Roman"/>
              </a:rPr>
              <a:t>ap</a:t>
            </a:r>
            <a:r>
              <a:rPr sz="1000" spc="-40" dirty="0">
                <a:solidFill>
                  <a:srgbClr val="FFFFFF"/>
                </a:solidFill>
                <a:latin typeface="HelveticaNeueLTPro-Roman"/>
                <a:cs typeface="HelveticaNeueLTPro-Roman"/>
              </a:rPr>
              <a:t>o</a:t>
            </a:r>
            <a:r>
              <a:rPr sz="1000" dirty="0">
                <a:solidFill>
                  <a:srgbClr val="FFFFFF"/>
                </a:solidFill>
                <a:latin typeface="HelveticaNeueLTPro-Roman"/>
                <a:cs typeface="HelveticaNeueLTPro-Roman"/>
              </a:rPr>
              <a:t>,  </a:t>
            </a:r>
            <a:r>
              <a:rPr sz="1000" spc="-15" dirty="0">
                <a:solidFill>
                  <a:srgbClr val="FFFFFF"/>
                </a:solidFill>
                <a:latin typeface="HelveticaNeueLTPro-Roman"/>
                <a:cs typeface="HelveticaNeueLTPro-Roman"/>
              </a:rPr>
              <a:t>Arima,</a:t>
            </a:r>
            <a:r>
              <a:rPr sz="1000" spc="-45" dirty="0">
                <a:solidFill>
                  <a:srgbClr val="FFFFFF"/>
                </a:solidFill>
                <a:latin typeface="HelveticaNeueLTPro-Roman"/>
                <a:cs typeface="HelveticaNeueLTPro-Roman"/>
              </a:rPr>
              <a:t> </a:t>
            </a:r>
            <a:r>
              <a:rPr sz="1000" spc="-30" dirty="0">
                <a:solidFill>
                  <a:srgbClr val="FFFFFF"/>
                </a:solidFill>
                <a:latin typeface="HelveticaNeueLTPro-Roman"/>
                <a:cs typeface="HelveticaNeueLTPro-Roman"/>
              </a:rPr>
              <a:t>Trinidad.</a:t>
            </a:r>
            <a:endParaRPr sz="1000">
              <a:latin typeface="HelveticaNeueLTPro-Roman"/>
              <a:cs typeface="HelveticaNeueLTPro-Roman"/>
            </a:endParaRPr>
          </a:p>
        </p:txBody>
      </p:sp>
      <p:sp>
        <p:nvSpPr>
          <p:cNvPr id="47" name="object 47"/>
          <p:cNvSpPr txBox="1">
            <a:spLocks noGrp="1"/>
          </p:cNvSpPr>
          <p:nvPr>
            <p:ph type="title"/>
          </p:nvPr>
        </p:nvSpPr>
        <p:spPr>
          <a:xfrm>
            <a:off x="408754" y="2834554"/>
            <a:ext cx="5502275" cy="1797050"/>
          </a:xfrm>
          <a:prstGeom prst="rect">
            <a:avLst/>
          </a:prstGeom>
        </p:spPr>
        <p:txBody>
          <a:bodyPr vert="horz" wrap="square" lIns="0" tIns="12700" rIns="0" bIns="0" rtlCol="0">
            <a:spAutoFit/>
          </a:bodyPr>
          <a:lstStyle/>
          <a:p>
            <a:pPr marL="48260">
              <a:lnSpc>
                <a:spcPts val="6970"/>
              </a:lnSpc>
              <a:spcBef>
                <a:spcPts val="100"/>
              </a:spcBef>
            </a:pPr>
            <a:r>
              <a:rPr spc="-30" dirty="0"/>
              <a:t>SAFETY</a:t>
            </a:r>
          </a:p>
          <a:p>
            <a:pPr marL="12700">
              <a:lnSpc>
                <a:spcPts val="6970"/>
              </a:lnSpc>
            </a:pPr>
            <a:r>
              <a:rPr b="1" spc="-270" dirty="0">
                <a:latin typeface="Helvetica Neue LT Std 75"/>
                <a:cs typeface="Helvetica Neue LT Std 75"/>
              </a:rPr>
              <a:t>D</a:t>
            </a:r>
            <a:r>
              <a:rPr b="1" spc="-765" dirty="0">
                <a:latin typeface="Helvetica Neue LT Std 75"/>
                <a:cs typeface="Helvetica Neue LT Std 75"/>
              </a:rPr>
              <a:t>AT</a:t>
            </a:r>
            <a:r>
              <a:rPr b="1" dirty="0">
                <a:latin typeface="Helvetica Neue LT Std 75"/>
                <a:cs typeface="Helvetica Neue LT Std 75"/>
              </a:rPr>
              <a:t>A</a:t>
            </a:r>
            <a:r>
              <a:rPr b="1" spc="-540" dirty="0">
                <a:latin typeface="Helvetica Neue LT Std 75"/>
                <a:cs typeface="Helvetica Neue LT Std 75"/>
              </a:rPr>
              <a:t> </a:t>
            </a:r>
            <a:r>
              <a:rPr b="1" spc="-185" dirty="0">
                <a:latin typeface="Helvetica Neue LT Std 75"/>
                <a:cs typeface="Helvetica Neue LT Std 75"/>
              </a:rPr>
              <a:t>S</a:t>
            </a:r>
            <a:r>
              <a:rPr b="1" spc="-340" dirty="0">
                <a:latin typeface="Helvetica Neue LT Std 75"/>
                <a:cs typeface="Helvetica Neue LT Std 75"/>
              </a:rPr>
              <a:t>H</a:t>
            </a:r>
            <a:r>
              <a:rPr b="1" spc="-305" dirty="0">
                <a:latin typeface="Helvetica Neue LT Std 75"/>
                <a:cs typeface="Helvetica Neue LT Std 75"/>
              </a:rPr>
              <a:t>E</a:t>
            </a:r>
            <a:r>
              <a:rPr b="1" spc="-55" dirty="0">
                <a:latin typeface="Helvetica Neue LT Std 75"/>
                <a:cs typeface="Helvetica Neue LT Std 75"/>
              </a:rPr>
              <a:t>E</a:t>
            </a:r>
            <a:r>
              <a:rPr b="1" spc="-225" dirty="0">
                <a:latin typeface="Helvetica Neue LT Std 75"/>
                <a:cs typeface="Helvetica Neue LT Std 75"/>
              </a:rPr>
              <a:t>T</a:t>
            </a:r>
            <a:r>
              <a:rPr b="1" dirty="0">
                <a:latin typeface="Helvetica Neue LT Std 75"/>
                <a:cs typeface="Helvetica Neue LT Std 75"/>
              </a:rPr>
              <a:t>S</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5702300" y="522165"/>
            <a:ext cx="1621790" cy="208279"/>
          </a:xfrm>
          <a:prstGeom prst="rect">
            <a:avLst/>
          </a:prstGeom>
        </p:spPr>
        <p:txBody>
          <a:bodyPr vert="horz" wrap="square" lIns="0" tIns="12700" rIns="0" bIns="0" rtlCol="0">
            <a:spAutoFit/>
          </a:bodyPr>
          <a:lstStyle/>
          <a:p>
            <a:pPr marL="12700">
              <a:lnSpc>
                <a:spcPct val="100000"/>
              </a:lnSpc>
              <a:spcBef>
                <a:spcPts val="100"/>
              </a:spcBef>
            </a:pPr>
            <a:r>
              <a:rPr sz="1200" b="1" spc="-50" dirty="0">
                <a:solidFill>
                  <a:srgbClr val="1C216F"/>
                </a:solidFill>
                <a:latin typeface="Helvetica Neue LT Std 75"/>
                <a:cs typeface="Helvetica Neue LT Std 75"/>
              </a:rPr>
              <a:t>D</a:t>
            </a:r>
            <a:r>
              <a:rPr sz="1200" b="1" spc="-140" dirty="0">
                <a:solidFill>
                  <a:srgbClr val="1C216F"/>
                </a:solidFill>
                <a:latin typeface="Helvetica Neue LT Std 75"/>
                <a:cs typeface="Helvetica Neue LT Std 75"/>
              </a:rPr>
              <a:t>AT</a:t>
            </a:r>
            <a:r>
              <a:rPr sz="1200" b="1" dirty="0">
                <a:solidFill>
                  <a:srgbClr val="1C216F"/>
                </a:solidFill>
                <a:latin typeface="Helvetica Neue LT Std 75"/>
                <a:cs typeface="Helvetica Neue LT Std 75"/>
              </a:rPr>
              <a:t>A</a:t>
            </a:r>
            <a:r>
              <a:rPr sz="1200" b="1" spc="-100" dirty="0">
                <a:solidFill>
                  <a:srgbClr val="1C216F"/>
                </a:solidFill>
                <a:latin typeface="Helvetica Neue LT Std 75"/>
                <a:cs typeface="Helvetica Neue LT Std 75"/>
              </a:rPr>
              <a:t> </a:t>
            </a:r>
            <a:r>
              <a:rPr sz="1200" b="1" spc="-50" dirty="0">
                <a:solidFill>
                  <a:srgbClr val="1C216F"/>
                </a:solidFill>
                <a:latin typeface="Helvetica Neue LT Std 75"/>
                <a:cs typeface="Helvetica Neue LT Std 75"/>
              </a:rPr>
              <a:t>SHEETS</a:t>
            </a:r>
            <a:r>
              <a:rPr sz="1200" b="1" dirty="0">
                <a:solidFill>
                  <a:srgbClr val="1C216F"/>
                </a:solidFill>
                <a:latin typeface="Helvetica Neue LT Std 75"/>
                <a:cs typeface="Helvetica Neue LT Std 75"/>
              </a:rPr>
              <a:t>:</a:t>
            </a:r>
            <a:r>
              <a:rPr sz="1200" b="1" spc="20" dirty="0">
                <a:solidFill>
                  <a:srgbClr val="1C216F"/>
                </a:solidFill>
                <a:latin typeface="Helvetica Neue LT Std 75"/>
                <a:cs typeface="Helvetica Neue LT Std 75"/>
              </a:rPr>
              <a:t> </a:t>
            </a:r>
            <a:r>
              <a:rPr sz="1200" spc="-50" dirty="0">
                <a:solidFill>
                  <a:srgbClr val="17B0E6"/>
                </a:solidFill>
                <a:latin typeface="HelveticaNeueLTStd-Md"/>
                <a:cs typeface="HelveticaNeueLTStd-Md"/>
              </a:rPr>
              <a:t>SAFETY</a:t>
            </a:r>
            <a:endParaRPr sz="1200">
              <a:latin typeface="HelveticaNeueLTStd-Md"/>
              <a:cs typeface="HelveticaNeueLTStd-Md"/>
            </a:endParaRPr>
          </a:p>
        </p:txBody>
      </p:sp>
      <p:grpSp>
        <p:nvGrpSpPr>
          <p:cNvPr id="3" name="object 3"/>
          <p:cNvGrpSpPr/>
          <p:nvPr/>
        </p:nvGrpSpPr>
        <p:grpSpPr>
          <a:xfrm>
            <a:off x="7318184" y="1508086"/>
            <a:ext cx="128270" cy="6530340"/>
            <a:chOff x="7318184" y="1508086"/>
            <a:chExt cx="128270" cy="6530340"/>
          </a:xfrm>
        </p:grpSpPr>
        <p:sp>
          <p:nvSpPr>
            <p:cNvPr id="4" name="object 4"/>
            <p:cNvSpPr/>
            <p:nvPr/>
          </p:nvSpPr>
          <p:spPr>
            <a:xfrm>
              <a:off x="7318184" y="1508086"/>
              <a:ext cx="128270" cy="2654935"/>
            </a:xfrm>
            <a:custGeom>
              <a:avLst/>
              <a:gdLst/>
              <a:ahLst/>
              <a:cxnLst/>
              <a:rect l="l" t="t" r="r" b="b"/>
              <a:pathLst>
                <a:path w="128270" h="2654935">
                  <a:moveTo>
                    <a:pt x="128016" y="0"/>
                  </a:moveTo>
                  <a:lnTo>
                    <a:pt x="0" y="0"/>
                  </a:lnTo>
                  <a:lnTo>
                    <a:pt x="0" y="2654338"/>
                  </a:lnTo>
                  <a:lnTo>
                    <a:pt x="128016" y="2654338"/>
                  </a:lnTo>
                  <a:lnTo>
                    <a:pt x="128016" y="0"/>
                  </a:lnTo>
                  <a:close/>
                </a:path>
              </a:pathLst>
            </a:custGeom>
            <a:solidFill>
              <a:srgbClr val="14B1E7"/>
            </a:solidFill>
          </p:spPr>
          <p:txBody>
            <a:bodyPr wrap="square" lIns="0" tIns="0" rIns="0" bIns="0" rtlCol="0"/>
            <a:lstStyle/>
            <a:p>
              <a:endParaRPr/>
            </a:p>
          </p:txBody>
        </p:sp>
        <p:sp>
          <p:nvSpPr>
            <p:cNvPr id="5" name="object 5"/>
            <p:cNvSpPr/>
            <p:nvPr/>
          </p:nvSpPr>
          <p:spPr>
            <a:xfrm>
              <a:off x="7318184" y="4162412"/>
              <a:ext cx="128270" cy="1275080"/>
            </a:xfrm>
            <a:custGeom>
              <a:avLst/>
              <a:gdLst/>
              <a:ahLst/>
              <a:cxnLst/>
              <a:rect l="l" t="t" r="r" b="b"/>
              <a:pathLst>
                <a:path w="128270" h="1275079">
                  <a:moveTo>
                    <a:pt x="128016" y="0"/>
                  </a:moveTo>
                  <a:lnTo>
                    <a:pt x="0" y="0"/>
                  </a:lnTo>
                  <a:lnTo>
                    <a:pt x="0" y="1274914"/>
                  </a:lnTo>
                  <a:lnTo>
                    <a:pt x="128016" y="1274914"/>
                  </a:lnTo>
                  <a:lnTo>
                    <a:pt x="128016" y="0"/>
                  </a:lnTo>
                  <a:close/>
                </a:path>
              </a:pathLst>
            </a:custGeom>
            <a:solidFill>
              <a:srgbClr val="0B61AD"/>
            </a:solidFill>
          </p:spPr>
          <p:txBody>
            <a:bodyPr wrap="square" lIns="0" tIns="0" rIns="0" bIns="0" rtlCol="0"/>
            <a:lstStyle/>
            <a:p>
              <a:endParaRPr/>
            </a:p>
          </p:txBody>
        </p:sp>
        <p:sp>
          <p:nvSpPr>
            <p:cNvPr id="6" name="object 6"/>
            <p:cNvSpPr/>
            <p:nvPr/>
          </p:nvSpPr>
          <p:spPr>
            <a:xfrm>
              <a:off x="7318184" y="5437327"/>
              <a:ext cx="128270" cy="1301115"/>
            </a:xfrm>
            <a:custGeom>
              <a:avLst/>
              <a:gdLst/>
              <a:ahLst/>
              <a:cxnLst/>
              <a:rect l="l" t="t" r="r" b="b"/>
              <a:pathLst>
                <a:path w="128270" h="1301115">
                  <a:moveTo>
                    <a:pt x="128016" y="0"/>
                  </a:moveTo>
                  <a:lnTo>
                    <a:pt x="0" y="0"/>
                  </a:lnTo>
                  <a:lnTo>
                    <a:pt x="0" y="1300492"/>
                  </a:lnTo>
                  <a:lnTo>
                    <a:pt x="128016" y="1300492"/>
                  </a:lnTo>
                  <a:lnTo>
                    <a:pt x="128016" y="0"/>
                  </a:lnTo>
                  <a:close/>
                </a:path>
              </a:pathLst>
            </a:custGeom>
            <a:solidFill>
              <a:srgbClr val="009ADB"/>
            </a:solidFill>
          </p:spPr>
          <p:txBody>
            <a:bodyPr wrap="square" lIns="0" tIns="0" rIns="0" bIns="0" rtlCol="0"/>
            <a:lstStyle/>
            <a:p>
              <a:endParaRPr/>
            </a:p>
          </p:txBody>
        </p:sp>
        <p:sp>
          <p:nvSpPr>
            <p:cNvPr id="7" name="object 7"/>
            <p:cNvSpPr/>
            <p:nvPr/>
          </p:nvSpPr>
          <p:spPr>
            <a:xfrm>
              <a:off x="7318184" y="6737832"/>
              <a:ext cx="128270" cy="1300480"/>
            </a:xfrm>
            <a:custGeom>
              <a:avLst/>
              <a:gdLst/>
              <a:ahLst/>
              <a:cxnLst/>
              <a:rect l="l" t="t" r="r" b="b"/>
              <a:pathLst>
                <a:path w="128270" h="1300479">
                  <a:moveTo>
                    <a:pt x="128016" y="0"/>
                  </a:moveTo>
                  <a:lnTo>
                    <a:pt x="0" y="0"/>
                  </a:lnTo>
                  <a:lnTo>
                    <a:pt x="0" y="1300479"/>
                  </a:lnTo>
                  <a:lnTo>
                    <a:pt x="128016" y="1300479"/>
                  </a:lnTo>
                  <a:lnTo>
                    <a:pt x="128016" y="0"/>
                  </a:lnTo>
                  <a:close/>
                </a:path>
              </a:pathLst>
            </a:custGeom>
            <a:solidFill>
              <a:srgbClr val="00B3F0"/>
            </a:solidFill>
          </p:spPr>
          <p:txBody>
            <a:bodyPr wrap="square" lIns="0" tIns="0" rIns="0" bIns="0" rtlCol="0"/>
            <a:lstStyle/>
            <a:p>
              <a:endParaRPr/>
            </a:p>
          </p:txBody>
        </p:sp>
      </p:grpSp>
      <p:sp>
        <p:nvSpPr>
          <p:cNvPr id="8" name="object 8"/>
          <p:cNvSpPr txBox="1">
            <a:spLocks noGrp="1"/>
          </p:cNvSpPr>
          <p:nvPr>
            <p:ph type="title"/>
          </p:nvPr>
        </p:nvSpPr>
        <p:spPr>
          <a:xfrm>
            <a:off x="444500" y="888380"/>
            <a:ext cx="7327900" cy="378309"/>
          </a:xfrm>
          <a:prstGeom prst="rect">
            <a:avLst/>
          </a:prstGeom>
        </p:spPr>
        <p:txBody>
          <a:bodyPr vert="horz" wrap="square" lIns="0" tIns="16510" rIns="0" bIns="0" rtlCol="0">
            <a:spAutoFit/>
          </a:bodyPr>
          <a:lstStyle/>
          <a:p>
            <a:pPr marL="12700">
              <a:lnSpc>
                <a:spcPct val="100000"/>
              </a:lnSpc>
              <a:spcBef>
                <a:spcPts val="130"/>
              </a:spcBef>
            </a:pPr>
            <a:r>
              <a:rPr lang="en-US" sz="2350" spc="-85" dirty="0">
                <a:solidFill>
                  <a:srgbClr val="2DBEEF"/>
                </a:solidFill>
                <a:latin typeface="HelveticaNeueLTPro-Roman"/>
                <a:cs typeface="HelveticaNeueLTPro-Roman"/>
              </a:rPr>
              <a:t>BERGER EPILUX SLIP RESISNTANCE BASE  PART A</a:t>
            </a:r>
            <a:endParaRPr sz="2350" dirty="0">
              <a:latin typeface="HelveticaNeueLTPro-Roman"/>
              <a:cs typeface="HelveticaNeueLTPro-Roman"/>
            </a:endParaRPr>
          </a:p>
        </p:txBody>
      </p:sp>
      <p:sp>
        <p:nvSpPr>
          <p:cNvPr id="9" name="object 9"/>
          <p:cNvSpPr txBox="1"/>
          <p:nvPr/>
        </p:nvSpPr>
        <p:spPr>
          <a:xfrm>
            <a:off x="457200" y="1295400"/>
            <a:ext cx="6693534" cy="228600"/>
          </a:xfrm>
          <a:prstGeom prst="rect">
            <a:avLst/>
          </a:prstGeom>
          <a:solidFill>
            <a:srgbClr val="0B61AD"/>
          </a:solidFill>
        </p:spPr>
        <p:txBody>
          <a:bodyPr vert="horz" wrap="square" lIns="0" tIns="24130" rIns="0" bIns="0" rtlCol="0">
            <a:spAutoFit/>
          </a:bodyPr>
          <a:lstStyle/>
          <a:p>
            <a:pPr marL="228600">
              <a:lnSpc>
                <a:spcPct val="100000"/>
              </a:lnSpc>
              <a:spcBef>
                <a:spcPts val="190"/>
              </a:spcBef>
            </a:pPr>
            <a:r>
              <a:rPr sz="1100" b="1" spc="-20" dirty="0">
                <a:solidFill>
                  <a:srgbClr val="FFFFFF"/>
                </a:solidFill>
                <a:latin typeface="Helvetica Neue LT Pro 75"/>
                <a:cs typeface="Helvetica Neue LT Pro 75"/>
              </a:rPr>
              <a:t>1.</a:t>
            </a:r>
            <a:r>
              <a:rPr sz="1100" b="1" dirty="0">
                <a:solidFill>
                  <a:srgbClr val="FFFFFF"/>
                </a:solidFill>
                <a:latin typeface="Helvetica Neue LT Pro 75"/>
                <a:cs typeface="Helvetica Neue LT Pro 75"/>
              </a:rPr>
              <a:t> </a:t>
            </a:r>
            <a:r>
              <a:rPr sz="1100" b="1" spc="-5" dirty="0">
                <a:solidFill>
                  <a:srgbClr val="FFFFFF"/>
                </a:solidFill>
                <a:latin typeface="Helvetica Neue LT Pro 75"/>
                <a:cs typeface="Helvetica Neue LT Pro 75"/>
              </a:rPr>
              <a:t>IDENTIFICATION</a:t>
            </a:r>
            <a:r>
              <a:rPr sz="1100" b="1" spc="5" dirty="0">
                <a:solidFill>
                  <a:srgbClr val="FFFFFF"/>
                </a:solidFill>
                <a:latin typeface="Helvetica Neue LT Pro 75"/>
                <a:cs typeface="Helvetica Neue LT Pro 75"/>
              </a:rPr>
              <a:t> </a:t>
            </a:r>
            <a:r>
              <a:rPr sz="1100" b="1" dirty="0">
                <a:solidFill>
                  <a:srgbClr val="FFFFFF"/>
                </a:solidFill>
                <a:latin typeface="Helvetica Neue LT Pro 75"/>
                <a:cs typeface="Helvetica Neue LT Pro 75"/>
              </a:rPr>
              <a:t>OF THE</a:t>
            </a:r>
            <a:r>
              <a:rPr sz="1100" b="1" spc="5" dirty="0">
                <a:solidFill>
                  <a:srgbClr val="FFFFFF"/>
                </a:solidFill>
                <a:latin typeface="Helvetica Neue LT Pro 75"/>
                <a:cs typeface="Helvetica Neue LT Pro 75"/>
              </a:rPr>
              <a:t> </a:t>
            </a:r>
            <a:r>
              <a:rPr sz="1100" b="1" dirty="0">
                <a:solidFill>
                  <a:srgbClr val="FFFFFF"/>
                </a:solidFill>
                <a:latin typeface="Helvetica Neue LT Pro 75"/>
                <a:cs typeface="Helvetica Neue LT Pro 75"/>
              </a:rPr>
              <a:t>SUBSTANCE/MIXTURE </a:t>
            </a:r>
            <a:r>
              <a:rPr sz="1100" b="1" spc="5" dirty="0">
                <a:solidFill>
                  <a:srgbClr val="FFFFFF"/>
                </a:solidFill>
                <a:latin typeface="Helvetica Neue LT Pro 75"/>
                <a:cs typeface="Helvetica Neue LT Pro 75"/>
              </a:rPr>
              <a:t>AND </a:t>
            </a:r>
            <a:r>
              <a:rPr sz="1100" b="1" dirty="0">
                <a:solidFill>
                  <a:srgbClr val="FFFFFF"/>
                </a:solidFill>
                <a:latin typeface="Helvetica Neue LT Pro 75"/>
                <a:cs typeface="Helvetica Neue LT Pro 75"/>
              </a:rPr>
              <a:t>OF</a:t>
            </a:r>
            <a:r>
              <a:rPr sz="1100" b="1" spc="5" dirty="0">
                <a:solidFill>
                  <a:srgbClr val="FFFFFF"/>
                </a:solidFill>
                <a:latin typeface="Helvetica Neue LT Pro 75"/>
                <a:cs typeface="Helvetica Neue LT Pro 75"/>
              </a:rPr>
              <a:t> </a:t>
            </a:r>
            <a:r>
              <a:rPr sz="1100" b="1" dirty="0">
                <a:solidFill>
                  <a:srgbClr val="FFFFFF"/>
                </a:solidFill>
                <a:latin typeface="Helvetica Neue LT Pro 75"/>
                <a:cs typeface="Helvetica Neue LT Pro 75"/>
              </a:rPr>
              <a:t>THE </a:t>
            </a:r>
            <a:r>
              <a:rPr sz="1100" b="1" spc="-15" dirty="0">
                <a:solidFill>
                  <a:srgbClr val="FFFFFF"/>
                </a:solidFill>
                <a:latin typeface="Helvetica Neue LT Pro 75"/>
                <a:cs typeface="Helvetica Neue LT Pro 75"/>
              </a:rPr>
              <a:t>COMPANY/</a:t>
            </a:r>
            <a:r>
              <a:rPr sz="1100" b="1" spc="5" dirty="0">
                <a:solidFill>
                  <a:srgbClr val="FFFFFF"/>
                </a:solidFill>
                <a:latin typeface="Helvetica Neue LT Pro 75"/>
                <a:cs typeface="Helvetica Neue LT Pro 75"/>
              </a:rPr>
              <a:t> </a:t>
            </a:r>
            <a:r>
              <a:rPr sz="1100" b="1" spc="-5" dirty="0">
                <a:solidFill>
                  <a:srgbClr val="FFFFFF"/>
                </a:solidFill>
                <a:latin typeface="Helvetica Neue LT Pro 75"/>
                <a:cs typeface="Helvetica Neue LT Pro 75"/>
              </a:rPr>
              <a:t>UNDERTAKING</a:t>
            </a:r>
            <a:endParaRPr sz="1100" dirty="0">
              <a:latin typeface="Helvetica Neue LT Pro 75"/>
              <a:cs typeface="Helvetica Neue LT Pro 75"/>
            </a:endParaRPr>
          </a:p>
        </p:txBody>
      </p:sp>
      <p:sp>
        <p:nvSpPr>
          <p:cNvPr id="10" name="object 10"/>
          <p:cNvSpPr txBox="1"/>
          <p:nvPr/>
        </p:nvSpPr>
        <p:spPr>
          <a:xfrm>
            <a:off x="469266" y="6858000"/>
            <a:ext cx="6693534" cy="228600"/>
          </a:xfrm>
          <a:prstGeom prst="rect">
            <a:avLst/>
          </a:prstGeom>
          <a:solidFill>
            <a:srgbClr val="0B61AD"/>
          </a:solidFill>
        </p:spPr>
        <p:txBody>
          <a:bodyPr vert="horz" wrap="square" lIns="0" tIns="24130" rIns="0" bIns="0" rtlCol="0">
            <a:spAutoFit/>
          </a:bodyPr>
          <a:lstStyle/>
          <a:p>
            <a:pPr marL="228600">
              <a:lnSpc>
                <a:spcPct val="100000"/>
              </a:lnSpc>
              <a:spcBef>
                <a:spcPts val="190"/>
              </a:spcBef>
            </a:pPr>
            <a:r>
              <a:rPr sz="1100" b="1" spc="5" dirty="0">
                <a:solidFill>
                  <a:srgbClr val="FFFFFF"/>
                </a:solidFill>
                <a:latin typeface="Helvetica Neue LT Pro 75"/>
                <a:cs typeface="Helvetica Neue LT Pro 75"/>
              </a:rPr>
              <a:t>3.</a:t>
            </a:r>
            <a:r>
              <a:rPr sz="1100" b="1" spc="-25" dirty="0">
                <a:solidFill>
                  <a:srgbClr val="FFFFFF"/>
                </a:solidFill>
                <a:latin typeface="Helvetica Neue LT Pro 75"/>
                <a:cs typeface="Helvetica Neue LT Pro 75"/>
              </a:rPr>
              <a:t> </a:t>
            </a:r>
            <a:r>
              <a:rPr sz="1100" b="1" dirty="0">
                <a:solidFill>
                  <a:srgbClr val="FFFFFF"/>
                </a:solidFill>
                <a:latin typeface="Helvetica Neue LT Pro 75"/>
                <a:cs typeface="Helvetica Neue LT Pro 75"/>
              </a:rPr>
              <a:t>COMPOSITION/INFORMATION</a:t>
            </a:r>
            <a:r>
              <a:rPr sz="1100" b="1" spc="-20" dirty="0">
                <a:solidFill>
                  <a:srgbClr val="FFFFFF"/>
                </a:solidFill>
                <a:latin typeface="Helvetica Neue LT Pro 75"/>
                <a:cs typeface="Helvetica Neue LT Pro 75"/>
              </a:rPr>
              <a:t> </a:t>
            </a:r>
            <a:r>
              <a:rPr sz="1100" b="1" dirty="0">
                <a:solidFill>
                  <a:srgbClr val="FFFFFF"/>
                </a:solidFill>
                <a:latin typeface="Helvetica Neue LT Pro 75"/>
                <a:cs typeface="Helvetica Neue LT Pro 75"/>
              </a:rPr>
              <a:t>ON</a:t>
            </a:r>
            <a:r>
              <a:rPr sz="1100" b="1" spc="-20" dirty="0">
                <a:solidFill>
                  <a:srgbClr val="FFFFFF"/>
                </a:solidFill>
                <a:latin typeface="Helvetica Neue LT Pro 75"/>
                <a:cs typeface="Helvetica Neue LT Pro 75"/>
              </a:rPr>
              <a:t> </a:t>
            </a:r>
            <a:r>
              <a:rPr sz="1100" b="1" spc="5" dirty="0">
                <a:solidFill>
                  <a:srgbClr val="FFFFFF"/>
                </a:solidFill>
                <a:latin typeface="Helvetica Neue LT Pro 75"/>
                <a:cs typeface="Helvetica Neue LT Pro 75"/>
              </a:rPr>
              <a:t>INGREDIENTS</a:t>
            </a:r>
            <a:endParaRPr sz="1100">
              <a:latin typeface="Helvetica Neue LT Pro 75"/>
              <a:cs typeface="Helvetica Neue LT Pro 75"/>
            </a:endParaRPr>
          </a:p>
        </p:txBody>
      </p:sp>
      <p:sp>
        <p:nvSpPr>
          <p:cNvPr id="11" name="object 11"/>
          <p:cNvSpPr txBox="1"/>
          <p:nvPr/>
        </p:nvSpPr>
        <p:spPr>
          <a:xfrm>
            <a:off x="615950" y="1600200"/>
            <a:ext cx="2930525" cy="162560"/>
          </a:xfrm>
          <a:prstGeom prst="rect">
            <a:avLst/>
          </a:prstGeom>
        </p:spPr>
        <p:txBody>
          <a:bodyPr vert="horz" wrap="square" lIns="0" tIns="12700" rIns="0" bIns="0" rtlCol="0">
            <a:spAutoFit/>
          </a:bodyPr>
          <a:lstStyle/>
          <a:p>
            <a:pPr marL="12700">
              <a:lnSpc>
                <a:spcPct val="100000"/>
              </a:lnSpc>
              <a:spcBef>
                <a:spcPts val="100"/>
              </a:spcBef>
            </a:pPr>
            <a:r>
              <a:rPr sz="900" b="1" dirty="0">
                <a:solidFill>
                  <a:srgbClr val="025FAD"/>
                </a:solidFill>
                <a:latin typeface="Helvetica Neue LT Pro 75"/>
                <a:cs typeface="Helvetica Neue LT Pro 75"/>
              </a:rPr>
              <a:t>IDENTIFICATION </a:t>
            </a:r>
            <a:r>
              <a:rPr sz="900" b="1" spc="5" dirty="0">
                <a:solidFill>
                  <a:srgbClr val="025FAD"/>
                </a:solidFill>
                <a:latin typeface="Helvetica Neue LT Pro 75"/>
                <a:cs typeface="Helvetica Neue LT Pro 75"/>
              </a:rPr>
              <a:t>OF</a:t>
            </a:r>
            <a:r>
              <a:rPr sz="900" b="1" spc="-5" dirty="0">
                <a:solidFill>
                  <a:srgbClr val="025FAD"/>
                </a:solidFill>
                <a:latin typeface="Helvetica Neue LT Pro 75"/>
                <a:cs typeface="Helvetica Neue LT Pro 75"/>
              </a:rPr>
              <a:t> </a:t>
            </a:r>
            <a:r>
              <a:rPr sz="900" b="1" spc="5" dirty="0">
                <a:solidFill>
                  <a:srgbClr val="025FAD"/>
                </a:solidFill>
                <a:latin typeface="Helvetica Neue LT Pro 75"/>
                <a:cs typeface="Helvetica Neue LT Pro 75"/>
              </a:rPr>
              <a:t>THE</a:t>
            </a:r>
            <a:r>
              <a:rPr sz="900" b="1" dirty="0">
                <a:solidFill>
                  <a:srgbClr val="025FAD"/>
                </a:solidFill>
                <a:latin typeface="Helvetica Neue LT Pro 75"/>
                <a:cs typeface="Helvetica Neue LT Pro 75"/>
              </a:rPr>
              <a:t> SUBSTANCE </a:t>
            </a:r>
            <a:r>
              <a:rPr sz="900" b="1" spc="5" dirty="0">
                <a:solidFill>
                  <a:srgbClr val="025FAD"/>
                </a:solidFill>
                <a:latin typeface="Helvetica Neue LT Pro 75"/>
                <a:cs typeface="Helvetica Neue LT Pro 75"/>
              </a:rPr>
              <a:t>OR</a:t>
            </a:r>
            <a:r>
              <a:rPr sz="900" b="1" dirty="0">
                <a:solidFill>
                  <a:srgbClr val="025FAD"/>
                </a:solidFill>
                <a:latin typeface="Helvetica Neue LT Pro 75"/>
                <a:cs typeface="Helvetica Neue LT Pro 75"/>
              </a:rPr>
              <a:t> </a:t>
            </a:r>
            <a:r>
              <a:rPr sz="900" b="1" spc="10" dirty="0">
                <a:solidFill>
                  <a:srgbClr val="025FAD"/>
                </a:solidFill>
                <a:latin typeface="Helvetica Neue LT Pro 75"/>
                <a:cs typeface="Helvetica Neue LT Pro 75"/>
              </a:rPr>
              <a:t>MIXTURE</a:t>
            </a:r>
            <a:endParaRPr sz="900" dirty="0">
              <a:latin typeface="Helvetica Neue LT Pro 75"/>
              <a:cs typeface="Helvetica Neue LT Pro 75"/>
            </a:endParaRPr>
          </a:p>
        </p:txBody>
      </p:sp>
      <p:sp>
        <p:nvSpPr>
          <p:cNvPr id="12" name="object 12"/>
          <p:cNvSpPr txBox="1"/>
          <p:nvPr/>
        </p:nvSpPr>
        <p:spPr>
          <a:xfrm>
            <a:off x="615950" y="1852334"/>
            <a:ext cx="1002665" cy="797560"/>
          </a:xfrm>
          <a:prstGeom prst="rect">
            <a:avLst/>
          </a:prstGeom>
        </p:spPr>
        <p:txBody>
          <a:bodyPr vert="horz" wrap="square" lIns="0" tIns="25400" rIns="0" bIns="0" rtlCol="0">
            <a:spAutoFit/>
          </a:bodyPr>
          <a:lstStyle/>
          <a:p>
            <a:pPr marL="12700" marR="5080">
              <a:lnSpc>
                <a:spcPts val="1000"/>
              </a:lnSpc>
              <a:spcBef>
                <a:spcPts val="200"/>
              </a:spcBef>
            </a:pPr>
            <a:r>
              <a:rPr sz="900" spc="5" dirty="0">
                <a:solidFill>
                  <a:srgbClr val="1C216F"/>
                </a:solidFill>
                <a:latin typeface="HelveticaNeueLTPro-Md"/>
                <a:cs typeface="HelveticaNeueLTPro-Md"/>
              </a:rPr>
              <a:t>Product name: </a:t>
            </a:r>
            <a:r>
              <a:rPr sz="900" spc="10" dirty="0">
                <a:solidFill>
                  <a:srgbClr val="1C216F"/>
                </a:solidFill>
                <a:latin typeface="HelveticaNeueLTPro-Md"/>
                <a:cs typeface="HelveticaNeueLTPro-Md"/>
              </a:rPr>
              <a:t> </a:t>
            </a:r>
            <a:r>
              <a:rPr sz="900" spc="5" dirty="0">
                <a:solidFill>
                  <a:srgbClr val="1C216F"/>
                </a:solidFill>
                <a:latin typeface="HelveticaNeueLTPro-Md"/>
                <a:cs typeface="HelveticaNeueLTPro-Md"/>
              </a:rPr>
              <a:t>Product </a:t>
            </a:r>
            <a:r>
              <a:rPr sz="900" dirty="0">
                <a:solidFill>
                  <a:srgbClr val="1C216F"/>
                </a:solidFill>
                <a:latin typeface="HelveticaNeueLTPro-Md"/>
                <a:cs typeface="HelveticaNeueLTPro-Md"/>
              </a:rPr>
              <a:t>code: </a:t>
            </a:r>
            <a:r>
              <a:rPr sz="900" spc="5" dirty="0">
                <a:solidFill>
                  <a:srgbClr val="1C216F"/>
                </a:solidFill>
                <a:latin typeface="HelveticaNeueLTPro-Md"/>
                <a:cs typeface="HelveticaNeueLTPro-Md"/>
              </a:rPr>
              <a:t> Chemical </a:t>
            </a:r>
            <a:r>
              <a:rPr sz="900" dirty="0">
                <a:solidFill>
                  <a:srgbClr val="1C216F"/>
                </a:solidFill>
                <a:latin typeface="HelveticaNeueLTPro-Md"/>
                <a:cs typeface="HelveticaNeueLTPro-Md"/>
              </a:rPr>
              <a:t>name: </a:t>
            </a:r>
            <a:r>
              <a:rPr sz="900" spc="5" dirty="0">
                <a:solidFill>
                  <a:srgbClr val="1C216F"/>
                </a:solidFill>
                <a:latin typeface="HelveticaNeueLTPro-Md"/>
                <a:cs typeface="HelveticaNeueLTPro-Md"/>
              </a:rPr>
              <a:t> Synonyms: </a:t>
            </a:r>
            <a:r>
              <a:rPr sz="900" spc="10" dirty="0">
                <a:solidFill>
                  <a:srgbClr val="1C216F"/>
                </a:solidFill>
                <a:latin typeface="HelveticaNeueLTPro-Md"/>
                <a:cs typeface="HelveticaNeueLTPro-Md"/>
              </a:rPr>
              <a:t> </a:t>
            </a:r>
            <a:r>
              <a:rPr sz="900" spc="5" dirty="0">
                <a:solidFill>
                  <a:srgbClr val="1C216F"/>
                </a:solidFill>
                <a:latin typeface="HelveticaNeueLTPro-Md"/>
                <a:cs typeface="HelveticaNeueLTPro-Md"/>
              </a:rPr>
              <a:t>Chemical</a:t>
            </a:r>
            <a:r>
              <a:rPr sz="900" spc="-55" dirty="0">
                <a:solidFill>
                  <a:srgbClr val="1C216F"/>
                </a:solidFill>
                <a:latin typeface="HelveticaNeueLTPro-Md"/>
                <a:cs typeface="HelveticaNeueLTPro-Md"/>
              </a:rPr>
              <a:t> </a:t>
            </a:r>
            <a:r>
              <a:rPr sz="900" spc="5" dirty="0">
                <a:solidFill>
                  <a:srgbClr val="1C216F"/>
                </a:solidFill>
                <a:latin typeface="HelveticaNeueLTPro-Md"/>
                <a:cs typeface="HelveticaNeueLTPro-Md"/>
              </a:rPr>
              <a:t>formula: </a:t>
            </a:r>
            <a:r>
              <a:rPr sz="900" spc="-235" dirty="0">
                <a:solidFill>
                  <a:srgbClr val="1C216F"/>
                </a:solidFill>
                <a:latin typeface="HelveticaNeueLTPro-Md"/>
                <a:cs typeface="HelveticaNeueLTPro-Md"/>
              </a:rPr>
              <a:t> </a:t>
            </a:r>
            <a:r>
              <a:rPr sz="900" dirty="0">
                <a:solidFill>
                  <a:srgbClr val="1C216F"/>
                </a:solidFill>
                <a:latin typeface="HelveticaNeueLTPro-Md"/>
                <a:cs typeface="HelveticaNeueLTPro-Md"/>
              </a:rPr>
              <a:t>CAS</a:t>
            </a:r>
            <a:r>
              <a:rPr sz="900" spc="-10" dirty="0">
                <a:solidFill>
                  <a:srgbClr val="1C216F"/>
                </a:solidFill>
                <a:latin typeface="HelveticaNeueLTPro-Md"/>
                <a:cs typeface="HelveticaNeueLTPro-Md"/>
              </a:rPr>
              <a:t> </a:t>
            </a:r>
            <a:r>
              <a:rPr sz="900" spc="5" dirty="0">
                <a:solidFill>
                  <a:srgbClr val="1C216F"/>
                </a:solidFill>
                <a:latin typeface="HelveticaNeueLTPro-Md"/>
                <a:cs typeface="HelveticaNeueLTPro-Md"/>
              </a:rPr>
              <a:t>number:</a:t>
            </a:r>
            <a:endParaRPr sz="900">
              <a:latin typeface="HelveticaNeueLTPro-Md"/>
              <a:cs typeface="HelveticaNeueLTPro-Md"/>
            </a:endParaRPr>
          </a:p>
        </p:txBody>
      </p:sp>
      <p:sp>
        <p:nvSpPr>
          <p:cNvPr id="13" name="object 13"/>
          <p:cNvSpPr txBox="1"/>
          <p:nvPr/>
        </p:nvSpPr>
        <p:spPr>
          <a:xfrm>
            <a:off x="2666949" y="1819870"/>
            <a:ext cx="2483484" cy="923330"/>
          </a:xfrm>
          <a:prstGeom prst="rect">
            <a:avLst/>
          </a:prstGeom>
        </p:spPr>
        <p:txBody>
          <a:bodyPr vert="horz" wrap="square" lIns="0" tIns="25400" rIns="0" bIns="0" rtlCol="0">
            <a:spAutoFit/>
          </a:bodyPr>
          <a:lstStyle/>
          <a:p>
            <a:pPr marL="12700" marR="5080">
              <a:lnSpc>
                <a:spcPts val="1000"/>
              </a:lnSpc>
              <a:spcBef>
                <a:spcPts val="200"/>
              </a:spcBef>
            </a:pPr>
            <a:r>
              <a:rPr lang="en-US" sz="900" spc="-25" dirty="0">
                <a:solidFill>
                  <a:srgbClr val="1C216F"/>
                </a:solidFill>
                <a:latin typeface="HelveticaNeueLTPro-Md"/>
                <a:cs typeface="HelveticaNeueLTPro-Md"/>
              </a:rPr>
              <a:t>EPILUX SLIP RESISNTANCE BASE  PART A</a:t>
            </a:r>
          </a:p>
          <a:p>
            <a:pPr marL="12700" marR="5080">
              <a:lnSpc>
                <a:spcPts val="1000"/>
              </a:lnSpc>
              <a:spcBef>
                <a:spcPts val="200"/>
              </a:spcBef>
            </a:pPr>
            <a:r>
              <a:rPr lang="en-TT" sz="900" spc="5" dirty="0">
                <a:solidFill>
                  <a:srgbClr val="1C216F"/>
                </a:solidFill>
                <a:latin typeface="HelveticaNeueLTPro-Md"/>
                <a:cs typeface="HelveticaNeueLTPro-Md"/>
              </a:rPr>
              <a:t>P113415</a:t>
            </a:r>
          </a:p>
          <a:p>
            <a:pPr marL="12700" marR="5080">
              <a:lnSpc>
                <a:spcPts val="1000"/>
              </a:lnSpc>
              <a:spcBef>
                <a:spcPts val="200"/>
              </a:spcBef>
            </a:pPr>
            <a:r>
              <a:rPr sz="900" spc="5" dirty="0">
                <a:solidFill>
                  <a:srgbClr val="1C216F"/>
                </a:solidFill>
                <a:latin typeface="HelveticaNeueLTPro-Md"/>
                <a:cs typeface="HelveticaNeueLTPro-Md"/>
              </a:rPr>
              <a:t>Not </a:t>
            </a:r>
            <a:r>
              <a:rPr sz="900" dirty="0">
                <a:solidFill>
                  <a:srgbClr val="1C216F"/>
                </a:solidFill>
                <a:latin typeface="HelveticaNeueLTPro-Md"/>
                <a:cs typeface="HelveticaNeueLTPro-Md"/>
              </a:rPr>
              <a:t>available </a:t>
            </a:r>
            <a:r>
              <a:rPr sz="900" spc="5" dirty="0">
                <a:solidFill>
                  <a:srgbClr val="1C216F"/>
                </a:solidFill>
                <a:latin typeface="HelveticaNeueLTPro-Md"/>
                <a:cs typeface="HelveticaNeueLTPro-Md"/>
              </a:rPr>
              <a:t> </a:t>
            </a:r>
            <a:endParaRPr lang="en-US" sz="900" spc="5" dirty="0">
              <a:solidFill>
                <a:srgbClr val="1C216F"/>
              </a:solidFill>
              <a:latin typeface="HelveticaNeueLTPro-Md"/>
              <a:cs typeface="HelveticaNeueLTPro-Md"/>
            </a:endParaRPr>
          </a:p>
          <a:p>
            <a:pPr marL="12700" marR="5080">
              <a:lnSpc>
                <a:spcPts val="1000"/>
              </a:lnSpc>
              <a:spcBef>
                <a:spcPts val="200"/>
              </a:spcBef>
            </a:pPr>
            <a:r>
              <a:rPr sz="900" spc="5" dirty="0">
                <a:solidFill>
                  <a:srgbClr val="1C216F"/>
                </a:solidFill>
                <a:latin typeface="HelveticaNeueLTPro-Md"/>
                <a:cs typeface="HelveticaNeueLTPro-Md"/>
              </a:rPr>
              <a:t>Not available </a:t>
            </a:r>
            <a:r>
              <a:rPr sz="900" spc="10" dirty="0">
                <a:solidFill>
                  <a:srgbClr val="1C216F"/>
                </a:solidFill>
                <a:latin typeface="HelveticaNeueLTPro-Md"/>
                <a:cs typeface="HelveticaNeueLTPro-Md"/>
              </a:rPr>
              <a:t> </a:t>
            </a:r>
            <a:endParaRPr lang="en-US" sz="900" spc="10" dirty="0">
              <a:solidFill>
                <a:srgbClr val="1C216F"/>
              </a:solidFill>
              <a:latin typeface="HelveticaNeueLTPro-Md"/>
              <a:cs typeface="HelveticaNeueLTPro-Md"/>
            </a:endParaRPr>
          </a:p>
          <a:p>
            <a:pPr marL="12700" marR="5080">
              <a:lnSpc>
                <a:spcPts val="1000"/>
              </a:lnSpc>
              <a:spcBef>
                <a:spcPts val="200"/>
              </a:spcBef>
            </a:pPr>
            <a:r>
              <a:rPr sz="900" spc="5" dirty="0">
                <a:solidFill>
                  <a:srgbClr val="1C216F"/>
                </a:solidFill>
                <a:latin typeface="HelveticaNeueLTPro-Md"/>
                <a:cs typeface="HelveticaNeueLTPro-Md"/>
              </a:rPr>
              <a:t>Not</a:t>
            </a:r>
            <a:r>
              <a:rPr sz="900" spc="-65" dirty="0">
                <a:solidFill>
                  <a:srgbClr val="1C216F"/>
                </a:solidFill>
                <a:latin typeface="HelveticaNeueLTPro-Md"/>
                <a:cs typeface="HelveticaNeueLTPro-Md"/>
              </a:rPr>
              <a:t> </a:t>
            </a:r>
            <a:r>
              <a:rPr sz="900" spc="5" dirty="0">
                <a:solidFill>
                  <a:srgbClr val="1C216F"/>
                </a:solidFill>
                <a:latin typeface="HelveticaNeueLTPro-Md"/>
                <a:cs typeface="HelveticaNeueLTPro-Md"/>
              </a:rPr>
              <a:t>applicable </a:t>
            </a:r>
            <a:r>
              <a:rPr sz="900" spc="-235" dirty="0">
                <a:solidFill>
                  <a:srgbClr val="1C216F"/>
                </a:solidFill>
                <a:latin typeface="HelveticaNeueLTPro-Md"/>
                <a:cs typeface="HelveticaNeueLTPro-Md"/>
              </a:rPr>
              <a:t> </a:t>
            </a:r>
            <a:endParaRPr lang="en-US" sz="900" spc="-235" dirty="0">
              <a:solidFill>
                <a:srgbClr val="1C216F"/>
              </a:solidFill>
              <a:latin typeface="HelveticaNeueLTPro-Md"/>
              <a:cs typeface="HelveticaNeueLTPro-Md"/>
            </a:endParaRPr>
          </a:p>
          <a:p>
            <a:pPr marL="12700" marR="5080">
              <a:lnSpc>
                <a:spcPts val="1000"/>
              </a:lnSpc>
              <a:spcBef>
                <a:spcPts val="200"/>
              </a:spcBef>
            </a:pPr>
            <a:r>
              <a:rPr sz="900" spc="10" dirty="0">
                <a:solidFill>
                  <a:srgbClr val="1C216F"/>
                </a:solidFill>
                <a:latin typeface="HelveticaNeueLTPro-Md"/>
                <a:cs typeface="HelveticaNeueLTPro-Md"/>
              </a:rPr>
              <a:t>N</a:t>
            </a:r>
            <a:r>
              <a:rPr sz="900" spc="5" dirty="0">
                <a:solidFill>
                  <a:srgbClr val="1C216F"/>
                </a:solidFill>
                <a:latin typeface="HelveticaNeueLTPro-Md"/>
                <a:cs typeface="HelveticaNeueLTPro-Md"/>
              </a:rPr>
              <a:t>o</a:t>
            </a:r>
            <a:r>
              <a:rPr sz="900" dirty="0">
                <a:solidFill>
                  <a:srgbClr val="1C216F"/>
                </a:solidFill>
                <a:latin typeface="HelveticaNeueLTPro-Md"/>
                <a:cs typeface="HelveticaNeueLTPro-Md"/>
              </a:rPr>
              <a:t>t </a:t>
            </a:r>
            <a:r>
              <a:rPr sz="900" spc="10" dirty="0">
                <a:solidFill>
                  <a:srgbClr val="1C216F"/>
                </a:solidFill>
                <a:latin typeface="HelveticaNeueLTPro-Md"/>
                <a:cs typeface="HelveticaNeueLTPro-Md"/>
              </a:rPr>
              <a:t>app</a:t>
            </a:r>
            <a:r>
              <a:rPr sz="900" spc="5" dirty="0">
                <a:solidFill>
                  <a:srgbClr val="1C216F"/>
                </a:solidFill>
                <a:latin typeface="HelveticaNeueLTPro-Md"/>
                <a:cs typeface="HelveticaNeueLTPro-Md"/>
              </a:rPr>
              <a:t>li</a:t>
            </a:r>
            <a:r>
              <a:rPr sz="900" spc="10" dirty="0">
                <a:solidFill>
                  <a:srgbClr val="1C216F"/>
                </a:solidFill>
                <a:latin typeface="HelveticaNeueLTPro-Md"/>
                <a:cs typeface="HelveticaNeueLTPro-Md"/>
              </a:rPr>
              <a:t>cab</a:t>
            </a:r>
            <a:r>
              <a:rPr sz="900" spc="5" dirty="0">
                <a:solidFill>
                  <a:srgbClr val="1C216F"/>
                </a:solidFill>
                <a:latin typeface="HelveticaNeueLTPro-Md"/>
                <a:cs typeface="HelveticaNeueLTPro-Md"/>
              </a:rPr>
              <a:t>l</a:t>
            </a:r>
            <a:r>
              <a:rPr sz="900" dirty="0">
                <a:solidFill>
                  <a:srgbClr val="1C216F"/>
                </a:solidFill>
                <a:latin typeface="HelveticaNeueLTPro-Md"/>
                <a:cs typeface="HelveticaNeueLTPro-Md"/>
              </a:rPr>
              <a:t>e</a:t>
            </a:r>
            <a:endParaRPr sz="900" dirty="0">
              <a:latin typeface="HelveticaNeueLTPro-Md"/>
              <a:cs typeface="HelveticaNeueLTPro-Md"/>
            </a:endParaRPr>
          </a:p>
        </p:txBody>
      </p:sp>
      <p:sp>
        <p:nvSpPr>
          <p:cNvPr id="14" name="object 14"/>
          <p:cNvSpPr txBox="1"/>
          <p:nvPr/>
        </p:nvSpPr>
        <p:spPr>
          <a:xfrm>
            <a:off x="457200" y="4495800"/>
            <a:ext cx="6693534" cy="228600"/>
          </a:xfrm>
          <a:prstGeom prst="rect">
            <a:avLst/>
          </a:prstGeom>
          <a:solidFill>
            <a:srgbClr val="0B61AD"/>
          </a:solidFill>
        </p:spPr>
        <p:txBody>
          <a:bodyPr vert="horz" wrap="square" lIns="0" tIns="24130" rIns="0" bIns="0" rtlCol="0">
            <a:spAutoFit/>
          </a:bodyPr>
          <a:lstStyle/>
          <a:p>
            <a:pPr marL="228600">
              <a:lnSpc>
                <a:spcPct val="100000"/>
              </a:lnSpc>
              <a:spcBef>
                <a:spcPts val="190"/>
              </a:spcBef>
            </a:pPr>
            <a:r>
              <a:rPr sz="1100" b="1" spc="15" dirty="0">
                <a:solidFill>
                  <a:srgbClr val="FFFFFF"/>
                </a:solidFill>
                <a:latin typeface="Helvetica Neue LT Pro 75"/>
                <a:cs typeface="Helvetica Neue LT Pro 75"/>
              </a:rPr>
              <a:t>2.</a:t>
            </a:r>
            <a:r>
              <a:rPr sz="1100" b="1" spc="-20" dirty="0">
                <a:solidFill>
                  <a:srgbClr val="FFFFFF"/>
                </a:solidFill>
                <a:latin typeface="Helvetica Neue LT Pro 75"/>
                <a:cs typeface="Helvetica Neue LT Pro 75"/>
              </a:rPr>
              <a:t> </a:t>
            </a:r>
            <a:r>
              <a:rPr sz="1100" b="1" spc="10" dirty="0">
                <a:solidFill>
                  <a:srgbClr val="FFFFFF"/>
                </a:solidFill>
                <a:latin typeface="Helvetica Neue LT Pro 75"/>
                <a:cs typeface="Helvetica Neue LT Pro 75"/>
              </a:rPr>
              <a:t>HAZARDS</a:t>
            </a:r>
            <a:r>
              <a:rPr sz="1100" b="1" spc="-15" dirty="0">
                <a:solidFill>
                  <a:srgbClr val="FFFFFF"/>
                </a:solidFill>
                <a:latin typeface="Helvetica Neue LT Pro 75"/>
                <a:cs typeface="Helvetica Neue LT Pro 75"/>
              </a:rPr>
              <a:t> </a:t>
            </a:r>
            <a:r>
              <a:rPr sz="1100" b="1" spc="-5" dirty="0">
                <a:solidFill>
                  <a:srgbClr val="FFFFFF"/>
                </a:solidFill>
                <a:latin typeface="Helvetica Neue LT Pro 75"/>
                <a:cs typeface="Helvetica Neue LT Pro 75"/>
              </a:rPr>
              <a:t>IDENTIFICATION</a:t>
            </a:r>
            <a:endParaRPr sz="1100" dirty="0">
              <a:latin typeface="Helvetica Neue LT Pro 75"/>
              <a:cs typeface="Helvetica Neue LT Pro 75"/>
            </a:endParaRPr>
          </a:p>
        </p:txBody>
      </p:sp>
      <p:sp>
        <p:nvSpPr>
          <p:cNvPr id="15" name="object 15"/>
          <p:cNvSpPr txBox="1"/>
          <p:nvPr/>
        </p:nvSpPr>
        <p:spPr>
          <a:xfrm>
            <a:off x="615950" y="4724400"/>
            <a:ext cx="784225" cy="289560"/>
          </a:xfrm>
          <a:prstGeom prst="rect">
            <a:avLst/>
          </a:prstGeom>
        </p:spPr>
        <p:txBody>
          <a:bodyPr vert="horz" wrap="square" lIns="0" tIns="25400" rIns="0" bIns="0" rtlCol="0">
            <a:spAutoFit/>
          </a:bodyPr>
          <a:lstStyle/>
          <a:p>
            <a:pPr marL="12700" marR="5080">
              <a:lnSpc>
                <a:spcPts val="1000"/>
              </a:lnSpc>
              <a:spcBef>
                <a:spcPts val="200"/>
              </a:spcBef>
            </a:pPr>
            <a:r>
              <a:rPr sz="900" spc="10" dirty="0">
                <a:solidFill>
                  <a:srgbClr val="1C216F"/>
                </a:solidFill>
                <a:latin typeface="HelveticaNeueLTPro-Md"/>
                <a:cs typeface="HelveticaNeueLTPro-Md"/>
              </a:rPr>
              <a:t>Cl</a:t>
            </a:r>
            <a:r>
              <a:rPr sz="900" spc="15" dirty="0">
                <a:solidFill>
                  <a:srgbClr val="1C216F"/>
                </a:solidFill>
                <a:latin typeface="HelveticaNeueLTPro-Md"/>
                <a:cs typeface="HelveticaNeueLTPro-Md"/>
              </a:rPr>
              <a:t>as</a:t>
            </a:r>
            <a:r>
              <a:rPr sz="900" spc="10" dirty="0">
                <a:solidFill>
                  <a:srgbClr val="1C216F"/>
                </a:solidFill>
                <a:latin typeface="HelveticaNeueLTPro-Md"/>
                <a:cs typeface="HelveticaNeueLTPro-Md"/>
              </a:rPr>
              <a:t>s</a:t>
            </a:r>
            <a:r>
              <a:rPr sz="900" spc="5" dirty="0">
                <a:solidFill>
                  <a:srgbClr val="1C216F"/>
                </a:solidFill>
                <a:latin typeface="HelveticaNeueLTPro-Md"/>
                <a:cs typeface="HelveticaNeueLTPro-Md"/>
              </a:rPr>
              <a:t>ifi</a:t>
            </a:r>
            <a:r>
              <a:rPr sz="900" spc="10" dirty="0">
                <a:solidFill>
                  <a:srgbClr val="1C216F"/>
                </a:solidFill>
                <a:latin typeface="HelveticaNeueLTPro-Md"/>
                <a:cs typeface="HelveticaNeueLTPro-Md"/>
              </a:rPr>
              <a:t>c</a:t>
            </a:r>
            <a:r>
              <a:rPr sz="900" spc="5" dirty="0">
                <a:solidFill>
                  <a:srgbClr val="1C216F"/>
                </a:solidFill>
                <a:latin typeface="HelveticaNeueLTPro-Md"/>
                <a:cs typeface="HelveticaNeueLTPro-Md"/>
              </a:rPr>
              <a:t>ati</a:t>
            </a:r>
            <a:r>
              <a:rPr sz="900" spc="10" dirty="0">
                <a:solidFill>
                  <a:srgbClr val="1C216F"/>
                </a:solidFill>
                <a:latin typeface="HelveticaNeueLTPro-Md"/>
                <a:cs typeface="HelveticaNeueLTPro-Md"/>
              </a:rPr>
              <a:t>o</a:t>
            </a:r>
            <a:r>
              <a:rPr sz="900" dirty="0">
                <a:solidFill>
                  <a:srgbClr val="1C216F"/>
                </a:solidFill>
                <a:latin typeface="HelveticaNeueLTPro-Md"/>
                <a:cs typeface="HelveticaNeueLTPro-Md"/>
              </a:rPr>
              <a:t>n:  </a:t>
            </a:r>
            <a:r>
              <a:rPr sz="900" spc="5" dirty="0">
                <a:solidFill>
                  <a:srgbClr val="1C216F"/>
                </a:solidFill>
                <a:latin typeface="HelveticaNeueLTPro-Md"/>
                <a:cs typeface="HelveticaNeueLTPro-Md"/>
              </a:rPr>
              <a:t>Risk</a:t>
            </a:r>
            <a:r>
              <a:rPr sz="900" spc="-30" dirty="0">
                <a:solidFill>
                  <a:srgbClr val="1C216F"/>
                </a:solidFill>
                <a:latin typeface="HelveticaNeueLTPro-Md"/>
                <a:cs typeface="HelveticaNeueLTPro-Md"/>
              </a:rPr>
              <a:t> </a:t>
            </a:r>
            <a:r>
              <a:rPr sz="900" spc="5" dirty="0">
                <a:solidFill>
                  <a:srgbClr val="1C216F"/>
                </a:solidFill>
                <a:latin typeface="HelveticaNeueLTPro-Md"/>
                <a:cs typeface="HelveticaNeueLTPro-Md"/>
              </a:rPr>
              <a:t>phrases:</a:t>
            </a:r>
            <a:endParaRPr sz="900" dirty="0">
              <a:latin typeface="HelveticaNeueLTPro-Md"/>
              <a:cs typeface="HelveticaNeueLTPro-Md"/>
            </a:endParaRPr>
          </a:p>
        </p:txBody>
      </p:sp>
      <p:sp>
        <p:nvSpPr>
          <p:cNvPr id="16" name="object 16"/>
          <p:cNvSpPr txBox="1"/>
          <p:nvPr/>
        </p:nvSpPr>
        <p:spPr>
          <a:xfrm>
            <a:off x="2666948" y="4724400"/>
            <a:ext cx="4779505" cy="1846659"/>
          </a:xfrm>
          <a:prstGeom prst="rect">
            <a:avLst/>
          </a:prstGeom>
        </p:spPr>
        <p:txBody>
          <a:bodyPr vert="horz" wrap="square" lIns="0" tIns="12700" rIns="0" bIns="0" rtlCol="0">
            <a:spAutoFit/>
          </a:bodyPr>
          <a:lstStyle/>
          <a:p>
            <a:pPr marL="12700">
              <a:lnSpc>
                <a:spcPts val="1040"/>
              </a:lnSpc>
              <a:spcBef>
                <a:spcPts val="100"/>
              </a:spcBef>
            </a:pPr>
            <a:r>
              <a:rPr lang="en-TT" sz="900" spc="10" dirty="0">
                <a:solidFill>
                  <a:srgbClr val="1C216F"/>
                </a:solidFill>
                <a:latin typeface="HelveticaNeueLTPro-Md"/>
                <a:cs typeface="HelveticaNeueLTPro-Md"/>
              </a:rPr>
              <a:t>Toxic</a:t>
            </a:r>
            <a:endParaRPr sz="900" dirty="0">
              <a:latin typeface="HelveticaNeueLTPro-Md"/>
              <a:cs typeface="HelveticaNeueLTPro-Md"/>
            </a:endParaRPr>
          </a:p>
          <a:p>
            <a:pPr marL="12700">
              <a:lnSpc>
                <a:spcPts val="1000"/>
              </a:lnSpc>
            </a:pPr>
            <a:r>
              <a:rPr lang="en-TT" sz="900" spc="-5" dirty="0">
                <a:solidFill>
                  <a:srgbClr val="1C216F"/>
                </a:solidFill>
                <a:latin typeface="HelveticaNeueLTPro-Md"/>
                <a:cs typeface="HelveticaNeueLTPro-Md"/>
              </a:rPr>
              <a:t>R10- Flammable.</a:t>
            </a:r>
          </a:p>
          <a:p>
            <a:pPr marL="12700">
              <a:lnSpc>
                <a:spcPts val="1000"/>
              </a:lnSpc>
            </a:pPr>
            <a:r>
              <a:rPr lang="en-TT" sz="900" spc="-5" dirty="0">
                <a:solidFill>
                  <a:srgbClr val="1C216F"/>
                </a:solidFill>
                <a:latin typeface="HelveticaNeueLTPro-Md"/>
                <a:cs typeface="HelveticaNeueLTPro-Md"/>
              </a:rPr>
              <a:t>R45- May cause cancer.</a:t>
            </a:r>
          </a:p>
          <a:p>
            <a:pPr marL="12700">
              <a:lnSpc>
                <a:spcPts val="1000"/>
              </a:lnSpc>
            </a:pPr>
            <a:r>
              <a:rPr lang="en-TT" sz="900" spc="-5" dirty="0">
                <a:solidFill>
                  <a:srgbClr val="1C216F"/>
                </a:solidFill>
                <a:latin typeface="HelveticaNeueLTPro-Md"/>
                <a:cs typeface="HelveticaNeueLTPro-Md"/>
              </a:rPr>
              <a:t>R46- May cause heritable genetic damage.</a:t>
            </a:r>
          </a:p>
          <a:p>
            <a:pPr marL="12700">
              <a:lnSpc>
                <a:spcPts val="1000"/>
              </a:lnSpc>
            </a:pPr>
            <a:r>
              <a:rPr lang="en-TT" sz="900" spc="-5" dirty="0">
                <a:solidFill>
                  <a:srgbClr val="1C216F"/>
                </a:solidFill>
                <a:latin typeface="HelveticaNeueLTPro-Md"/>
                <a:cs typeface="HelveticaNeueLTPro-Md"/>
              </a:rPr>
              <a:t>R36/38- Irritating to eyes and skin.</a:t>
            </a:r>
          </a:p>
          <a:p>
            <a:pPr marL="12700">
              <a:lnSpc>
                <a:spcPts val="1000"/>
              </a:lnSpc>
            </a:pPr>
            <a:r>
              <a:rPr lang="en-TT" sz="900" spc="-5" dirty="0">
                <a:solidFill>
                  <a:srgbClr val="1C216F"/>
                </a:solidFill>
                <a:latin typeface="HelveticaNeueLTPro-Md"/>
                <a:cs typeface="HelveticaNeueLTPro-Md"/>
              </a:rPr>
              <a:t>R43- May cause sensitization by skin contact.</a:t>
            </a:r>
          </a:p>
          <a:p>
            <a:pPr marL="12700">
              <a:lnSpc>
                <a:spcPts val="1000"/>
              </a:lnSpc>
            </a:pPr>
            <a:r>
              <a:rPr lang="en-TT" sz="900" spc="-5" dirty="0">
                <a:solidFill>
                  <a:srgbClr val="1C216F"/>
                </a:solidFill>
                <a:latin typeface="HelveticaNeueLTPro-Md"/>
                <a:cs typeface="HelveticaNeueLTPro-Md"/>
              </a:rPr>
              <a:t>R52/53- Harmful to aquatic organisms, may cause long-term adverse effects in the aquatic environment.</a:t>
            </a:r>
          </a:p>
          <a:p>
            <a:pPr marL="12700">
              <a:lnSpc>
                <a:spcPts val="940"/>
              </a:lnSpc>
            </a:pPr>
            <a:r>
              <a:rPr sz="900" spc="5" dirty="0">
                <a:solidFill>
                  <a:srgbClr val="1C216F"/>
                </a:solidFill>
                <a:latin typeface="HelveticaNeueLTPro-Md"/>
                <a:cs typeface="HelveticaNeueLTPro-Md"/>
              </a:rPr>
              <a:t>Flammable.</a:t>
            </a:r>
            <a:endParaRPr sz="900" dirty="0">
              <a:latin typeface="HelveticaNeueLTPro-Md"/>
              <a:cs typeface="HelveticaNeueLTPro-Md"/>
            </a:endParaRPr>
          </a:p>
          <a:p>
            <a:pPr marL="12700" marR="5080">
              <a:lnSpc>
                <a:spcPts val="1000"/>
              </a:lnSpc>
              <a:spcBef>
                <a:spcPts val="60"/>
              </a:spcBef>
            </a:pPr>
            <a:r>
              <a:rPr lang="en-US" sz="900" spc="5" dirty="0">
                <a:solidFill>
                  <a:srgbClr val="1C216F"/>
                </a:solidFill>
                <a:latin typeface="HelveticaNeueLTPro-Md"/>
                <a:cs typeface="HelveticaNeueLTPro-Md"/>
              </a:rPr>
              <a:t>May cause cancer. May cause heritable genetic damage. Irritating to eyes and skin. May cause sensitization by skin contact.</a:t>
            </a:r>
          </a:p>
          <a:p>
            <a:pPr marL="12700" marR="5080">
              <a:lnSpc>
                <a:spcPts val="1000"/>
              </a:lnSpc>
              <a:spcBef>
                <a:spcPts val="60"/>
              </a:spcBef>
            </a:pPr>
            <a:r>
              <a:rPr lang="en-US" sz="900" spc="5" dirty="0">
                <a:solidFill>
                  <a:srgbClr val="1C216F"/>
                </a:solidFill>
                <a:latin typeface="HelveticaNeueLTPro-Md"/>
                <a:cs typeface="HelveticaNeueLTPro-Md"/>
              </a:rPr>
              <a:t>Harmful to aquatic organisms, may cause long-term adverse effects in the aquatic</a:t>
            </a:r>
          </a:p>
          <a:p>
            <a:pPr marL="12700" marR="5080">
              <a:lnSpc>
                <a:spcPts val="1000"/>
              </a:lnSpc>
              <a:spcBef>
                <a:spcPts val="60"/>
              </a:spcBef>
            </a:pPr>
            <a:r>
              <a:rPr lang="en-US" sz="900" spc="5" dirty="0">
                <a:solidFill>
                  <a:srgbClr val="1C216F"/>
                </a:solidFill>
                <a:latin typeface="HelveticaNeueLTPro-Md"/>
                <a:cs typeface="HelveticaNeueLTPro-Md"/>
              </a:rPr>
              <a:t>environment.</a:t>
            </a:r>
          </a:p>
          <a:p>
            <a:pPr marL="12700" marR="5080">
              <a:lnSpc>
                <a:spcPts val="1000"/>
              </a:lnSpc>
              <a:spcBef>
                <a:spcPts val="60"/>
              </a:spcBef>
            </a:pPr>
            <a:r>
              <a:rPr sz="900" spc="5" dirty="0">
                <a:solidFill>
                  <a:srgbClr val="1C216F"/>
                </a:solidFill>
                <a:latin typeface="HelveticaNeueLTPro-Md"/>
                <a:cs typeface="HelveticaNeueLTPro-Md"/>
              </a:rPr>
              <a:t>None</a:t>
            </a:r>
            <a:r>
              <a:rPr sz="900" spc="-5" dirty="0">
                <a:solidFill>
                  <a:srgbClr val="1C216F"/>
                </a:solidFill>
                <a:latin typeface="HelveticaNeueLTPro-Md"/>
                <a:cs typeface="HelveticaNeueLTPro-Md"/>
              </a:rPr>
              <a:t> </a:t>
            </a:r>
            <a:r>
              <a:rPr sz="900" spc="5" dirty="0">
                <a:solidFill>
                  <a:srgbClr val="1C216F"/>
                </a:solidFill>
                <a:latin typeface="HelveticaNeueLTPro-Md"/>
                <a:cs typeface="HelveticaNeueLTPro-Md"/>
              </a:rPr>
              <a:t>known.</a:t>
            </a:r>
            <a:endParaRPr sz="900" dirty="0">
              <a:latin typeface="HelveticaNeueLTPro-Md"/>
              <a:cs typeface="HelveticaNeueLTPro-Md"/>
            </a:endParaRPr>
          </a:p>
        </p:txBody>
      </p:sp>
      <p:sp>
        <p:nvSpPr>
          <p:cNvPr id="17" name="object 17"/>
          <p:cNvSpPr txBox="1"/>
          <p:nvPr/>
        </p:nvSpPr>
        <p:spPr>
          <a:xfrm>
            <a:off x="615950" y="5715000"/>
            <a:ext cx="1494790" cy="769441"/>
          </a:xfrm>
          <a:prstGeom prst="rect">
            <a:avLst/>
          </a:prstGeom>
        </p:spPr>
        <p:txBody>
          <a:bodyPr vert="horz" wrap="square" lIns="0" tIns="25400" rIns="0" bIns="0" rtlCol="0">
            <a:spAutoFit/>
          </a:bodyPr>
          <a:lstStyle/>
          <a:p>
            <a:pPr marL="12700" marR="5080">
              <a:lnSpc>
                <a:spcPts val="1000"/>
              </a:lnSpc>
              <a:spcBef>
                <a:spcPts val="200"/>
              </a:spcBef>
            </a:pPr>
            <a:r>
              <a:rPr sz="900" dirty="0">
                <a:solidFill>
                  <a:srgbClr val="1C216F"/>
                </a:solidFill>
                <a:latin typeface="HelveticaNeueLTPro-Md"/>
                <a:cs typeface="HelveticaNeueLTPro-Md"/>
              </a:rPr>
              <a:t>P</a:t>
            </a:r>
            <a:r>
              <a:rPr sz="900" spc="-5" dirty="0">
                <a:solidFill>
                  <a:srgbClr val="1C216F"/>
                </a:solidFill>
                <a:latin typeface="HelveticaNeueLTPro-Md"/>
                <a:cs typeface="HelveticaNeueLTPro-Md"/>
              </a:rPr>
              <a:t>h</a:t>
            </a:r>
            <a:r>
              <a:rPr sz="900" spc="5" dirty="0">
                <a:solidFill>
                  <a:srgbClr val="1C216F"/>
                </a:solidFill>
                <a:latin typeface="HelveticaNeueLTPro-Md"/>
                <a:cs typeface="HelveticaNeueLTPro-Md"/>
              </a:rPr>
              <a:t>y</a:t>
            </a:r>
            <a:r>
              <a:rPr sz="900" spc="10" dirty="0">
                <a:solidFill>
                  <a:srgbClr val="1C216F"/>
                </a:solidFill>
                <a:latin typeface="HelveticaNeueLTPro-Md"/>
                <a:cs typeface="HelveticaNeueLTPro-Md"/>
              </a:rPr>
              <a:t>s</a:t>
            </a:r>
            <a:r>
              <a:rPr sz="900" spc="5" dirty="0">
                <a:solidFill>
                  <a:srgbClr val="1C216F"/>
                </a:solidFill>
                <a:latin typeface="HelveticaNeueLTPro-Md"/>
                <a:cs typeface="HelveticaNeueLTPro-Md"/>
              </a:rPr>
              <a:t>i</a:t>
            </a:r>
            <a:r>
              <a:rPr sz="900" spc="10" dirty="0">
                <a:solidFill>
                  <a:srgbClr val="1C216F"/>
                </a:solidFill>
                <a:latin typeface="HelveticaNeueLTPro-Md"/>
                <a:cs typeface="HelveticaNeueLTPro-Md"/>
              </a:rPr>
              <a:t>c</a:t>
            </a:r>
            <a:r>
              <a:rPr sz="900" spc="15" dirty="0">
                <a:solidFill>
                  <a:srgbClr val="1C216F"/>
                </a:solidFill>
                <a:latin typeface="HelveticaNeueLTPro-Md"/>
                <a:cs typeface="HelveticaNeueLTPro-Md"/>
              </a:rPr>
              <a:t>a</a:t>
            </a:r>
            <a:r>
              <a:rPr sz="900" spc="20" dirty="0">
                <a:solidFill>
                  <a:srgbClr val="1C216F"/>
                </a:solidFill>
                <a:latin typeface="HelveticaNeueLTPro-Md"/>
                <a:cs typeface="HelveticaNeueLTPro-Md"/>
              </a:rPr>
              <a:t>l</a:t>
            </a:r>
            <a:r>
              <a:rPr sz="900" spc="-30" dirty="0">
                <a:solidFill>
                  <a:srgbClr val="1C216F"/>
                </a:solidFill>
                <a:latin typeface="HelveticaNeueLTPro-Md"/>
                <a:cs typeface="HelveticaNeueLTPro-Md"/>
              </a:rPr>
              <a:t>/</a:t>
            </a:r>
            <a:r>
              <a:rPr sz="900" spc="10" dirty="0">
                <a:solidFill>
                  <a:srgbClr val="1C216F"/>
                </a:solidFill>
                <a:latin typeface="HelveticaNeueLTPro-Md"/>
                <a:cs typeface="HelveticaNeueLTPro-Md"/>
              </a:rPr>
              <a:t>c</a:t>
            </a:r>
            <a:r>
              <a:rPr sz="900" spc="5" dirty="0">
                <a:solidFill>
                  <a:srgbClr val="1C216F"/>
                </a:solidFill>
                <a:latin typeface="HelveticaNeueLTPro-Md"/>
                <a:cs typeface="HelveticaNeueLTPro-Md"/>
              </a:rPr>
              <a:t>h</a:t>
            </a:r>
            <a:r>
              <a:rPr sz="900" spc="10" dirty="0">
                <a:solidFill>
                  <a:srgbClr val="1C216F"/>
                </a:solidFill>
                <a:latin typeface="HelveticaNeueLTPro-Md"/>
                <a:cs typeface="HelveticaNeueLTPro-Md"/>
              </a:rPr>
              <a:t>e</a:t>
            </a:r>
            <a:r>
              <a:rPr sz="900" spc="5" dirty="0">
                <a:solidFill>
                  <a:srgbClr val="1C216F"/>
                </a:solidFill>
                <a:latin typeface="HelveticaNeueLTPro-Md"/>
                <a:cs typeface="HelveticaNeueLTPro-Md"/>
              </a:rPr>
              <a:t>mi</a:t>
            </a:r>
            <a:r>
              <a:rPr sz="900" spc="10" dirty="0">
                <a:solidFill>
                  <a:srgbClr val="1C216F"/>
                </a:solidFill>
                <a:latin typeface="HelveticaNeueLTPro-Md"/>
                <a:cs typeface="HelveticaNeueLTPro-Md"/>
              </a:rPr>
              <a:t>c</a:t>
            </a:r>
            <a:r>
              <a:rPr sz="900" spc="15" dirty="0">
                <a:solidFill>
                  <a:srgbClr val="1C216F"/>
                </a:solidFill>
                <a:latin typeface="HelveticaNeueLTPro-Md"/>
                <a:cs typeface="HelveticaNeueLTPro-Md"/>
              </a:rPr>
              <a:t>a</a:t>
            </a:r>
            <a:r>
              <a:rPr sz="900" dirty="0">
                <a:solidFill>
                  <a:srgbClr val="1C216F"/>
                </a:solidFill>
                <a:latin typeface="HelveticaNeueLTPro-Md"/>
                <a:cs typeface="HelveticaNeueLTPro-Md"/>
              </a:rPr>
              <a:t>l </a:t>
            </a:r>
            <a:r>
              <a:rPr sz="900" spc="5" dirty="0">
                <a:solidFill>
                  <a:srgbClr val="1C216F"/>
                </a:solidFill>
                <a:latin typeface="HelveticaNeueLTPro-Md"/>
                <a:cs typeface="HelveticaNeueLTPro-Md"/>
              </a:rPr>
              <a:t>h</a:t>
            </a:r>
            <a:r>
              <a:rPr sz="900" spc="25" dirty="0">
                <a:solidFill>
                  <a:srgbClr val="1C216F"/>
                </a:solidFill>
                <a:latin typeface="HelveticaNeueLTPro-Md"/>
                <a:cs typeface="HelveticaNeueLTPro-Md"/>
              </a:rPr>
              <a:t>a</a:t>
            </a:r>
            <a:r>
              <a:rPr sz="900" spc="15" dirty="0">
                <a:solidFill>
                  <a:srgbClr val="1C216F"/>
                </a:solidFill>
                <a:latin typeface="HelveticaNeueLTPro-Md"/>
                <a:cs typeface="HelveticaNeueLTPro-Md"/>
              </a:rPr>
              <a:t>zar</a:t>
            </a:r>
            <a:r>
              <a:rPr sz="900" spc="5" dirty="0">
                <a:solidFill>
                  <a:srgbClr val="1C216F"/>
                </a:solidFill>
                <a:latin typeface="HelveticaNeueLTPro-Md"/>
                <a:cs typeface="HelveticaNeueLTPro-Md"/>
              </a:rPr>
              <a:t>d</a:t>
            </a:r>
            <a:r>
              <a:rPr sz="900" dirty="0">
                <a:solidFill>
                  <a:srgbClr val="1C216F"/>
                </a:solidFill>
                <a:latin typeface="HelveticaNeueLTPro-Md"/>
                <a:cs typeface="HelveticaNeueLTPro-Md"/>
              </a:rPr>
              <a:t>s:  </a:t>
            </a:r>
            <a:endParaRPr lang="en-US" sz="900" dirty="0">
              <a:solidFill>
                <a:srgbClr val="1C216F"/>
              </a:solidFill>
              <a:latin typeface="HelveticaNeueLTPro-Md"/>
              <a:cs typeface="HelveticaNeueLTPro-Md"/>
            </a:endParaRPr>
          </a:p>
          <a:p>
            <a:pPr marL="12700" marR="5080">
              <a:lnSpc>
                <a:spcPts val="1000"/>
              </a:lnSpc>
              <a:spcBef>
                <a:spcPts val="200"/>
              </a:spcBef>
            </a:pPr>
            <a:r>
              <a:rPr sz="900" spc="5" dirty="0">
                <a:solidFill>
                  <a:srgbClr val="1C216F"/>
                </a:solidFill>
                <a:latin typeface="HelveticaNeueLTPro-Md"/>
                <a:cs typeface="HelveticaNeueLTPro-Md"/>
              </a:rPr>
              <a:t>Human health </a:t>
            </a:r>
            <a:r>
              <a:rPr sz="900" spc="10" dirty="0">
                <a:solidFill>
                  <a:srgbClr val="1C216F"/>
                </a:solidFill>
                <a:latin typeface="HelveticaNeueLTPro-Md"/>
                <a:cs typeface="HelveticaNeueLTPro-Md"/>
              </a:rPr>
              <a:t>hazards: </a:t>
            </a:r>
            <a:r>
              <a:rPr sz="900" spc="15" dirty="0">
                <a:solidFill>
                  <a:srgbClr val="1C216F"/>
                </a:solidFill>
                <a:latin typeface="HelveticaNeueLTPro-Md"/>
                <a:cs typeface="HelveticaNeueLTPro-Md"/>
              </a:rPr>
              <a:t> </a:t>
            </a:r>
            <a:endParaRPr lang="en-US" sz="900" spc="15" dirty="0">
              <a:solidFill>
                <a:srgbClr val="1C216F"/>
              </a:solidFill>
              <a:latin typeface="HelveticaNeueLTPro-Md"/>
              <a:cs typeface="HelveticaNeueLTPro-Md"/>
            </a:endParaRPr>
          </a:p>
          <a:p>
            <a:pPr marL="12700" marR="5080">
              <a:lnSpc>
                <a:spcPts val="1000"/>
              </a:lnSpc>
              <a:spcBef>
                <a:spcPts val="200"/>
              </a:spcBef>
            </a:pPr>
            <a:endParaRPr lang="en-TT" sz="900" spc="15" dirty="0">
              <a:solidFill>
                <a:srgbClr val="1C216F"/>
              </a:solidFill>
              <a:latin typeface="HelveticaNeueLTPro-Md"/>
              <a:cs typeface="HelveticaNeueLTPro-Md"/>
            </a:endParaRPr>
          </a:p>
          <a:p>
            <a:pPr marL="12700" marR="5080">
              <a:lnSpc>
                <a:spcPts val="1000"/>
              </a:lnSpc>
              <a:spcBef>
                <a:spcPts val="200"/>
              </a:spcBef>
            </a:pPr>
            <a:r>
              <a:rPr lang="en-TT" sz="900" spc="15" dirty="0">
                <a:solidFill>
                  <a:srgbClr val="1C216F"/>
                </a:solidFill>
                <a:latin typeface="HelveticaNeueLTPro-Md"/>
                <a:cs typeface="HelveticaNeueLTPro-Md"/>
              </a:rPr>
              <a:t>Environmental Hazards:</a:t>
            </a:r>
          </a:p>
          <a:p>
            <a:pPr marL="12700" marR="5080">
              <a:lnSpc>
                <a:spcPts val="1000"/>
              </a:lnSpc>
              <a:spcBef>
                <a:spcPts val="200"/>
              </a:spcBef>
            </a:pPr>
            <a:r>
              <a:rPr sz="900" spc="5" dirty="0">
                <a:solidFill>
                  <a:srgbClr val="1C216F"/>
                </a:solidFill>
                <a:latin typeface="HelveticaNeueLTPro-Md"/>
                <a:cs typeface="HelveticaNeueLTPro-Md"/>
              </a:rPr>
              <a:t>Additional</a:t>
            </a:r>
            <a:r>
              <a:rPr sz="900" spc="-10" dirty="0">
                <a:solidFill>
                  <a:srgbClr val="1C216F"/>
                </a:solidFill>
                <a:latin typeface="HelveticaNeueLTPro-Md"/>
                <a:cs typeface="HelveticaNeueLTPro-Md"/>
              </a:rPr>
              <a:t> </a:t>
            </a:r>
            <a:r>
              <a:rPr sz="900" spc="10" dirty="0">
                <a:solidFill>
                  <a:srgbClr val="1C216F"/>
                </a:solidFill>
                <a:latin typeface="HelveticaNeueLTPro-Md"/>
                <a:cs typeface="HelveticaNeueLTPro-Md"/>
              </a:rPr>
              <a:t>hazards:</a:t>
            </a:r>
            <a:endParaRPr sz="900" dirty="0">
              <a:latin typeface="HelveticaNeueLTPro-Md"/>
              <a:cs typeface="HelveticaNeueLTPro-Md"/>
            </a:endParaRPr>
          </a:p>
        </p:txBody>
      </p:sp>
      <p:sp>
        <p:nvSpPr>
          <p:cNvPr id="18" name="object 18"/>
          <p:cNvSpPr txBox="1"/>
          <p:nvPr/>
        </p:nvSpPr>
        <p:spPr>
          <a:xfrm>
            <a:off x="615950" y="6619240"/>
            <a:ext cx="4377055" cy="162560"/>
          </a:xfrm>
          <a:prstGeom prst="rect">
            <a:avLst/>
          </a:prstGeom>
        </p:spPr>
        <p:txBody>
          <a:bodyPr vert="horz" wrap="square" lIns="0" tIns="12700" rIns="0" bIns="0" rtlCol="0">
            <a:spAutoFit/>
          </a:bodyPr>
          <a:lstStyle/>
          <a:p>
            <a:pPr marL="12700">
              <a:lnSpc>
                <a:spcPct val="100000"/>
              </a:lnSpc>
              <a:spcBef>
                <a:spcPts val="100"/>
              </a:spcBef>
            </a:pPr>
            <a:r>
              <a:rPr sz="900" b="1" spc="10" dirty="0">
                <a:solidFill>
                  <a:srgbClr val="0B61AD"/>
                </a:solidFill>
                <a:latin typeface="Helvetica Neue LT Pro 75"/>
                <a:cs typeface="Helvetica Neue LT Pro 75"/>
              </a:rPr>
              <a:t>See</a:t>
            </a:r>
            <a:r>
              <a:rPr sz="900" b="1" dirty="0">
                <a:solidFill>
                  <a:srgbClr val="0B61AD"/>
                </a:solidFill>
                <a:latin typeface="Helvetica Neue LT Pro 75"/>
                <a:cs typeface="Helvetica Neue LT Pro 75"/>
              </a:rPr>
              <a:t> </a:t>
            </a:r>
            <a:r>
              <a:rPr sz="900" b="1" spc="10" dirty="0">
                <a:solidFill>
                  <a:srgbClr val="0B61AD"/>
                </a:solidFill>
                <a:latin typeface="Helvetica Neue LT Pro 75"/>
                <a:cs typeface="Helvetica Neue LT Pro 75"/>
              </a:rPr>
              <a:t>Section</a:t>
            </a:r>
            <a:r>
              <a:rPr sz="900" b="1" spc="5" dirty="0">
                <a:solidFill>
                  <a:srgbClr val="0B61AD"/>
                </a:solidFill>
                <a:latin typeface="Helvetica Neue LT Pro 75"/>
                <a:cs typeface="Helvetica Neue LT Pro 75"/>
              </a:rPr>
              <a:t> </a:t>
            </a:r>
            <a:r>
              <a:rPr sz="900" b="1" spc="-30" dirty="0">
                <a:solidFill>
                  <a:srgbClr val="0B61AD"/>
                </a:solidFill>
                <a:latin typeface="Helvetica Neue LT Pro 75"/>
                <a:cs typeface="Helvetica Neue LT Pro 75"/>
              </a:rPr>
              <a:t>11</a:t>
            </a:r>
            <a:r>
              <a:rPr sz="900" b="1" dirty="0">
                <a:solidFill>
                  <a:srgbClr val="0B61AD"/>
                </a:solidFill>
                <a:latin typeface="Helvetica Neue LT Pro 75"/>
                <a:cs typeface="Helvetica Neue LT Pro 75"/>
              </a:rPr>
              <a:t> </a:t>
            </a:r>
            <a:r>
              <a:rPr sz="900" b="1" spc="5" dirty="0">
                <a:solidFill>
                  <a:srgbClr val="0B61AD"/>
                </a:solidFill>
                <a:latin typeface="Helvetica Neue LT Pro 75"/>
                <a:cs typeface="Helvetica Neue LT Pro 75"/>
              </a:rPr>
              <a:t>for </a:t>
            </a:r>
            <a:r>
              <a:rPr sz="900" b="1" spc="10" dirty="0">
                <a:solidFill>
                  <a:srgbClr val="0B61AD"/>
                </a:solidFill>
                <a:latin typeface="Helvetica Neue LT Pro 75"/>
                <a:cs typeface="Helvetica Neue LT Pro 75"/>
              </a:rPr>
              <a:t>more</a:t>
            </a:r>
            <a:r>
              <a:rPr sz="900" b="1" dirty="0">
                <a:solidFill>
                  <a:srgbClr val="0B61AD"/>
                </a:solidFill>
                <a:latin typeface="Helvetica Neue LT Pro 75"/>
                <a:cs typeface="Helvetica Neue LT Pro 75"/>
              </a:rPr>
              <a:t> </a:t>
            </a:r>
            <a:r>
              <a:rPr sz="900" b="1" spc="10" dirty="0">
                <a:solidFill>
                  <a:srgbClr val="0B61AD"/>
                </a:solidFill>
                <a:latin typeface="Helvetica Neue LT Pro 75"/>
                <a:cs typeface="Helvetica Neue LT Pro 75"/>
              </a:rPr>
              <a:t>detailed</a:t>
            </a:r>
            <a:r>
              <a:rPr sz="900" b="1" spc="5" dirty="0">
                <a:solidFill>
                  <a:srgbClr val="0B61AD"/>
                </a:solidFill>
                <a:latin typeface="Helvetica Neue LT Pro 75"/>
                <a:cs typeface="Helvetica Neue LT Pro 75"/>
              </a:rPr>
              <a:t> </a:t>
            </a:r>
            <a:r>
              <a:rPr sz="900" b="1" spc="10" dirty="0">
                <a:solidFill>
                  <a:srgbClr val="0B61AD"/>
                </a:solidFill>
                <a:latin typeface="Helvetica Neue LT Pro 75"/>
                <a:cs typeface="Helvetica Neue LT Pro 75"/>
              </a:rPr>
              <a:t>information</a:t>
            </a:r>
            <a:r>
              <a:rPr sz="900" b="1" spc="5" dirty="0">
                <a:solidFill>
                  <a:srgbClr val="0B61AD"/>
                </a:solidFill>
                <a:latin typeface="Helvetica Neue LT Pro 75"/>
                <a:cs typeface="Helvetica Neue LT Pro 75"/>
              </a:rPr>
              <a:t> on</a:t>
            </a:r>
            <a:r>
              <a:rPr sz="900" b="1" dirty="0">
                <a:solidFill>
                  <a:srgbClr val="0B61AD"/>
                </a:solidFill>
                <a:latin typeface="Helvetica Neue LT Pro 75"/>
                <a:cs typeface="Helvetica Neue LT Pro 75"/>
              </a:rPr>
              <a:t> </a:t>
            </a:r>
            <a:r>
              <a:rPr sz="900" b="1" spc="10" dirty="0">
                <a:solidFill>
                  <a:srgbClr val="0B61AD"/>
                </a:solidFill>
                <a:latin typeface="Helvetica Neue LT Pro 75"/>
                <a:cs typeface="Helvetica Neue LT Pro 75"/>
              </a:rPr>
              <a:t>health</a:t>
            </a:r>
            <a:r>
              <a:rPr sz="900" b="1" spc="5" dirty="0">
                <a:solidFill>
                  <a:srgbClr val="0B61AD"/>
                </a:solidFill>
                <a:latin typeface="Helvetica Neue LT Pro 75"/>
                <a:cs typeface="Helvetica Neue LT Pro 75"/>
              </a:rPr>
              <a:t> </a:t>
            </a:r>
            <a:r>
              <a:rPr sz="900" b="1" spc="15" dirty="0">
                <a:solidFill>
                  <a:srgbClr val="0B61AD"/>
                </a:solidFill>
                <a:latin typeface="Helvetica Neue LT Pro 75"/>
                <a:cs typeface="Helvetica Neue LT Pro 75"/>
              </a:rPr>
              <a:t>effects</a:t>
            </a:r>
            <a:r>
              <a:rPr sz="900" b="1" dirty="0">
                <a:solidFill>
                  <a:srgbClr val="0B61AD"/>
                </a:solidFill>
                <a:latin typeface="Helvetica Neue LT Pro 75"/>
                <a:cs typeface="Helvetica Neue LT Pro 75"/>
              </a:rPr>
              <a:t> </a:t>
            </a:r>
            <a:r>
              <a:rPr sz="900" b="1" spc="10" dirty="0">
                <a:solidFill>
                  <a:srgbClr val="0B61AD"/>
                </a:solidFill>
                <a:latin typeface="Helvetica Neue LT Pro 75"/>
                <a:cs typeface="Helvetica Neue LT Pro 75"/>
              </a:rPr>
              <a:t>and</a:t>
            </a:r>
            <a:r>
              <a:rPr sz="900" b="1" spc="5" dirty="0">
                <a:solidFill>
                  <a:srgbClr val="0B61AD"/>
                </a:solidFill>
                <a:latin typeface="Helvetica Neue LT Pro 75"/>
                <a:cs typeface="Helvetica Neue LT Pro 75"/>
              </a:rPr>
              <a:t> </a:t>
            </a:r>
            <a:r>
              <a:rPr sz="900" b="1" spc="10" dirty="0">
                <a:solidFill>
                  <a:srgbClr val="0B61AD"/>
                </a:solidFill>
                <a:latin typeface="Helvetica Neue LT Pro 75"/>
                <a:cs typeface="Helvetica Neue LT Pro 75"/>
              </a:rPr>
              <a:t>symptoms.</a:t>
            </a:r>
            <a:endParaRPr sz="900" dirty="0">
              <a:latin typeface="Helvetica Neue LT Pro 75"/>
              <a:cs typeface="Helvetica Neue LT Pro 75"/>
            </a:endParaRPr>
          </a:p>
        </p:txBody>
      </p:sp>
      <p:graphicFrame>
        <p:nvGraphicFramePr>
          <p:cNvPr id="19" name="object 19"/>
          <p:cNvGraphicFramePr>
            <a:graphicFrameLocks noGrp="1"/>
          </p:cNvGraphicFramePr>
          <p:nvPr>
            <p:extLst>
              <p:ext uri="{D42A27DB-BD31-4B8C-83A1-F6EECF244321}">
                <p14:modId xmlns:p14="http://schemas.microsoft.com/office/powerpoint/2010/main" val="4012632715"/>
              </p:ext>
            </p:extLst>
          </p:nvPr>
        </p:nvGraphicFramePr>
        <p:xfrm>
          <a:off x="457200" y="7162800"/>
          <a:ext cx="6692263" cy="1967230"/>
        </p:xfrm>
        <a:graphic>
          <a:graphicData uri="http://schemas.openxmlformats.org/drawingml/2006/table">
            <a:tbl>
              <a:tblPr firstRow="1" bandRow="1">
                <a:tableStyleId>{2D5ABB26-0587-4C30-8999-92F81FD0307C}</a:tableStyleId>
              </a:tblPr>
              <a:tblGrid>
                <a:gridCol w="1833245">
                  <a:extLst>
                    <a:ext uri="{9D8B030D-6E8A-4147-A177-3AD203B41FA5}">
                      <a16:colId xmlns:a16="http://schemas.microsoft.com/office/drawing/2014/main" val="20000"/>
                    </a:ext>
                  </a:extLst>
                </a:gridCol>
                <a:gridCol w="1672589">
                  <a:extLst>
                    <a:ext uri="{9D8B030D-6E8A-4147-A177-3AD203B41FA5}">
                      <a16:colId xmlns:a16="http://schemas.microsoft.com/office/drawing/2014/main" val="20001"/>
                    </a:ext>
                  </a:extLst>
                </a:gridCol>
                <a:gridCol w="3186429">
                  <a:extLst>
                    <a:ext uri="{9D8B030D-6E8A-4147-A177-3AD203B41FA5}">
                      <a16:colId xmlns:a16="http://schemas.microsoft.com/office/drawing/2014/main" val="20002"/>
                    </a:ext>
                  </a:extLst>
                </a:gridCol>
              </a:tblGrid>
              <a:tr h="215900">
                <a:tc>
                  <a:txBody>
                    <a:bodyPr/>
                    <a:lstStyle/>
                    <a:p>
                      <a:pPr marL="171450">
                        <a:lnSpc>
                          <a:spcPts val="1035"/>
                        </a:lnSpc>
                      </a:pPr>
                      <a:r>
                        <a:rPr sz="900" spc="5" dirty="0">
                          <a:solidFill>
                            <a:srgbClr val="002060"/>
                          </a:solidFill>
                          <a:latin typeface="HelveticaNeueLTPro-Md"/>
                          <a:cs typeface="HelveticaNeueLTPro-Md"/>
                        </a:rPr>
                        <a:t>Substance/preparation:</a:t>
                      </a:r>
                      <a:endParaRPr sz="900">
                        <a:solidFill>
                          <a:srgbClr val="002060"/>
                        </a:solidFill>
                        <a:latin typeface="HelveticaNeueLTPro-Md"/>
                        <a:cs typeface="HelveticaNeueLTPro-Md"/>
                      </a:endParaRPr>
                    </a:p>
                  </a:txBody>
                  <a:tcPr marL="0" marR="0" marT="0" marB="0">
                    <a:lnB w="12700">
                      <a:solidFill>
                        <a:srgbClr val="14B1E7"/>
                      </a:solidFill>
                      <a:prstDash val="solid"/>
                    </a:lnB>
                  </a:tcPr>
                </a:tc>
                <a:tc>
                  <a:txBody>
                    <a:bodyPr/>
                    <a:lstStyle/>
                    <a:p>
                      <a:pPr marL="388620">
                        <a:lnSpc>
                          <a:spcPts val="1035"/>
                        </a:lnSpc>
                      </a:pPr>
                      <a:r>
                        <a:rPr sz="900" spc="5" dirty="0">
                          <a:solidFill>
                            <a:srgbClr val="002060"/>
                          </a:solidFill>
                          <a:latin typeface="HelveticaNeueLTPro-Md"/>
                          <a:cs typeface="HelveticaNeueLTPro-Md"/>
                        </a:rPr>
                        <a:t>Mixture</a:t>
                      </a:r>
                      <a:endParaRPr sz="900" dirty="0">
                        <a:solidFill>
                          <a:srgbClr val="002060"/>
                        </a:solidFill>
                        <a:latin typeface="HelveticaNeueLTPro-Md"/>
                        <a:cs typeface="HelveticaNeueLTPro-Md"/>
                      </a:endParaRPr>
                    </a:p>
                  </a:txBody>
                  <a:tcPr marL="0" marR="0" marT="0" marB="0">
                    <a:lnB w="12700">
                      <a:solidFill>
                        <a:srgbClr val="14B1E7"/>
                      </a:solidFill>
                      <a:prstDash val="solid"/>
                    </a:lnB>
                  </a:tcPr>
                </a:tc>
                <a:tc>
                  <a:txBody>
                    <a:bodyPr/>
                    <a:lstStyle/>
                    <a:p>
                      <a:pPr>
                        <a:lnSpc>
                          <a:spcPct val="100000"/>
                        </a:lnSpc>
                      </a:pPr>
                      <a:endParaRPr sz="800">
                        <a:solidFill>
                          <a:srgbClr val="002060"/>
                        </a:solidFill>
                        <a:latin typeface="Times"/>
                        <a:cs typeface="Times"/>
                      </a:endParaRPr>
                    </a:p>
                  </a:txBody>
                  <a:tcPr marL="0" marR="0" marT="0" marB="0">
                    <a:lnB w="12700">
                      <a:solidFill>
                        <a:srgbClr val="14B1E7"/>
                      </a:solidFill>
                      <a:prstDash val="solid"/>
                    </a:lnB>
                  </a:tcPr>
                </a:tc>
                <a:extLst>
                  <a:ext uri="{0D108BD9-81ED-4DB2-BD59-A6C34878D82A}">
                    <a16:rowId xmlns:a16="http://schemas.microsoft.com/office/drawing/2014/main" val="10000"/>
                  </a:ext>
                </a:extLst>
              </a:tr>
              <a:tr h="297180">
                <a:tc>
                  <a:txBody>
                    <a:bodyPr/>
                    <a:lstStyle/>
                    <a:p>
                      <a:pPr marL="171450">
                        <a:lnSpc>
                          <a:spcPct val="100000"/>
                        </a:lnSpc>
                        <a:spcBef>
                          <a:spcPts val="770"/>
                        </a:spcBef>
                      </a:pPr>
                      <a:r>
                        <a:rPr sz="900" spc="5" dirty="0">
                          <a:solidFill>
                            <a:srgbClr val="002060"/>
                          </a:solidFill>
                          <a:latin typeface="HelveticaNeueLTPro-Md"/>
                          <a:cs typeface="HelveticaNeueLTPro-Md"/>
                        </a:rPr>
                        <a:t>Ingredient</a:t>
                      </a:r>
                      <a:r>
                        <a:rPr sz="900" spc="-35" dirty="0">
                          <a:solidFill>
                            <a:srgbClr val="002060"/>
                          </a:solidFill>
                          <a:latin typeface="HelveticaNeueLTPro-Md"/>
                          <a:cs typeface="HelveticaNeueLTPro-Md"/>
                        </a:rPr>
                        <a:t> </a:t>
                      </a:r>
                      <a:r>
                        <a:rPr sz="900" spc="5" dirty="0">
                          <a:solidFill>
                            <a:srgbClr val="002060"/>
                          </a:solidFill>
                          <a:latin typeface="HelveticaNeueLTPro-Md"/>
                          <a:cs typeface="HelveticaNeueLTPro-Md"/>
                        </a:rPr>
                        <a:t>name</a:t>
                      </a:r>
                      <a:endParaRPr sz="900" dirty="0">
                        <a:solidFill>
                          <a:srgbClr val="002060"/>
                        </a:solidFill>
                        <a:latin typeface="HelveticaNeueLTPro-Md"/>
                        <a:cs typeface="HelveticaNeueLTPro-Md"/>
                      </a:endParaRPr>
                    </a:p>
                  </a:txBody>
                  <a:tcPr marL="0" marR="0" marT="97790" marB="0">
                    <a:lnT w="12700">
                      <a:solidFill>
                        <a:srgbClr val="14B1E7"/>
                      </a:solidFill>
                      <a:prstDash val="solid"/>
                    </a:lnT>
                  </a:tcPr>
                </a:tc>
                <a:tc>
                  <a:txBody>
                    <a:bodyPr/>
                    <a:lstStyle/>
                    <a:p>
                      <a:pPr marL="388620">
                        <a:lnSpc>
                          <a:spcPct val="100000"/>
                        </a:lnSpc>
                        <a:spcBef>
                          <a:spcPts val="770"/>
                        </a:spcBef>
                      </a:pPr>
                      <a:r>
                        <a:rPr sz="900" dirty="0">
                          <a:solidFill>
                            <a:srgbClr val="002060"/>
                          </a:solidFill>
                          <a:latin typeface="HelveticaNeueLTPro-Md"/>
                          <a:cs typeface="HelveticaNeueLTPro-Md"/>
                        </a:rPr>
                        <a:t>CAS</a:t>
                      </a:r>
                      <a:r>
                        <a:rPr sz="900" spc="-45" dirty="0">
                          <a:solidFill>
                            <a:srgbClr val="002060"/>
                          </a:solidFill>
                          <a:latin typeface="HelveticaNeueLTPro-Md"/>
                          <a:cs typeface="HelveticaNeueLTPro-Md"/>
                        </a:rPr>
                        <a:t> </a:t>
                      </a:r>
                      <a:r>
                        <a:rPr sz="900" spc="5" dirty="0">
                          <a:solidFill>
                            <a:srgbClr val="002060"/>
                          </a:solidFill>
                          <a:latin typeface="HelveticaNeueLTPro-Md"/>
                          <a:cs typeface="HelveticaNeueLTPro-Md"/>
                        </a:rPr>
                        <a:t>number</a:t>
                      </a:r>
                      <a:endParaRPr sz="900">
                        <a:solidFill>
                          <a:srgbClr val="002060"/>
                        </a:solidFill>
                        <a:latin typeface="HelveticaNeueLTPro-Md"/>
                        <a:cs typeface="HelveticaNeueLTPro-Md"/>
                      </a:endParaRPr>
                    </a:p>
                  </a:txBody>
                  <a:tcPr marL="0" marR="0" marT="97790" marB="0">
                    <a:lnT w="12700">
                      <a:solidFill>
                        <a:srgbClr val="14B1E7"/>
                      </a:solidFill>
                      <a:prstDash val="solid"/>
                    </a:lnT>
                  </a:tcPr>
                </a:tc>
                <a:tc>
                  <a:txBody>
                    <a:bodyPr/>
                    <a:lstStyle/>
                    <a:p>
                      <a:pPr marL="608330">
                        <a:lnSpc>
                          <a:spcPct val="100000"/>
                        </a:lnSpc>
                        <a:spcBef>
                          <a:spcPts val="770"/>
                        </a:spcBef>
                      </a:pPr>
                      <a:r>
                        <a:rPr sz="900" dirty="0">
                          <a:solidFill>
                            <a:srgbClr val="002060"/>
                          </a:solidFill>
                          <a:latin typeface="HelveticaNeueLTPro-Md"/>
                          <a:cs typeface="HelveticaNeueLTPro-Md"/>
                        </a:rPr>
                        <a:t>%</a:t>
                      </a:r>
                    </a:p>
                  </a:txBody>
                  <a:tcPr marL="0" marR="0" marT="97790" marB="0">
                    <a:lnT w="12700">
                      <a:solidFill>
                        <a:srgbClr val="14B1E7"/>
                      </a:solidFill>
                      <a:prstDash val="solid"/>
                    </a:lnT>
                  </a:tcPr>
                </a:tc>
                <a:extLst>
                  <a:ext uri="{0D108BD9-81ED-4DB2-BD59-A6C34878D82A}">
                    <a16:rowId xmlns:a16="http://schemas.microsoft.com/office/drawing/2014/main" val="10001"/>
                  </a:ext>
                </a:extLst>
              </a:tr>
              <a:tr h="190500">
                <a:tc>
                  <a:txBody>
                    <a:bodyPr/>
                    <a:lstStyle/>
                    <a:p>
                      <a:pPr marL="171450">
                        <a:lnSpc>
                          <a:spcPts val="969"/>
                        </a:lnSpc>
                        <a:spcBef>
                          <a:spcPts val="425"/>
                        </a:spcBef>
                      </a:pPr>
                      <a:r>
                        <a:rPr lang="en-TT" sz="900" dirty="0">
                          <a:solidFill>
                            <a:srgbClr val="002060"/>
                          </a:solidFill>
                          <a:latin typeface="HelveticaNeueLTPro-Md"/>
                          <a:cs typeface="HelveticaNeueLTPro-Md"/>
                        </a:rPr>
                        <a:t>reaction product: bisphenol-A-(</a:t>
                      </a:r>
                      <a:r>
                        <a:rPr lang="en-TT" sz="900" dirty="0" err="1">
                          <a:solidFill>
                            <a:srgbClr val="002060"/>
                          </a:solidFill>
                          <a:latin typeface="HelveticaNeueLTPro-Md"/>
                          <a:cs typeface="HelveticaNeueLTPro-Md"/>
                        </a:rPr>
                        <a:t>epichlorhydrin</a:t>
                      </a:r>
                      <a:r>
                        <a:rPr lang="en-TT" sz="900" dirty="0">
                          <a:solidFill>
                            <a:srgbClr val="002060"/>
                          </a:solidFill>
                          <a:latin typeface="HelveticaNeueLTPro-Md"/>
                          <a:cs typeface="HelveticaNeueLTPro-Md"/>
                        </a:rPr>
                        <a:t>); </a:t>
                      </a:r>
                      <a:r>
                        <a:rPr lang="en-US" sz="900" dirty="0">
                          <a:solidFill>
                            <a:srgbClr val="002060"/>
                          </a:solidFill>
                          <a:latin typeface="HelveticaNeueLTPro-Md"/>
                          <a:cs typeface="HelveticaNeueLTPro-Md"/>
                        </a:rPr>
                        <a:t>epoxy resin (number average molecular weight ≤ 700)</a:t>
                      </a:r>
                    </a:p>
                    <a:p>
                      <a:pPr marL="171450">
                        <a:lnSpc>
                          <a:spcPts val="969"/>
                        </a:lnSpc>
                        <a:spcBef>
                          <a:spcPts val="425"/>
                        </a:spcBef>
                      </a:pPr>
                      <a:r>
                        <a:rPr lang="en-TT" sz="900" dirty="0">
                          <a:solidFill>
                            <a:srgbClr val="002060"/>
                          </a:solidFill>
                          <a:latin typeface="HelveticaNeueLTPro-Md"/>
                          <a:cs typeface="HelveticaNeueLTPro-Md"/>
                        </a:rPr>
                        <a:t>Crystalline silica (Quartz)</a:t>
                      </a:r>
                      <a:endParaRPr sz="900" dirty="0">
                        <a:solidFill>
                          <a:srgbClr val="002060"/>
                        </a:solidFill>
                        <a:latin typeface="HelveticaNeueLTPro-Md"/>
                        <a:cs typeface="HelveticaNeueLTPro-Md"/>
                      </a:endParaRPr>
                    </a:p>
                  </a:txBody>
                  <a:tcPr marL="0" marR="0" marT="53975" marB="0"/>
                </a:tc>
                <a:tc>
                  <a:txBody>
                    <a:bodyPr/>
                    <a:lstStyle/>
                    <a:p>
                      <a:pPr marL="388620">
                        <a:lnSpc>
                          <a:spcPts val="969"/>
                        </a:lnSpc>
                        <a:spcBef>
                          <a:spcPts val="425"/>
                        </a:spcBef>
                      </a:pPr>
                      <a:r>
                        <a:rPr lang="en-US" sz="900" dirty="0">
                          <a:solidFill>
                            <a:srgbClr val="002060"/>
                          </a:solidFill>
                          <a:latin typeface="HelveticaNeueLTPro-Md"/>
                          <a:cs typeface="HelveticaNeueLTPro-Md"/>
                        </a:rPr>
                        <a:t>25068-38-6</a:t>
                      </a:r>
                    </a:p>
                    <a:p>
                      <a:pPr marL="388620">
                        <a:lnSpc>
                          <a:spcPts val="969"/>
                        </a:lnSpc>
                        <a:spcBef>
                          <a:spcPts val="425"/>
                        </a:spcBef>
                      </a:pPr>
                      <a:endParaRPr lang="en-US" sz="900" dirty="0">
                        <a:solidFill>
                          <a:srgbClr val="002060"/>
                        </a:solidFill>
                        <a:latin typeface="HelveticaNeueLTPro-Md"/>
                        <a:cs typeface="HelveticaNeueLTPro-Md"/>
                      </a:endParaRPr>
                    </a:p>
                    <a:p>
                      <a:pPr marL="388620">
                        <a:lnSpc>
                          <a:spcPts val="969"/>
                        </a:lnSpc>
                        <a:spcBef>
                          <a:spcPts val="425"/>
                        </a:spcBef>
                      </a:pPr>
                      <a:endParaRPr lang="en-US" sz="900" dirty="0">
                        <a:solidFill>
                          <a:srgbClr val="002060"/>
                        </a:solidFill>
                        <a:latin typeface="HelveticaNeueLTPro-Md"/>
                        <a:cs typeface="HelveticaNeueLTPro-Md"/>
                      </a:endParaRPr>
                    </a:p>
                    <a:p>
                      <a:pPr marL="388620">
                        <a:lnSpc>
                          <a:spcPts val="969"/>
                        </a:lnSpc>
                        <a:spcBef>
                          <a:spcPts val="425"/>
                        </a:spcBef>
                      </a:pPr>
                      <a:r>
                        <a:rPr lang="en-US" sz="900" dirty="0">
                          <a:solidFill>
                            <a:srgbClr val="002060"/>
                          </a:solidFill>
                          <a:latin typeface="HelveticaNeueLTPro-Md"/>
                          <a:cs typeface="HelveticaNeueLTPro-Md"/>
                        </a:rPr>
                        <a:t>14808-60-7</a:t>
                      </a:r>
                      <a:endParaRPr sz="900" dirty="0">
                        <a:solidFill>
                          <a:srgbClr val="002060"/>
                        </a:solidFill>
                        <a:latin typeface="HelveticaNeueLTPro-Md"/>
                        <a:cs typeface="HelveticaNeueLTPro-Md"/>
                      </a:endParaRPr>
                    </a:p>
                  </a:txBody>
                  <a:tcPr marL="0" marR="0" marT="53975" marB="0"/>
                </a:tc>
                <a:tc>
                  <a:txBody>
                    <a:bodyPr/>
                    <a:lstStyle/>
                    <a:p>
                      <a:pPr marL="608330">
                        <a:lnSpc>
                          <a:spcPts val="969"/>
                        </a:lnSpc>
                        <a:spcBef>
                          <a:spcPts val="425"/>
                        </a:spcBef>
                      </a:pPr>
                      <a:r>
                        <a:rPr lang="en-US" sz="900" spc="5" dirty="0">
                          <a:solidFill>
                            <a:srgbClr val="002060"/>
                          </a:solidFill>
                          <a:latin typeface="HelveticaNeueLTPro-Md"/>
                          <a:cs typeface="HelveticaNeueLTPro-Md"/>
                        </a:rPr>
                        <a:t>15 – 30</a:t>
                      </a:r>
                    </a:p>
                    <a:p>
                      <a:pPr marL="608330">
                        <a:lnSpc>
                          <a:spcPts val="969"/>
                        </a:lnSpc>
                        <a:spcBef>
                          <a:spcPts val="425"/>
                        </a:spcBef>
                      </a:pPr>
                      <a:endParaRPr lang="en-US" sz="900" spc="5" dirty="0">
                        <a:solidFill>
                          <a:srgbClr val="002060"/>
                        </a:solidFill>
                        <a:latin typeface="HelveticaNeueLTPro-Md"/>
                        <a:cs typeface="HelveticaNeueLTPro-Md"/>
                      </a:endParaRPr>
                    </a:p>
                    <a:p>
                      <a:pPr marL="608330">
                        <a:lnSpc>
                          <a:spcPts val="969"/>
                        </a:lnSpc>
                        <a:spcBef>
                          <a:spcPts val="425"/>
                        </a:spcBef>
                      </a:pPr>
                      <a:endParaRPr lang="en-US" sz="900" spc="5" dirty="0">
                        <a:solidFill>
                          <a:srgbClr val="002060"/>
                        </a:solidFill>
                        <a:latin typeface="HelveticaNeueLTPro-Md"/>
                        <a:cs typeface="HelveticaNeueLTPro-Md"/>
                      </a:endParaRPr>
                    </a:p>
                    <a:p>
                      <a:pPr marL="608330">
                        <a:lnSpc>
                          <a:spcPts val="969"/>
                        </a:lnSpc>
                        <a:spcBef>
                          <a:spcPts val="425"/>
                        </a:spcBef>
                      </a:pPr>
                      <a:r>
                        <a:rPr lang="en-US" sz="900" dirty="0">
                          <a:solidFill>
                            <a:srgbClr val="002060"/>
                          </a:solidFill>
                          <a:latin typeface="HelveticaNeueLTPro-Md"/>
                          <a:cs typeface="HelveticaNeueLTPro-Md"/>
                        </a:rPr>
                        <a:t>15 – 30 </a:t>
                      </a:r>
                      <a:endParaRPr sz="900" dirty="0">
                        <a:solidFill>
                          <a:srgbClr val="002060"/>
                        </a:solidFill>
                        <a:latin typeface="HelveticaNeueLTPro-Md"/>
                        <a:cs typeface="HelveticaNeueLTPro-Md"/>
                      </a:endParaRPr>
                    </a:p>
                  </a:txBody>
                  <a:tcPr marL="0" marR="0" marT="53975" marB="0"/>
                </a:tc>
                <a:extLst>
                  <a:ext uri="{0D108BD9-81ED-4DB2-BD59-A6C34878D82A}">
                    <a16:rowId xmlns:a16="http://schemas.microsoft.com/office/drawing/2014/main" val="10002"/>
                  </a:ext>
                </a:extLst>
              </a:tr>
              <a:tr h="127000">
                <a:tc>
                  <a:txBody>
                    <a:bodyPr/>
                    <a:lstStyle/>
                    <a:p>
                      <a:pPr marL="171450">
                        <a:lnSpc>
                          <a:spcPts val="900"/>
                        </a:lnSpc>
                      </a:pPr>
                      <a:r>
                        <a:rPr lang="en-TT" sz="900" spc="5" dirty="0">
                          <a:solidFill>
                            <a:srgbClr val="002060"/>
                          </a:solidFill>
                          <a:latin typeface="HelveticaNeueLTPro-Md"/>
                          <a:cs typeface="HelveticaNeueLTPro-Md"/>
                        </a:rPr>
                        <a:t>X</a:t>
                      </a:r>
                      <a:r>
                        <a:rPr sz="900" spc="5" dirty="0" err="1">
                          <a:solidFill>
                            <a:srgbClr val="002060"/>
                          </a:solidFill>
                          <a:latin typeface="HelveticaNeueLTPro-Md"/>
                          <a:cs typeface="HelveticaNeueLTPro-Md"/>
                        </a:rPr>
                        <a:t>ylene</a:t>
                      </a:r>
                      <a:endParaRPr lang="en-US" sz="900" spc="5" dirty="0">
                        <a:solidFill>
                          <a:srgbClr val="002060"/>
                        </a:solidFill>
                        <a:latin typeface="HelveticaNeueLTPro-Md"/>
                        <a:cs typeface="HelveticaNeueLTPro-Md"/>
                      </a:endParaRPr>
                    </a:p>
                    <a:p>
                      <a:pPr marL="171450">
                        <a:lnSpc>
                          <a:spcPts val="900"/>
                        </a:lnSpc>
                      </a:pPr>
                      <a:r>
                        <a:rPr lang="en-TT" sz="900" dirty="0">
                          <a:solidFill>
                            <a:srgbClr val="002060"/>
                          </a:solidFill>
                          <a:latin typeface="HelveticaNeueLTPro-Md"/>
                          <a:cs typeface="HelveticaNeueLTPro-Md"/>
                        </a:rPr>
                        <a:t>titanium dioxide</a:t>
                      </a:r>
                    </a:p>
                    <a:p>
                      <a:pPr marL="171450">
                        <a:lnSpc>
                          <a:spcPts val="900"/>
                        </a:lnSpc>
                      </a:pPr>
                      <a:r>
                        <a:rPr lang="en-TT" sz="900" dirty="0">
                          <a:solidFill>
                            <a:srgbClr val="002060"/>
                          </a:solidFill>
                          <a:latin typeface="HelveticaNeueLTPro-Md"/>
                          <a:cs typeface="HelveticaNeueLTPro-Md"/>
                        </a:rPr>
                        <a:t>barium </a:t>
                      </a:r>
                      <a:r>
                        <a:rPr lang="en-TT" sz="900" dirty="0" err="1">
                          <a:solidFill>
                            <a:srgbClr val="002060"/>
                          </a:solidFill>
                          <a:latin typeface="HelveticaNeueLTPro-Md"/>
                          <a:cs typeface="HelveticaNeueLTPro-Md"/>
                        </a:rPr>
                        <a:t>sulfate</a:t>
                      </a:r>
                      <a:endParaRPr lang="en-TT" sz="900" dirty="0">
                        <a:solidFill>
                          <a:srgbClr val="002060"/>
                        </a:solidFill>
                        <a:latin typeface="HelveticaNeueLTPro-Md"/>
                        <a:cs typeface="HelveticaNeueLTPro-Md"/>
                      </a:endParaRPr>
                    </a:p>
                    <a:p>
                      <a:pPr marL="171450">
                        <a:lnSpc>
                          <a:spcPts val="900"/>
                        </a:lnSpc>
                      </a:pPr>
                      <a:r>
                        <a:rPr lang="en-TT" sz="900" dirty="0">
                          <a:solidFill>
                            <a:srgbClr val="002060"/>
                          </a:solidFill>
                          <a:latin typeface="HelveticaNeueLTPro-Md"/>
                          <a:cs typeface="HelveticaNeueLTPro-Md"/>
                        </a:rPr>
                        <a:t>silicon dioxide</a:t>
                      </a:r>
                      <a:endParaRPr sz="900" dirty="0">
                        <a:solidFill>
                          <a:srgbClr val="002060"/>
                        </a:solidFill>
                        <a:latin typeface="HelveticaNeueLTPro-Md"/>
                        <a:cs typeface="HelveticaNeueLTPro-Md"/>
                      </a:endParaRPr>
                    </a:p>
                  </a:txBody>
                  <a:tcPr marL="0" marR="0" marT="0" marB="0"/>
                </a:tc>
                <a:tc>
                  <a:txBody>
                    <a:bodyPr/>
                    <a:lstStyle/>
                    <a:p>
                      <a:pPr marL="388620">
                        <a:lnSpc>
                          <a:spcPts val="900"/>
                        </a:lnSpc>
                      </a:pPr>
                      <a:r>
                        <a:rPr sz="900" dirty="0">
                          <a:solidFill>
                            <a:srgbClr val="002060"/>
                          </a:solidFill>
                          <a:latin typeface="HelveticaNeueLTPro-Md"/>
                          <a:cs typeface="HelveticaNeueLTPro-Md"/>
                        </a:rPr>
                        <a:t>1330-20-7</a:t>
                      </a:r>
                      <a:endParaRPr lang="en-US" sz="900" dirty="0">
                        <a:solidFill>
                          <a:srgbClr val="002060"/>
                        </a:solidFill>
                        <a:latin typeface="HelveticaNeueLTPro-Md"/>
                        <a:cs typeface="HelveticaNeueLTPro-Md"/>
                      </a:endParaRPr>
                    </a:p>
                    <a:p>
                      <a:pPr marL="388620">
                        <a:lnSpc>
                          <a:spcPts val="900"/>
                        </a:lnSpc>
                      </a:pPr>
                      <a:r>
                        <a:rPr lang="en-TT" sz="900" dirty="0">
                          <a:solidFill>
                            <a:srgbClr val="002060"/>
                          </a:solidFill>
                          <a:latin typeface="HelveticaNeueLTPro-Md"/>
                          <a:cs typeface="HelveticaNeueLTPro-Md"/>
                        </a:rPr>
                        <a:t>13463-67-7</a:t>
                      </a:r>
                    </a:p>
                    <a:p>
                      <a:pPr marL="388620">
                        <a:lnSpc>
                          <a:spcPts val="900"/>
                        </a:lnSpc>
                      </a:pPr>
                      <a:r>
                        <a:rPr lang="en-TT" sz="900" dirty="0">
                          <a:solidFill>
                            <a:srgbClr val="002060"/>
                          </a:solidFill>
                          <a:latin typeface="HelveticaNeueLTPro-Md"/>
                          <a:cs typeface="HelveticaNeueLTPro-Md"/>
                        </a:rPr>
                        <a:t>7727-43-7</a:t>
                      </a:r>
                    </a:p>
                    <a:p>
                      <a:pPr marL="388620">
                        <a:lnSpc>
                          <a:spcPts val="900"/>
                        </a:lnSpc>
                      </a:pPr>
                      <a:r>
                        <a:rPr lang="en-US" sz="900" dirty="0">
                          <a:solidFill>
                            <a:srgbClr val="002060"/>
                          </a:solidFill>
                          <a:latin typeface="HelveticaNeueLTPro-Md"/>
                          <a:cs typeface="HelveticaNeueLTPro-Md"/>
                        </a:rPr>
                        <a:t>7631-86-9</a:t>
                      </a:r>
                      <a:endParaRPr sz="900" dirty="0">
                        <a:solidFill>
                          <a:srgbClr val="002060"/>
                        </a:solidFill>
                        <a:latin typeface="HelveticaNeueLTPro-Md"/>
                        <a:cs typeface="HelveticaNeueLTPro-Md"/>
                      </a:endParaRPr>
                    </a:p>
                  </a:txBody>
                  <a:tcPr marL="0" marR="0" marT="0" marB="0"/>
                </a:tc>
                <a:tc>
                  <a:txBody>
                    <a:bodyPr/>
                    <a:lstStyle/>
                    <a:p>
                      <a:pPr marL="608330">
                        <a:lnSpc>
                          <a:spcPts val="900"/>
                        </a:lnSpc>
                      </a:pPr>
                      <a:r>
                        <a:rPr lang="en-US" sz="900" spc="-25" dirty="0">
                          <a:solidFill>
                            <a:srgbClr val="002060"/>
                          </a:solidFill>
                          <a:latin typeface="HelveticaNeueLTPro-Md"/>
                          <a:cs typeface="HelveticaNeueLTPro-Md"/>
                        </a:rPr>
                        <a:t>5 – 15</a:t>
                      </a:r>
                    </a:p>
                    <a:p>
                      <a:pPr marL="608330">
                        <a:lnSpc>
                          <a:spcPts val="900"/>
                        </a:lnSpc>
                      </a:pPr>
                      <a:r>
                        <a:rPr lang="en-US" sz="900" spc="-25" dirty="0">
                          <a:solidFill>
                            <a:srgbClr val="002060"/>
                          </a:solidFill>
                          <a:latin typeface="HelveticaNeueLTPro-Md"/>
                          <a:cs typeface="HelveticaNeueLTPro-Md"/>
                        </a:rPr>
                        <a:t>1 – 5 </a:t>
                      </a:r>
                    </a:p>
                    <a:p>
                      <a:pPr marL="608330">
                        <a:lnSpc>
                          <a:spcPts val="900"/>
                        </a:lnSpc>
                      </a:pPr>
                      <a:r>
                        <a:rPr lang="en-US" sz="900" dirty="0">
                          <a:solidFill>
                            <a:srgbClr val="002060"/>
                          </a:solidFill>
                          <a:latin typeface="HelveticaNeueLTPro-Md"/>
                          <a:cs typeface="HelveticaNeueLTPro-Md"/>
                        </a:rPr>
                        <a:t>1 – 5 </a:t>
                      </a:r>
                    </a:p>
                    <a:p>
                      <a:pPr marL="608330">
                        <a:lnSpc>
                          <a:spcPts val="900"/>
                        </a:lnSpc>
                      </a:pPr>
                      <a:r>
                        <a:rPr lang="en-US" sz="900" dirty="0">
                          <a:solidFill>
                            <a:srgbClr val="002060"/>
                          </a:solidFill>
                          <a:latin typeface="HelveticaNeueLTPro-Md"/>
                          <a:cs typeface="HelveticaNeueLTPro-Md"/>
                        </a:rPr>
                        <a:t>1 – 5 </a:t>
                      </a:r>
                      <a:endParaRPr sz="900" dirty="0">
                        <a:solidFill>
                          <a:srgbClr val="002060"/>
                        </a:solidFill>
                        <a:latin typeface="HelveticaNeueLTPro-Md"/>
                        <a:cs typeface="HelveticaNeueLTPro-Md"/>
                      </a:endParaRPr>
                    </a:p>
                  </a:txBody>
                  <a:tcPr marL="0" marR="0" marT="0" marB="0"/>
                </a:tc>
                <a:extLst>
                  <a:ext uri="{0D108BD9-81ED-4DB2-BD59-A6C34878D82A}">
                    <a16:rowId xmlns:a16="http://schemas.microsoft.com/office/drawing/2014/main" val="10003"/>
                  </a:ext>
                </a:extLst>
              </a:tr>
              <a:tr h="127000">
                <a:tc>
                  <a:txBody>
                    <a:bodyPr/>
                    <a:lstStyle/>
                    <a:p>
                      <a:pPr marL="171450">
                        <a:lnSpc>
                          <a:spcPts val="900"/>
                        </a:lnSpc>
                      </a:pPr>
                      <a:r>
                        <a:rPr lang="en-TT" sz="900" dirty="0">
                          <a:solidFill>
                            <a:srgbClr val="002060"/>
                          </a:solidFill>
                          <a:latin typeface="HelveticaNeueLTPro-Md"/>
                          <a:cs typeface="HelveticaNeueLTPro-Md"/>
                        </a:rPr>
                        <a:t>Stoddard solvent</a:t>
                      </a:r>
                      <a:endParaRPr sz="900" dirty="0">
                        <a:solidFill>
                          <a:srgbClr val="002060"/>
                        </a:solidFill>
                        <a:latin typeface="HelveticaNeueLTPro-Md"/>
                        <a:cs typeface="HelveticaNeueLTPro-Md"/>
                      </a:endParaRPr>
                    </a:p>
                  </a:txBody>
                  <a:tcPr marL="0" marR="0" marT="0" marB="0"/>
                </a:tc>
                <a:tc>
                  <a:txBody>
                    <a:bodyPr/>
                    <a:lstStyle/>
                    <a:p>
                      <a:pPr marL="388620">
                        <a:lnSpc>
                          <a:spcPts val="900"/>
                        </a:lnSpc>
                      </a:pPr>
                      <a:r>
                        <a:rPr lang="en-US" sz="900" dirty="0">
                          <a:solidFill>
                            <a:srgbClr val="002060"/>
                          </a:solidFill>
                          <a:latin typeface="HelveticaNeueLTPro-Md"/>
                          <a:cs typeface="HelveticaNeueLTPro-Md"/>
                        </a:rPr>
                        <a:t>8052-41-3</a:t>
                      </a:r>
                      <a:endParaRPr sz="900" dirty="0">
                        <a:solidFill>
                          <a:srgbClr val="002060"/>
                        </a:solidFill>
                        <a:latin typeface="HelveticaNeueLTPro-Md"/>
                        <a:cs typeface="HelveticaNeueLTPro-Md"/>
                      </a:endParaRPr>
                    </a:p>
                  </a:txBody>
                  <a:tcPr marL="0" marR="0" marT="0" marB="0"/>
                </a:tc>
                <a:tc>
                  <a:txBody>
                    <a:bodyPr/>
                    <a:lstStyle/>
                    <a:p>
                      <a:pPr marL="608330">
                        <a:lnSpc>
                          <a:spcPts val="900"/>
                        </a:lnSpc>
                      </a:pPr>
                      <a:r>
                        <a:rPr lang="en-US" sz="900" dirty="0">
                          <a:solidFill>
                            <a:srgbClr val="002060"/>
                          </a:solidFill>
                          <a:latin typeface="HelveticaNeueLTPro-Md"/>
                          <a:cs typeface="HelveticaNeueLTPro-Md"/>
                        </a:rPr>
                        <a:t>1 – 5 </a:t>
                      </a:r>
                      <a:endParaRPr sz="900" dirty="0">
                        <a:solidFill>
                          <a:srgbClr val="002060"/>
                        </a:solidFill>
                        <a:latin typeface="HelveticaNeueLTPro-Md"/>
                        <a:cs typeface="HelveticaNeueLTPro-Md"/>
                      </a:endParaRPr>
                    </a:p>
                  </a:txBody>
                  <a:tcPr marL="0" marR="0" marT="0" marB="0"/>
                </a:tc>
                <a:extLst>
                  <a:ext uri="{0D108BD9-81ED-4DB2-BD59-A6C34878D82A}">
                    <a16:rowId xmlns:a16="http://schemas.microsoft.com/office/drawing/2014/main" val="10004"/>
                  </a:ext>
                </a:extLst>
              </a:tr>
              <a:tr h="130175">
                <a:tc>
                  <a:txBody>
                    <a:bodyPr/>
                    <a:lstStyle/>
                    <a:p>
                      <a:pPr marL="171450">
                        <a:lnSpc>
                          <a:spcPts val="930"/>
                        </a:lnSpc>
                      </a:pPr>
                      <a:r>
                        <a:rPr lang="en-TT" sz="900" dirty="0">
                          <a:solidFill>
                            <a:srgbClr val="002060"/>
                          </a:solidFill>
                          <a:latin typeface="HelveticaNeueLTPro-Md"/>
                          <a:cs typeface="HelveticaNeueLTPro-Md"/>
                        </a:rPr>
                        <a:t>2-methoxy-1-methylethyl acetate</a:t>
                      </a:r>
                      <a:endParaRPr sz="900" dirty="0">
                        <a:solidFill>
                          <a:srgbClr val="002060"/>
                        </a:solidFill>
                        <a:latin typeface="HelveticaNeueLTPro-Md"/>
                        <a:cs typeface="HelveticaNeueLTPro-Md"/>
                      </a:endParaRPr>
                    </a:p>
                  </a:txBody>
                  <a:tcPr marL="0" marR="0" marT="0" marB="0"/>
                </a:tc>
                <a:tc>
                  <a:txBody>
                    <a:bodyPr/>
                    <a:lstStyle/>
                    <a:p>
                      <a:pPr marL="388620">
                        <a:lnSpc>
                          <a:spcPts val="930"/>
                        </a:lnSpc>
                      </a:pPr>
                      <a:r>
                        <a:rPr lang="en-US" sz="900" spc="10" dirty="0">
                          <a:solidFill>
                            <a:srgbClr val="002060"/>
                          </a:solidFill>
                          <a:latin typeface="HelveticaNeueLTPro-Md"/>
                          <a:cs typeface="HelveticaNeueLTPro-Md"/>
                        </a:rPr>
                        <a:t>108-65-6</a:t>
                      </a:r>
                      <a:endParaRPr sz="900" dirty="0">
                        <a:solidFill>
                          <a:srgbClr val="002060"/>
                        </a:solidFill>
                        <a:latin typeface="HelveticaNeueLTPro-Md"/>
                        <a:cs typeface="HelveticaNeueLTPro-Md"/>
                      </a:endParaRPr>
                    </a:p>
                  </a:txBody>
                  <a:tcPr marL="0" marR="0" marT="0" marB="0"/>
                </a:tc>
                <a:tc>
                  <a:txBody>
                    <a:bodyPr/>
                    <a:lstStyle/>
                    <a:p>
                      <a:pPr marL="608330">
                        <a:lnSpc>
                          <a:spcPts val="930"/>
                        </a:lnSpc>
                      </a:pPr>
                      <a:r>
                        <a:rPr lang="en-US" sz="900" dirty="0">
                          <a:solidFill>
                            <a:srgbClr val="002060"/>
                          </a:solidFill>
                          <a:latin typeface="HelveticaNeueLTPro-Md"/>
                          <a:cs typeface="HelveticaNeueLTPro-Md"/>
                        </a:rPr>
                        <a:t>1 – 5 </a:t>
                      </a:r>
                      <a:endParaRPr sz="900" dirty="0">
                        <a:solidFill>
                          <a:srgbClr val="002060"/>
                        </a:solidFill>
                        <a:latin typeface="HelveticaNeueLTPro-Md"/>
                        <a:cs typeface="HelveticaNeueLTPro-Md"/>
                      </a:endParaRPr>
                    </a:p>
                  </a:txBody>
                  <a:tcPr marL="0" marR="0" marT="0" marB="0"/>
                </a:tc>
                <a:extLst>
                  <a:ext uri="{0D108BD9-81ED-4DB2-BD59-A6C34878D82A}">
                    <a16:rowId xmlns:a16="http://schemas.microsoft.com/office/drawing/2014/main" val="10005"/>
                  </a:ext>
                </a:extLst>
              </a:tr>
            </a:tbl>
          </a:graphicData>
        </a:graphic>
      </p:graphicFrame>
      <p:sp>
        <p:nvSpPr>
          <p:cNvPr id="20" name="object 20"/>
          <p:cNvSpPr txBox="1"/>
          <p:nvPr/>
        </p:nvSpPr>
        <p:spPr>
          <a:xfrm>
            <a:off x="615950" y="9144000"/>
            <a:ext cx="6273165" cy="579646"/>
          </a:xfrm>
          <a:prstGeom prst="rect">
            <a:avLst/>
          </a:prstGeom>
        </p:spPr>
        <p:txBody>
          <a:bodyPr vert="horz" wrap="square" lIns="0" tIns="25400" rIns="0" bIns="0" rtlCol="0">
            <a:spAutoFit/>
          </a:bodyPr>
          <a:lstStyle/>
          <a:p>
            <a:pPr marL="12700" marR="5080">
              <a:lnSpc>
                <a:spcPts val="1000"/>
              </a:lnSpc>
              <a:spcBef>
                <a:spcPts val="200"/>
              </a:spcBef>
            </a:pPr>
            <a:r>
              <a:rPr sz="900" dirty="0">
                <a:solidFill>
                  <a:srgbClr val="1C216F"/>
                </a:solidFill>
                <a:latin typeface="HelveticaNeueLTPro-Md"/>
                <a:cs typeface="HelveticaNeueLTPro-Md"/>
              </a:rPr>
              <a:t>There</a:t>
            </a:r>
            <a:r>
              <a:rPr sz="900" spc="-50" dirty="0">
                <a:solidFill>
                  <a:srgbClr val="1C216F"/>
                </a:solidFill>
                <a:latin typeface="HelveticaNeueLTPro-Md"/>
                <a:cs typeface="HelveticaNeueLTPro-Md"/>
              </a:rPr>
              <a:t> </a:t>
            </a:r>
            <a:r>
              <a:rPr sz="900" dirty="0">
                <a:solidFill>
                  <a:srgbClr val="1C216F"/>
                </a:solidFill>
                <a:latin typeface="HelveticaNeueLTPro-Md"/>
                <a:cs typeface="HelveticaNeueLTPro-Md"/>
              </a:rPr>
              <a:t>are</a:t>
            </a:r>
            <a:r>
              <a:rPr sz="900" spc="-45" dirty="0">
                <a:solidFill>
                  <a:srgbClr val="1C216F"/>
                </a:solidFill>
                <a:latin typeface="HelveticaNeueLTPro-Md"/>
                <a:cs typeface="HelveticaNeueLTPro-Md"/>
              </a:rPr>
              <a:t> </a:t>
            </a:r>
            <a:r>
              <a:rPr sz="900" spc="-5" dirty="0">
                <a:solidFill>
                  <a:srgbClr val="1C216F"/>
                </a:solidFill>
                <a:latin typeface="HelveticaNeueLTPro-Md"/>
                <a:cs typeface="HelveticaNeueLTPro-Md"/>
              </a:rPr>
              <a:t>no</a:t>
            </a:r>
            <a:r>
              <a:rPr sz="900" spc="-50" dirty="0">
                <a:solidFill>
                  <a:srgbClr val="1C216F"/>
                </a:solidFill>
                <a:latin typeface="HelveticaNeueLTPro-Md"/>
                <a:cs typeface="HelveticaNeueLTPro-Md"/>
              </a:rPr>
              <a:t> </a:t>
            </a:r>
            <a:r>
              <a:rPr sz="900" spc="-5" dirty="0">
                <a:solidFill>
                  <a:srgbClr val="1C216F"/>
                </a:solidFill>
                <a:latin typeface="HelveticaNeueLTPro-Md"/>
                <a:cs typeface="HelveticaNeueLTPro-Md"/>
              </a:rPr>
              <a:t>additional</a:t>
            </a:r>
            <a:r>
              <a:rPr sz="900" spc="-45" dirty="0">
                <a:solidFill>
                  <a:srgbClr val="1C216F"/>
                </a:solidFill>
                <a:latin typeface="HelveticaNeueLTPro-Md"/>
                <a:cs typeface="HelveticaNeueLTPro-Md"/>
              </a:rPr>
              <a:t> </a:t>
            </a:r>
            <a:r>
              <a:rPr sz="900" spc="-5" dirty="0">
                <a:solidFill>
                  <a:srgbClr val="1C216F"/>
                </a:solidFill>
                <a:latin typeface="HelveticaNeueLTPro-Md"/>
                <a:cs typeface="HelveticaNeueLTPro-Md"/>
              </a:rPr>
              <a:t>ingredients</a:t>
            </a:r>
            <a:r>
              <a:rPr sz="900" spc="-50" dirty="0">
                <a:solidFill>
                  <a:srgbClr val="1C216F"/>
                </a:solidFill>
                <a:latin typeface="HelveticaNeueLTPro-Md"/>
                <a:cs typeface="HelveticaNeueLTPro-Md"/>
              </a:rPr>
              <a:t> </a:t>
            </a:r>
            <a:r>
              <a:rPr sz="900" spc="-5" dirty="0">
                <a:solidFill>
                  <a:srgbClr val="1C216F"/>
                </a:solidFill>
                <a:latin typeface="HelveticaNeueLTPro-Md"/>
                <a:cs typeface="HelveticaNeueLTPro-Md"/>
              </a:rPr>
              <a:t>present</a:t>
            </a:r>
            <a:r>
              <a:rPr sz="900" spc="-45" dirty="0">
                <a:solidFill>
                  <a:srgbClr val="1C216F"/>
                </a:solidFill>
                <a:latin typeface="HelveticaNeueLTPro-Md"/>
                <a:cs typeface="HelveticaNeueLTPro-Md"/>
              </a:rPr>
              <a:t> </a:t>
            </a:r>
            <a:r>
              <a:rPr sz="900" spc="-5" dirty="0">
                <a:solidFill>
                  <a:srgbClr val="1C216F"/>
                </a:solidFill>
                <a:latin typeface="HelveticaNeueLTPro-Md"/>
                <a:cs typeface="HelveticaNeueLTPro-Md"/>
              </a:rPr>
              <a:t>which,</a:t>
            </a:r>
            <a:r>
              <a:rPr sz="900" spc="-50" dirty="0">
                <a:solidFill>
                  <a:srgbClr val="1C216F"/>
                </a:solidFill>
                <a:latin typeface="HelveticaNeueLTPro-Md"/>
                <a:cs typeface="HelveticaNeueLTPro-Md"/>
              </a:rPr>
              <a:t> </a:t>
            </a:r>
            <a:r>
              <a:rPr sz="900" spc="-5" dirty="0">
                <a:solidFill>
                  <a:srgbClr val="1C216F"/>
                </a:solidFill>
                <a:latin typeface="HelveticaNeueLTPro-Md"/>
                <a:cs typeface="HelveticaNeueLTPro-Md"/>
              </a:rPr>
              <a:t>within</a:t>
            </a:r>
            <a:r>
              <a:rPr sz="900" spc="-45" dirty="0">
                <a:solidFill>
                  <a:srgbClr val="1C216F"/>
                </a:solidFill>
                <a:latin typeface="HelveticaNeueLTPro-Md"/>
                <a:cs typeface="HelveticaNeueLTPro-Md"/>
              </a:rPr>
              <a:t> </a:t>
            </a:r>
            <a:r>
              <a:rPr sz="900" spc="-5" dirty="0">
                <a:solidFill>
                  <a:srgbClr val="1C216F"/>
                </a:solidFill>
                <a:latin typeface="HelveticaNeueLTPro-Md"/>
                <a:cs typeface="HelveticaNeueLTPro-Md"/>
              </a:rPr>
              <a:t>the</a:t>
            </a:r>
            <a:r>
              <a:rPr sz="900" spc="-50" dirty="0">
                <a:solidFill>
                  <a:srgbClr val="1C216F"/>
                </a:solidFill>
                <a:latin typeface="HelveticaNeueLTPro-Md"/>
                <a:cs typeface="HelveticaNeueLTPro-Md"/>
              </a:rPr>
              <a:t> </a:t>
            </a:r>
            <a:r>
              <a:rPr sz="900" dirty="0">
                <a:solidFill>
                  <a:srgbClr val="1C216F"/>
                </a:solidFill>
                <a:latin typeface="HelveticaNeueLTPro-Md"/>
                <a:cs typeface="HelveticaNeueLTPro-Md"/>
              </a:rPr>
              <a:t>current</a:t>
            </a:r>
            <a:r>
              <a:rPr sz="900" spc="-45" dirty="0">
                <a:solidFill>
                  <a:srgbClr val="1C216F"/>
                </a:solidFill>
                <a:latin typeface="HelveticaNeueLTPro-Md"/>
                <a:cs typeface="HelveticaNeueLTPro-Md"/>
              </a:rPr>
              <a:t> </a:t>
            </a:r>
            <a:r>
              <a:rPr sz="900" spc="-5" dirty="0">
                <a:solidFill>
                  <a:srgbClr val="1C216F"/>
                </a:solidFill>
                <a:latin typeface="HelveticaNeueLTPro-Md"/>
                <a:cs typeface="HelveticaNeueLTPro-Md"/>
              </a:rPr>
              <a:t>knowledge</a:t>
            </a:r>
            <a:r>
              <a:rPr sz="900" spc="-50" dirty="0">
                <a:solidFill>
                  <a:srgbClr val="1C216F"/>
                </a:solidFill>
                <a:latin typeface="HelveticaNeueLTPro-Md"/>
                <a:cs typeface="HelveticaNeueLTPro-Md"/>
              </a:rPr>
              <a:t> </a:t>
            </a:r>
            <a:r>
              <a:rPr sz="900" spc="-10" dirty="0">
                <a:solidFill>
                  <a:srgbClr val="1C216F"/>
                </a:solidFill>
                <a:latin typeface="HelveticaNeueLTPro-Md"/>
                <a:cs typeface="HelveticaNeueLTPro-Md"/>
              </a:rPr>
              <a:t>of</a:t>
            </a:r>
            <a:r>
              <a:rPr sz="900" spc="-45" dirty="0">
                <a:solidFill>
                  <a:srgbClr val="1C216F"/>
                </a:solidFill>
                <a:latin typeface="HelveticaNeueLTPro-Md"/>
                <a:cs typeface="HelveticaNeueLTPro-Md"/>
              </a:rPr>
              <a:t> </a:t>
            </a:r>
            <a:r>
              <a:rPr sz="900" spc="-5" dirty="0">
                <a:solidFill>
                  <a:srgbClr val="1C216F"/>
                </a:solidFill>
                <a:latin typeface="HelveticaNeueLTPro-Md"/>
                <a:cs typeface="HelveticaNeueLTPro-Md"/>
              </a:rPr>
              <a:t>the</a:t>
            </a:r>
            <a:r>
              <a:rPr sz="900" spc="-50" dirty="0">
                <a:solidFill>
                  <a:srgbClr val="1C216F"/>
                </a:solidFill>
                <a:latin typeface="HelveticaNeueLTPro-Md"/>
                <a:cs typeface="HelveticaNeueLTPro-Md"/>
              </a:rPr>
              <a:t> </a:t>
            </a:r>
            <a:r>
              <a:rPr sz="900" spc="-5" dirty="0">
                <a:solidFill>
                  <a:srgbClr val="1C216F"/>
                </a:solidFill>
                <a:latin typeface="HelveticaNeueLTPro-Md"/>
                <a:cs typeface="HelveticaNeueLTPro-Md"/>
              </a:rPr>
              <a:t>supplier</a:t>
            </a:r>
            <a:r>
              <a:rPr sz="900" spc="-45" dirty="0">
                <a:solidFill>
                  <a:srgbClr val="1C216F"/>
                </a:solidFill>
                <a:latin typeface="HelveticaNeueLTPro-Md"/>
                <a:cs typeface="HelveticaNeueLTPro-Md"/>
              </a:rPr>
              <a:t> </a:t>
            </a:r>
            <a:r>
              <a:rPr sz="900" spc="-5" dirty="0">
                <a:solidFill>
                  <a:srgbClr val="1C216F"/>
                </a:solidFill>
                <a:latin typeface="HelveticaNeueLTPro-Md"/>
                <a:cs typeface="HelveticaNeueLTPro-Md"/>
              </a:rPr>
              <a:t>and</a:t>
            </a:r>
            <a:r>
              <a:rPr sz="900" spc="-50" dirty="0">
                <a:solidFill>
                  <a:srgbClr val="1C216F"/>
                </a:solidFill>
                <a:latin typeface="HelveticaNeueLTPro-Md"/>
                <a:cs typeface="HelveticaNeueLTPro-Md"/>
              </a:rPr>
              <a:t> </a:t>
            </a:r>
            <a:r>
              <a:rPr sz="900" spc="-5" dirty="0">
                <a:solidFill>
                  <a:srgbClr val="1C216F"/>
                </a:solidFill>
                <a:latin typeface="HelveticaNeueLTPro-Md"/>
                <a:cs typeface="HelveticaNeueLTPro-Md"/>
              </a:rPr>
              <a:t>in</a:t>
            </a:r>
            <a:r>
              <a:rPr sz="900" spc="-45" dirty="0">
                <a:solidFill>
                  <a:srgbClr val="1C216F"/>
                </a:solidFill>
                <a:latin typeface="HelveticaNeueLTPro-Md"/>
                <a:cs typeface="HelveticaNeueLTPro-Md"/>
              </a:rPr>
              <a:t> </a:t>
            </a:r>
            <a:r>
              <a:rPr sz="900" spc="-5" dirty="0">
                <a:solidFill>
                  <a:srgbClr val="1C216F"/>
                </a:solidFill>
                <a:latin typeface="HelveticaNeueLTPro-Md"/>
                <a:cs typeface="HelveticaNeueLTPro-Md"/>
              </a:rPr>
              <a:t>the</a:t>
            </a:r>
            <a:r>
              <a:rPr sz="900" spc="-45" dirty="0">
                <a:solidFill>
                  <a:srgbClr val="1C216F"/>
                </a:solidFill>
                <a:latin typeface="HelveticaNeueLTPro-Md"/>
                <a:cs typeface="HelveticaNeueLTPro-Md"/>
              </a:rPr>
              <a:t> </a:t>
            </a:r>
            <a:r>
              <a:rPr sz="900" spc="-5" dirty="0">
                <a:solidFill>
                  <a:srgbClr val="1C216F"/>
                </a:solidFill>
                <a:latin typeface="HelveticaNeueLTPro-Md"/>
                <a:cs typeface="HelveticaNeueLTPro-Md"/>
              </a:rPr>
              <a:t>concentrations </a:t>
            </a:r>
            <a:r>
              <a:rPr sz="900" spc="-240" dirty="0">
                <a:solidFill>
                  <a:srgbClr val="1C216F"/>
                </a:solidFill>
                <a:latin typeface="HelveticaNeueLTPro-Md"/>
                <a:cs typeface="HelveticaNeueLTPro-Md"/>
              </a:rPr>
              <a:t> </a:t>
            </a:r>
            <a:r>
              <a:rPr sz="900" spc="5" dirty="0">
                <a:solidFill>
                  <a:srgbClr val="1C216F"/>
                </a:solidFill>
                <a:latin typeface="HelveticaNeueLTPro-Md"/>
                <a:cs typeface="HelveticaNeueLTPro-Md"/>
              </a:rPr>
              <a:t>applicable,</a:t>
            </a:r>
            <a:r>
              <a:rPr sz="900" dirty="0">
                <a:solidFill>
                  <a:srgbClr val="1C216F"/>
                </a:solidFill>
                <a:latin typeface="HelveticaNeueLTPro-Md"/>
                <a:cs typeface="HelveticaNeueLTPro-Md"/>
              </a:rPr>
              <a:t> </a:t>
            </a:r>
            <a:r>
              <a:rPr sz="900" spc="5" dirty="0">
                <a:solidFill>
                  <a:srgbClr val="1C216F"/>
                </a:solidFill>
                <a:latin typeface="HelveticaNeueLTPro-Md"/>
                <a:cs typeface="HelveticaNeueLTPro-Md"/>
              </a:rPr>
              <a:t>are classified as </a:t>
            </a:r>
            <a:r>
              <a:rPr sz="900" spc="10" dirty="0">
                <a:solidFill>
                  <a:srgbClr val="1C216F"/>
                </a:solidFill>
                <a:latin typeface="HelveticaNeueLTPro-Md"/>
                <a:cs typeface="HelveticaNeueLTPro-Md"/>
              </a:rPr>
              <a:t>hazardous</a:t>
            </a:r>
            <a:r>
              <a:rPr sz="900" spc="5" dirty="0">
                <a:solidFill>
                  <a:srgbClr val="1C216F"/>
                </a:solidFill>
                <a:latin typeface="HelveticaNeueLTPro-Md"/>
                <a:cs typeface="HelveticaNeueLTPro-Md"/>
              </a:rPr>
              <a:t> </a:t>
            </a:r>
            <a:r>
              <a:rPr sz="900" spc="-5" dirty="0">
                <a:solidFill>
                  <a:srgbClr val="1C216F"/>
                </a:solidFill>
                <a:latin typeface="HelveticaNeueLTPro-Md"/>
                <a:cs typeface="HelveticaNeueLTPro-Md"/>
              </a:rPr>
              <a:t>to</a:t>
            </a:r>
            <a:r>
              <a:rPr sz="900" spc="5" dirty="0">
                <a:solidFill>
                  <a:srgbClr val="1C216F"/>
                </a:solidFill>
                <a:latin typeface="HelveticaNeueLTPro-Md"/>
                <a:cs typeface="HelveticaNeueLTPro-Md"/>
              </a:rPr>
              <a:t> health or</a:t>
            </a:r>
            <a:r>
              <a:rPr sz="900" dirty="0">
                <a:solidFill>
                  <a:srgbClr val="1C216F"/>
                </a:solidFill>
                <a:latin typeface="HelveticaNeueLTPro-Md"/>
                <a:cs typeface="HelveticaNeueLTPro-Md"/>
              </a:rPr>
              <a:t> the</a:t>
            </a:r>
            <a:r>
              <a:rPr sz="900" spc="5" dirty="0">
                <a:solidFill>
                  <a:srgbClr val="1C216F"/>
                </a:solidFill>
                <a:latin typeface="HelveticaNeueLTPro-Md"/>
                <a:cs typeface="HelveticaNeueLTPro-Md"/>
              </a:rPr>
              <a:t> environment and hence require </a:t>
            </a:r>
            <a:r>
              <a:rPr sz="900" spc="10" dirty="0">
                <a:solidFill>
                  <a:srgbClr val="1C216F"/>
                </a:solidFill>
                <a:latin typeface="HelveticaNeueLTPro-Md"/>
                <a:cs typeface="HelveticaNeueLTPro-Md"/>
              </a:rPr>
              <a:t>reporting</a:t>
            </a:r>
            <a:r>
              <a:rPr sz="900" spc="5" dirty="0">
                <a:solidFill>
                  <a:srgbClr val="1C216F"/>
                </a:solidFill>
                <a:latin typeface="HelveticaNeueLTPro-Md"/>
                <a:cs typeface="HelveticaNeueLTPro-Md"/>
              </a:rPr>
              <a:t> </a:t>
            </a:r>
            <a:r>
              <a:rPr sz="900" dirty="0">
                <a:solidFill>
                  <a:srgbClr val="1C216F"/>
                </a:solidFill>
                <a:latin typeface="HelveticaNeueLTPro-Md"/>
                <a:cs typeface="HelveticaNeueLTPro-Md"/>
              </a:rPr>
              <a:t>in</a:t>
            </a:r>
            <a:r>
              <a:rPr sz="900" spc="5" dirty="0">
                <a:solidFill>
                  <a:srgbClr val="1C216F"/>
                </a:solidFill>
                <a:latin typeface="HelveticaNeueLTPro-Md"/>
                <a:cs typeface="HelveticaNeueLTPro-Md"/>
              </a:rPr>
              <a:t> </a:t>
            </a:r>
            <a:r>
              <a:rPr sz="900" dirty="0">
                <a:solidFill>
                  <a:srgbClr val="1C216F"/>
                </a:solidFill>
                <a:latin typeface="HelveticaNeueLTPro-Md"/>
                <a:cs typeface="HelveticaNeueLTPro-Md"/>
              </a:rPr>
              <a:t>this </a:t>
            </a:r>
            <a:r>
              <a:rPr sz="900" spc="5" dirty="0">
                <a:solidFill>
                  <a:srgbClr val="1C216F"/>
                </a:solidFill>
                <a:latin typeface="HelveticaNeueLTPro-Md"/>
                <a:cs typeface="HelveticaNeueLTPro-Md"/>
              </a:rPr>
              <a:t>section.</a:t>
            </a:r>
            <a:endParaRPr sz="900" dirty="0">
              <a:latin typeface="HelveticaNeueLTPro-Md"/>
              <a:cs typeface="HelveticaNeueLTPro-Md"/>
            </a:endParaRPr>
          </a:p>
          <a:p>
            <a:pPr marL="12700">
              <a:lnSpc>
                <a:spcPts val="980"/>
              </a:lnSpc>
            </a:pPr>
            <a:r>
              <a:rPr sz="900" spc="5" dirty="0">
                <a:solidFill>
                  <a:srgbClr val="1C216F"/>
                </a:solidFill>
                <a:latin typeface="HelveticaNeueLTPro-Md"/>
                <a:cs typeface="HelveticaNeueLTPro-Md"/>
              </a:rPr>
              <a:t>Occupational</a:t>
            </a:r>
            <a:r>
              <a:rPr sz="900" dirty="0">
                <a:solidFill>
                  <a:srgbClr val="1C216F"/>
                </a:solidFill>
                <a:latin typeface="HelveticaNeueLTPro-Md"/>
                <a:cs typeface="HelveticaNeueLTPro-Md"/>
              </a:rPr>
              <a:t> </a:t>
            </a:r>
            <a:r>
              <a:rPr sz="900" spc="5" dirty="0">
                <a:solidFill>
                  <a:srgbClr val="1C216F"/>
                </a:solidFill>
                <a:latin typeface="HelveticaNeueLTPro-Md"/>
                <a:cs typeface="HelveticaNeueLTPro-Md"/>
              </a:rPr>
              <a:t>exposure limits, </a:t>
            </a:r>
            <a:r>
              <a:rPr sz="900" dirty="0">
                <a:solidFill>
                  <a:srgbClr val="1C216F"/>
                </a:solidFill>
                <a:latin typeface="HelveticaNeueLTPro-Md"/>
                <a:cs typeface="HelveticaNeueLTPro-Md"/>
              </a:rPr>
              <a:t>if</a:t>
            </a:r>
            <a:r>
              <a:rPr sz="900" spc="5" dirty="0">
                <a:solidFill>
                  <a:srgbClr val="1C216F"/>
                </a:solidFill>
                <a:latin typeface="HelveticaNeueLTPro-Md"/>
                <a:cs typeface="HelveticaNeueLTPro-Md"/>
              </a:rPr>
              <a:t> </a:t>
            </a:r>
            <a:r>
              <a:rPr sz="900" dirty="0">
                <a:solidFill>
                  <a:srgbClr val="1C216F"/>
                </a:solidFill>
                <a:latin typeface="HelveticaNeueLTPro-Md"/>
                <a:cs typeface="HelveticaNeueLTPro-Md"/>
              </a:rPr>
              <a:t>available, </a:t>
            </a:r>
            <a:r>
              <a:rPr sz="900" spc="5" dirty="0">
                <a:solidFill>
                  <a:srgbClr val="1C216F"/>
                </a:solidFill>
                <a:latin typeface="HelveticaNeueLTPro-Md"/>
                <a:cs typeface="HelveticaNeueLTPro-Md"/>
              </a:rPr>
              <a:t>are listed </a:t>
            </a:r>
            <a:r>
              <a:rPr sz="900" dirty="0">
                <a:solidFill>
                  <a:srgbClr val="1C216F"/>
                </a:solidFill>
                <a:latin typeface="HelveticaNeueLTPro-Md"/>
                <a:cs typeface="HelveticaNeueLTPro-Md"/>
              </a:rPr>
              <a:t>in</a:t>
            </a:r>
            <a:r>
              <a:rPr sz="900" spc="5" dirty="0">
                <a:solidFill>
                  <a:srgbClr val="1C216F"/>
                </a:solidFill>
                <a:latin typeface="HelveticaNeueLTPro-Md"/>
                <a:cs typeface="HelveticaNeueLTPro-Md"/>
              </a:rPr>
              <a:t> Section 8.</a:t>
            </a:r>
            <a:endParaRPr sz="900" dirty="0">
              <a:latin typeface="HelveticaNeueLTPro-Md"/>
              <a:cs typeface="HelveticaNeueLTPro-Md"/>
            </a:endParaRPr>
          </a:p>
          <a:p>
            <a:pPr>
              <a:lnSpc>
                <a:spcPct val="100000"/>
              </a:lnSpc>
              <a:spcBef>
                <a:spcPts val="5"/>
              </a:spcBef>
            </a:pPr>
            <a:endParaRPr sz="1100" dirty="0">
              <a:latin typeface="HelveticaNeueLTPro-Md"/>
              <a:cs typeface="HelveticaNeueLTPro-Md"/>
            </a:endParaRPr>
          </a:p>
        </p:txBody>
      </p:sp>
      <p:sp>
        <p:nvSpPr>
          <p:cNvPr id="21" name="object 21"/>
          <p:cNvSpPr txBox="1"/>
          <p:nvPr/>
        </p:nvSpPr>
        <p:spPr>
          <a:xfrm>
            <a:off x="615950" y="2844113"/>
            <a:ext cx="2483485" cy="162560"/>
          </a:xfrm>
          <a:prstGeom prst="rect">
            <a:avLst/>
          </a:prstGeom>
        </p:spPr>
        <p:txBody>
          <a:bodyPr vert="horz" wrap="square" lIns="0" tIns="12700" rIns="0" bIns="0" rtlCol="0">
            <a:spAutoFit/>
          </a:bodyPr>
          <a:lstStyle/>
          <a:p>
            <a:pPr marL="12700">
              <a:lnSpc>
                <a:spcPct val="100000"/>
              </a:lnSpc>
              <a:spcBef>
                <a:spcPts val="100"/>
              </a:spcBef>
            </a:pPr>
            <a:r>
              <a:rPr sz="900" b="1" dirty="0">
                <a:solidFill>
                  <a:srgbClr val="025FAD"/>
                </a:solidFill>
                <a:latin typeface="Helvetica Neue LT Pro 75"/>
                <a:cs typeface="Helvetica Neue LT Pro 75"/>
              </a:rPr>
              <a:t>COMPANY/UNDERTAKING</a:t>
            </a:r>
            <a:r>
              <a:rPr sz="900" b="1" spc="-10" dirty="0">
                <a:solidFill>
                  <a:srgbClr val="025FAD"/>
                </a:solidFill>
                <a:latin typeface="Helvetica Neue LT Pro 75"/>
                <a:cs typeface="Helvetica Neue LT Pro 75"/>
              </a:rPr>
              <a:t> </a:t>
            </a:r>
            <a:r>
              <a:rPr sz="900" b="1" dirty="0">
                <a:solidFill>
                  <a:srgbClr val="025FAD"/>
                </a:solidFill>
                <a:latin typeface="Helvetica Neue LT Pro 75"/>
                <a:cs typeface="Helvetica Neue LT Pro 75"/>
              </a:rPr>
              <a:t>IDENTIFICATION</a:t>
            </a:r>
            <a:endParaRPr sz="900" dirty="0">
              <a:latin typeface="Helvetica Neue LT Pro 75"/>
              <a:cs typeface="Helvetica Neue LT Pro 75"/>
            </a:endParaRPr>
          </a:p>
        </p:txBody>
      </p:sp>
      <p:sp>
        <p:nvSpPr>
          <p:cNvPr id="22" name="object 22"/>
          <p:cNvSpPr txBox="1"/>
          <p:nvPr/>
        </p:nvSpPr>
        <p:spPr>
          <a:xfrm>
            <a:off x="615950" y="3021913"/>
            <a:ext cx="1268730" cy="162560"/>
          </a:xfrm>
          <a:prstGeom prst="rect">
            <a:avLst/>
          </a:prstGeom>
        </p:spPr>
        <p:txBody>
          <a:bodyPr vert="horz" wrap="square" lIns="0" tIns="12700" rIns="0" bIns="0" rtlCol="0">
            <a:spAutoFit/>
          </a:bodyPr>
          <a:lstStyle/>
          <a:p>
            <a:pPr marL="12700">
              <a:lnSpc>
                <a:spcPct val="100000"/>
              </a:lnSpc>
              <a:spcBef>
                <a:spcPts val="100"/>
              </a:spcBef>
            </a:pPr>
            <a:r>
              <a:rPr sz="900" spc="5" dirty="0">
                <a:solidFill>
                  <a:srgbClr val="1C216F"/>
                </a:solidFill>
                <a:latin typeface="HelveticaNeueLTPro-Md"/>
                <a:cs typeface="HelveticaNeueLTPro-Md"/>
              </a:rPr>
              <a:t>Manufacturer/Supplier:</a:t>
            </a:r>
            <a:endParaRPr sz="900">
              <a:latin typeface="HelveticaNeueLTPro-Md"/>
              <a:cs typeface="HelveticaNeueLTPro-Md"/>
            </a:endParaRPr>
          </a:p>
        </p:txBody>
      </p:sp>
      <p:sp>
        <p:nvSpPr>
          <p:cNvPr id="23" name="object 23"/>
          <p:cNvSpPr txBox="1"/>
          <p:nvPr/>
        </p:nvSpPr>
        <p:spPr>
          <a:xfrm>
            <a:off x="2666949" y="3021913"/>
            <a:ext cx="3221990" cy="1178560"/>
          </a:xfrm>
          <a:prstGeom prst="rect">
            <a:avLst/>
          </a:prstGeom>
        </p:spPr>
        <p:txBody>
          <a:bodyPr vert="horz" wrap="square" lIns="0" tIns="12700" rIns="0" bIns="0" rtlCol="0">
            <a:spAutoFit/>
          </a:bodyPr>
          <a:lstStyle/>
          <a:p>
            <a:pPr marL="12700">
              <a:lnSpc>
                <a:spcPts val="1040"/>
              </a:lnSpc>
              <a:spcBef>
                <a:spcPts val="100"/>
              </a:spcBef>
            </a:pPr>
            <a:r>
              <a:rPr sz="900" spc="5" dirty="0">
                <a:solidFill>
                  <a:srgbClr val="1C216F"/>
                </a:solidFill>
                <a:latin typeface="HelveticaNeueLTPro-Md"/>
                <a:cs typeface="HelveticaNeueLTPro-Md"/>
              </a:rPr>
              <a:t>ANSA</a:t>
            </a:r>
            <a:r>
              <a:rPr sz="900" spc="-15" dirty="0">
                <a:solidFill>
                  <a:srgbClr val="1C216F"/>
                </a:solidFill>
                <a:latin typeface="HelveticaNeueLTPro-Md"/>
                <a:cs typeface="HelveticaNeueLTPro-Md"/>
              </a:rPr>
              <a:t> </a:t>
            </a:r>
            <a:r>
              <a:rPr sz="900" dirty="0">
                <a:solidFill>
                  <a:srgbClr val="1C216F"/>
                </a:solidFill>
                <a:latin typeface="HelveticaNeueLTPro-Md"/>
                <a:cs typeface="HelveticaNeueLTPro-Md"/>
              </a:rPr>
              <a:t>MCAL</a:t>
            </a:r>
            <a:r>
              <a:rPr sz="900" spc="-10" dirty="0">
                <a:solidFill>
                  <a:srgbClr val="1C216F"/>
                </a:solidFill>
                <a:latin typeface="HelveticaNeueLTPro-Md"/>
                <a:cs typeface="HelveticaNeueLTPro-Md"/>
              </a:rPr>
              <a:t> </a:t>
            </a:r>
            <a:r>
              <a:rPr sz="900" spc="5" dirty="0">
                <a:solidFill>
                  <a:srgbClr val="1C216F"/>
                </a:solidFill>
                <a:latin typeface="HelveticaNeueLTPro-Md"/>
                <a:cs typeface="HelveticaNeueLTPro-Md"/>
              </a:rPr>
              <a:t>INDUSTRIAL</a:t>
            </a:r>
            <a:r>
              <a:rPr sz="900" spc="-15" dirty="0">
                <a:solidFill>
                  <a:srgbClr val="1C216F"/>
                </a:solidFill>
                <a:latin typeface="HelveticaNeueLTPro-Md"/>
                <a:cs typeface="HelveticaNeueLTPro-Md"/>
              </a:rPr>
              <a:t> </a:t>
            </a:r>
            <a:r>
              <a:rPr sz="900" dirty="0">
                <a:solidFill>
                  <a:srgbClr val="1C216F"/>
                </a:solidFill>
                <a:latin typeface="HelveticaNeueLTPro-Md"/>
                <a:cs typeface="HelveticaNeueLTPro-Md"/>
              </a:rPr>
              <a:t>PARK,</a:t>
            </a:r>
            <a:endParaRPr sz="900" dirty="0">
              <a:latin typeface="HelveticaNeueLTPro-Md"/>
              <a:cs typeface="HelveticaNeueLTPro-Md"/>
            </a:endParaRPr>
          </a:p>
          <a:p>
            <a:pPr marL="12700" marR="835660">
              <a:lnSpc>
                <a:spcPts val="1000"/>
              </a:lnSpc>
              <a:spcBef>
                <a:spcPts val="60"/>
              </a:spcBef>
            </a:pPr>
            <a:r>
              <a:rPr sz="900" spc="-5" dirty="0">
                <a:solidFill>
                  <a:srgbClr val="1C216F"/>
                </a:solidFill>
                <a:latin typeface="HelveticaNeueLTPro-Md"/>
                <a:cs typeface="HelveticaNeueLTPro-Md"/>
              </a:rPr>
              <a:t>51-59 </a:t>
            </a:r>
            <a:r>
              <a:rPr sz="900" spc="5" dirty="0">
                <a:solidFill>
                  <a:srgbClr val="1C216F"/>
                </a:solidFill>
                <a:latin typeface="HelveticaNeueLTPro-Md"/>
                <a:cs typeface="HelveticaNeueLTPro-Md"/>
              </a:rPr>
              <a:t>TUMPUNA </a:t>
            </a:r>
            <a:r>
              <a:rPr sz="900" dirty="0">
                <a:solidFill>
                  <a:srgbClr val="1C216F"/>
                </a:solidFill>
                <a:latin typeface="HelveticaNeueLTPro-Md"/>
                <a:cs typeface="HelveticaNeueLTPro-Md"/>
              </a:rPr>
              <a:t>ROAD </a:t>
            </a:r>
            <a:r>
              <a:rPr sz="900" spc="5" dirty="0">
                <a:solidFill>
                  <a:srgbClr val="1C216F"/>
                </a:solidFill>
                <a:latin typeface="HelveticaNeueLTPro-Md"/>
                <a:cs typeface="HelveticaNeueLTPro-Md"/>
              </a:rPr>
              <a:t>SOUTH, </a:t>
            </a:r>
            <a:r>
              <a:rPr sz="900" dirty="0">
                <a:solidFill>
                  <a:srgbClr val="1C216F"/>
                </a:solidFill>
                <a:latin typeface="HelveticaNeueLTPro-Md"/>
                <a:cs typeface="HelveticaNeueLTPro-Md"/>
              </a:rPr>
              <a:t>GUANAPO, </a:t>
            </a:r>
            <a:r>
              <a:rPr sz="900" spc="-240" dirty="0">
                <a:solidFill>
                  <a:srgbClr val="1C216F"/>
                </a:solidFill>
                <a:latin typeface="HelveticaNeueLTPro-Md"/>
                <a:cs typeface="HelveticaNeueLTPro-Md"/>
              </a:rPr>
              <a:t> </a:t>
            </a:r>
            <a:r>
              <a:rPr sz="900" spc="10" dirty="0">
                <a:solidFill>
                  <a:srgbClr val="1C216F"/>
                </a:solidFill>
                <a:latin typeface="HelveticaNeueLTPro-Md"/>
                <a:cs typeface="HelveticaNeueLTPro-Md"/>
              </a:rPr>
              <a:t>ARIMA,</a:t>
            </a:r>
            <a:r>
              <a:rPr sz="900" spc="-5" dirty="0">
                <a:solidFill>
                  <a:srgbClr val="1C216F"/>
                </a:solidFill>
                <a:latin typeface="HelveticaNeueLTPro-Md"/>
                <a:cs typeface="HelveticaNeueLTPro-Md"/>
              </a:rPr>
              <a:t> </a:t>
            </a:r>
            <a:r>
              <a:rPr sz="900" dirty="0">
                <a:solidFill>
                  <a:srgbClr val="1C216F"/>
                </a:solidFill>
                <a:latin typeface="HelveticaNeueLTPro-Md"/>
                <a:cs typeface="HelveticaNeueLTPro-Md"/>
              </a:rPr>
              <a:t>TRINIDAD, </a:t>
            </a:r>
            <a:r>
              <a:rPr sz="900" spc="-5" dirty="0">
                <a:solidFill>
                  <a:srgbClr val="1C216F"/>
                </a:solidFill>
                <a:latin typeface="HelveticaNeueLTPro-Md"/>
                <a:cs typeface="HelveticaNeueLTPro-Md"/>
              </a:rPr>
              <a:t>W.I.</a:t>
            </a:r>
            <a:endParaRPr sz="900" dirty="0">
              <a:latin typeface="HelveticaNeueLTPro-Md"/>
              <a:cs typeface="HelveticaNeueLTPro-Md"/>
            </a:endParaRPr>
          </a:p>
          <a:p>
            <a:pPr marL="12700">
              <a:lnSpc>
                <a:spcPts val="940"/>
              </a:lnSpc>
            </a:pPr>
            <a:r>
              <a:rPr sz="900" spc="5" dirty="0">
                <a:solidFill>
                  <a:srgbClr val="1C216F"/>
                </a:solidFill>
                <a:latin typeface="HelveticaNeueLTPro-Md"/>
                <a:cs typeface="HelveticaNeueLTPro-Md"/>
              </a:rPr>
              <a:t>TEL</a:t>
            </a:r>
            <a:r>
              <a:rPr sz="900" spc="-15" dirty="0">
                <a:solidFill>
                  <a:srgbClr val="1C216F"/>
                </a:solidFill>
                <a:latin typeface="HelveticaNeueLTPro-Md"/>
                <a:cs typeface="HelveticaNeueLTPro-Md"/>
              </a:rPr>
              <a:t> </a:t>
            </a:r>
            <a:r>
              <a:rPr sz="900" spc="5" dirty="0">
                <a:solidFill>
                  <a:srgbClr val="1C216F"/>
                </a:solidFill>
                <a:latin typeface="HelveticaNeueLTPro-Md"/>
                <a:cs typeface="HelveticaNeueLTPro-Md"/>
              </a:rPr>
              <a:t>(868)</a:t>
            </a:r>
            <a:r>
              <a:rPr sz="900" spc="-10" dirty="0">
                <a:solidFill>
                  <a:srgbClr val="1C216F"/>
                </a:solidFill>
                <a:latin typeface="HelveticaNeueLTPro-Md"/>
                <a:cs typeface="HelveticaNeueLTPro-Md"/>
              </a:rPr>
              <a:t> </a:t>
            </a:r>
            <a:r>
              <a:rPr sz="900" dirty="0">
                <a:solidFill>
                  <a:srgbClr val="1C216F"/>
                </a:solidFill>
                <a:latin typeface="HelveticaNeueLTPro-Md"/>
                <a:cs typeface="HelveticaNeueLTPro-Md"/>
              </a:rPr>
              <a:t>665-5721-3/4913/5829/8046/1991,</a:t>
            </a:r>
            <a:r>
              <a:rPr sz="900" spc="-15" dirty="0">
                <a:solidFill>
                  <a:srgbClr val="1C216F"/>
                </a:solidFill>
                <a:latin typeface="HelveticaNeueLTPro-Md"/>
                <a:cs typeface="HelveticaNeueLTPro-Md"/>
              </a:rPr>
              <a:t> </a:t>
            </a:r>
            <a:r>
              <a:rPr sz="900" spc="-5" dirty="0">
                <a:solidFill>
                  <a:srgbClr val="1C216F"/>
                </a:solidFill>
                <a:latin typeface="HelveticaNeueLTPro-Md"/>
                <a:cs typeface="HelveticaNeueLTPro-Md"/>
              </a:rPr>
              <a:t>671-2722/</a:t>
            </a:r>
            <a:r>
              <a:rPr sz="900" spc="-10" dirty="0">
                <a:solidFill>
                  <a:srgbClr val="1C216F"/>
                </a:solidFill>
                <a:latin typeface="HelveticaNeueLTPro-Md"/>
                <a:cs typeface="HelveticaNeueLTPro-Md"/>
              </a:rPr>
              <a:t> </a:t>
            </a:r>
            <a:r>
              <a:rPr sz="900" dirty="0">
                <a:solidFill>
                  <a:srgbClr val="1C216F"/>
                </a:solidFill>
                <a:latin typeface="HelveticaNeueLTPro-Md"/>
                <a:cs typeface="HelveticaNeueLTPro-Md"/>
              </a:rPr>
              <a:t>3245</a:t>
            </a:r>
            <a:endParaRPr sz="900" dirty="0">
              <a:latin typeface="HelveticaNeueLTPro-Md"/>
              <a:cs typeface="HelveticaNeueLTPro-Md"/>
            </a:endParaRPr>
          </a:p>
          <a:p>
            <a:pPr marL="12700">
              <a:lnSpc>
                <a:spcPts val="1040"/>
              </a:lnSpc>
            </a:pPr>
            <a:r>
              <a:rPr sz="900" dirty="0">
                <a:solidFill>
                  <a:srgbClr val="1C216F"/>
                </a:solidFill>
                <a:latin typeface="HelveticaNeueLTPro-Md"/>
                <a:cs typeface="HelveticaNeueLTPro-Md"/>
              </a:rPr>
              <a:t>FAX</a:t>
            </a:r>
            <a:r>
              <a:rPr sz="900" spc="-20" dirty="0">
                <a:solidFill>
                  <a:srgbClr val="1C216F"/>
                </a:solidFill>
                <a:latin typeface="HelveticaNeueLTPro-Md"/>
                <a:cs typeface="HelveticaNeueLTPro-Md"/>
              </a:rPr>
              <a:t> </a:t>
            </a:r>
            <a:r>
              <a:rPr sz="900" spc="5" dirty="0">
                <a:solidFill>
                  <a:srgbClr val="1C216F"/>
                </a:solidFill>
                <a:latin typeface="HelveticaNeueLTPro-Md"/>
                <a:cs typeface="HelveticaNeueLTPro-Md"/>
              </a:rPr>
              <a:t>(868)</a:t>
            </a:r>
            <a:r>
              <a:rPr sz="900" spc="-15" dirty="0">
                <a:solidFill>
                  <a:srgbClr val="1C216F"/>
                </a:solidFill>
                <a:latin typeface="HelveticaNeueLTPro-Md"/>
                <a:cs typeface="HelveticaNeueLTPro-Md"/>
              </a:rPr>
              <a:t> </a:t>
            </a:r>
            <a:r>
              <a:rPr sz="900" spc="-5" dirty="0">
                <a:solidFill>
                  <a:srgbClr val="1C216F"/>
                </a:solidFill>
                <a:latin typeface="HelveticaNeueLTPro-Md"/>
                <a:cs typeface="HelveticaNeueLTPro-Md"/>
              </a:rPr>
              <a:t>665-1577</a:t>
            </a:r>
            <a:endParaRPr sz="900" dirty="0">
              <a:latin typeface="HelveticaNeueLTPro-Md"/>
              <a:cs typeface="HelveticaNeueLTPro-Md"/>
            </a:endParaRPr>
          </a:p>
          <a:p>
            <a:pPr>
              <a:lnSpc>
                <a:spcPct val="100000"/>
              </a:lnSpc>
              <a:spcBef>
                <a:spcPts val="25"/>
              </a:spcBef>
            </a:pPr>
            <a:endParaRPr sz="650" dirty="0">
              <a:latin typeface="HelveticaNeueLTPro-Md"/>
              <a:cs typeface="HelveticaNeueLTPro-Md"/>
            </a:endParaRPr>
          </a:p>
          <a:p>
            <a:pPr marL="12700">
              <a:lnSpc>
                <a:spcPts val="1040"/>
              </a:lnSpc>
            </a:pPr>
            <a:r>
              <a:rPr sz="900" dirty="0">
                <a:solidFill>
                  <a:srgbClr val="1C216F"/>
                </a:solidFill>
                <a:latin typeface="HelveticaNeueLTPro-Md"/>
                <a:cs typeface="HelveticaNeueLTPro-Md"/>
              </a:rPr>
              <a:t>TRINIDAD</a:t>
            </a:r>
            <a:endParaRPr sz="900" dirty="0">
              <a:latin typeface="HelveticaNeueLTPro-Md"/>
              <a:cs typeface="HelveticaNeueLTPro-Md"/>
            </a:endParaRPr>
          </a:p>
          <a:p>
            <a:pPr marL="12700" marR="5715">
              <a:lnSpc>
                <a:spcPts val="1000"/>
              </a:lnSpc>
              <a:spcBef>
                <a:spcPts val="60"/>
              </a:spcBef>
            </a:pPr>
            <a:r>
              <a:rPr sz="900" spc="5" dirty="0">
                <a:solidFill>
                  <a:srgbClr val="1C216F"/>
                </a:solidFill>
                <a:latin typeface="HelveticaNeueLTPro-Md"/>
                <a:cs typeface="HelveticaNeueLTPro-Md"/>
              </a:rPr>
              <a:t>TEL </a:t>
            </a:r>
            <a:r>
              <a:rPr sz="900" dirty="0">
                <a:solidFill>
                  <a:srgbClr val="1C216F"/>
                </a:solidFill>
                <a:latin typeface="HelveticaNeueLTPro-Md"/>
                <a:cs typeface="HelveticaNeueLTPro-Md"/>
              </a:rPr>
              <a:t>: </a:t>
            </a:r>
            <a:r>
              <a:rPr sz="900" spc="5" dirty="0">
                <a:solidFill>
                  <a:srgbClr val="1C216F"/>
                </a:solidFill>
                <a:latin typeface="HelveticaNeueLTPro-Md"/>
                <a:cs typeface="HelveticaNeueLTPro-Md"/>
              </a:rPr>
              <a:t>868) </a:t>
            </a:r>
            <a:r>
              <a:rPr sz="900" dirty="0">
                <a:solidFill>
                  <a:srgbClr val="1C216F"/>
                </a:solidFill>
                <a:latin typeface="HelveticaNeueLTPro-Md"/>
                <a:cs typeface="HelveticaNeueLTPro-Md"/>
              </a:rPr>
              <a:t>665-5721-3/4913/5829/8046/1991, </a:t>
            </a:r>
            <a:r>
              <a:rPr sz="900" spc="-5" dirty="0">
                <a:solidFill>
                  <a:srgbClr val="1C216F"/>
                </a:solidFill>
                <a:latin typeface="HelveticaNeueLTPro-Md"/>
                <a:cs typeface="HelveticaNeueLTPro-Md"/>
              </a:rPr>
              <a:t>671-2722/3245 </a:t>
            </a:r>
            <a:r>
              <a:rPr sz="900" spc="-240" dirty="0">
                <a:solidFill>
                  <a:srgbClr val="1C216F"/>
                </a:solidFill>
                <a:latin typeface="HelveticaNeueLTPro-Md"/>
                <a:cs typeface="HelveticaNeueLTPro-Md"/>
              </a:rPr>
              <a:t> </a:t>
            </a:r>
            <a:r>
              <a:rPr sz="900" spc="5" dirty="0">
                <a:solidFill>
                  <a:srgbClr val="1C216F"/>
                </a:solidFill>
                <a:latin typeface="HelveticaNeueLTPro-Md"/>
                <a:cs typeface="HelveticaNeueLTPro-Md"/>
              </a:rPr>
              <a:t>FAX:</a:t>
            </a:r>
            <a:r>
              <a:rPr sz="900" spc="-5" dirty="0">
                <a:solidFill>
                  <a:srgbClr val="1C216F"/>
                </a:solidFill>
                <a:latin typeface="HelveticaNeueLTPro-Md"/>
                <a:cs typeface="HelveticaNeueLTPro-Md"/>
              </a:rPr>
              <a:t> </a:t>
            </a:r>
            <a:r>
              <a:rPr sz="900" spc="5" dirty="0">
                <a:solidFill>
                  <a:srgbClr val="1C216F"/>
                </a:solidFill>
                <a:latin typeface="HelveticaNeueLTPro-Md"/>
                <a:cs typeface="HelveticaNeueLTPro-Md"/>
              </a:rPr>
              <a:t>(868)</a:t>
            </a:r>
            <a:r>
              <a:rPr sz="900" dirty="0">
                <a:solidFill>
                  <a:srgbClr val="1C216F"/>
                </a:solidFill>
                <a:latin typeface="HelveticaNeueLTPro-Md"/>
                <a:cs typeface="HelveticaNeueLTPro-Md"/>
              </a:rPr>
              <a:t> </a:t>
            </a:r>
            <a:r>
              <a:rPr sz="900" spc="-5" dirty="0">
                <a:solidFill>
                  <a:srgbClr val="1C216F"/>
                </a:solidFill>
                <a:latin typeface="HelveticaNeueLTPro-Md"/>
                <a:cs typeface="HelveticaNeueLTPro-Md"/>
              </a:rPr>
              <a:t>665-1577</a:t>
            </a:r>
            <a:endParaRPr sz="900" dirty="0">
              <a:latin typeface="HelveticaNeueLTPro-Md"/>
              <a:cs typeface="HelveticaNeueLTPro-Md"/>
            </a:endParaRPr>
          </a:p>
        </p:txBody>
      </p:sp>
      <p:sp>
        <p:nvSpPr>
          <p:cNvPr id="24" name="object 24"/>
          <p:cNvSpPr txBox="1"/>
          <p:nvPr/>
        </p:nvSpPr>
        <p:spPr>
          <a:xfrm>
            <a:off x="615950" y="3783912"/>
            <a:ext cx="1640839" cy="289560"/>
          </a:xfrm>
          <a:prstGeom prst="rect">
            <a:avLst/>
          </a:prstGeom>
        </p:spPr>
        <p:txBody>
          <a:bodyPr vert="horz" wrap="square" lIns="0" tIns="25400" rIns="0" bIns="0" rtlCol="0">
            <a:spAutoFit/>
          </a:bodyPr>
          <a:lstStyle/>
          <a:p>
            <a:pPr marL="12700" marR="5080">
              <a:lnSpc>
                <a:spcPts val="1000"/>
              </a:lnSpc>
              <a:spcBef>
                <a:spcPts val="200"/>
              </a:spcBef>
            </a:pPr>
            <a:r>
              <a:rPr sz="900" spc="5" dirty="0">
                <a:solidFill>
                  <a:srgbClr val="1C216F"/>
                </a:solidFill>
                <a:latin typeface="HelveticaNeueLTPro-Md"/>
                <a:cs typeface="HelveticaNeueLTPro-Md"/>
              </a:rPr>
              <a:t>Emergency</a:t>
            </a:r>
            <a:r>
              <a:rPr sz="900" spc="-30" dirty="0">
                <a:solidFill>
                  <a:srgbClr val="1C216F"/>
                </a:solidFill>
                <a:latin typeface="HelveticaNeueLTPro-Md"/>
                <a:cs typeface="HelveticaNeueLTPro-Md"/>
              </a:rPr>
              <a:t> </a:t>
            </a:r>
            <a:r>
              <a:rPr sz="900" spc="5" dirty="0">
                <a:solidFill>
                  <a:srgbClr val="1C216F"/>
                </a:solidFill>
                <a:latin typeface="HelveticaNeueLTPro-Md"/>
                <a:cs typeface="HelveticaNeueLTPro-Md"/>
              </a:rPr>
              <a:t>telephone</a:t>
            </a:r>
            <a:r>
              <a:rPr sz="900" spc="-25" dirty="0">
                <a:solidFill>
                  <a:srgbClr val="1C216F"/>
                </a:solidFill>
                <a:latin typeface="HelveticaNeueLTPro-Md"/>
                <a:cs typeface="HelveticaNeueLTPro-Md"/>
              </a:rPr>
              <a:t> </a:t>
            </a:r>
            <a:r>
              <a:rPr sz="900" spc="5" dirty="0">
                <a:solidFill>
                  <a:srgbClr val="1C216F"/>
                </a:solidFill>
                <a:latin typeface="HelveticaNeueLTPro-Md"/>
                <a:cs typeface="HelveticaNeueLTPro-Md"/>
              </a:rPr>
              <a:t>number </a:t>
            </a:r>
            <a:r>
              <a:rPr sz="900" spc="-235" dirty="0">
                <a:solidFill>
                  <a:srgbClr val="1C216F"/>
                </a:solidFill>
                <a:latin typeface="HelveticaNeueLTPro-Md"/>
                <a:cs typeface="HelveticaNeueLTPro-Md"/>
              </a:rPr>
              <a:t> </a:t>
            </a:r>
            <a:r>
              <a:rPr sz="900" dirty="0">
                <a:solidFill>
                  <a:srgbClr val="1C216F"/>
                </a:solidFill>
                <a:latin typeface="HelveticaNeueLTPro-Md"/>
                <a:cs typeface="HelveticaNeueLTPro-Md"/>
              </a:rPr>
              <a:t>(with</a:t>
            </a:r>
            <a:r>
              <a:rPr sz="900" spc="-10" dirty="0">
                <a:solidFill>
                  <a:srgbClr val="1C216F"/>
                </a:solidFill>
                <a:latin typeface="HelveticaNeueLTPro-Md"/>
                <a:cs typeface="HelveticaNeueLTPro-Md"/>
              </a:rPr>
              <a:t> </a:t>
            </a:r>
            <a:r>
              <a:rPr sz="900" spc="5" dirty="0">
                <a:solidFill>
                  <a:srgbClr val="1C216F"/>
                </a:solidFill>
                <a:latin typeface="HelveticaNeueLTPro-Md"/>
                <a:cs typeface="HelveticaNeueLTPro-Md"/>
              </a:rPr>
              <a:t>hours</a:t>
            </a:r>
            <a:r>
              <a:rPr sz="900" spc="-5" dirty="0">
                <a:solidFill>
                  <a:srgbClr val="1C216F"/>
                </a:solidFill>
                <a:latin typeface="HelveticaNeueLTPro-Md"/>
                <a:cs typeface="HelveticaNeueLTPro-Md"/>
              </a:rPr>
              <a:t> </a:t>
            </a:r>
            <a:r>
              <a:rPr sz="900" dirty="0">
                <a:solidFill>
                  <a:srgbClr val="1C216F"/>
                </a:solidFill>
                <a:latin typeface="HelveticaNeueLTPro-Md"/>
                <a:cs typeface="HelveticaNeueLTPro-Md"/>
              </a:rPr>
              <a:t>of</a:t>
            </a:r>
            <a:r>
              <a:rPr sz="900" spc="-5" dirty="0">
                <a:solidFill>
                  <a:srgbClr val="1C216F"/>
                </a:solidFill>
                <a:latin typeface="HelveticaNeueLTPro-Md"/>
                <a:cs typeface="HelveticaNeueLTPro-Md"/>
              </a:rPr>
              <a:t> </a:t>
            </a:r>
            <a:r>
              <a:rPr sz="900" spc="5" dirty="0">
                <a:solidFill>
                  <a:srgbClr val="1C216F"/>
                </a:solidFill>
                <a:latin typeface="HelveticaNeueLTPro-Md"/>
                <a:cs typeface="HelveticaNeueLTPro-Md"/>
              </a:rPr>
              <a:t>operation):</a:t>
            </a:r>
            <a:endParaRPr sz="900" dirty="0">
              <a:latin typeface="HelveticaNeueLTPro-Md"/>
              <a:cs typeface="HelveticaNeueLTPro-Md"/>
            </a:endParaRPr>
          </a:p>
        </p:txBody>
      </p:sp>
      <p:sp>
        <p:nvSpPr>
          <p:cNvPr id="25" name="object 25"/>
          <p:cNvSpPr/>
          <p:nvPr/>
        </p:nvSpPr>
        <p:spPr>
          <a:xfrm>
            <a:off x="457200" y="2743200"/>
            <a:ext cx="6693534" cy="0"/>
          </a:xfrm>
          <a:custGeom>
            <a:avLst/>
            <a:gdLst/>
            <a:ahLst/>
            <a:cxnLst/>
            <a:rect l="l" t="t" r="r" b="b"/>
            <a:pathLst>
              <a:path w="6693534">
                <a:moveTo>
                  <a:pt x="0" y="0"/>
                </a:moveTo>
                <a:lnTo>
                  <a:pt x="6693408" y="0"/>
                </a:lnTo>
              </a:path>
            </a:pathLst>
          </a:custGeom>
          <a:ln w="12700">
            <a:solidFill>
              <a:srgbClr val="14B1E7"/>
            </a:solidFill>
          </a:ln>
        </p:spPr>
        <p:txBody>
          <a:bodyPr wrap="square" lIns="0" tIns="0" rIns="0" bIns="0" rtlCol="0"/>
          <a:lstStyle/>
          <a:p>
            <a:endParaRPr/>
          </a:p>
        </p:txBody>
      </p:sp>
      <p:sp>
        <p:nvSpPr>
          <p:cNvPr id="26" name="object 26"/>
          <p:cNvSpPr/>
          <p:nvPr/>
        </p:nvSpPr>
        <p:spPr>
          <a:xfrm>
            <a:off x="457200" y="9601200"/>
            <a:ext cx="6693534" cy="0"/>
          </a:xfrm>
          <a:custGeom>
            <a:avLst/>
            <a:gdLst/>
            <a:ahLst/>
            <a:cxnLst/>
            <a:rect l="l" t="t" r="r" b="b"/>
            <a:pathLst>
              <a:path w="6693534">
                <a:moveTo>
                  <a:pt x="0" y="0"/>
                </a:moveTo>
                <a:lnTo>
                  <a:pt x="6693408" y="0"/>
                </a:lnTo>
              </a:path>
            </a:pathLst>
          </a:custGeom>
          <a:ln w="12700">
            <a:solidFill>
              <a:srgbClr val="14B1E7"/>
            </a:solidFill>
          </a:ln>
        </p:spPr>
        <p:txBody>
          <a:bodyPr wrap="square" lIns="0" tIns="0" rIns="0" bIns="0" rtlCol="0"/>
          <a:lstStyle/>
          <a:p>
            <a:endParaRPr/>
          </a:p>
        </p:txBody>
      </p:sp>
      <p:sp>
        <p:nvSpPr>
          <p:cNvPr id="28" name="object 28"/>
          <p:cNvSpPr txBox="1"/>
          <p:nvPr/>
        </p:nvSpPr>
        <p:spPr>
          <a:xfrm>
            <a:off x="419100" y="9598104"/>
            <a:ext cx="153035" cy="161925"/>
          </a:xfrm>
          <a:prstGeom prst="rect">
            <a:avLst/>
          </a:prstGeom>
        </p:spPr>
        <p:txBody>
          <a:bodyPr vert="horz" wrap="square" lIns="0" tIns="9525" rIns="0" bIns="0" rtlCol="0">
            <a:spAutoFit/>
          </a:bodyPr>
          <a:lstStyle/>
          <a:p>
            <a:pPr marL="38100">
              <a:lnSpc>
                <a:spcPct val="100000"/>
              </a:lnSpc>
              <a:spcBef>
                <a:spcPts val="75"/>
              </a:spcBef>
            </a:pPr>
            <a:fld id="{81D60167-4931-47E6-BA6A-407CBD079E47}" type="slidenum">
              <a:rPr sz="900" b="1" dirty="0">
                <a:solidFill>
                  <a:srgbClr val="1C216F"/>
                </a:solidFill>
                <a:latin typeface="Helvetica Neue LT Std 75"/>
                <a:cs typeface="Helvetica Neue LT Std 75"/>
              </a:rPr>
              <a:t>2</a:t>
            </a:fld>
            <a:endParaRPr sz="900">
              <a:latin typeface="Helvetica Neue LT Std 75"/>
              <a:cs typeface="Helvetica Neue LT Std 75"/>
            </a:endParaRPr>
          </a:p>
        </p:txBody>
      </p:sp>
      <p:sp>
        <p:nvSpPr>
          <p:cNvPr id="29" name="object 25">
            <a:extLst>
              <a:ext uri="{FF2B5EF4-FFF2-40B4-BE49-F238E27FC236}">
                <a16:creationId xmlns:a16="http://schemas.microsoft.com/office/drawing/2014/main" id="{5D3995E7-B147-4615-B18F-E733A42C2D92}"/>
              </a:ext>
            </a:extLst>
          </p:cNvPr>
          <p:cNvSpPr/>
          <p:nvPr/>
        </p:nvSpPr>
        <p:spPr>
          <a:xfrm>
            <a:off x="466674" y="4191000"/>
            <a:ext cx="6693534" cy="0"/>
          </a:xfrm>
          <a:custGeom>
            <a:avLst/>
            <a:gdLst/>
            <a:ahLst/>
            <a:cxnLst/>
            <a:rect l="l" t="t" r="r" b="b"/>
            <a:pathLst>
              <a:path w="6693534">
                <a:moveTo>
                  <a:pt x="0" y="0"/>
                </a:moveTo>
                <a:lnTo>
                  <a:pt x="6693408" y="0"/>
                </a:lnTo>
              </a:path>
            </a:pathLst>
          </a:custGeom>
          <a:ln w="12700">
            <a:solidFill>
              <a:srgbClr val="14B1E7"/>
            </a:solidFill>
          </a:ln>
        </p:spPr>
        <p:txBody>
          <a:bodyPr wrap="square" lIns="0" tIns="0" rIns="0" bIns="0" rtlCol="0"/>
          <a:lstStyle/>
          <a:p>
            <a:endParaRPr/>
          </a:p>
        </p:txBody>
      </p:sp>
      <p:sp>
        <p:nvSpPr>
          <p:cNvPr id="30" name="object 24">
            <a:extLst>
              <a:ext uri="{FF2B5EF4-FFF2-40B4-BE49-F238E27FC236}">
                <a16:creationId xmlns:a16="http://schemas.microsoft.com/office/drawing/2014/main" id="{EF92C2BF-0F9B-42CB-B04F-BF2E6DF4275F}"/>
              </a:ext>
            </a:extLst>
          </p:cNvPr>
          <p:cNvSpPr txBox="1"/>
          <p:nvPr/>
        </p:nvSpPr>
        <p:spPr>
          <a:xfrm>
            <a:off x="623571" y="4267200"/>
            <a:ext cx="1640839" cy="164148"/>
          </a:xfrm>
          <a:prstGeom prst="rect">
            <a:avLst/>
          </a:prstGeom>
        </p:spPr>
        <p:txBody>
          <a:bodyPr vert="horz" wrap="square" lIns="0" tIns="25400" rIns="0" bIns="0" rtlCol="0">
            <a:spAutoFit/>
          </a:bodyPr>
          <a:lstStyle/>
          <a:p>
            <a:pPr marL="12700">
              <a:lnSpc>
                <a:spcPct val="100000"/>
              </a:lnSpc>
              <a:spcBef>
                <a:spcPts val="100"/>
              </a:spcBef>
            </a:pPr>
            <a:r>
              <a:rPr lang="en-TT" sz="900" b="1" dirty="0">
                <a:solidFill>
                  <a:srgbClr val="025FAD"/>
                </a:solidFill>
                <a:latin typeface="Helvetica Neue LT Pro 75"/>
                <a:cs typeface="Helvetica Neue LT Pro 75"/>
              </a:rPr>
              <a:t>PRODUCT INFORMATION</a:t>
            </a:r>
            <a:endParaRPr lang="en-TT" sz="900" dirty="0">
              <a:latin typeface="Helvetica Neue LT Pro 75"/>
              <a:cs typeface="Helvetica Neue LT Pro 75"/>
            </a:endParaRPr>
          </a:p>
        </p:txBody>
      </p:sp>
      <p:sp>
        <p:nvSpPr>
          <p:cNvPr id="31" name="object 23">
            <a:extLst>
              <a:ext uri="{FF2B5EF4-FFF2-40B4-BE49-F238E27FC236}">
                <a16:creationId xmlns:a16="http://schemas.microsoft.com/office/drawing/2014/main" id="{425E9D70-5337-4DD4-AB7C-77DE57E3F08A}"/>
              </a:ext>
            </a:extLst>
          </p:cNvPr>
          <p:cNvSpPr txBox="1"/>
          <p:nvPr/>
        </p:nvSpPr>
        <p:spPr>
          <a:xfrm>
            <a:off x="2666949" y="4267200"/>
            <a:ext cx="3221990" cy="141064"/>
          </a:xfrm>
          <a:prstGeom prst="rect">
            <a:avLst/>
          </a:prstGeom>
        </p:spPr>
        <p:txBody>
          <a:bodyPr vert="horz" wrap="square" lIns="0" tIns="12700" rIns="0" bIns="0" rtlCol="0">
            <a:spAutoFit/>
          </a:bodyPr>
          <a:lstStyle/>
          <a:p>
            <a:pPr marL="12700">
              <a:lnSpc>
                <a:spcPts val="1040"/>
              </a:lnSpc>
              <a:spcBef>
                <a:spcPts val="100"/>
              </a:spcBef>
            </a:pPr>
            <a:r>
              <a:rPr lang="en-US" sz="900" u="sng" spc="5" dirty="0">
                <a:solidFill>
                  <a:srgbClr val="1C216F"/>
                </a:solidFill>
                <a:latin typeface="HelveticaNeueLTPro-Md"/>
                <a:cs typeface="HelveticaNeueLTPro-Md"/>
              </a:rPr>
              <a:t>www.bergerpaintscaribbean.com</a:t>
            </a:r>
            <a:endParaRPr sz="900" u="sng" dirty="0">
              <a:latin typeface="HelveticaNeueLTPro-Md"/>
              <a:cs typeface="HelveticaNeueLTPro-Md"/>
            </a:endParaRPr>
          </a:p>
        </p:txBody>
      </p:sp>
      <p:sp>
        <p:nvSpPr>
          <p:cNvPr id="32" name="object 25">
            <a:extLst>
              <a:ext uri="{FF2B5EF4-FFF2-40B4-BE49-F238E27FC236}">
                <a16:creationId xmlns:a16="http://schemas.microsoft.com/office/drawing/2014/main" id="{132244EA-98EA-42EA-872A-55435FFCC1B5}"/>
              </a:ext>
            </a:extLst>
          </p:cNvPr>
          <p:cNvSpPr/>
          <p:nvPr/>
        </p:nvSpPr>
        <p:spPr>
          <a:xfrm>
            <a:off x="545466" y="9144000"/>
            <a:ext cx="6693534" cy="0"/>
          </a:xfrm>
          <a:custGeom>
            <a:avLst/>
            <a:gdLst/>
            <a:ahLst/>
            <a:cxnLst/>
            <a:rect l="l" t="t" r="r" b="b"/>
            <a:pathLst>
              <a:path w="6693534">
                <a:moveTo>
                  <a:pt x="0" y="0"/>
                </a:moveTo>
                <a:lnTo>
                  <a:pt x="6693408" y="0"/>
                </a:lnTo>
              </a:path>
            </a:pathLst>
          </a:custGeom>
          <a:ln w="12700">
            <a:solidFill>
              <a:srgbClr val="14B1E7"/>
            </a:solidFill>
          </a:ln>
        </p:spPr>
        <p:txBody>
          <a:bodyPr wrap="square" lIns="0" tIns="0" rIns="0" bIns="0" rtlCol="0"/>
          <a:lstStyle/>
          <a:p>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5702300" y="522165"/>
            <a:ext cx="1621790" cy="208279"/>
          </a:xfrm>
          <a:prstGeom prst="rect">
            <a:avLst/>
          </a:prstGeom>
        </p:spPr>
        <p:txBody>
          <a:bodyPr vert="horz" wrap="square" lIns="0" tIns="12700" rIns="0" bIns="0" rtlCol="0">
            <a:spAutoFit/>
          </a:bodyPr>
          <a:lstStyle/>
          <a:p>
            <a:pPr marL="12700">
              <a:lnSpc>
                <a:spcPct val="100000"/>
              </a:lnSpc>
              <a:spcBef>
                <a:spcPts val="100"/>
              </a:spcBef>
            </a:pPr>
            <a:r>
              <a:rPr sz="1200" b="1" spc="-50" dirty="0">
                <a:solidFill>
                  <a:srgbClr val="1C216F"/>
                </a:solidFill>
                <a:latin typeface="Helvetica Neue LT Std 75"/>
                <a:cs typeface="Helvetica Neue LT Std 75"/>
              </a:rPr>
              <a:t>D</a:t>
            </a:r>
            <a:r>
              <a:rPr sz="1200" b="1" spc="-140" dirty="0">
                <a:solidFill>
                  <a:srgbClr val="1C216F"/>
                </a:solidFill>
                <a:latin typeface="Helvetica Neue LT Std 75"/>
                <a:cs typeface="Helvetica Neue LT Std 75"/>
              </a:rPr>
              <a:t>AT</a:t>
            </a:r>
            <a:r>
              <a:rPr sz="1200" b="1" dirty="0">
                <a:solidFill>
                  <a:srgbClr val="1C216F"/>
                </a:solidFill>
                <a:latin typeface="Helvetica Neue LT Std 75"/>
                <a:cs typeface="Helvetica Neue LT Std 75"/>
              </a:rPr>
              <a:t>A</a:t>
            </a:r>
            <a:r>
              <a:rPr sz="1200" b="1" spc="-100" dirty="0">
                <a:solidFill>
                  <a:srgbClr val="1C216F"/>
                </a:solidFill>
                <a:latin typeface="Helvetica Neue LT Std 75"/>
                <a:cs typeface="Helvetica Neue LT Std 75"/>
              </a:rPr>
              <a:t> </a:t>
            </a:r>
            <a:r>
              <a:rPr sz="1200" b="1" spc="-50" dirty="0">
                <a:solidFill>
                  <a:srgbClr val="1C216F"/>
                </a:solidFill>
                <a:latin typeface="Helvetica Neue LT Std 75"/>
                <a:cs typeface="Helvetica Neue LT Std 75"/>
              </a:rPr>
              <a:t>SHEETS</a:t>
            </a:r>
            <a:r>
              <a:rPr sz="1200" b="1" dirty="0">
                <a:solidFill>
                  <a:srgbClr val="1C216F"/>
                </a:solidFill>
                <a:latin typeface="Helvetica Neue LT Std 75"/>
                <a:cs typeface="Helvetica Neue LT Std 75"/>
              </a:rPr>
              <a:t>:</a:t>
            </a:r>
            <a:r>
              <a:rPr sz="1200" b="1" spc="20" dirty="0">
                <a:solidFill>
                  <a:srgbClr val="1C216F"/>
                </a:solidFill>
                <a:latin typeface="Helvetica Neue LT Std 75"/>
                <a:cs typeface="Helvetica Neue LT Std 75"/>
              </a:rPr>
              <a:t> </a:t>
            </a:r>
            <a:r>
              <a:rPr sz="1200" spc="-50" dirty="0">
                <a:solidFill>
                  <a:srgbClr val="17B0E6"/>
                </a:solidFill>
                <a:latin typeface="HelveticaNeueLTStd-Md"/>
                <a:cs typeface="HelveticaNeueLTStd-Md"/>
              </a:rPr>
              <a:t>SAFETY</a:t>
            </a:r>
            <a:endParaRPr sz="1200">
              <a:latin typeface="HelveticaNeueLTStd-Md"/>
              <a:cs typeface="HelveticaNeueLTStd-Md"/>
            </a:endParaRPr>
          </a:p>
        </p:txBody>
      </p:sp>
      <p:grpSp>
        <p:nvGrpSpPr>
          <p:cNvPr id="3" name="object 3"/>
          <p:cNvGrpSpPr/>
          <p:nvPr/>
        </p:nvGrpSpPr>
        <p:grpSpPr>
          <a:xfrm>
            <a:off x="7318184" y="1508086"/>
            <a:ext cx="128270" cy="6530340"/>
            <a:chOff x="7318184" y="1508086"/>
            <a:chExt cx="128270" cy="6530340"/>
          </a:xfrm>
        </p:grpSpPr>
        <p:sp>
          <p:nvSpPr>
            <p:cNvPr id="4" name="object 4"/>
            <p:cNvSpPr/>
            <p:nvPr/>
          </p:nvSpPr>
          <p:spPr>
            <a:xfrm>
              <a:off x="7318184" y="1508086"/>
              <a:ext cx="128270" cy="2654935"/>
            </a:xfrm>
            <a:custGeom>
              <a:avLst/>
              <a:gdLst/>
              <a:ahLst/>
              <a:cxnLst/>
              <a:rect l="l" t="t" r="r" b="b"/>
              <a:pathLst>
                <a:path w="128270" h="2654935">
                  <a:moveTo>
                    <a:pt x="128016" y="0"/>
                  </a:moveTo>
                  <a:lnTo>
                    <a:pt x="0" y="0"/>
                  </a:lnTo>
                  <a:lnTo>
                    <a:pt x="0" y="2654338"/>
                  </a:lnTo>
                  <a:lnTo>
                    <a:pt x="128016" y="2654338"/>
                  </a:lnTo>
                  <a:lnTo>
                    <a:pt x="128016" y="0"/>
                  </a:lnTo>
                  <a:close/>
                </a:path>
              </a:pathLst>
            </a:custGeom>
            <a:solidFill>
              <a:srgbClr val="14B1E7"/>
            </a:solidFill>
          </p:spPr>
          <p:txBody>
            <a:bodyPr wrap="square" lIns="0" tIns="0" rIns="0" bIns="0" rtlCol="0"/>
            <a:lstStyle/>
            <a:p>
              <a:endParaRPr/>
            </a:p>
          </p:txBody>
        </p:sp>
        <p:sp>
          <p:nvSpPr>
            <p:cNvPr id="5" name="object 5"/>
            <p:cNvSpPr/>
            <p:nvPr/>
          </p:nvSpPr>
          <p:spPr>
            <a:xfrm>
              <a:off x="7318184" y="4162412"/>
              <a:ext cx="128270" cy="1275080"/>
            </a:xfrm>
            <a:custGeom>
              <a:avLst/>
              <a:gdLst/>
              <a:ahLst/>
              <a:cxnLst/>
              <a:rect l="l" t="t" r="r" b="b"/>
              <a:pathLst>
                <a:path w="128270" h="1275079">
                  <a:moveTo>
                    <a:pt x="128016" y="0"/>
                  </a:moveTo>
                  <a:lnTo>
                    <a:pt x="0" y="0"/>
                  </a:lnTo>
                  <a:lnTo>
                    <a:pt x="0" y="1274914"/>
                  </a:lnTo>
                  <a:lnTo>
                    <a:pt x="128016" y="1274914"/>
                  </a:lnTo>
                  <a:lnTo>
                    <a:pt x="128016" y="0"/>
                  </a:lnTo>
                  <a:close/>
                </a:path>
              </a:pathLst>
            </a:custGeom>
            <a:solidFill>
              <a:srgbClr val="0B61AD"/>
            </a:solidFill>
          </p:spPr>
          <p:txBody>
            <a:bodyPr wrap="square" lIns="0" tIns="0" rIns="0" bIns="0" rtlCol="0"/>
            <a:lstStyle/>
            <a:p>
              <a:endParaRPr/>
            </a:p>
          </p:txBody>
        </p:sp>
        <p:sp>
          <p:nvSpPr>
            <p:cNvPr id="6" name="object 6"/>
            <p:cNvSpPr/>
            <p:nvPr/>
          </p:nvSpPr>
          <p:spPr>
            <a:xfrm>
              <a:off x="7318184" y="5437327"/>
              <a:ext cx="128270" cy="1301115"/>
            </a:xfrm>
            <a:custGeom>
              <a:avLst/>
              <a:gdLst/>
              <a:ahLst/>
              <a:cxnLst/>
              <a:rect l="l" t="t" r="r" b="b"/>
              <a:pathLst>
                <a:path w="128270" h="1301115">
                  <a:moveTo>
                    <a:pt x="128016" y="0"/>
                  </a:moveTo>
                  <a:lnTo>
                    <a:pt x="0" y="0"/>
                  </a:lnTo>
                  <a:lnTo>
                    <a:pt x="0" y="1300492"/>
                  </a:lnTo>
                  <a:lnTo>
                    <a:pt x="128016" y="1300492"/>
                  </a:lnTo>
                  <a:lnTo>
                    <a:pt x="128016" y="0"/>
                  </a:lnTo>
                  <a:close/>
                </a:path>
              </a:pathLst>
            </a:custGeom>
            <a:solidFill>
              <a:srgbClr val="009ADB"/>
            </a:solidFill>
          </p:spPr>
          <p:txBody>
            <a:bodyPr wrap="square" lIns="0" tIns="0" rIns="0" bIns="0" rtlCol="0"/>
            <a:lstStyle/>
            <a:p>
              <a:endParaRPr/>
            </a:p>
          </p:txBody>
        </p:sp>
        <p:sp>
          <p:nvSpPr>
            <p:cNvPr id="7" name="object 7"/>
            <p:cNvSpPr/>
            <p:nvPr/>
          </p:nvSpPr>
          <p:spPr>
            <a:xfrm>
              <a:off x="7318184" y="6737832"/>
              <a:ext cx="128270" cy="1300480"/>
            </a:xfrm>
            <a:custGeom>
              <a:avLst/>
              <a:gdLst/>
              <a:ahLst/>
              <a:cxnLst/>
              <a:rect l="l" t="t" r="r" b="b"/>
              <a:pathLst>
                <a:path w="128270" h="1300479">
                  <a:moveTo>
                    <a:pt x="128016" y="0"/>
                  </a:moveTo>
                  <a:lnTo>
                    <a:pt x="0" y="0"/>
                  </a:lnTo>
                  <a:lnTo>
                    <a:pt x="0" y="1300479"/>
                  </a:lnTo>
                  <a:lnTo>
                    <a:pt x="128016" y="1300479"/>
                  </a:lnTo>
                  <a:lnTo>
                    <a:pt x="128016" y="0"/>
                  </a:lnTo>
                  <a:close/>
                </a:path>
              </a:pathLst>
            </a:custGeom>
            <a:solidFill>
              <a:srgbClr val="00B3F0"/>
            </a:solidFill>
          </p:spPr>
          <p:txBody>
            <a:bodyPr wrap="square" lIns="0" tIns="0" rIns="0" bIns="0" rtlCol="0"/>
            <a:lstStyle/>
            <a:p>
              <a:endParaRPr/>
            </a:p>
          </p:txBody>
        </p:sp>
      </p:grpSp>
      <p:sp>
        <p:nvSpPr>
          <p:cNvPr id="8" name="object 8"/>
          <p:cNvSpPr txBox="1"/>
          <p:nvPr/>
        </p:nvSpPr>
        <p:spPr>
          <a:xfrm>
            <a:off x="457200" y="1362455"/>
            <a:ext cx="6693534" cy="228600"/>
          </a:xfrm>
          <a:prstGeom prst="rect">
            <a:avLst/>
          </a:prstGeom>
          <a:solidFill>
            <a:srgbClr val="0B61AD"/>
          </a:solidFill>
        </p:spPr>
        <p:txBody>
          <a:bodyPr vert="horz" wrap="square" lIns="0" tIns="24130" rIns="0" bIns="0" rtlCol="0">
            <a:spAutoFit/>
          </a:bodyPr>
          <a:lstStyle/>
          <a:p>
            <a:pPr marL="228600">
              <a:lnSpc>
                <a:spcPct val="100000"/>
              </a:lnSpc>
              <a:spcBef>
                <a:spcPts val="190"/>
              </a:spcBef>
            </a:pPr>
            <a:r>
              <a:rPr sz="1100" b="1" spc="5" dirty="0">
                <a:solidFill>
                  <a:srgbClr val="FFFFFF"/>
                </a:solidFill>
                <a:latin typeface="Helvetica Neue LT Pro 75"/>
                <a:cs typeface="Helvetica Neue LT Pro 75"/>
              </a:rPr>
              <a:t>4.</a:t>
            </a:r>
            <a:r>
              <a:rPr sz="1100" b="1" spc="-20" dirty="0">
                <a:solidFill>
                  <a:srgbClr val="FFFFFF"/>
                </a:solidFill>
                <a:latin typeface="Helvetica Neue LT Pro 75"/>
                <a:cs typeface="Helvetica Neue LT Pro 75"/>
              </a:rPr>
              <a:t> </a:t>
            </a:r>
            <a:r>
              <a:rPr sz="1100" b="1" dirty="0">
                <a:solidFill>
                  <a:srgbClr val="FFFFFF"/>
                </a:solidFill>
                <a:latin typeface="Helvetica Neue LT Pro 75"/>
                <a:cs typeface="Helvetica Neue LT Pro 75"/>
              </a:rPr>
              <a:t>FIRST</a:t>
            </a:r>
            <a:r>
              <a:rPr sz="1100" b="1" spc="-15" dirty="0">
                <a:solidFill>
                  <a:srgbClr val="FFFFFF"/>
                </a:solidFill>
                <a:latin typeface="Helvetica Neue LT Pro 75"/>
                <a:cs typeface="Helvetica Neue LT Pro 75"/>
              </a:rPr>
              <a:t> </a:t>
            </a:r>
            <a:r>
              <a:rPr sz="1100" b="1" spc="5" dirty="0">
                <a:solidFill>
                  <a:srgbClr val="FFFFFF"/>
                </a:solidFill>
                <a:latin typeface="Helvetica Neue LT Pro 75"/>
                <a:cs typeface="Helvetica Neue LT Pro 75"/>
              </a:rPr>
              <a:t>AID</a:t>
            </a:r>
            <a:r>
              <a:rPr sz="1100" b="1" spc="-15" dirty="0">
                <a:solidFill>
                  <a:srgbClr val="FFFFFF"/>
                </a:solidFill>
                <a:latin typeface="Helvetica Neue LT Pro 75"/>
                <a:cs typeface="Helvetica Neue LT Pro 75"/>
              </a:rPr>
              <a:t> </a:t>
            </a:r>
            <a:r>
              <a:rPr sz="1100" b="1" spc="5" dirty="0">
                <a:solidFill>
                  <a:srgbClr val="FFFFFF"/>
                </a:solidFill>
                <a:latin typeface="Helvetica Neue LT Pro 75"/>
                <a:cs typeface="Helvetica Neue LT Pro 75"/>
              </a:rPr>
              <a:t>MEASURES</a:t>
            </a:r>
            <a:endParaRPr sz="1100">
              <a:latin typeface="Helvetica Neue LT Pro 75"/>
              <a:cs typeface="Helvetica Neue LT Pro 75"/>
            </a:endParaRPr>
          </a:p>
        </p:txBody>
      </p:sp>
      <p:sp>
        <p:nvSpPr>
          <p:cNvPr id="9" name="object 9"/>
          <p:cNvSpPr txBox="1"/>
          <p:nvPr/>
        </p:nvSpPr>
        <p:spPr>
          <a:xfrm>
            <a:off x="457200" y="5989320"/>
            <a:ext cx="6693534" cy="228600"/>
          </a:xfrm>
          <a:prstGeom prst="rect">
            <a:avLst/>
          </a:prstGeom>
          <a:solidFill>
            <a:srgbClr val="0B61AD"/>
          </a:solidFill>
        </p:spPr>
        <p:txBody>
          <a:bodyPr vert="horz" wrap="square" lIns="0" tIns="24130" rIns="0" bIns="0" rtlCol="0">
            <a:spAutoFit/>
          </a:bodyPr>
          <a:lstStyle/>
          <a:p>
            <a:pPr marL="228600">
              <a:lnSpc>
                <a:spcPct val="100000"/>
              </a:lnSpc>
              <a:spcBef>
                <a:spcPts val="190"/>
              </a:spcBef>
            </a:pPr>
            <a:r>
              <a:rPr sz="1100" b="1" spc="5" dirty="0">
                <a:solidFill>
                  <a:srgbClr val="FFFFFF"/>
                </a:solidFill>
                <a:latin typeface="Helvetica Neue LT Pro 75"/>
                <a:cs typeface="Helvetica Neue LT Pro 75"/>
              </a:rPr>
              <a:t>5.</a:t>
            </a:r>
            <a:r>
              <a:rPr sz="1100" b="1" spc="-20" dirty="0">
                <a:solidFill>
                  <a:srgbClr val="FFFFFF"/>
                </a:solidFill>
                <a:latin typeface="Helvetica Neue LT Pro 75"/>
                <a:cs typeface="Helvetica Neue LT Pro 75"/>
              </a:rPr>
              <a:t> </a:t>
            </a:r>
            <a:r>
              <a:rPr sz="1100" b="1" dirty="0">
                <a:solidFill>
                  <a:srgbClr val="FFFFFF"/>
                </a:solidFill>
                <a:latin typeface="Helvetica Neue LT Pro 75"/>
                <a:cs typeface="Helvetica Neue LT Pro 75"/>
              </a:rPr>
              <a:t>FIRE-FIGHTING</a:t>
            </a:r>
            <a:r>
              <a:rPr sz="1100" b="1" spc="-15" dirty="0">
                <a:solidFill>
                  <a:srgbClr val="FFFFFF"/>
                </a:solidFill>
                <a:latin typeface="Helvetica Neue LT Pro 75"/>
                <a:cs typeface="Helvetica Neue LT Pro 75"/>
              </a:rPr>
              <a:t> </a:t>
            </a:r>
            <a:r>
              <a:rPr sz="1100" b="1" spc="5" dirty="0">
                <a:solidFill>
                  <a:srgbClr val="FFFFFF"/>
                </a:solidFill>
                <a:latin typeface="Helvetica Neue LT Pro 75"/>
                <a:cs typeface="Helvetica Neue LT Pro 75"/>
              </a:rPr>
              <a:t>MEASURES</a:t>
            </a:r>
            <a:endParaRPr sz="1100">
              <a:latin typeface="Helvetica Neue LT Pro 75"/>
              <a:cs typeface="Helvetica Neue LT Pro 75"/>
            </a:endParaRPr>
          </a:p>
        </p:txBody>
      </p:sp>
      <p:sp>
        <p:nvSpPr>
          <p:cNvPr id="10" name="object 10"/>
          <p:cNvSpPr txBox="1"/>
          <p:nvPr/>
        </p:nvSpPr>
        <p:spPr>
          <a:xfrm>
            <a:off x="2675635" y="1648983"/>
            <a:ext cx="4215765" cy="1077218"/>
          </a:xfrm>
          <a:prstGeom prst="rect">
            <a:avLst/>
          </a:prstGeom>
        </p:spPr>
        <p:txBody>
          <a:bodyPr vert="horz" wrap="square" lIns="0" tIns="25400" rIns="0" bIns="0" rtlCol="0">
            <a:spAutoFit/>
          </a:bodyPr>
          <a:lstStyle/>
          <a:p>
            <a:pPr marL="12700" marR="5080" algn="just">
              <a:lnSpc>
                <a:spcPts val="1000"/>
              </a:lnSpc>
              <a:spcBef>
                <a:spcPts val="200"/>
              </a:spcBef>
            </a:pPr>
            <a:r>
              <a:rPr lang="en-US" sz="900" spc="-20" dirty="0">
                <a:solidFill>
                  <a:srgbClr val="1C216F"/>
                </a:solidFill>
                <a:latin typeface="HelveticaNeueLTPro-Md"/>
                <a:cs typeface="HelveticaNeueLTPro-Md"/>
              </a:rPr>
              <a:t>Get medical attention immediately. Remove victim to fresh air and keep at rest in a position comfortable for breathing. If it is suspected that fumes are still present, the rescuer should wear an appropriate mask or self-contained breathing apparatus. If not breathing, if breathing is irregular or if respiratory arrest occurs, provide artificial respiration or oxygen by trained personnel. It may be dangerous to the person</a:t>
            </a:r>
          </a:p>
          <a:p>
            <a:pPr marL="12700" marR="5080" algn="just">
              <a:lnSpc>
                <a:spcPts val="1000"/>
              </a:lnSpc>
              <a:spcBef>
                <a:spcPts val="200"/>
              </a:spcBef>
            </a:pPr>
            <a:r>
              <a:rPr lang="en-US" sz="900" spc="-20" dirty="0">
                <a:solidFill>
                  <a:srgbClr val="1C216F"/>
                </a:solidFill>
                <a:latin typeface="HelveticaNeueLTPro-Md"/>
                <a:cs typeface="HelveticaNeueLTPro-Md"/>
              </a:rPr>
              <a:t>providing aid to give mouth-to-mouth resuscitation. If unconscious, place in recovery position and get medical attention immediately. Maintain an open airway. Loosen tight clothing such as a collar, tie, belt or waistband</a:t>
            </a:r>
          </a:p>
        </p:txBody>
      </p:sp>
      <p:sp>
        <p:nvSpPr>
          <p:cNvPr id="11" name="object 11"/>
          <p:cNvSpPr txBox="1"/>
          <p:nvPr/>
        </p:nvSpPr>
        <p:spPr>
          <a:xfrm>
            <a:off x="615950" y="1648983"/>
            <a:ext cx="741045" cy="162560"/>
          </a:xfrm>
          <a:prstGeom prst="rect">
            <a:avLst/>
          </a:prstGeom>
        </p:spPr>
        <p:txBody>
          <a:bodyPr vert="horz" wrap="square" lIns="0" tIns="12700" rIns="0" bIns="0" rtlCol="0">
            <a:spAutoFit/>
          </a:bodyPr>
          <a:lstStyle/>
          <a:p>
            <a:pPr marL="12700">
              <a:lnSpc>
                <a:spcPct val="100000"/>
              </a:lnSpc>
              <a:spcBef>
                <a:spcPts val="100"/>
              </a:spcBef>
            </a:pPr>
            <a:r>
              <a:rPr sz="900" b="1" spc="10" dirty="0">
                <a:solidFill>
                  <a:srgbClr val="025FAD"/>
                </a:solidFill>
                <a:latin typeface="Helvetica Neue LT Pro 75"/>
                <a:cs typeface="Helvetica Neue LT Pro 75"/>
              </a:rPr>
              <a:t>I</a:t>
            </a:r>
            <a:r>
              <a:rPr sz="900" b="1" spc="15" dirty="0">
                <a:solidFill>
                  <a:srgbClr val="025FAD"/>
                </a:solidFill>
                <a:latin typeface="Helvetica Neue LT Pro 75"/>
                <a:cs typeface="Helvetica Neue LT Pro 75"/>
              </a:rPr>
              <a:t>NHA</a:t>
            </a:r>
            <a:r>
              <a:rPr sz="900" b="1" spc="35" dirty="0">
                <a:solidFill>
                  <a:srgbClr val="025FAD"/>
                </a:solidFill>
                <a:latin typeface="Helvetica Neue LT Pro 75"/>
                <a:cs typeface="Helvetica Neue LT Pro 75"/>
              </a:rPr>
              <a:t>L</a:t>
            </a:r>
            <a:r>
              <a:rPr sz="900" b="1" spc="-55" dirty="0">
                <a:solidFill>
                  <a:srgbClr val="025FAD"/>
                </a:solidFill>
                <a:latin typeface="Helvetica Neue LT Pro 75"/>
                <a:cs typeface="Helvetica Neue LT Pro 75"/>
              </a:rPr>
              <a:t>A</a:t>
            </a:r>
            <a:r>
              <a:rPr sz="900" b="1" spc="5" dirty="0">
                <a:solidFill>
                  <a:srgbClr val="025FAD"/>
                </a:solidFill>
                <a:latin typeface="Helvetica Neue LT Pro 75"/>
                <a:cs typeface="Helvetica Neue LT Pro 75"/>
              </a:rPr>
              <a:t>T</a:t>
            </a:r>
            <a:r>
              <a:rPr sz="900" b="1" spc="10" dirty="0">
                <a:solidFill>
                  <a:srgbClr val="025FAD"/>
                </a:solidFill>
                <a:latin typeface="Helvetica Neue LT Pro 75"/>
                <a:cs typeface="Helvetica Neue LT Pro 75"/>
              </a:rPr>
              <a:t>IO</a:t>
            </a:r>
            <a:r>
              <a:rPr sz="900" b="1" dirty="0">
                <a:solidFill>
                  <a:srgbClr val="025FAD"/>
                </a:solidFill>
                <a:latin typeface="Helvetica Neue LT Pro 75"/>
                <a:cs typeface="Helvetica Neue LT Pro 75"/>
              </a:rPr>
              <a:t>N</a:t>
            </a:r>
            <a:endParaRPr sz="900">
              <a:latin typeface="Helvetica Neue LT Pro 75"/>
              <a:cs typeface="Helvetica Neue LT Pro 75"/>
            </a:endParaRPr>
          </a:p>
        </p:txBody>
      </p:sp>
      <p:sp>
        <p:nvSpPr>
          <p:cNvPr id="12" name="object 12"/>
          <p:cNvSpPr txBox="1"/>
          <p:nvPr/>
        </p:nvSpPr>
        <p:spPr>
          <a:xfrm>
            <a:off x="615950" y="4365297"/>
            <a:ext cx="897890" cy="162560"/>
          </a:xfrm>
          <a:prstGeom prst="rect">
            <a:avLst/>
          </a:prstGeom>
        </p:spPr>
        <p:txBody>
          <a:bodyPr vert="horz" wrap="square" lIns="0" tIns="12700" rIns="0" bIns="0" rtlCol="0">
            <a:spAutoFit/>
          </a:bodyPr>
          <a:lstStyle/>
          <a:p>
            <a:pPr marL="12700">
              <a:lnSpc>
                <a:spcPct val="100000"/>
              </a:lnSpc>
              <a:spcBef>
                <a:spcPts val="100"/>
              </a:spcBef>
            </a:pPr>
            <a:r>
              <a:rPr sz="900" b="1" spc="10" dirty="0">
                <a:solidFill>
                  <a:srgbClr val="025FAD"/>
                </a:solidFill>
                <a:latin typeface="Helvetica Neue LT Pro 75"/>
                <a:cs typeface="Helvetica Neue LT Pro 75"/>
              </a:rPr>
              <a:t>SKIN</a:t>
            </a:r>
            <a:r>
              <a:rPr sz="900" b="1" spc="-50" dirty="0">
                <a:solidFill>
                  <a:srgbClr val="025FAD"/>
                </a:solidFill>
                <a:latin typeface="Helvetica Neue LT Pro 75"/>
                <a:cs typeface="Helvetica Neue LT Pro 75"/>
              </a:rPr>
              <a:t> </a:t>
            </a:r>
            <a:r>
              <a:rPr sz="900" b="1" spc="-10" dirty="0">
                <a:solidFill>
                  <a:srgbClr val="025FAD"/>
                </a:solidFill>
                <a:latin typeface="Helvetica Neue LT Pro 75"/>
                <a:cs typeface="Helvetica Neue LT Pro 75"/>
              </a:rPr>
              <a:t>CONTACT</a:t>
            </a:r>
            <a:endParaRPr sz="900">
              <a:latin typeface="Helvetica Neue LT Pro 75"/>
              <a:cs typeface="Helvetica Neue LT Pro 75"/>
            </a:endParaRPr>
          </a:p>
        </p:txBody>
      </p:sp>
      <p:sp>
        <p:nvSpPr>
          <p:cNvPr id="13" name="object 13"/>
          <p:cNvSpPr txBox="1"/>
          <p:nvPr/>
        </p:nvSpPr>
        <p:spPr>
          <a:xfrm>
            <a:off x="2675635" y="4390697"/>
            <a:ext cx="4214495" cy="666849"/>
          </a:xfrm>
          <a:prstGeom prst="rect">
            <a:avLst/>
          </a:prstGeom>
        </p:spPr>
        <p:txBody>
          <a:bodyPr vert="horz" wrap="square" lIns="0" tIns="25400" rIns="0" bIns="0" rtlCol="0">
            <a:spAutoFit/>
          </a:bodyPr>
          <a:lstStyle/>
          <a:p>
            <a:pPr marL="12700" marR="5080" algn="just">
              <a:lnSpc>
                <a:spcPts val="1000"/>
              </a:lnSpc>
              <a:spcBef>
                <a:spcPts val="200"/>
              </a:spcBef>
            </a:pPr>
            <a:r>
              <a:rPr lang="en-US" sz="900" spc="-10" dirty="0">
                <a:solidFill>
                  <a:srgbClr val="1C216F"/>
                </a:solidFill>
                <a:latin typeface="HelveticaNeueLTPro-Md"/>
                <a:cs typeface="HelveticaNeueLTPro-Md"/>
              </a:rPr>
              <a:t>Flush contaminated skin with plenty of water. Remove contaminated clothing and shoes. Wash contaminated clothing thoroughly with water before removing it, or wear gloves. Continue to rinse for at least 10 minutes. Get medical attention. In the event of any complaints or symptoms, avoid further exposure. Wash clothing before reuse. Clean shoes thoroughly before reuse.</a:t>
            </a:r>
            <a:endParaRPr sz="900" dirty="0">
              <a:latin typeface="HelveticaNeueLTPro-Md"/>
              <a:cs typeface="HelveticaNeueLTPro-Md"/>
            </a:endParaRPr>
          </a:p>
        </p:txBody>
      </p:sp>
      <p:sp>
        <p:nvSpPr>
          <p:cNvPr id="14" name="object 14"/>
          <p:cNvSpPr txBox="1"/>
          <p:nvPr/>
        </p:nvSpPr>
        <p:spPr>
          <a:xfrm>
            <a:off x="615950" y="2880141"/>
            <a:ext cx="671830" cy="162560"/>
          </a:xfrm>
          <a:prstGeom prst="rect">
            <a:avLst/>
          </a:prstGeom>
        </p:spPr>
        <p:txBody>
          <a:bodyPr vert="horz" wrap="square" lIns="0" tIns="12700" rIns="0" bIns="0" rtlCol="0">
            <a:spAutoFit/>
          </a:bodyPr>
          <a:lstStyle/>
          <a:p>
            <a:pPr marL="12700">
              <a:lnSpc>
                <a:spcPct val="100000"/>
              </a:lnSpc>
              <a:spcBef>
                <a:spcPts val="100"/>
              </a:spcBef>
            </a:pPr>
            <a:r>
              <a:rPr sz="900" b="1" spc="10" dirty="0">
                <a:solidFill>
                  <a:srgbClr val="025FAD"/>
                </a:solidFill>
                <a:latin typeface="Helvetica Neue LT Pro 75"/>
                <a:cs typeface="Helvetica Neue LT Pro 75"/>
              </a:rPr>
              <a:t>IN</a:t>
            </a:r>
            <a:r>
              <a:rPr sz="900" b="1" spc="15" dirty="0">
                <a:solidFill>
                  <a:srgbClr val="025FAD"/>
                </a:solidFill>
                <a:latin typeface="Helvetica Neue LT Pro 75"/>
                <a:cs typeface="Helvetica Neue LT Pro 75"/>
              </a:rPr>
              <a:t>GE</a:t>
            </a:r>
            <a:r>
              <a:rPr sz="900" b="1" spc="10" dirty="0">
                <a:solidFill>
                  <a:srgbClr val="025FAD"/>
                </a:solidFill>
                <a:latin typeface="Helvetica Neue LT Pro 75"/>
                <a:cs typeface="Helvetica Neue LT Pro 75"/>
              </a:rPr>
              <a:t>S</a:t>
            </a:r>
            <a:r>
              <a:rPr sz="900" b="1" spc="5" dirty="0">
                <a:solidFill>
                  <a:srgbClr val="025FAD"/>
                </a:solidFill>
                <a:latin typeface="Helvetica Neue LT Pro 75"/>
                <a:cs typeface="Helvetica Neue LT Pro 75"/>
              </a:rPr>
              <a:t>T</a:t>
            </a:r>
            <a:r>
              <a:rPr sz="900" b="1" spc="10" dirty="0">
                <a:solidFill>
                  <a:srgbClr val="025FAD"/>
                </a:solidFill>
                <a:latin typeface="Helvetica Neue LT Pro 75"/>
                <a:cs typeface="Helvetica Neue LT Pro 75"/>
              </a:rPr>
              <a:t>ION</a:t>
            </a:r>
            <a:endParaRPr sz="900">
              <a:latin typeface="Helvetica Neue LT Pro 75"/>
              <a:cs typeface="Helvetica Neue LT Pro 75"/>
            </a:endParaRPr>
          </a:p>
        </p:txBody>
      </p:sp>
      <p:sp>
        <p:nvSpPr>
          <p:cNvPr id="15" name="object 15"/>
          <p:cNvSpPr txBox="1"/>
          <p:nvPr/>
        </p:nvSpPr>
        <p:spPr>
          <a:xfrm>
            <a:off x="2675635" y="2880141"/>
            <a:ext cx="4214495" cy="1305560"/>
          </a:xfrm>
          <a:prstGeom prst="rect">
            <a:avLst/>
          </a:prstGeom>
        </p:spPr>
        <p:txBody>
          <a:bodyPr vert="horz" wrap="square" lIns="0" tIns="25400" rIns="0" bIns="0" rtlCol="0">
            <a:spAutoFit/>
          </a:bodyPr>
          <a:lstStyle/>
          <a:p>
            <a:pPr marL="12700" marR="5080" algn="just">
              <a:lnSpc>
                <a:spcPts val="1000"/>
              </a:lnSpc>
              <a:spcBef>
                <a:spcPts val="200"/>
              </a:spcBef>
            </a:pPr>
            <a:r>
              <a:rPr lang="en-US" sz="900" dirty="0">
                <a:solidFill>
                  <a:srgbClr val="1C216F"/>
                </a:solidFill>
                <a:latin typeface="HelveticaNeueLTPro-Md"/>
                <a:cs typeface="HelveticaNeueLTPro-Md"/>
              </a:rPr>
              <a:t>Get medical attention immediately. Wash out mouth with water. Remove dentures if any. Remove victim to fresh air and keep at rest in a position comfortable for breathing. If material has been swallowed and the exposed person is conscious, give small quantities of water to drink. Stop if the exposed person feels sick as vomiting may be dangerous. Do not induce vomiting unless directed to do so by medical personnel. If vomiting occurs, the head should be kept low so that vomit does not enter the lungs. Never give anything by mouth to an unconscious person. If unconscious, place in recovery position and get medical attention immediately. Maintain an open airway. Loosen tight clothing such as a collar, tie, belt or waistband.</a:t>
            </a:r>
            <a:endParaRPr sz="900" dirty="0">
              <a:latin typeface="HelveticaNeueLTPro-Md"/>
              <a:cs typeface="HelveticaNeueLTPro-Md"/>
            </a:endParaRPr>
          </a:p>
        </p:txBody>
      </p:sp>
      <p:sp>
        <p:nvSpPr>
          <p:cNvPr id="16" name="object 16"/>
          <p:cNvSpPr txBox="1"/>
          <p:nvPr/>
        </p:nvSpPr>
        <p:spPr>
          <a:xfrm>
            <a:off x="615950" y="5139256"/>
            <a:ext cx="846455" cy="162560"/>
          </a:xfrm>
          <a:prstGeom prst="rect">
            <a:avLst/>
          </a:prstGeom>
        </p:spPr>
        <p:txBody>
          <a:bodyPr vert="horz" wrap="square" lIns="0" tIns="12700" rIns="0" bIns="0" rtlCol="0">
            <a:spAutoFit/>
          </a:bodyPr>
          <a:lstStyle/>
          <a:p>
            <a:pPr marL="12700">
              <a:lnSpc>
                <a:spcPct val="100000"/>
              </a:lnSpc>
              <a:spcBef>
                <a:spcPts val="100"/>
              </a:spcBef>
            </a:pPr>
            <a:r>
              <a:rPr sz="900" b="1" spc="10" dirty="0">
                <a:solidFill>
                  <a:srgbClr val="025FAD"/>
                </a:solidFill>
                <a:latin typeface="Helvetica Neue LT Pro 75"/>
                <a:cs typeface="Helvetica Neue LT Pro 75"/>
              </a:rPr>
              <a:t>EYE</a:t>
            </a:r>
            <a:r>
              <a:rPr sz="900" b="1" spc="-40" dirty="0">
                <a:solidFill>
                  <a:srgbClr val="025FAD"/>
                </a:solidFill>
                <a:latin typeface="Helvetica Neue LT Pro 75"/>
                <a:cs typeface="Helvetica Neue LT Pro 75"/>
              </a:rPr>
              <a:t> </a:t>
            </a:r>
            <a:r>
              <a:rPr sz="900" b="1" spc="-10" dirty="0">
                <a:solidFill>
                  <a:srgbClr val="025FAD"/>
                </a:solidFill>
                <a:latin typeface="Helvetica Neue LT Pro 75"/>
                <a:cs typeface="Helvetica Neue LT Pro 75"/>
              </a:rPr>
              <a:t>CONTACT</a:t>
            </a:r>
            <a:endParaRPr sz="900">
              <a:latin typeface="Helvetica Neue LT Pro 75"/>
              <a:cs typeface="Helvetica Neue LT Pro 75"/>
            </a:endParaRPr>
          </a:p>
        </p:txBody>
      </p:sp>
      <p:sp>
        <p:nvSpPr>
          <p:cNvPr id="17" name="object 17"/>
          <p:cNvSpPr txBox="1"/>
          <p:nvPr/>
        </p:nvSpPr>
        <p:spPr>
          <a:xfrm>
            <a:off x="2675635" y="5139256"/>
            <a:ext cx="4213860" cy="416559"/>
          </a:xfrm>
          <a:prstGeom prst="rect">
            <a:avLst/>
          </a:prstGeom>
        </p:spPr>
        <p:txBody>
          <a:bodyPr vert="horz" wrap="square" lIns="0" tIns="25400" rIns="0" bIns="0" rtlCol="0">
            <a:spAutoFit/>
          </a:bodyPr>
          <a:lstStyle/>
          <a:p>
            <a:pPr marL="12700" marR="5080" algn="just">
              <a:lnSpc>
                <a:spcPts val="1000"/>
              </a:lnSpc>
              <a:spcBef>
                <a:spcPts val="200"/>
              </a:spcBef>
            </a:pPr>
            <a:r>
              <a:rPr lang="en-US" sz="900" spc="5" dirty="0">
                <a:solidFill>
                  <a:srgbClr val="1C216F"/>
                </a:solidFill>
                <a:latin typeface="HelveticaNeueLTPro-Md"/>
                <a:cs typeface="HelveticaNeueLTPro-Md"/>
              </a:rPr>
              <a:t>Immediately flush eyes with plenty of water, occasionally lifting the upper and lower eyelids. Check for and remove any contact lenses. Continue to rinse for at least 10 minutes. Get medical attention.</a:t>
            </a:r>
            <a:endParaRPr sz="900" dirty="0">
              <a:latin typeface="HelveticaNeueLTPro-Md"/>
              <a:cs typeface="HelveticaNeueLTPro-Md"/>
            </a:endParaRPr>
          </a:p>
        </p:txBody>
      </p:sp>
      <p:sp>
        <p:nvSpPr>
          <p:cNvPr id="18" name="object 18"/>
          <p:cNvSpPr txBox="1"/>
          <p:nvPr/>
        </p:nvSpPr>
        <p:spPr>
          <a:xfrm>
            <a:off x="615950" y="5642176"/>
            <a:ext cx="4377055" cy="162560"/>
          </a:xfrm>
          <a:prstGeom prst="rect">
            <a:avLst/>
          </a:prstGeom>
        </p:spPr>
        <p:txBody>
          <a:bodyPr vert="horz" wrap="square" lIns="0" tIns="12700" rIns="0" bIns="0" rtlCol="0">
            <a:spAutoFit/>
          </a:bodyPr>
          <a:lstStyle/>
          <a:p>
            <a:pPr marL="12700">
              <a:lnSpc>
                <a:spcPct val="100000"/>
              </a:lnSpc>
              <a:spcBef>
                <a:spcPts val="100"/>
              </a:spcBef>
            </a:pPr>
            <a:r>
              <a:rPr sz="900" b="1" spc="10" dirty="0">
                <a:solidFill>
                  <a:srgbClr val="0B61AD"/>
                </a:solidFill>
                <a:latin typeface="Helvetica Neue LT Pro 75"/>
                <a:cs typeface="Helvetica Neue LT Pro 75"/>
              </a:rPr>
              <a:t>See</a:t>
            </a:r>
            <a:r>
              <a:rPr sz="900" b="1" dirty="0">
                <a:solidFill>
                  <a:srgbClr val="0B61AD"/>
                </a:solidFill>
                <a:latin typeface="Helvetica Neue LT Pro 75"/>
                <a:cs typeface="Helvetica Neue LT Pro 75"/>
              </a:rPr>
              <a:t> </a:t>
            </a:r>
            <a:r>
              <a:rPr sz="900" b="1" spc="10" dirty="0">
                <a:solidFill>
                  <a:srgbClr val="0B61AD"/>
                </a:solidFill>
                <a:latin typeface="Helvetica Neue LT Pro 75"/>
                <a:cs typeface="Helvetica Neue LT Pro 75"/>
              </a:rPr>
              <a:t>Section</a:t>
            </a:r>
            <a:r>
              <a:rPr sz="900" b="1" spc="5" dirty="0">
                <a:solidFill>
                  <a:srgbClr val="0B61AD"/>
                </a:solidFill>
                <a:latin typeface="Helvetica Neue LT Pro 75"/>
                <a:cs typeface="Helvetica Neue LT Pro 75"/>
              </a:rPr>
              <a:t> </a:t>
            </a:r>
            <a:r>
              <a:rPr sz="900" b="1" spc="-30" dirty="0">
                <a:solidFill>
                  <a:srgbClr val="0B61AD"/>
                </a:solidFill>
                <a:latin typeface="Helvetica Neue LT Pro 75"/>
                <a:cs typeface="Helvetica Neue LT Pro 75"/>
              </a:rPr>
              <a:t>11</a:t>
            </a:r>
            <a:r>
              <a:rPr sz="900" b="1" dirty="0">
                <a:solidFill>
                  <a:srgbClr val="0B61AD"/>
                </a:solidFill>
                <a:latin typeface="Helvetica Neue LT Pro 75"/>
                <a:cs typeface="Helvetica Neue LT Pro 75"/>
              </a:rPr>
              <a:t> </a:t>
            </a:r>
            <a:r>
              <a:rPr sz="900" b="1" spc="5" dirty="0">
                <a:solidFill>
                  <a:srgbClr val="0B61AD"/>
                </a:solidFill>
                <a:latin typeface="Helvetica Neue LT Pro 75"/>
                <a:cs typeface="Helvetica Neue LT Pro 75"/>
              </a:rPr>
              <a:t>for </a:t>
            </a:r>
            <a:r>
              <a:rPr sz="900" b="1" spc="10" dirty="0">
                <a:solidFill>
                  <a:srgbClr val="0B61AD"/>
                </a:solidFill>
                <a:latin typeface="Helvetica Neue LT Pro 75"/>
                <a:cs typeface="Helvetica Neue LT Pro 75"/>
              </a:rPr>
              <a:t>more</a:t>
            </a:r>
            <a:r>
              <a:rPr sz="900" b="1" dirty="0">
                <a:solidFill>
                  <a:srgbClr val="0B61AD"/>
                </a:solidFill>
                <a:latin typeface="Helvetica Neue LT Pro 75"/>
                <a:cs typeface="Helvetica Neue LT Pro 75"/>
              </a:rPr>
              <a:t> </a:t>
            </a:r>
            <a:r>
              <a:rPr sz="900" b="1" spc="10" dirty="0">
                <a:solidFill>
                  <a:srgbClr val="0B61AD"/>
                </a:solidFill>
                <a:latin typeface="Helvetica Neue LT Pro 75"/>
                <a:cs typeface="Helvetica Neue LT Pro 75"/>
              </a:rPr>
              <a:t>detailed</a:t>
            </a:r>
            <a:r>
              <a:rPr sz="900" b="1" spc="5" dirty="0">
                <a:solidFill>
                  <a:srgbClr val="0B61AD"/>
                </a:solidFill>
                <a:latin typeface="Helvetica Neue LT Pro 75"/>
                <a:cs typeface="Helvetica Neue LT Pro 75"/>
              </a:rPr>
              <a:t> </a:t>
            </a:r>
            <a:r>
              <a:rPr sz="900" b="1" spc="10" dirty="0">
                <a:solidFill>
                  <a:srgbClr val="0B61AD"/>
                </a:solidFill>
                <a:latin typeface="Helvetica Neue LT Pro 75"/>
                <a:cs typeface="Helvetica Neue LT Pro 75"/>
              </a:rPr>
              <a:t>information</a:t>
            </a:r>
            <a:r>
              <a:rPr sz="900" b="1" spc="5" dirty="0">
                <a:solidFill>
                  <a:srgbClr val="0B61AD"/>
                </a:solidFill>
                <a:latin typeface="Helvetica Neue LT Pro 75"/>
                <a:cs typeface="Helvetica Neue LT Pro 75"/>
              </a:rPr>
              <a:t> on</a:t>
            </a:r>
            <a:r>
              <a:rPr sz="900" b="1" dirty="0">
                <a:solidFill>
                  <a:srgbClr val="0B61AD"/>
                </a:solidFill>
                <a:latin typeface="Helvetica Neue LT Pro 75"/>
                <a:cs typeface="Helvetica Neue LT Pro 75"/>
              </a:rPr>
              <a:t> </a:t>
            </a:r>
            <a:r>
              <a:rPr sz="900" b="1" spc="10" dirty="0">
                <a:solidFill>
                  <a:srgbClr val="0B61AD"/>
                </a:solidFill>
                <a:latin typeface="Helvetica Neue LT Pro 75"/>
                <a:cs typeface="Helvetica Neue LT Pro 75"/>
              </a:rPr>
              <a:t>health</a:t>
            </a:r>
            <a:r>
              <a:rPr sz="900" b="1" spc="5" dirty="0">
                <a:solidFill>
                  <a:srgbClr val="0B61AD"/>
                </a:solidFill>
                <a:latin typeface="Helvetica Neue LT Pro 75"/>
                <a:cs typeface="Helvetica Neue LT Pro 75"/>
              </a:rPr>
              <a:t> </a:t>
            </a:r>
            <a:r>
              <a:rPr sz="900" b="1" spc="15" dirty="0">
                <a:solidFill>
                  <a:srgbClr val="0B61AD"/>
                </a:solidFill>
                <a:latin typeface="Helvetica Neue LT Pro 75"/>
                <a:cs typeface="Helvetica Neue LT Pro 75"/>
              </a:rPr>
              <a:t>effects</a:t>
            </a:r>
            <a:r>
              <a:rPr sz="900" b="1" dirty="0">
                <a:solidFill>
                  <a:srgbClr val="0B61AD"/>
                </a:solidFill>
                <a:latin typeface="Helvetica Neue LT Pro 75"/>
                <a:cs typeface="Helvetica Neue LT Pro 75"/>
              </a:rPr>
              <a:t> </a:t>
            </a:r>
            <a:r>
              <a:rPr sz="900" b="1" spc="10" dirty="0">
                <a:solidFill>
                  <a:srgbClr val="0B61AD"/>
                </a:solidFill>
                <a:latin typeface="Helvetica Neue LT Pro 75"/>
                <a:cs typeface="Helvetica Neue LT Pro 75"/>
              </a:rPr>
              <a:t>and</a:t>
            </a:r>
            <a:r>
              <a:rPr sz="900" b="1" spc="5" dirty="0">
                <a:solidFill>
                  <a:srgbClr val="0B61AD"/>
                </a:solidFill>
                <a:latin typeface="Helvetica Neue LT Pro 75"/>
                <a:cs typeface="Helvetica Neue LT Pro 75"/>
              </a:rPr>
              <a:t> </a:t>
            </a:r>
            <a:r>
              <a:rPr sz="900" b="1" spc="10" dirty="0">
                <a:solidFill>
                  <a:srgbClr val="0B61AD"/>
                </a:solidFill>
                <a:latin typeface="Helvetica Neue LT Pro 75"/>
                <a:cs typeface="Helvetica Neue LT Pro 75"/>
              </a:rPr>
              <a:t>symptoms.</a:t>
            </a:r>
            <a:endParaRPr sz="900">
              <a:latin typeface="Helvetica Neue LT Pro 75"/>
              <a:cs typeface="Helvetica Neue LT Pro 75"/>
            </a:endParaRPr>
          </a:p>
        </p:txBody>
      </p:sp>
      <p:sp>
        <p:nvSpPr>
          <p:cNvPr id="19" name="object 19"/>
          <p:cNvSpPr/>
          <p:nvPr/>
        </p:nvSpPr>
        <p:spPr>
          <a:xfrm>
            <a:off x="457200" y="2795258"/>
            <a:ext cx="6693534" cy="0"/>
          </a:xfrm>
          <a:custGeom>
            <a:avLst/>
            <a:gdLst/>
            <a:ahLst/>
            <a:cxnLst/>
            <a:rect l="l" t="t" r="r" b="b"/>
            <a:pathLst>
              <a:path w="6693534">
                <a:moveTo>
                  <a:pt x="0" y="0"/>
                </a:moveTo>
                <a:lnTo>
                  <a:pt x="6693408" y="0"/>
                </a:lnTo>
              </a:path>
            </a:pathLst>
          </a:custGeom>
          <a:ln w="12700">
            <a:solidFill>
              <a:srgbClr val="14B1E7"/>
            </a:solidFill>
          </a:ln>
        </p:spPr>
        <p:txBody>
          <a:bodyPr wrap="square" lIns="0" tIns="0" rIns="0" bIns="0" rtlCol="0"/>
          <a:lstStyle/>
          <a:p>
            <a:endParaRPr/>
          </a:p>
        </p:txBody>
      </p:sp>
      <p:sp>
        <p:nvSpPr>
          <p:cNvPr id="20" name="object 20"/>
          <p:cNvSpPr/>
          <p:nvPr/>
        </p:nvSpPr>
        <p:spPr>
          <a:xfrm>
            <a:off x="457200" y="4280418"/>
            <a:ext cx="6693534" cy="0"/>
          </a:xfrm>
          <a:custGeom>
            <a:avLst/>
            <a:gdLst/>
            <a:ahLst/>
            <a:cxnLst/>
            <a:rect l="l" t="t" r="r" b="b"/>
            <a:pathLst>
              <a:path w="6693534">
                <a:moveTo>
                  <a:pt x="0" y="0"/>
                </a:moveTo>
                <a:lnTo>
                  <a:pt x="6693408" y="0"/>
                </a:lnTo>
              </a:path>
            </a:pathLst>
          </a:custGeom>
          <a:ln w="12700">
            <a:solidFill>
              <a:srgbClr val="14B1E7"/>
            </a:solidFill>
          </a:ln>
        </p:spPr>
        <p:txBody>
          <a:bodyPr wrap="square" lIns="0" tIns="0" rIns="0" bIns="0" rtlCol="0"/>
          <a:lstStyle/>
          <a:p>
            <a:endParaRPr/>
          </a:p>
        </p:txBody>
      </p:sp>
      <p:sp>
        <p:nvSpPr>
          <p:cNvPr id="21" name="object 21"/>
          <p:cNvSpPr/>
          <p:nvPr/>
        </p:nvSpPr>
        <p:spPr>
          <a:xfrm>
            <a:off x="457200" y="5054374"/>
            <a:ext cx="6693534" cy="0"/>
          </a:xfrm>
          <a:custGeom>
            <a:avLst/>
            <a:gdLst/>
            <a:ahLst/>
            <a:cxnLst/>
            <a:rect l="l" t="t" r="r" b="b"/>
            <a:pathLst>
              <a:path w="6693534">
                <a:moveTo>
                  <a:pt x="0" y="0"/>
                </a:moveTo>
                <a:lnTo>
                  <a:pt x="6693408" y="0"/>
                </a:lnTo>
              </a:path>
            </a:pathLst>
          </a:custGeom>
          <a:ln w="12700">
            <a:solidFill>
              <a:srgbClr val="14B1E7"/>
            </a:solidFill>
          </a:ln>
        </p:spPr>
        <p:txBody>
          <a:bodyPr wrap="square" lIns="0" tIns="0" rIns="0" bIns="0" rtlCol="0"/>
          <a:lstStyle/>
          <a:p>
            <a:endParaRPr/>
          </a:p>
        </p:txBody>
      </p:sp>
      <p:sp>
        <p:nvSpPr>
          <p:cNvPr id="22" name="object 22"/>
          <p:cNvSpPr/>
          <p:nvPr/>
        </p:nvSpPr>
        <p:spPr>
          <a:xfrm>
            <a:off x="457200" y="6877023"/>
            <a:ext cx="6693534" cy="0"/>
          </a:xfrm>
          <a:custGeom>
            <a:avLst/>
            <a:gdLst/>
            <a:ahLst/>
            <a:cxnLst/>
            <a:rect l="l" t="t" r="r" b="b"/>
            <a:pathLst>
              <a:path w="6693534">
                <a:moveTo>
                  <a:pt x="0" y="0"/>
                </a:moveTo>
                <a:lnTo>
                  <a:pt x="6693408" y="0"/>
                </a:lnTo>
              </a:path>
            </a:pathLst>
          </a:custGeom>
          <a:ln w="12700">
            <a:solidFill>
              <a:srgbClr val="14B1E7"/>
            </a:solidFill>
          </a:ln>
        </p:spPr>
        <p:txBody>
          <a:bodyPr wrap="square" lIns="0" tIns="0" rIns="0" bIns="0" rtlCol="0"/>
          <a:lstStyle/>
          <a:p>
            <a:endParaRPr/>
          </a:p>
        </p:txBody>
      </p:sp>
      <p:sp>
        <p:nvSpPr>
          <p:cNvPr id="23" name="object 23"/>
          <p:cNvSpPr/>
          <p:nvPr/>
        </p:nvSpPr>
        <p:spPr>
          <a:xfrm>
            <a:off x="457200" y="8229600"/>
            <a:ext cx="6693534" cy="0"/>
          </a:xfrm>
          <a:custGeom>
            <a:avLst/>
            <a:gdLst/>
            <a:ahLst/>
            <a:cxnLst/>
            <a:rect l="l" t="t" r="r" b="b"/>
            <a:pathLst>
              <a:path w="6693534">
                <a:moveTo>
                  <a:pt x="0" y="0"/>
                </a:moveTo>
                <a:lnTo>
                  <a:pt x="6693408" y="0"/>
                </a:lnTo>
              </a:path>
            </a:pathLst>
          </a:custGeom>
          <a:ln w="12700">
            <a:solidFill>
              <a:srgbClr val="14B1E7"/>
            </a:solidFill>
          </a:ln>
        </p:spPr>
        <p:txBody>
          <a:bodyPr wrap="square" lIns="0" tIns="0" rIns="0" bIns="0" rtlCol="0"/>
          <a:lstStyle/>
          <a:p>
            <a:endParaRPr/>
          </a:p>
        </p:txBody>
      </p:sp>
      <p:sp>
        <p:nvSpPr>
          <p:cNvPr id="24" name="object 24"/>
          <p:cNvSpPr/>
          <p:nvPr/>
        </p:nvSpPr>
        <p:spPr>
          <a:xfrm>
            <a:off x="457200" y="8686800"/>
            <a:ext cx="6693534" cy="0"/>
          </a:xfrm>
          <a:custGeom>
            <a:avLst/>
            <a:gdLst/>
            <a:ahLst/>
            <a:cxnLst/>
            <a:rect l="l" t="t" r="r" b="b"/>
            <a:pathLst>
              <a:path w="6693534">
                <a:moveTo>
                  <a:pt x="0" y="0"/>
                </a:moveTo>
                <a:lnTo>
                  <a:pt x="6693408" y="0"/>
                </a:lnTo>
              </a:path>
            </a:pathLst>
          </a:custGeom>
          <a:ln w="12700">
            <a:solidFill>
              <a:srgbClr val="14B1E7"/>
            </a:solidFill>
          </a:ln>
        </p:spPr>
        <p:txBody>
          <a:bodyPr wrap="square" lIns="0" tIns="0" rIns="0" bIns="0" rtlCol="0"/>
          <a:lstStyle/>
          <a:p>
            <a:endParaRPr/>
          </a:p>
        </p:txBody>
      </p:sp>
      <p:sp>
        <p:nvSpPr>
          <p:cNvPr id="25" name="object 25"/>
          <p:cNvSpPr txBox="1"/>
          <p:nvPr/>
        </p:nvSpPr>
        <p:spPr>
          <a:xfrm>
            <a:off x="615950" y="6265062"/>
            <a:ext cx="1375410" cy="508000"/>
          </a:xfrm>
          <a:prstGeom prst="rect">
            <a:avLst/>
          </a:prstGeom>
        </p:spPr>
        <p:txBody>
          <a:bodyPr vert="horz" wrap="square" lIns="0" tIns="53340" rIns="0" bIns="0" rtlCol="0">
            <a:spAutoFit/>
          </a:bodyPr>
          <a:lstStyle/>
          <a:p>
            <a:pPr marL="12700">
              <a:lnSpc>
                <a:spcPct val="100000"/>
              </a:lnSpc>
              <a:spcBef>
                <a:spcPts val="420"/>
              </a:spcBef>
            </a:pPr>
            <a:r>
              <a:rPr sz="900" b="1" spc="10" dirty="0">
                <a:solidFill>
                  <a:srgbClr val="025FAD"/>
                </a:solidFill>
                <a:latin typeface="Helvetica Neue LT Pro 75"/>
                <a:cs typeface="Helvetica Neue LT Pro 75"/>
              </a:rPr>
              <a:t>EXTINGUISHING</a:t>
            </a:r>
            <a:r>
              <a:rPr sz="900" b="1" spc="-25" dirty="0">
                <a:solidFill>
                  <a:srgbClr val="025FAD"/>
                </a:solidFill>
                <a:latin typeface="Helvetica Neue LT Pro 75"/>
                <a:cs typeface="Helvetica Neue LT Pro 75"/>
              </a:rPr>
              <a:t> </a:t>
            </a:r>
            <a:r>
              <a:rPr sz="900" b="1" spc="10" dirty="0">
                <a:solidFill>
                  <a:srgbClr val="025FAD"/>
                </a:solidFill>
                <a:latin typeface="Helvetica Neue LT Pro 75"/>
                <a:cs typeface="Helvetica Neue LT Pro 75"/>
              </a:rPr>
              <a:t>MEDIA</a:t>
            </a:r>
            <a:endParaRPr sz="900">
              <a:latin typeface="Helvetica Neue LT Pro 75"/>
              <a:cs typeface="Helvetica Neue LT Pro 75"/>
            </a:endParaRPr>
          </a:p>
          <a:p>
            <a:pPr marL="12700" marR="675640">
              <a:lnSpc>
                <a:spcPts val="1000"/>
              </a:lnSpc>
              <a:spcBef>
                <a:spcPts val="420"/>
              </a:spcBef>
            </a:pPr>
            <a:r>
              <a:rPr sz="900" spc="5" dirty="0">
                <a:solidFill>
                  <a:srgbClr val="1C216F"/>
                </a:solidFill>
                <a:latin typeface="HelveticaNeueLTPro-Md"/>
                <a:cs typeface="HelveticaNeueLTPro-Md"/>
              </a:rPr>
              <a:t>Suitable: </a:t>
            </a:r>
            <a:r>
              <a:rPr sz="900" spc="10" dirty="0">
                <a:solidFill>
                  <a:srgbClr val="1C216F"/>
                </a:solidFill>
                <a:latin typeface="HelveticaNeueLTPro-Md"/>
                <a:cs typeface="HelveticaNeueLTPro-Md"/>
              </a:rPr>
              <a:t> N</a:t>
            </a:r>
            <a:r>
              <a:rPr sz="900" spc="5" dirty="0">
                <a:solidFill>
                  <a:srgbClr val="1C216F"/>
                </a:solidFill>
                <a:latin typeface="HelveticaNeueLTPro-Md"/>
                <a:cs typeface="HelveticaNeueLTPro-Md"/>
              </a:rPr>
              <a:t>o</a:t>
            </a:r>
            <a:r>
              <a:rPr sz="900" dirty="0">
                <a:solidFill>
                  <a:srgbClr val="1C216F"/>
                </a:solidFill>
                <a:latin typeface="HelveticaNeueLTPro-Md"/>
                <a:cs typeface="HelveticaNeueLTPro-Md"/>
              </a:rPr>
              <a:t>t </a:t>
            </a:r>
            <a:r>
              <a:rPr sz="900" spc="10" dirty="0">
                <a:solidFill>
                  <a:srgbClr val="1C216F"/>
                </a:solidFill>
                <a:latin typeface="HelveticaNeueLTPro-Md"/>
                <a:cs typeface="HelveticaNeueLTPro-Md"/>
              </a:rPr>
              <a:t>s</a:t>
            </a:r>
            <a:r>
              <a:rPr sz="900" spc="5" dirty="0">
                <a:solidFill>
                  <a:srgbClr val="1C216F"/>
                </a:solidFill>
                <a:latin typeface="HelveticaNeueLTPro-Md"/>
                <a:cs typeface="HelveticaNeueLTPro-Md"/>
              </a:rPr>
              <a:t>ui</a:t>
            </a:r>
            <a:r>
              <a:rPr sz="900" spc="15" dirty="0">
                <a:solidFill>
                  <a:srgbClr val="1C216F"/>
                </a:solidFill>
                <a:latin typeface="HelveticaNeueLTPro-Md"/>
                <a:cs typeface="HelveticaNeueLTPro-Md"/>
              </a:rPr>
              <a:t>t</a:t>
            </a:r>
            <a:r>
              <a:rPr sz="900" spc="10" dirty="0">
                <a:solidFill>
                  <a:srgbClr val="1C216F"/>
                </a:solidFill>
                <a:latin typeface="HelveticaNeueLTPro-Md"/>
                <a:cs typeface="HelveticaNeueLTPro-Md"/>
              </a:rPr>
              <a:t>ab</a:t>
            </a:r>
            <a:r>
              <a:rPr sz="900" spc="5" dirty="0">
                <a:solidFill>
                  <a:srgbClr val="1C216F"/>
                </a:solidFill>
                <a:latin typeface="HelveticaNeueLTPro-Md"/>
                <a:cs typeface="HelveticaNeueLTPro-Md"/>
              </a:rPr>
              <a:t>l</a:t>
            </a:r>
            <a:r>
              <a:rPr sz="900" spc="-5" dirty="0">
                <a:solidFill>
                  <a:srgbClr val="1C216F"/>
                </a:solidFill>
                <a:latin typeface="HelveticaNeueLTPro-Md"/>
                <a:cs typeface="HelveticaNeueLTPro-Md"/>
              </a:rPr>
              <a:t>e</a:t>
            </a:r>
            <a:r>
              <a:rPr sz="900" dirty="0">
                <a:solidFill>
                  <a:srgbClr val="1C216F"/>
                </a:solidFill>
                <a:latin typeface="HelveticaNeueLTPro-Md"/>
                <a:cs typeface="HelveticaNeueLTPro-Md"/>
              </a:rPr>
              <a:t>:</a:t>
            </a:r>
            <a:endParaRPr sz="900">
              <a:latin typeface="HelveticaNeueLTPro-Md"/>
              <a:cs typeface="HelveticaNeueLTPro-Md"/>
            </a:endParaRPr>
          </a:p>
        </p:txBody>
      </p:sp>
      <p:sp>
        <p:nvSpPr>
          <p:cNvPr id="34" name="object 34"/>
          <p:cNvSpPr txBox="1"/>
          <p:nvPr/>
        </p:nvSpPr>
        <p:spPr>
          <a:xfrm>
            <a:off x="419100" y="9598104"/>
            <a:ext cx="153035" cy="161925"/>
          </a:xfrm>
          <a:prstGeom prst="rect">
            <a:avLst/>
          </a:prstGeom>
        </p:spPr>
        <p:txBody>
          <a:bodyPr vert="horz" wrap="square" lIns="0" tIns="9525" rIns="0" bIns="0" rtlCol="0">
            <a:spAutoFit/>
          </a:bodyPr>
          <a:lstStyle/>
          <a:p>
            <a:pPr marL="38100">
              <a:lnSpc>
                <a:spcPct val="100000"/>
              </a:lnSpc>
              <a:spcBef>
                <a:spcPts val="75"/>
              </a:spcBef>
            </a:pPr>
            <a:fld id="{81D60167-4931-47E6-BA6A-407CBD079E47}" type="slidenum">
              <a:rPr sz="900" b="1" dirty="0">
                <a:solidFill>
                  <a:srgbClr val="1C216F"/>
                </a:solidFill>
                <a:latin typeface="Helvetica Neue LT Std 75"/>
                <a:cs typeface="Helvetica Neue LT Std 75"/>
              </a:rPr>
              <a:t>3</a:t>
            </a:fld>
            <a:endParaRPr sz="900">
              <a:latin typeface="Helvetica Neue LT Std 75"/>
              <a:cs typeface="Helvetica Neue LT Std 75"/>
            </a:endParaRPr>
          </a:p>
        </p:txBody>
      </p:sp>
      <p:sp>
        <p:nvSpPr>
          <p:cNvPr id="26" name="object 26"/>
          <p:cNvSpPr txBox="1"/>
          <p:nvPr/>
        </p:nvSpPr>
        <p:spPr>
          <a:xfrm>
            <a:off x="2675635" y="6483502"/>
            <a:ext cx="3670935" cy="307777"/>
          </a:xfrm>
          <a:prstGeom prst="rect">
            <a:avLst/>
          </a:prstGeom>
        </p:spPr>
        <p:txBody>
          <a:bodyPr vert="horz" wrap="square" lIns="0" tIns="25400" rIns="0" bIns="0" rtlCol="0">
            <a:spAutoFit/>
          </a:bodyPr>
          <a:lstStyle/>
          <a:p>
            <a:pPr marL="12700" marR="5080">
              <a:lnSpc>
                <a:spcPts val="1000"/>
              </a:lnSpc>
              <a:spcBef>
                <a:spcPts val="200"/>
              </a:spcBef>
            </a:pPr>
            <a:r>
              <a:rPr sz="900" spc="5" dirty="0">
                <a:solidFill>
                  <a:srgbClr val="1C216F"/>
                </a:solidFill>
                <a:latin typeface="HelveticaNeueLTPro-Md"/>
                <a:cs typeface="HelveticaNeueLTPro-Md"/>
              </a:rPr>
              <a:t>Recommended:</a:t>
            </a:r>
            <a:r>
              <a:rPr sz="900" dirty="0">
                <a:solidFill>
                  <a:srgbClr val="1C216F"/>
                </a:solidFill>
                <a:latin typeface="HelveticaNeueLTPro-Md"/>
                <a:cs typeface="HelveticaNeueLTPro-Md"/>
              </a:rPr>
              <a:t> </a:t>
            </a:r>
            <a:r>
              <a:rPr sz="900" spc="5" dirty="0">
                <a:solidFill>
                  <a:srgbClr val="1C216F"/>
                </a:solidFill>
                <a:latin typeface="HelveticaNeueLTPro-Md"/>
                <a:cs typeface="HelveticaNeueLTPro-Md"/>
              </a:rPr>
              <a:t>alcohol-resistant foam, CO2, powders, </a:t>
            </a:r>
            <a:r>
              <a:rPr sz="900" dirty="0">
                <a:solidFill>
                  <a:srgbClr val="1C216F"/>
                </a:solidFill>
                <a:latin typeface="HelveticaNeueLTPro-Md"/>
                <a:cs typeface="HelveticaNeueLTPro-Md"/>
              </a:rPr>
              <a:t>water</a:t>
            </a:r>
            <a:r>
              <a:rPr sz="900" spc="5" dirty="0">
                <a:solidFill>
                  <a:srgbClr val="1C216F"/>
                </a:solidFill>
                <a:latin typeface="HelveticaNeueLTPro-Md"/>
                <a:cs typeface="HelveticaNeueLTPro-Md"/>
              </a:rPr>
              <a:t> </a:t>
            </a:r>
            <a:r>
              <a:rPr sz="900" dirty="0">
                <a:solidFill>
                  <a:srgbClr val="1C216F"/>
                </a:solidFill>
                <a:latin typeface="HelveticaNeueLTPro-Md"/>
                <a:cs typeface="HelveticaNeueLTPro-Md"/>
              </a:rPr>
              <a:t>spray. </a:t>
            </a:r>
            <a:endParaRPr lang="en-US" sz="900" dirty="0">
              <a:solidFill>
                <a:srgbClr val="1C216F"/>
              </a:solidFill>
              <a:latin typeface="HelveticaNeueLTPro-Md"/>
              <a:cs typeface="HelveticaNeueLTPro-Md"/>
            </a:endParaRPr>
          </a:p>
          <a:p>
            <a:pPr marL="12700" marR="5080">
              <a:lnSpc>
                <a:spcPts val="1000"/>
              </a:lnSpc>
              <a:spcBef>
                <a:spcPts val="200"/>
              </a:spcBef>
            </a:pPr>
            <a:r>
              <a:rPr sz="900" spc="-235" dirty="0">
                <a:solidFill>
                  <a:srgbClr val="1C216F"/>
                </a:solidFill>
                <a:latin typeface="HelveticaNeueLTPro-Md"/>
                <a:cs typeface="HelveticaNeueLTPro-Md"/>
              </a:rPr>
              <a:t> </a:t>
            </a:r>
            <a:r>
              <a:rPr sz="900" spc="5" dirty="0">
                <a:solidFill>
                  <a:srgbClr val="1C216F"/>
                </a:solidFill>
                <a:latin typeface="HelveticaNeueLTPro-Md"/>
                <a:cs typeface="HelveticaNeueLTPro-Md"/>
              </a:rPr>
              <a:t>Do</a:t>
            </a:r>
            <a:r>
              <a:rPr sz="900" spc="-5" dirty="0">
                <a:solidFill>
                  <a:srgbClr val="1C216F"/>
                </a:solidFill>
                <a:latin typeface="HelveticaNeueLTPro-Md"/>
                <a:cs typeface="HelveticaNeueLTPro-Md"/>
              </a:rPr>
              <a:t> </a:t>
            </a:r>
            <a:r>
              <a:rPr sz="900" dirty="0">
                <a:solidFill>
                  <a:srgbClr val="1C216F"/>
                </a:solidFill>
                <a:latin typeface="HelveticaNeueLTPro-Md"/>
                <a:cs typeface="HelveticaNeueLTPro-Md"/>
              </a:rPr>
              <a:t>not </a:t>
            </a:r>
            <a:r>
              <a:rPr sz="900" spc="5" dirty="0">
                <a:solidFill>
                  <a:srgbClr val="1C216F"/>
                </a:solidFill>
                <a:latin typeface="HelveticaNeueLTPro-Md"/>
                <a:cs typeface="HelveticaNeueLTPro-Md"/>
              </a:rPr>
              <a:t>use</a:t>
            </a:r>
            <a:r>
              <a:rPr sz="900" dirty="0">
                <a:solidFill>
                  <a:srgbClr val="1C216F"/>
                </a:solidFill>
                <a:latin typeface="HelveticaNeueLTPro-Md"/>
                <a:cs typeface="HelveticaNeueLTPro-Md"/>
              </a:rPr>
              <a:t> water </a:t>
            </a:r>
            <a:r>
              <a:rPr sz="900" spc="5" dirty="0">
                <a:solidFill>
                  <a:srgbClr val="1C216F"/>
                </a:solidFill>
                <a:latin typeface="HelveticaNeueLTPro-Md"/>
                <a:cs typeface="HelveticaNeueLTPro-Md"/>
              </a:rPr>
              <a:t>jet.</a:t>
            </a:r>
            <a:endParaRPr sz="900" dirty="0">
              <a:latin typeface="HelveticaNeueLTPro-Md"/>
              <a:cs typeface="HelveticaNeueLTPro-Md"/>
            </a:endParaRPr>
          </a:p>
        </p:txBody>
      </p:sp>
      <p:sp>
        <p:nvSpPr>
          <p:cNvPr id="27" name="object 27"/>
          <p:cNvSpPr txBox="1"/>
          <p:nvPr/>
        </p:nvSpPr>
        <p:spPr>
          <a:xfrm>
            <a:off x="2675635" y="8244840"/>
            <a:ext cx="3309620" cy="410369"/>
          </a:xfrm>
          <a:prstGeom prst="rect">
            <a:avLst/>
          </a:prstGeom>
        </p:spPr>
        <p:txBody>
          <a:bodyPr vert="horz" wrap="square" lIns="0" tIns="25400" rIns="0" bIns="0" rtlCol="0">
            <a:spAutoFit/>
          </a:bodyPr>
          <a:lstStyle/>
          <a:p>
            <a:pPr marL="12700" marR="5080">
              <a:lnSpc>
                <a:spcPts val="1000"/>
              </a:lnSpc>
              <a:spcBef>
                <a:spcPts val="200"/>
              </a:spcBef>
            </a:pPr>
            <a:r>
              <a:rPr sz="900" spc="5" dirty="0">
                <a:solidFill>
                  <a:srgbClr val="1C216F"/>
                </a:solidFill>
                <a:latin typeface="HelveticaNeueLTPro-Md"/>
                <a:cs typeface="HelveticaNeueLTPro-Md"/>
              </a:rPr>
              <a:t>Decomposition products </a:t>
            </a:r>
            <a:r>
              <a:rPr sz="900" dirty="0">
                <a:solidFill>
                  <a:srgbClr val="1C216F"/>
                </a:solidFill>
                <a:latin typeface="HelveticaNeueLTPro-Md"/>
                <a:cs typeface="HelveticaNeueLTPro-Md"/>
              </a:rPr>
              <a:t>may</a:t>
            </a:r>
            <a:r>
              <a:rPr sz="900" spc="5" dirty="0">
                <a:solidFill>
                  <a:srgbClr val="1C216F"/>
                </a:solidFill>
                <a:latin typeface="HelveticaNeueLTPro-Md"/>
                <a:cs typeface="HelveticaNeueLTPro-Md"/>
              </a:rPr>
              <a:t> include </a:t>
            </a:r>
            <a:r>
              <a:rPr sz="900" dirty="0">
                <a:solidFill>
                  <a:srgbClr val="1C216F"/>
                </a:solidFill>
                <a:latin typeface="HelveticaNeueLTPro-Md"/>
                <a:cs typeface="HelveticaNeueLTPro-Md"/>
              </a:rPr>
              <a:t>the</a:t>
            </a:r>
            <a:r>
              <a:rPr sz="900" spc="5" dirty="0">
                <a:solidFill>
                  <a:srgbClr val="1C216F"/>
                </a:solidFill>
                <a:latin typeface="HelveticaNeueLTPro-Md"/>
                <a:cs typeface="HelveticaNeueLTPro-Md"/>
              </a:rPr>
              <a:t> </a:t>
            </a:r>
            <a:r>
              <a:rPr sz="900" dirty="0">
                <a:solidFill>
                  <a:srgbClr val="1C216F"/>
                </a:solidFill>
                <a:latin typeface="HelveticaNeueLTPro-Md"/>
                <a:cs typeface="HelveticaNeueLTPro-Md"/>
              </a:rPr>
              <a:t>following</a:t>
            </a:r>
            <a:r>
              <a:rPr sz="900" spc="5" dirty="0">
                <a:solidFill>
                  <a:srgbClr val="1C216F"/>
                </a:solidFill>
                <a:latin typeface="HelveticaNeueLTPro-Md"/>
                <a:cs typeface="HelveticaNeueLTPro-Md"/>
              </a:rPr>
              <a:t> materials: </a:t>
            </a:r>
            <a:r>
              <a:rPr sz="900" spc="-235" dirty="0">
                <a:solidFill>
                  <a:srgbClr val="1C216F"/>
                </a:solidFill>
                <a:latin typeface="HelveticaNeueLTPro-Md"/>
                <a:cs typeface="HelveticaNeueLTPro-Md"/>
              </a:rPr>
              <a:t> </a:t>
            </a:r>
            <a:r>
              <a:rPr sz="900" spc="10" dirty="0">
                <a:solidFill>
                  <a:srgbClr val="1C216F"/>
                </a:solidFill>
                <a:latin typeface="HelveticaNeueLTPro-Md"/>
                <a:cs typeface="HelveticaNeueLTPro-Md"/>
              </a:rPr>
              <a:t>carbon</a:t>
            </a:r>
            <a:r>
              <a:rPr sz="900" spc="-5" dirty="0">
                <a:solidFill>
                  <a:srgbClr val="1C216F"/>
                </a:solidFill>
                <a:latin typeface="HelveticaNeueLTPro-Md"/>
                <a:cs typeface="HelveticaNeueLTPro-Md"/>
              </a:rPr>
              <a:t> </a:t>
            </a:r>
            <a:r>
              <a:rPr sz="900" dirty="0">
                <a:solidFill>
                  <a:srgbClr val="1C216F"/>
                </a:solidFill>
                <a:latin typeface="HelveticaNeueLTPro-Md"/>
                <a:cs typeface="HelveticaNeueLTPro-Md"/>
              </a:rPr>
              <a:t>dioxide, </a:t>
            </a:r>
            <a:r>
              <a:rPr sz="900" spc="10" dirty="0">
                <a:solidFill>
                  <a:srgbClr val="1C216F"/>
                </a:solidFill>
                <a:latin typeface="HelveticaNeueLTPro-Md"/>
                <a:cs typeface="HelveticaNeueLTPro-Md"/>
              </a:rPr>
              <a:t>carbon</a:t>
            </a:r>
            <a:r>
              <a:rPr sz="900" dirty="0">
                <a:solidFill>
                  <a:srgbClr val="1C216F"/>
                </a:solidFill>
                <a:latin typeface="HelveticaNeueLTPro-Md"/>
                <a:cs typeface="HelveticaNeueLTPro-Md"/>
              </a:rPr>
              <a:t> monoxide</a:t>
            </a:r>
            <a:r>
              <a:rPr lang="en-US" sz="900" dirty="0">
                <a:solidFill>
                  <a:srgbClr val="1C216F"/>
                </a:solidFill>
                <a:latin typeface="HelveticaNeueLTPro-Md"/>
                <a:cs typeface="HelveticaNeueLTPro-Md"/>
              </a:rPr>
              <a:t>, sulfur oxides, halogenated compounds, metal oxide/oxides.</a:t>
            </a:r>
            <a:endParaRPr sz="900" dirty="0">
              <a:latin typeface="HelveticaNeueLTPro-Md"/>
              <a:cs typeface="HelveticaNeueLTPro-Md"/>
            </a:endParaRPr>
          </a:p>
        </p:txBody>
      </p:sp>
      <p:sp>
        <p:nvSpPr>
          <p:cNvPr id="28" name="object 28"/>
          <p:cNvSpPr txBox="1"/>
          <p:nvPr/>
        </p:nvSpPr>
        <p:spPr>
          <a:xfrm>
            <a:off x="615950" y="8244840"/>
            <a:ext cx="1716405" cy="289560"/>
          </a:xfrm>
          <a:prstGeom prst="rect">
            <a:avLst/>
          </a:prstGeom>
        </p:spPr>
        <p:txBody>
          <a:bodyPr vert="horz" wrap="square" lIns="0" tIns="25400" rIns="0" bIns="0" rtlCol="0">
            <a:spAutoFit/>
          </a:bodyPr>
          <a:lstStyle/>
          <a:p>
            <a:pPr marL="12700" marR="5080">
              <a:lnSpc>
                <a:spcPts val="1000"/>
              </a:lnSpc>
              <a:spcBef>
                <a:spcPts val="200"/>
              </a:spcBef>
            </a:pPr>
            <a:r>
              <a:rPr sz="900" b="1" spc="15" dirty="0">
                <a:solidFill>
                  <a:srgbClr val="025FAD"/>
                </a:solidFill>
                <a:latin typeface="Helvetica Neue LT Pro 75"/>
                <a:cs typeface="Helvetica Neue LT Pro 75"/>
              </a:rPr>
              <a:t>HAZARDOUS </a:t>
            </a:r>
            <a:r>
              <a:rPr sz="900" b="1" spc="10" dirty="0">
                <a:solidFill>
                  <a:srgbClr val="025FAD"/>
                </a:solidFill>
                <a:latin typeface="Helvetica Neue LT Pro 75"/>
                <a:cs typeface="Helvetica Neue LT Pro 75"/>
              </a:rPr>
              <a:t>THERMAL </a:t>
            </a:r>
            <a:r>
              <a:rPr sz="900" b="1" spc="15" dirty="0">
                <a:solidFill>
                  <a:srgbClr val="025FAD"/>
                </a:solidFill>
                <a:latin typeface="Helvetica Neue LT Pro 75"/>
                <a:cs typeface="Helvetica Neue LT Pro 75"/>
              </a:rPr>
              <a:t> </a:t>
            </a:r>
            <a:r>
              <a:rPr sz="900" b="1" spc="5" dirty="0">
                <a:solidFill>
                  <a:srgbClr val="025FAD"/>
                </a:solidFill>
                <a:latin typeface="Helvetica Neue LT Pro 75"/>
                <a:cs typeface="Helvetica Neue LT Pro 75"/>
              </a:rPr>
              <a:t>DECOMPOSITION</a:t>
            </a:r>
            <a:r>
              <a:rPr sz="900" b="1" spc="-35" dirty="0">
                <a:solidFill>
                  <a:srgbClr val="025FAD"/>
                </a:solidFill>
                <a:latin typeface="Helvetica Neue LT Pro 75"/>
                <a:cs typeface="Helvetica Neue LT Pro 75"/>
              </a:rPr>
              <a:t> </a:t>
            </a:r>
            <a:r>
              <a:rPr sz="900" b="1" spc="5" dirty="0">
                <a:solidFill>
                  <a:srgbClr val="025FAD"/>
                </a:solidFill>
                <a:latin typeface="Helvetica Neue LT Pro 75"/>
                <a:cs typeface="Helvetica Neue LT Pro 75"/>
              </a:rPr>
              <a:t>PRODUCTS</a:t>
            </a:r>
            <a:endParaRPr sz="900" dirty="0">
              <a:latin typeface="Helvetica Neue LT Pro 75"/>
              <a:cs typeface="Helvetica Neue LT Pro 75"/>
            </a:endParaRPr>
          </a:p>
        </p:txBody>
      </p:sp>
      <p:sp>
        <p:nvSpPr>
          <p:cNvPr id="29" name="object 29"/>
          <p:cNvSpPr txBox="1"/>
          <p:nvPr/>
        </p:nvSpPr>
        <p:spPr>
          <a:xfrm>
            <a:off x="2675635" y="8702040"/>
            <a:ext cx="4214495" cy="670560"/>
          </a:xfrm>
          <a:prstGeom prst="rect">
            <a:avLst/>
          </a:prstGeom>
        </p:spPr>
        <p:txBody>
          <a:bodyPr vert="horz" wrap="square" lIns="0" tIns="25400" rIns="0" bIns="0" rtlCol="0">
            <a:spAutoFit/>
          </a:bodyPr>
          <a:lstStyle/>
          <a:p>
            <a:pPr marL="12700" marR="5080" algn="just">
              <a:lnSpc>
                <a:spcPts val="1000"/>
              </a:lnSpc>
              <a:spcBef>
                <a:spcPts val="200"/>
              </a:spcBef>
            </a:pPr>
            <a:r>
              <a:rPr lang="en-US" sz="900" spc="5" dirty="0">
                <a:solidFill>
                  <a:srgbClr val="1C216F"/>
                </a:solidFill>
                <a:latin typeface="HelveticaNeueLTPro-Md"/>
                <a:cs typeface="HelveticaNeueLTPro-Md"/>
              </a:rPr>
              <a:t>Fire-fighters should wear appropriate protective equipment and self-contained breathing apparatus (SCBA) with a full face-piece operated in positive pressure mode. Clothing for fire-fighters (including helmets, protective boots and gloves) conforming to European standard EN 469 will provide a basic level of protection for chemical incidents.</a:t>
            </a:r>
            <a:endParaRPr sz="900" dirty="0">
              <a:latin typeface="HelveticaNeueLTPro-Md"/>
              <a:cs typeface="HelveticaNeueLTPro-Md"/>
            </a:endParaRPr>
          </a:p>
        </p:txBody>
      </p:sp>
      <p:sp>
        <p:nvSpPr>
          <p:cNvPr id="30" name="object 30"/>
          <p:cNvSpPr txBox="1"/>
          <p:nvPr/>
        </p:nvSpPr>
        <p:spPr>
          <a:xfrm>
            <a:off x="615950" y="8702040"/>
            <a:ext cx="1927860" cy="289560"/>
          </a:xfrm>
          <a:prstGeom prst="rect">
            <a:avLst/>
          </a:prstGeom>
        </p:spPr>
        <p:txBody>
          <a:bodyPr vert="horz" wrap="square" lIns="0" tIns="25400" rIns="0" bIns="0" rtlCol="0">
            <a:spAutoFit/>
          </a:bodyPr>
          <a:lstStyle/>
          <a:p>
            <a:pPr marL="12700" marR="5080">
              <a:lnSpc>
                <a:spcPts val="1000"/>
              </a:lnSpc>
              <a:spcBef>
                <a:spcPts val="200"/>
              </a:spcBef>
            </a:pPr>
            <a:r>
              <a:rPr sz="900" b="1" spc="5" dirty="0">
                <a:solidFill>
                  <a:srgbClr val="025FAD"/>
                </a:solidFill>
                <a:latin typeface="Helvetica Neue LT Pro 75"/>
                <a:cs typeface="Helvetica Neue LT Pro 75"/>
              </a:rPr>
              <a:t>SPECIAL PROTECTIVE </a:t>
            </a:r>
            <a:r>
              <a:rPr sz="900" b="1" spc="10" dirty="0">
                <a:solidFill>
                  <a:srgbClr val="025FAD"/>
                </a:solidFill>
                <a:latin typeface="Helvetica Neue LT Pro 75"/>
                <a:cs typeface="Helvetica Neue LT Pro 75"/>
              </a:rPr>
              <a:t> </a:t>
            </a:r>
            <a:r>
              <a:rPr sz="900" b="1" spc="5" dirty="0">
                <a:solidFill>
                  <a:srgbClr val="025FAD"/>
                </a:solidFill>
                <a:latin typeface="Helvetica Neue LT Pro 75"/>
                <a:cs typeface="Helvetica Neue LT Pro 75"/>
              </a:rPr>
              <a:t>EQUIPMENT</a:t>
            </a:r>
            <a:r>
              <a:rPr sz="900" b="1" spc="-10" dirty="0">
                <a:solidFill>
                  <a:srgbClr val="025FAD"/>
                </a:solidFill>
                <a:latin typeface="Helvetica Neue LT Pro 75"/>
                <a:cs typeface="Helvetica Neue LT Pro 75"/>
              </a:rPr>
              <a:t> </a:t>
            </a:r>
            <a:r>
              <a:rPr sz="900" b="1" dirty="0">
                <a:solidFill>
                  <a:srgbClr val="025FAD"/>
                </a:solidFill>
                <a:latin typeface="Helvetica Neue LT Pro 75"/>
                <a:cs typeface="Helvetica Neue LT Pro 75"/>
              </a:rPr>
              <a:t>FOR</a:t>
            </a:r>
            <a:r>
              <a:rPr sz="900" b="1" spc="-10" dirty="0">
                <a:solidFill>
                  <a:srgbClr val="025FAD"/>
                </a:solidFill>
                <a:latin typeface="Helvetica Neue LT Pro 75"/>
                <a:cs typeface="Helvetica Neue LT Pro 75"/>
              </a:rPr>
              <a:t> </a:t>
            </a:r>
            <a:r>
              <a:rPr sz="900" b="1" spc="5" dirty="0">
                <a:solidFill>
                  <a:srgbClr val="025FAD"/>
                </a:solidFill>
                <a:latin typeface="Helvetica Neue LT Pro 75"/>
                <a:cs typeface="Helvetica Neue LT Pro 75"/>
              </a:rPr>
              <a:t>FIRE-FIGHTERS</a:t>
            </a:r>
            <a:endParaRPr sz="900" dirty="0">
              <a:latin typeface="Helvetica Neue LT Pro 75"/>
              <a:cs typeface="Helvetica Neue LT Pro 75"/>
            </a:endParaRPr>
          </a:p>
        </p:txBody>
      </p:sp>
      <p:sp>
        <p:nvSpPr>
          <p:cNvPr id="31" name="object 31"/>
          <p:cNvSpPr txBox="1"/>
          <p:nvPr/>
        </p:nvSpPr>
        <p:spPr>
          <a:xfrm>
            <a:off x="2675635" y="6858000"/>
            <a:ext cx="4214495" cy="1333698"/>
          </a:xfrm>
          <a:prstGeom prst="rect">
            <a:avLst/>
          </a:prstGeom>
        </p:spPr>
        <p:txBody>
          <a:bodyPr vert="horz" wrap="square" lIns="0" tIns="25400" rIns="0" bIns="0" rtlCol="0">
            <a:spAutoFit/>
          </a:bodyPr>
          <a:lstStyle/>
          <a:p>
            <a:pPr marL="12700" marR="5715" algn="just">
              <a:lnSpc>
                <a:spcPts val="1000"/>
              </a:lnSpc>
              <a:spcBef>
                <a:spcPts val="200"/>
              </a:spcBef>
            </a:pPr>
            <a:r>
              <a:rPr lang="en-US" sz="900" spc="5" dirty="0">
                <a:solidFill>
                  <a:srgbClr val="1C216F"/>
                </a:solidFill>
                <a:latin typeface="HelveticaNeueLTPro-Md"/>
                <a:cs typeface="HelveticaNeueLTPro-Md"/>
              </a:rPr>
              <a:t>Flammable liquid. In a fire or if heated, a pressure increase will occur and the container may burst, with the risk of a subsequent explosion. Runoff to sewer may create fire or explosion hazard.</a:t>
            </a:r>
          </a:p>
          <a:p>
            <a:pPr marL="12700" marR="5715" algn="just">
              <a:lnSpc>
                <a:spcPts val="1000"/>
              </a:lnSpc>
              <a:spcBef>
                <a:spcPts val="200"/>
              </a:spcBef>
            </a:pPr>
            <a:r>
              <a:rPr lang="en-US" sz="900" spc="5" dirty="0">
                <a:solidFill>
                  <a:srgbClr val="1C216F"/>
                </a:solidFill>
                <a:latin typeface="HelveticaNeueLTPro-Md"/>
                <a:cs typeface="HelveticaNeueLTPro-Md"/>
              </a:rPr>
              <a:t>Promptly isolate the scene by removing all persons from the vicinity of the incident if there is a fire. No action shall be taken involving any personal risk or without suitable training. Move containers from fire area if this can be done without risk. Use water spray to keep fire-exposed containers cool. This material is harmful to aquatic organisms. Fire water contaminated with this material must be contained and prevented from being discharged to any waterway, sewer or drain.</a:t>
            </a:r>
          </a:p>
        </p:txBody>
      </p:sp>
      <p:sp>
        <p:nvSpPr>
          <p:cNvPr id="32" name="object 32"/>
          <p:cNvSpPr txBox="1"/>
          <p:nvPr/>
        </p:nvSpPr>
        <p:spPr>
          <a:xfrm>
            <a:off x="615950" y="6971155"/>
            <a:ext cx="1805939" cy="162560"/>
          </a:xfrm>
          <a:prstGeom prst="rect">
            <a:avLst/>
          </a:prstGeom>
        </p:spPr>
        <p:txBody>
          <a:bodyPr vert="horz" wrap="square" lIns="0" tIns="12700" rIns="0" bIns="0" rtlCol="0">
            <a:spAutoFit/>
          </a:bodyPr>
          <a:lstStyle/>
          <a:p>
            <a:pPr marL="12700">
              <a:lnSpc>
                <a:spcPct val="100000"/>
              </a:lnSpc>
              <a:spcBef>
                <a:spcPts val="100"/>
              </a:spcBef>
            </a:pPr>
            <a:r>
              <a:rPr sz="900" b="1" spc="5" dirty="0">
                <a:solidFill>
                  <a:srgbClr val="025FAD"/>
                </a:solidFill>
                <a:latin typeface="Helvetica Neue LT Pro 75"/>
                <a:cs typeface="Helvetica Neue LT Pro 75"/>
              </a:rPr>
              <a:t>SPECIAL</a:t>
            </a:r>
            <a:r>
              <a:rPr sz="900" b="1" spc="-20" dirty="0">
                <a:solidFill>
                  <a:srgbClr val="025FAD"/>
                </a:solidFill>
                <a:latin typeface="Helvetica Neue LT Pro 75"/>
                <a:cs typeface="Helvetica Neue LT Pro 75"/>
              </a:rPr>
              <a:t> </a:t>
            </a:r>
            <a:r>
              <a:rPr sz="900" b="1" spc="10" dirty="0">
                <a:solidFill>
                  <a:srgbClr val="025FAD"/>
                </a:solidFill>
                <a:latin typeface="Helvetica Neue LT Pro 75"/>
                <a:cs typeface="Helvetica Neue LT Pro 75"/>
              </a:rPr>
              <a:t>EXPOSURE</a:t>
            </a:r>
            <a:r>
              <a:rPr sz="900" b="1" spc="-15" dirty="0">
                <a:solidFill>
                  <a:srgbClr val="025FAD"/>
                </a:solidFill>
                <a:latin typeface="Helvetica Neue LT Pro 75"/>
                <a:cs typeface="Helvetica Neue LT Pro 75"/>
              </a:rPr>
              <a:t> </a:t>
            </a:r>
            <a:r>
              <a:rPr sz="900" b="1" spc="15" dirty="0">
                <a:solidFill>
                  <a:srgbClr val="025FAD"/>
                </a:solidFill>
                <a:latin typeface="Helvetica Neue LT Pro 75"/>
                <a:cs typeface="Helvetica Neue LT Pro 75"/>
              </a:rPr>
              <a:t>HAZARDS</a:t>
            </a:r>
            <a:endParaRPr sz="900">
              <a:latin typeface="Helvetica Neue LT Pro 75"/>
              <a:cs typeface="Helvetica Neue LT Pro 75"/>
            </a:endParaRPr>
          </a:p>
        </p:txBody>
      </p:sp>
      <p:sp>
        <p:nvSpPr>
          <p:cNvPr id="35" name="object 8">
            <a:extLst>
              <a:ext uri="{FF2B5EF4-FFF2-40B4-BE49-F238E27FC236}">
                <a16:creationId xmlns:a16="http://schemas.microsoft.com/office/drawing/2014/main" id="{27F3FFF0-4BD3-4AD9-B132-413ECA559BBC}"/>
              </a:ext>
            </a:extLst>
          </p:cNvPr>
          <p:cNvSpPr txBox="1">
            <a:spLocks noGrp="1"/>
          </p:cNvSpPr>
          <p:nvPr>
            <p:ph type="title"/>
          </p:nvPr>
        </p:nvSpPr>
        <p:spPr>
          <a:xfrm>
            <a:off x="444500" y="889000"/>
            <a:ext cx="7001954" cy="387350"/>
          </a:xfrm>
          <a:prstGeom prst="rect">
            <a:avLst/>
          </a:prstGeom>
        </p:spPr>
        <p:txBody>
          <a:bodyPr vert="horz" wrap="square" lIns="0" tIns="16510" rIns="0" bIns="0" rtlCol="0">
            <a:spAutoFit/>
          </a:bodyPr>
          <a:lstStyle/>
          <a:p>
            <a:pPr marL="12700">
              <a:lnSpc>
                <a:spcPct val="100000"/>
              </a:lnSpc>
              <a:spcBef>
                <a:spcPts val="130"/>
              </a:spcBef>
            </a:pPr>
            <a:r>
              <a:rPr lang="en-US" sz="2350" spc="-85" dirty="0">
                <a:solidFill>
                  <a:srgbClr val="2DBEEF"/>
                </a:solidFill>
                <a:latin typeface="HelveticaNeueLTPro-Roman"/>
                <a:cs typeface="HelveticaNeueLTPro-Roman"/>
              </a:rPr>
              <a:t>BERGER EPILUX SLIP RESISNTANCE BASE  PART A</a:t>
            </a:r>
            <a:endParaRPr sz="2350" dirty="0">
              <a:latin typeface="HelveticaNeueLTPro-Roman"/>
              <a:cs typeface="HelveticaNeueLTPro-Roman"/>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5702300" y="522165"/>
            <a:ext cx="1621790" cy="208279"/>
          </a:xfrm>
          <a:prstGeom prst="rect">
            <a:avLst/>
          </a:prstGeom>
        </p:spPr>
        <p:txBody>
          <a:bodyPr vert="horz" wrap="square" lIns="0" tIns="12700" rIns="0" bIns="0" rtlCol="0">
            <a:spAutoFit/>
          </a:bodyPr>
          <a:lstStyle/>
          <a:p>
            <a:pPr marL="12700">
              <a:lnSpc>
                <a:spcPct val="100000"/>
              </a:lnSpc>
              <a:spcBef>
                <a:spcPts val="100"/>
              </a:spcBef>
            </a:pPr>
            <a:r>
              <a:rPr sz="1200" b="1" spc="-50" dirty="0">
                <a:solidFill>
                  <a:srgbClr val="1C216F"/>
                </a:solidFill>
                <a:latin typeface="Helvetica Neue LT Std 75"/>
                <a:cs typeface="Helvetica Neue LT Std 75"/>
              </a:rPr>
              <a:t>D</a:t>
            </a:r>
            <a:r>
              <a:rPr sz="1200" b="1" spc="-140" dirty="0">
                <a:solidFill>
                  <a:srgbClr val="1C216F"/>
                </a:solidFill>
                <a:latin typeface="Helvetica Neue LT Std 75"/>
                <a:cs typeface="Helvetica Neue LT Std 75"/>
              </a:rPr>
              <a:t>AT</a:t>
            </a:r>
            <a:r>
              <a:rPr sz="1200" b="1" dirty="0">
                <a:solidFill>
                  <a:srgbClr val="1C216F"/>
                </a:solidFill>
                <a:latin typeface="Helvetica Neue LT Std 75"/>
                <a:cs typeface="Helvetica Neue LT Std 75"/>
              </a:rPr>
              <a:t>A</a:t>
            </a:r>
            <a:r>
              <a:rPr sz="1200" b="1" spc="-100" dirty="0">
                <a:solidFill>
                  <a:srgbClr val="1C216F"/>
                </a:solidFill>
                <a:latin typeface="Helvetica Neue LT Std 75"/>
                <a:cs typeface="Helvetica Neue LT Std 75"/>
              </a:rPr>
              <a:t> </a:t>
            </a:r>
            <a:r>
              <a:rPr sz="1200" b="1" spc="-50" dirty="0">
                <a:solidFill>
                  <a:srgbClr val="1C216F"/>
                </a:solidFill>
                <a:latin typeface="Helvetica Neue LT Std 75"/>
                <a:cs typeface="Helvetica Neue LT Std 75"/>
              </a:rPr>
              <a:t>SHEETS</a:t>
            </a:r>
            <a:r>
              <a:rPr sz="1200" b="1" dirty="0">
                <a:solidFill>
                  <a:srgbClr val="1C216F"/>
                </a:solidFill>
                <a:latin typeface="Helvetica Neue LT Std 75"/>
                <a:cs typeface="Helvetica Neue LT Std 75"/>
              </a:rPr>
              <a:t>:</a:t>
            </a:r>
            <a:r>
              <a:rPr sz="1200" b="1" spc="20" dirty="0">
                <a:solidFill>
                  <a:srgbClr val="1C216F"/>
                </a:solidFill>
                <a:latin typeface="Helvetica Neue LT Std 75"/>
                <a:cs typeface="Helvetica Neue LT Std 75"/>
              </a:rPr>
              <a:t> </a:t>
            </a:r>
            <a:r>
              <a:rPr sz="1200" spc="-50" dirty="0">
                <a:solidFill>
                  <a:srgbClr val="17B0E6"/>
                </a:solidFill>
                <a:latin typeface="HelveticaNeueLTStd-Md"/>
                <a:cs typeface="HelveticaNeueLTStd-Md"/>
              </a:rPr>
              <a:t>SAFETY</a:t>
            </a:r>
            <a:endParaRPr sz="1200">
              <a:latin typeface="HelveticaNeueLTStd-Md"/>
              <a:cs typeface="HelveticaNeueLTStd-Md"/>
            </a:endParaRPr>
          </a:p>
        </p:txBody>
      </p:sp>
      <p:grpSp>
        <p:nvGrpSpPr>
          <p:cNvPr id="3" name="object 3"/>
          <p:cNvGrpSpPr/>
          <p:nvPr/>
        </p:nvGrpSpPr>
        <p:grpSpPr>
          <a:xfrm>
            <a:off x="7318184" y="1508086"/>
            <a:ext cx="128270" cy="6530340"/>
            <a:chOff x="7318184" y="1508086"/>
            <a:chExt cx="128270" cy="6530340"/>
          </a:xfrm>
        </p:grpSpPr>
        <p:sp>
          <p:nvSpPr>
            <p:cNvPr id="4" name="object 4"/>
            <p:cNvSpPr/>
            <p:nvPr/>
          </p:nvSpPr>
          <p:spPr>
            <a:xfrm>
              <a:off x="7318184" y="1508086"/>
              <a:ext cx="128270" cy="2654935"/>
            </a:xfrm>
            <a:custGeom>
              <a:avLst/>
              <a:gdLst/>
              <a:ahLst/>
              <a:cxnLst/>
              <a:rect l="l" t="t" r="r" b="b"/>
              <a:pathLst>
                <a:path w="128270" h="2654935">
                  <a:moveTo>
                    <a:pt x="128016" y="0"/>
                  </a:moveTo>
                  <a:lnTo>
                    <a:pt x="0" y="0"/>
                  </a:lnTo>
                  <a:lnTo>
                    <a:pt x="0" y="2654338"/>
                  </a:lnTo>
                  <a:lnTo>
                    <a:pt x="128016" y="2654338"/>
                  </a:lnTo>
                  <a:lnTo>
                    <a:pt x="128016" y="0"/>
                  </a:lnTo>
                  <a:close/>
                </a:path>
              </a:pathLst>
            </a:custGeom>
            <a:solidFill>
              <a:srgbClr val="14B1E7"/>
            </a:solidFill>
          </p:spPr>
          <p:txBody>
            <a:bodyPr wrap="square" lIns="0" tIns="0" rIns="0" bIns="0" rtlCol="0"/>
            <a:lstStyle/>
            <a:p>
              <a:endParaRPr/>
            </a:p>
          </p:txBody>
        </p:sp>
        <p:sp>
          <p:nvSpPr>
            <p:cNvPr id="5" name="object 5"/>
            <p:cNvSpPr/>
            <p:nvPr/>
          </p:nvSpPr>
          <p:spPr>
            <a:xfrm>
              <a:off x="7318184" y="4162412"/>
              <a:ext cx="128270" cy="1275080"/>
            </a:xfrm>
            <a:custGeom>
              <a:avLst/>
              <a:gdLst/>
              <a:ahLst/>
              <a:cxnLst/>
              <a:rect l="l" t="t" r="r" b="b"/>
              <a:pathLst>
                <a:path w="128270" h="1275079">
                  <a:moveTo>
                    <a:pt x="128016" y="0"/>
                  </a:moveTo>
                  <a:lnTo>
                    <a:pt x="0" y="0"/>
                  </a:lnTo>
                  <a:lnTo>
                    <a:pt x="0" y="1274914"/>
                  </a:lnTo>
                  <a:lnTo>
                    <a:pt x="128016" y="1274914"/>
                  </a:lnTo>
                  <a:lnTo>
                    <a:pt x="128016" y="0"/>
                  </a:lnTo>
                  <a:close/>
                </a:path>
              </a:pathLst>
            </a:custGeom>
            <a:solidFill>
              <a:srgbClr val="0B61AD"/>
            </a:solidFill>
          </p:spPr>
          <p:txBody>
            <a:bodyPr wrap="square" lIns="0" tIns="0" rIns="0" bIns="0" rtlCol="0"/>
            <a:lstStyle/>
            <a:p>
              <a:endParaRPr/>
            </a:p>
          </p:txBody>
        </p:sp>
        <p:sp>
          <p:nvSpPr>
            <p:cNvPr id="6" name="object 6"/>
            <p:cNvSpPr/>
            <p:nvPr/>
          </p:nvSpPr>
          <p:spPr>
            <a:xfrm>
              <a:off x="7318184" y="5437327"/>
              <a:ext cx="128270" cy="1301115"/>
            </a:xfrm>
            <a:custGeom>
              <a:avLst/>
              <a:gdLst/>
              <a:ahLst/>
              <a:cxnLst/>
              <a:rect l="l" t="t" r="r" b="b"/>
              <a:pathLst>
                <a:path w="128270" h="1301115">
                  <a:moveTo>
                    <a:pt x="128016" y="0"/>
                  </a:moveTo>
                  <a:lnTo>
                    <a:pt x="0" y="0"/>
                  </a:lnTo>
                  <a:lnTo>
                    <a:pt x="0" y="1300492"/>
                  </a:lnTo>
                  <a:lnTo>
                    <a:pt x="128016" y="1300492"/>
                  </a:lnTo>
                  <a:lnTo>
                    <a:pt x="128016" y="0"/>
                  </a:lnTo>
                  <a:close/>
                </a:path>
              </a:pathLst>
            </a:custGeom>
            <a:solidFill>
              <a:srgbClr val="009ADB"/>
            </a:solidFill>
          </p:spPr>
          <p:txBody>
            <a:bodyPr wrap="square" lIns="0" tIns="0" rIns="0" bIns="0" rtlCol="0"/>
            <a:lstStyle/>
            <a:p>
              <a:endParaRPr/>
            </a:p>
          </p:txBody>
        </p:sp>
        <p:sp>
          <p:nvSpPr>
            <p:cNvPr id="7" name="object 7"/>
            <p:cNvSpPr/>
            <p:nvPr/>
          </p:nvSpPr>
          <p:spPr>
            <a:xfrm>
              <a:off x="7318184" y="6737832"/>
              <a:ext cx="128270" cy="1300480"/>
            </a:xfrm>
            <a:custGeom>
              <a:avLst/>
              <a:gdLst/>
              <a:ahLst/>
              <a:cxnLst/>
              <a:rect l="l" t="t" r="r" b="b"/>
              <a:pathLst>
                <a:path w="128270" h="1300479">
                  <a:moveTo>
                    <a:pt x="128016" y="0"/>
                  </a:moveTo>
                  <a:lnTo>
                    <a:pt x="0" y="0"/>
                  </a:lnTo>
                  <a:lnTo>
                    <a:pt x="0" y="1300479"/>
                  </a:lnTo>
                  <a:lnTo>
                    <a:pt x="128016" y="1300479"/>
                  </a:lnTo>
                  <a:lnTo>
                    <a:pt x="128016" y="0"/>
                  </a:lnTo>
                  <a:close/>
                </a:path>
              </a:pathLst>
            </a:custGeom>
            <a:solidFill>
              <a:srgbClr val="00B3F0"/>
            </a:solidFill>
          </p:spPr>
          <p:txBody>
            <a:bodyPr wrap="square" lIns="0" tIns="0" rIns="0" bIns="0" rtlCol="0"/>
            <a:lstStyle/>
            <a:p>
              <a:endParaRPr/>
            </a:p>
          </p:txBody>
        </p:sp>
      </p:grpSp>
      <p:sp>
        <p:nvSpPr>
          <p:cNvPr id="8" name="object 8"/>
          <p:cNvSpPr txBox="1"/>
          <p:nvPr/>
        </p:nvSpPr>
        <p:spPr>
          <a:xfrm>
            <a:off x="457200" y="1362455"/>
            <a:ext cx="6684645" cy="228600"/>
          </a:xfrm>
          <a:prstGeom prst="rect">
            <a:avLst/>
          </a:prstGeom>
          <a:solidFill>
            <a:srgbClr val="0B61AD"/>
          </a:solidFill>
        </p:spPr>
        <p:txBody>
          <a:bodyPr vert="horz" wrap="square" lIns="0" tIns="24130" rIns="0" bIns="0" rtlCol="0">
            <a:spAutoFit/>
          </a:bodyPr>
          <a:lstStyle/>
          <a:p>
            <a:pPr marL="228600">
              <a:lnSpc>
                <a:spcPct val="100000"/>
              </a:lnSpc>
              <a:spcBef>
                <a:spcPts val="190"/>
              </a:spcBef>
            </a:pPr>
            <a:r>
              <a:rPr sz="1100" b="1" spc="5" dirty="0">
                <a:solidFill>
                  <a:srgbClr val="FFFFFF"/>
                </a:solidFill>
                <a:latin typeface="Helvetica Neue LT Pro 75"/>
                <a:cs typeface="Helvetica Neue LT Pro 75"/>
              </a:rPr>
              <a:t>6.</a:t>
            </a:r>
            <a:r>
              <a:rPr sz="1100" b="1" spc="-10" dirty="0">
                <a:solidFill>
                  <a:srgbClr val="FFFFFF"/>
                </a:solidFill>
                <a:latin typeface="Helvetica Neue LT Pro 75"/>
                <a:cs typeface="Helvetica Neue LT Pro 75"/>
              </a:rPr>
              <a:t> ACCIDENTAL </a:t>
            </a:r>
            <a:r>
              <a:rPr sz="1100" b="1" spc="5" dirty="0">
                <a:solidFill>
                  <a:srgbClr val="FFFFFF"/>
                </a:solidFill>
                <a:latin typeface="Helvetica Neue LT Pro 75"/>
                <a:cs typeface="Helvetica Neue LT Pro 75"/>
              </a:rPr>
              <a:t>RELEASE</a:t>
            </a:r>
            <a:r>
              <a:rPr sz="1100" b="1" spc="-10" dirty="0">
                <a:solidFill>
                  <a:srgbClr val="FFFFFF"/>
                </a:solidFill>
                <a:latin typeface="Helvetica Neue LT Pro 75"/>
                <a:cs typeface="Helvetica Neue LT Pro 75"/>
              </a:rPr>
              <a:t> </a:t>
            </a:r>
            <a:r>
              <a:rPr sz="1100" b="1" spc="5" dirty="0">
                <a:solidFill>
                  <a:srgbClr val="FFFFFF"/>
                </a:solidFill>
                <a:latin typeface="Helvetica Neue LT Pro 75"/>
                <a:cs typeface="Helvetica Neue LT Pro 75"/>
              </a:rPr>
              <a:t>MEASURES</a:t>
            </a:r>
            <a:endParaRPr sz="1100">
              <a:latin typeface="Helvetica Neue LT Pro 75"/>
              <a:cs typeface="Helvetica Neue LT Pro 75"/>
            </a:endParaRPr>
          </a:p>
        </p:txBody>
      </p:sp>
      <p:sp>
        <p:nvSpPr>
          <p:cNvPr id="9" name="object 9"/>
          <p:cNvSpPr txBox="1"/>
          <p:nvPr/>
        </p:nvSpPr>
        <p:spPr>
          <a:xfrm>
            <a:off x="457200" y="5715000"/>
            <a:ext cx="6684645" cy="228600"/>
          </a:xfrm>
          <a:prstGeom prst="rect">
            <a:avLst/>
          </a:prstGeom>
          <a:solidFill>
            <a:srgbClr val="0B61AD"/>
          </a:solidFill>
        </p:spPr>
        <p:txBody>
          <a:bodyPr vert="horz" wrap="square" lIns="0" tIns="24130" rIns="0" bIns="0" rtlCol="0">
            <a:spAutoFit/>
          </a:bodyPr>
          <a:lstStyle/>
          <a:p>
            <a:pPr marL="228600">
              <a:lnSpc>
                <a:spcPct val="100000"/>
              </a:lnSpc>
              <a:spcBef>
                <a:spcPts val="190"/>
              </a:spcBef>
            </a:pPr>
            <a:r>
              <a:rPr sz="1100" b="1" spc="-45" dirty="0">
                <a:solidFill>
                  <a:srgbClr val="FFFFFF"/>
                </a:solidFill>
                <a:latin typeface="Helvetica Neue LT Pro 75"/>
                <a:cs typeface="Helvetica Neue LT Pro 75"/>
              </a:rPr>
              <a:t>7.</a:t>
            </a:r>
            <a:r>
              <a:rPr sz="1100" b="1" spc="-15" dirty="0">
                <a:solidFill>
                  <a:srgbClr val="FFFFFF"/>
                </a:solidFill>
                <a:latin typeface="Helvetica Neue LT Pro 75"/>
                <a:cs typeface="Helvetica Neue LT Pro 75"/>
              </a:rPr>
              <a:t> </a:t>
            </a:r>
            <a:r>
              <a:rPr sz="1100" b="1" dirty="0">
                <a:solidFill>
                  <a:srgbClr val="FFFFFF"/>
                </a:solidFill>
                <a:latin typeface="Helvetica Neue LT Pro 75"/>
                <a:cs typeface="Helvetica Neue LT Pro 75"/>
              </a:rPr>
              <a:t>HANDLING</a:t>
            </a:r>
            <a:r>
              <a:rPr sz="1100" b="1" spc="-15" dirty="0">
                <a:solidFill>
                  <a:srgbClr val="FFFFFF"/>
                </a:solidFill>
                <a:latin typeface="Helvetica Neue LT Pro 75"/>
                <a:cs typeface="Helvetica Neue LT Pro 75"/>
              </a:rPr>
              <a:t> </a:t>
            </a:r>
            <a:r>
              <a:rPr sz="1100" b="1" spc="5" dirty="0">
                <a:solidFill>
                  <a:srgbClr val="FFFFFF"/>
                </a:solidFill>
                <a:latin typeface="Helvetica Neue LT Pro 75"/>
                <a:cs typeface="Helvetica Neue LT Pro 75"/>
              </a:rPr>
              <a:t>AND</a:t>
            </a:r>
            <a:r>
              <a:rPr sz="1100" b="1" spc="-15" dirty="0">
                <a:solidFill>
                  <a:srgbClr val="FFFFFF"/>
                </a:solidFill>
                <a:latin typeface="Helvetica Neue LT Pro 75"/>
                <a:cs typeface="Helvetica Neue LT Pro 75"/>
              </a:rPr>
              <a:t> </a:t>
            </a:r>
            <a:r>
              <a:rPr sz="1100" b="1" dirty="0">
                <a:solidFill>
                  <a:srgbClr val="FFFFFF"/>
                </a:solidFill>
                <a:latin typeface="Helvetica Neue LT Pro 75"/>
                <a:cs typeface="Helvetica Neue LT Pro 75"/>
              </a:rPr>
              <a:t>STORAGE</a:t>
            </a:r>
            <a:endParaRPr sz="1100">
              <a:latin typeface="Helvetica Neue LT Pro 75"/>
              <a:cs typeface="Helvetica Neue LT Pro 75"/>
            </a:endParaRPr>
          </a:p>
        </p:txBody>
      </p:sp>
      <p:sp>
        <p:nvSpPr>
          <p:cNvPr id="10" name="object 10"/>
          <p:cNvSpPr txBox="1"/>
          <p:nvPr/>
        </p:nvSpPr>
        <p:spPr>
          <a:xfrm>
            <a:off x="2675635" y="1687083"/>
            <a:ext cx="4213860" cy="820738"/>
          </a:xfrm>
          <a:prstGeom prst="rect">
            <a:avLst/>
          </a:prstGeom>
        </p:spPr>
        <p:txBody>
          <a:bodyPr vert="horz" wrap="square" lIns="0" tIns="25400" rIns="0" bIns="0" rtlCol="0">
            <a:spAutoFit/>
          </a:bodyPr>
          <a:lstStyle/>
          <a:p>
            <a:pPr marL="12700" marR="5080" algn="just">
              <a:lnSpc>
                <a:spcPts val="1000"/>
              </a:lnSpc>
              <a:spcBef>
                <a:spcPts val="200"/>
              </a:spcBef>
            </a:pPr>
            <a:r>
              <a:rPr lang="en-US" sz="900" spc="-5" dirty="0">
                <a:solidFill>
                  <a:srgbClr val="1C216F"/>
                </a:solidFill>
                <a:latin typeface="HelveticaNeueLTPro-Md"/>
                <a:cs typeface="HelveticaNeueLTPro-Md"/>
              </a:rPr>
              <a:t>No action shall be taken involving any personal risk or without suitable training. Evacuate surrounding areas. Keep unnecessary and unprotected personnel from entering. Do not touch or walk-through spilled material. Shut off all ignition sources. No flares, smoking or flames in hazard area. Avoid breathing vapor or mist.</a:t>
            </a:r>
          </a:p>
          <a:p>
            <a:pPr marL="12700" marR="5080" algn="just">
              <a:lnSpc>
                <a:spcPts val="1000"/>
              </a:lnSpc>
              <a:spcBef>
                <a:spcPts val="200"/>
              </a:spcBef>
            </a:pPr>
            <a:r>
              <a:rPr lang="en-US" sz="900" spc="-5" dirty="0">
                <a:solidFill>
                  <a:srgbClr val="1C216F"/>
                </a:solidFill>
                <a:latin typeface="HelveticaNeueLTPro-Md"/>
                <a:cs typeface="HelveticaNeueLTPro-Md"/>
              </a:rPr>
              <a:t>Provide adequate ventilation. Wear appropriate respirator when ventilation is inadequate. Put on appropriate personal protective equipment (see Section 8).</a:t>
            </a:r>
          </a:p>
        </p:txBody>
      </p:sp>
      <p:sp>
        <p:nvSpPr>
          <p:cNvPr id="11" name="object 11"/>
          <p:cNvSpPr txBox="1"/>
          <p:nvPr/>
        </p:nvSpPr>
        <p:spPr>
          <a:xfrm>
            <a:off x="615950" y="1648983"/>
            <a:ext cx="1536700" cy="162560"/>
          </a:xfrm>
          <a:prstGeom prst="rect">
            <a:avLst/>
          </a:prstGeom>
        </p:spPr>
        <p:txBody>
          <a:bodyPr vert="horz" wrap="square" lIns="0" tIns="12700" rIns="0" bIns="0" rtlCol="0">
            <a:spAutoFit/>
          </a:bodyPr>
          <a:lstStyle/>
          <a:p>
            <a:pPr marL="12700">
              <a:lnSpc>
                <a:spcPct val="100000"/>
              </a:lnSpc>
              <a:spcBef>
                <a:spcPts val="100"/>
              </a:spcBef>
            </a:pPr>
            <a:r>
              <a:rPr sz="900" b="1" spc="5" dirty="0">
                <a:solidFill>
                  <a:srgbClr val="025FAD"/>
                </a:solidFill>
                <a:latin typeface="Helvetica Neue LT Pro 75"/>
                <a:cs typeface="Helvetica Neue LT Pro 75"/>
              </a:rPr>
              <a:t>PERSONAL</a:t>
            </a:r>
            <a:r>
              <a:rPr sz="900" b="1" spc="-20" dirty="0">
                <a:solidFill>
                  <a:srgbClr val="025FAD"/>
                </a:solidFill>
                <a:latin typeface="Helvetica Neue LT Pro 75"/>
                <a:cs typeface="Helvetica Neue LT Pro 75"/>
              </a:rPr>
              <a:t> </a:t>
            </a:r>
            <a:r>
              <a:rPr sz="900" b="1" dirty="0">
                <a:solidFill>
                  <a:srgbClr val="025FAD"/>
                </a:solidFill>
                <a:latin typeface="Helvetica Neue LT Pro 75"/>
                <a:cs typeface="Helvetica Neue LT Pro 75"/>
              </a:rPr>
              <a:t>PRECAUTIONS</a:t>
            </a:r>
            <a:endParaRPr sz="900">
              <a:latin typeface="Helvetica Neue LT Pro 75"/>
              <a:cs typeface="Helvetica Neue LT Pro 75"/>
            </a:endParaRPr>
          </a:p>
        </p:txBody>
      </p:sp>
      <p:sp>
        <p:nvSpPr>
          <p:cNvPr id="12" name="object 12"/>
          <p:cNvSpPr txBox="1"/>
          <p:nvPr/>
        </p:nvSpPr>
        <p:spPr>
          <a:xfrm>
            <a:off x="2675635" y="3082541"/>
            <a:ext cx="4213225" cy="416559"/>
          </a:xfrm>
          <a:prstGeom prst="rect">
            <a:avLst/>
          </a:prstGeom>
        </p:spPr>
        <p:txBody>
          <a:bodyPr vert="horz" wrap="square" lIns="0" tIns="25400" rIns="0" bIns="0" rtlCol="0">
            <a:spAutoFit/>
          </a:bodyPr>
          <a:lstStyle/>
          <a:p>
            <a:pPr marL="12700" marR="5080" algn="just">
              <a:lnSpc>
                <a:spcPts val="1000"/>
              </a:lnSpc>
              <a:spcBef>
                <a:spcPts val="200"/>
              </a:spcBef>
            </a:pPr>
            <a:r>
              <a:rPr lang="en-US" sz="900" spc="-30" dirty="0">
                <a:solidFill>
                  <a:srgbClr val="1C216F"/>
                </a:solidFill>
                <a:latin typeface="HelveticaNeueLTPro-Md"/>
                <a:cs typeface="HelveticaNeueLTPro-Md"/>
              </a:rPr>
              <a:t>Avoid dispersal of spilled material and runoff and contact with soil, waterways, drains and sewers. Inform the relevant authorities if the product has caused environmental pollution (sewers, waterways, soil or air). Water polluting material.</a:t>
            </a:r>
            <a:endParaRPr sz="900" dirty="0">
              <a:latin typeface="HelveticaNeueLTPro-Md"/>
              <a:cs typeface="HelveticaNeueLTPro-Md"/>
            </a:endParaRPr>
          </a:p>
        </p:txBody>
      </p:sp>
      <p:sp>
        <p:nvSpPr>
          <p:cNvPr id="13" name="object 13"/>
          <p:cNvSpPr txBox="1"/>
          <p:nvPr/>
        </p:nvSpPr>
        <p:spPr>
          <a:xfrm>
            <a:off x="615950" y="3082541"/>
            <a:ext cx="1911350" cy="162560"/>
          </a:xfrm>
          <a:prstGeom prst="rect">
            <a:avLst/>
          </a:prstGeom>
        </p:spPr>
        <p:txBody>
          <a:bodyPr vert="horz" wrap="square" lIns="0" tIns="12700" rIns="0" bIns="0" rtlCol="0">
            <a:spAutoFit/>
          </a:bodyPr>
          <a:lstStyle/>
          <a:p>
            <a:pPr marL="12700">
              <a:lnSpc>
                <a:spcPct val="100000"/>
              </a:lnSpc>
              <a:spcBef>
                <a:spcPts val="100"/>
              </a:spcBef>
            </a:pPr>
            <a:r>
              <a:rPr sz="900" b="1" spc="5" dirty="0">
                <a:solidFill>
                  <a:srgbClr val="025FAD"/>
                </a:solidFill>
                <a:latin typeface="Helvetica Neue LT Pro 75"/>
                <a:cs typeface="Helvetica Neue LT Pro 75"/>
              </a:rPr>
              <a:t>ENVIRONMENTAL</a:t>
            </a:r>
            <a:r>
              <a:rPr sz="900" b="1" spc="-25" dirty="0">
                <a:solidFill>
                  <a:srgbClr val="025FAD"/>
                </a:solidFill>
                <a:latin typeface="Helvetica Neue LT Pro 75"/>
                <a:cs typeface="Helvetica Neue LT Pro 75"/>
              </a:rPr>
              <a:t> </a:t>
            </a:r>
            <a:r>
              <a:rPr sz="900" b="1" dirty="0">
                <a:solidFill>
                  <a:srgbClr val="025FAD"/>
                </a:solidFill>
                <a:latin typeface="Helvetica Neue LT Pro 75"/>
                <a:cs typeface="Helvetica Neue LT Pro 75"/>
              </a:rPr>
              <a:t>PRECAUTIONS</a:t>
            </a:r>
            <a:endParaRPr sz="900">
              <a:latin typeface="Helvetica Neue LT Pro 75"/>
              <a:cs typeface="Helvetica Neue LT Pro 75"/>
            </a:endParaRPr>
          </a:p>
        </p:txBody>
      </p:sp>
      <p:sp>
        <p:nvSpPr>
          <p:cNvPr id="14" name="object 14"/>
          <p:cNvSpPr txBox="1"/>
          <p:nvPr/>
        </p:nvSpPr>
        <p:spPr>
          <a:xfrm>
            <a:off x="615950" y="3657927"/>
            <a:ext cx="1623695" cy="162560"/>
          </a:xfrm>
          <a:prstGeom prst="rect">
            <a:avLst/>
          </a:prstGeom>
        </p:spPr>
        <p:txBody>
          <a:bodyPr vert="horz" wrap="square" lIns="0" tIns="12700" rIns="0" bIns="0" rtlCol="0">
            <a:spAutoFit/>
          </a:bodyPr>
          <a:lstStyle/>
          <a:p>
            <a:pPr marL="12700">
              <a:lnSpc>
                <a:spcPct val="100000"/>
              </a:lnSpc>
              <a:spcBef>
                <a:spcPts val="100"/>
              </a:spcBef>
            </a:pPr>
            <a:r>
              <a:rPr sz="900" b="1" spc="-20" dirty="0">
                <a:solidFill>
                  <a:srgbClr val="025FAD"/>
                </a:solidFill>
                <a:latin typeface="Helvetica Neue LT Pro 75"/>
                <a:cs typeface="Helvetica Neue LT Pro 75"/>
              </a:rPr>
              <a:t>ME</a:t>
            </a:r>
            <a:r>
              <a:rPr sz="900" b="1" spc="-25" dirty="0">
                <a:solidFill>
                  <a:srgbClr val="025FAD"/>
                </a:solidFill>
                <a:latin typeface="Helvetica Neue LT Pro 75"/>
                <a:cs typeface="Helvetica Neue LT Pro 75"/>
              </a:rPr>
              <a:t>T</a:t>
            </a:r>
            <a:r>
              <a:rPr sz="900" b="1" spc="-20" dirty="0">
                <a:solidFill>
                  <a:srgbClr val="025FAD"/>
                </a:solidFill>
                <a:latin typeface="Helvetica Neue LT Pro 75"/>
                <a:cs typeface="Helvetica Neue LT Pro 75"/>
              </a:rPr>
              <a:t>HODS</a:t>
            </a:r>
            <a:r>
              <a:rPr sz="900" b="1" spc="-90" dirty="0">
                <a:solidFill>
                  <a:srgbClr val="025FAD"/>
                </a:solidFill>
                <a:latin typeface="Helvetica Neue LT Pro 75"/>
                <a:cs typeface="Helvetica Neue LT Pro 75"/>
              </a:rPr>
              <a:t> </a:t>
            </a:r>
            <a:r>
              <a:rPr sz="900" b="1" spc="-35" dirty="0">
                <a:solidFill>
                  <a:srgbClr val="025FAD"/>
                </a:solidFill>
                <a:latin typeface="Helvetica Neue LT Pro 75"/>
                <a:cs typeface="Helvetica Neue LT Pro 75"/>
              </a:rPr>
              <a:t>F</a:t>
            </a:r>
            <a:r>
              <a:rPr sz="900" b="1" spc="-25" dirty="0">
                <a:solidFill>
                  <a:srgbClr val="025FAD"/>
                </a:solidFill>
                <a:latin typeface="Helvetica Neue LT Pro 75"/>
                <a:cs typeface="Helvetica Neue LT Pro 75"/>
              </a:rPr>
              <a:t>OR</a:t>
            </a:r>
            <a:r>
              <a:rPr sz="900" b="1" spc="-90" dirty="0">
                <a:solidFill>
                  <a:srgbClr val="025FAD"/>
                </a:solidFill>
                <a:latin typeface="Helvetica Neue LT Pro 75"/>
                <a:cs typeface="Helvetica Neue LT Pro 75"/>
              </a:rPr>
              <a:t> </a:t>
            </a:r>
            <a:r>
              <a:rPr sz="900" b="1" spc="-20" dirty="0">
                <a:solidFill>
                  <a:srgbClr val="025FAD"/>
                </a:solidFill>
                <a:latin typeface="Helvetica Neue LT Pro 75"/>
                <a:cs typeface="Helvetica Neue LT Pro 75"/>
              </a:rPr>
              <a:t>C</a:t>
            </a:r>
            <a:r>
              <a:rPr sz="900" b="1" spc="-25" dirty="0">
                <a:solidFill>
                  <a:srgbClr val="025FAD"/>
                </a:solidFill>
                <a:latin typeface="Helvetica Neue LT Pro 75"/>
                <a:cs typeface="Helvetica Neue LT Pro 75"/>
              </a:rPr>
              <a:t>L</a:t>
            </a:r>
            <a:r>
              <a:rPr sz="900" b="1" dirty="0">
                <a:solidFill>
                  <a:srgbClr val="025FAD"/>
                </a:solidFill>
                <a:latin typeface="Helvetica Neue LT Pro 75"/>
                <a:cs typeface="Helvetica Neue LT Pro 75"/>
              </a:rPr>
              <a:t>E</a:t>
            </a:r>
            <a:r>
              <a:rPr sz="900" b="1" spc="-15" dirty="0">
                <a:solidFill>
                  <a:srgbClr val="025FAD"/>
                </a:solidFill>
                <a:latin typeface="Helvetica Neue LT Pro 75"/>
                <a:cs typeface="Helvetica Neue LT Pro 75"/>
              </a:rPr>
              <a:t>AN</a:t>
            </a:r>
            <a:r>
              <a:rPr sz="900" b="1" spc="-20" dirty="0">
                <a:solidFill>
                  <a:srgbClr val="025FAD"/>
                </a:solidFill>
                <a:latin typeface="Helvetica Neue LT Pro 75"/>
                <a:cs typeface="Helvetica Neue LT Pro 75"/>
              </a:rPr>
              <a:t>ING</a:t>
            </a:r>
            <a:r>
              <a:rPr sz="900" b="1" spc="-90" dirty="0">
                <a:solidFill>
                  <a:srgbClr val="025FAD"/>
                </a:solidFill>
                <a:latin typeface="Helvetica Neue LT Pro 75"/>
                <a:cs typeface="Helvetica Neue LT Pro 75"/>
              </a:rPr>
              <a:t> </a:t>
            </a:r>
            <a:r>
              <a:rPr sz="900" b="1" spc="-15" dirty="0">
                <a:solidFill>
                  <a:srgbClr val="025FAD"/>
                </a:solidFill>
                <a:latin typeface="Helvetica Neue LT Pro 75"/>
                <a:cs typeface="Helvetica Neue LT Pro 75"/>
              </a:rPr>
              <a:t>U</a:t>
            </a:r>
            <a:r>
              <a:rPr sz="900" b="1" spc="-20" dirty="0">
                <a:solidFill>
                  <a:srgbClr val="025FAD"/>
                </a:solidFill>
                <a:latin typeface="Helvetica Neue LT Pro 75"/>
                <a:cs typeface="Helvetica Neue LT Pro 75"/>
              </a:rPr>
              <a:t>P</a:t>
            </a:r>
            <a:endParaRPr sz="900">
              <a:latin typeface="Helvetica Neue LT Pro 75"/>
              <a:cs typeface="Helvetica Neue LT Pro 75"/>
            </a:endParaRPr>
          </a:p>
        </p:txBody>
      </p:sp>
      <p:sp>
        <p:nvSpPr>
          <p:cNvPr id="15" name="object 15"/>
          <p:cNvSpPr/>
          <p:nvPr/>
        </p:nvSpPr>
        <p:spPr>
          <a:xfrm>
            <a:off x="457200" y="2996436"/>
            <a:ext cx="6693534" cy="0"/>
          </a:xfrm>
          <a:custGeom>
            <a:avLst/>
            <a:gdLst/>
            <a:ahLst/>
            <a:cxnLst/>
            <a:rect l="l" t="t" r="r" b="b"/>
            <a:pathLst>
              <a:path w="6693534">
                <a:moveTo>
                  <a:pt x="0" y="0"/>
                </a:moveTo>
                <a:lnTo>
                  <a:pt x="6693408" y="0"/>
                </a:lnTo>
              </a:path>
            </a:pathLst>
          </a:custGeom>
          <a:ln w="12700">
            <a:solidFill>
              <a:srgbClr val="14B1E7"/>
            </a:solidFill>
          </a:ln>
        </p:spPr>
        <p:txBody>
          <a:bodyPr wrap="square" lIns="0" tIns="0" rIns="0" bIns="0" rtlCol="0"/>
          <a:lstStyle/>
          <a:p>
            <a:endParaRPr/>
          </a:p>
        </p:txBody>
      </p:sp>
      <p:sp>
        <p:nvSpPr>
          <p:cNvPr id="16" name="object 16"/>
          <p:cNvSpPr/>
          <p:nvPr/>
        </p:nvSpPr>
        <p:spPr>
          <a:xfrm>
            <a:off x="457200" y="3563363"/>
            <a:ext cx="6693534" cy="0"/>
          </a:xfrm>
          <a:custGeom>
            <a:avLst/>
            <a:gdLst/>
            <a:ahLst/>
            <a:cxnLst/>
            <a:rect l="l" t="t" r="r" b="b"/>
            <a:pathLst>
              <a:path w="6693534">
                <a:moveTo>
                  <a:pt x="0" y="0"/>
                </a:moveTo>
                <a:lnTo>
                  <a:pt x="6693408" y="0"/>
                </a:lnTo>
              </a:path>
            </a:pathLst>
          </a:custGeom>
          <a:ln w="12700">
            <a:solidFill>
              <a:srgbClr val="14B1E7"/>
            </a:solidFill>
          </a:ln>
        </p:spPr>
        <p:txBody>
          <a:bodyPr wrap="square" lIns="0" tIns="0" rIns="0" bIns="0" rtlCol="0"/>
          <a:lstStyle/>
          <a:p>
            <a:endParaRPr/>
          </a:p>
        </p:txBody>
      </p:sp>
      <p:sp>
        <p:nvSpPr>
          <p:cNvPr id="17" name="object 17"/>
          <p:cNvSpPr txBox="1"/>
          <p:nvPr/>
        </p:nvSpPr>
        <p:spPr>
          <a:xfrm>
            <a:off x="615950" y="6019800"/>
            <a:ext cx="644525" cy="162560"/>
          </a:xfrm>
          <a:prstGeom prst="rect">
            <a:avLst/>
          </a:prstGeom>
        </p:spPr>
        <p:txBody>
          <a:bodyPr vert="horz" wrap="square" lIns="0" tIns="12700" rIns="0" bIns="0" rtlCol="0">
            <a:spAutoFit/>
          </a:bodyPr>
          <a:lstStyle/>
          <a:p>
            <a:pPr marL="12700">
              <a:lnSpc>
                <a:spcPct val="100000"/>
              </a:lnSpc>
              <a:spcBef>
                <a:spcPts val="100"/>
              </a:spcBef>
            </a:pPr>
            <a:r>
              <a:rPr sz="900" b="1" spc="15" dirty="0">
                <a:solidFill>
                  <a:srgbClr val="025FAD"/>
                </a:solidFill>
                <a:latin typeface="Helvetica Neue LT Pro 75"/>
                <a:cs typeface="Helvetica Neue LT Pro 75"/>
              </a:rPr>
              <a:t>HAN</a:t>
            </a:r>
            <a:r>
              <a:rPr sz="900" b="1" spc="10" dirty="0">
                <a:solidFill>
                  <a:srgbClr val="025FAD"/>
                </a:solidFill>
                <a:latin typeface="Helvetica Neue LT Pro 75"/>
                <a:cs typeface="Helvetica Neue LT Pro 75"/>
              </a:rPr>
              <a:t>D</a:t>
            </a:r>
            <a:r>
              <a:rPr sz="900" b="1" spc="5" dirty="0">
                <a:solidFill>
                  <a:srgbClr val="025FAD"/>
                </a:solidFill>
                <a:latin typeface="Helvetica Neue LT Pro 75"/>
                <a:cs typeface="Helvetica Neue LT Pro 75"/>
              </a:rPr>
              <a:t>L</a:t>
            </a:r>
            <a:r>
              <a:rPr sz="900" b="1" spc="10" dirty="0">
                <a:solidFill>
                  <a:srgbClr val="025FAD"/>
                </a:solidFill>
                <a:latin typeface="Helvetica Neue LT Pro 75"/>
                <a:cs typeface="Helvetica Neue LT Pro 75"/>
              </a:rPr>
              <a:t>ING</a:t>
            </a:r>
            <a:endParaRPr sz="900" dirty="0">
              <a:latin typeface="Helvetica Neue LT Pro 75"/>
              <a:cs typeface="Helvetica Neue LT Pro 75"/>
            </a:endParaRPr>
          </a:p>
        </p:txBody>
      </p:sp>
      <p:sp>
        <p:nvSpPr>
          <p:cNvPr id="26" name="object 26"/>
          <p:cNvSpPr txBox="1"/>
          <p:nvPr/>
        </p:nvSpPr>
        <p:spPr>
          <a:xfrm>
            <a:off x="419100" y="9598104"/>
            <a:ext cx="153035" cy="161925"/>
          </a:xfrm>
          <a:prstGeom prst="rect">
            <a:avLst/>
          </a:prstGeom>
        </p:spPr>
        <p:txBody>
          <a:bodyPr vert="horz" wrap="square" lIns="0" tIns="9525" rIns="0" bIns="0" rtlCol="0">
            <a:spAutoFit/>
          </a:bodyPr>
          <a:lstStyle/>
          <a:p>
            <a:pPr marL="38100">
              <a:lnSpc>
                <a:spcPct val="100000"/>
              </a:lnSpc>
              <a:spcBef>
                <a:spcPts val="75"/>
              </a:spcBef>
            </a:pPr>
            <a:fld id="{81D60167-4931-47E6-BA6A-407CBD079E47}" type="slidenum">
              <a:rPr sz="900" b="1" dirty="0">
                <a:solidFill>
                  <a:srgbClr val="1C216F"/>
                </a:solidFill>
                <a:latin typeface="Helvetica Neue LT Std 75"/>
                <a:cs typeface="Helvetica Neue LT Std 75"/>
              </a:rPr>
              <a:t>4</a:t>
            </a:fld>
            <a:endParaRPr sz="900">
              <a:latin typeface="Helvetica Neue LT Std 75"/>
              <a:cs typeface="Helvetica Neue LT Std 75"/>
            </a:endParaRPr>
          </a:p>
        </p:txBody>
      </p:sp>
      <p:sp>
        <p:nvSpPr>
          <p:cNvPr id="18" name="object 18"/>
          <p:cNvSpPr txBox="1"/>
          <p:nvPr/>
        </p:nvSpPr>
        <p:spPr>
          <a:xfrm>
            <a:off x="2675635" y="6019800"/>
            <a:ext cx="4213860" cy="2333972"/>
          </a:xfrm>
          <a:prstGeom prst="rect">
            <a:avLst/>
          </a:prstGeom>
        </p:spPr>
        <p:txBody>
          <a:bodyPr vert="horz" wrap="square" lIns="0" tIns="25400" rIns="0" bIns="0" rtlCol="0">
            <a:spAutoFit/>
          </a:bodyPr>
          <a:lstStyle/>
          <a:p>
            <a:pPr marL="12700" marR="5080">
              <a:lnSpc>
                <a:spcPts val="1000"/>
              </a:lnSpc>
              <a:spcBef>
                <a:spcPts val="200"/>
              </a:spcBef>
            </a:pPr>
            <a:r>
              <a:rPr lang="en-US" sz="900" spc="-10" dirty="0">
                <a:solidFill>
                  <a:srgbClr val="1C216F"/>
                </a:solidFill>
                <a:latin typeface="HelveticaNeueLTPro-Md"/>
                <a:cs typeface="HelveticaNeueLTPro-Md"/>
              </a:rPr>
              <a:t>Put on appropriate personal protective equipment (see Section 8). Eating, drinking and smoking should be prohibited in areas where this material is handled, stored and processed. Workers should wash hands and face before eating, drinking and smoking. Remove contaminated clothing and protective equipment before entering eating areas. Persons with a history of skin sensitization problems should not be employed in any process in which this product is used. Avoid exposure - obtain special instructions before use. Do not get in eyes or on skin or clothing. Do not ingest. Avoid breathing vapor or mist. Use only with adequate ventilation. Wear appropriate respirator when ventilation is inadequate. Do not enter storage areas and confined spaces unless adequately ventilated. Keep in the original container or an approved alternative made from a compatible material, kept tightly closed when not in use. Store and use away from heat, sparks, open flame or any other ignition source. Use explosion-proof electrical (ventilating, lighting and material handling) equipment. Use non-sparking tools. Take precautionary measures against electrostatic discharges. To avoid fire or explosion, dissipate static electricity during transfer by grounding and bonding containers and equipment before transferring material. Empty containers retain product residue and can be hazardous. Do not reuse container.</a:t>
            </a:r>
            <a:endParaRPr sz="900" dirty="0">
              <a:latin typeface="HelveticaNeueLTPro-Md"/>
              <a:cs typeface="HelveticaNeueLTPro-Md"/>
            </a:endParaRPr>
          </a:p>
        </p:txBody>
      </p:sp>
      <p:sp>
        <p:nvSpPr>
          <p:cNvPr id="19" name="object 19"/>
          <p:cNvSpPr txBox="1"/>
          <p:nvPr/>
        </p:nvSpPr>
        <p:spPr>
          <a:xfrm>
            <a:off x="615950" y="8458200"/>
            <a:ext cx="588010" cy="162560"/>
          </a:xfrm>
          <a:prstGeom prst="rect">
            <a:avLst/>
          </a:prstGeom>
        </p:spPr>
        <p:txBody>
          <a:bodyPr vert="horz" wrap="square" lIns="0" tIns="12700" rIns="0" bIns="0" rtlCol="0">
            <a:spAutoFit/>
          </a:bodyPr>
          <a:lstStyle/>
          <a:p>
            <a:pPr marL="12700">
              <a:lnSpc>
                <a:spcPct val="100000"/>
              </a:lnSpc>
              <a:spcBef>
                <a:spcPts val="100"/>
              </a:spcBef>
            </a:pPr>
            <a:r>
              <a:rPr sz="900" b="1" spc="10" dirty="0">
                <a:solidFill>
                  <a:srgbClr val="025FAD"/>
                </a:solidFill>
                <a:latin typeface="Helvetica Neue LT Pro 75"/>
                <a:cs typeface="Helvetica Neue LT Pro 75"/>
              </a:rPr>
              <a:t>S</a:t>
            </a:r>
            <a:r>
              <a:rPr sz="900" b="1" spc="-5" dirty="0">
                <a:solidFill>
                  <a:srgbClr val="025FAD"/>
                </a:solidFill>
                <a:latin typeface="Helvetica Neue LT Pro 75"/>
                <a:cs typeface="Helvetica Neue LT Pro 75"/>
              </a:rPr>
              <a:t>T</a:t>
            </a:r>
            <a:r>
              <a:rPr sz="900" b="1" spc="10" dirty="0">
                <a:solidFill>
                  <a:srgbClr val="025FAD"/>
                </a:solidFill>
                <a:latin typeface="Helvetica Neue LT Pro 75"/>
                <a:cs typeface="Helvetica Neue LT Pro 75"/>
              </a:rPr>
              <a:t>O</a:t>
            </a:r>
            <a:r>
              <a:rPr sz="900" b="1" spc="30" dirty="0">
                <a:solidFill>
                  <a:srgbClr val="025FAD"/>
                </a:solidFill>
                <a:latin typeface="Helvetica Neue LT Pro 75"/>
                <a:cs typeface="Helvetica Neue LT Pro 75"/>
              </a:rPr>
              <a:t>R</a:t>
            </a:r>
            <a:r>
              <a:rPr sz="900" b="1" spc="-15" dirty="0">
                <a:solidFill>
                  <a:srgbClr val="025FAD"/>
                </a:solidFill>
                <a:latin typeface="Helvetica Neue LT Pro 75"/>
                <a:cs typeface="Helvetica Neue LT Pro 75"/>
              </a:rPr>
              <a:t>A</a:t>
            </a:r>
            <a:r>
              <a:rPr sz="900" b="1" spc="15" dirty="0">
                <a:solidFill>
                  <a:srgbClr val="025FAD"/>
                </a:solidFill>
                <a:latin typeface="Helvetica Neue LT Pro 75"/>
                <a:cs typeface="Helvetica Neue LT Pro 75"/>
              </a:rPr>
              <a:t>G</a:t>
            </a:r>
            <a:r>
              <a:rPr sz="900" b="1" dirty="0">
                <a:solidFill>
                  <a:srgbClr val="025FAD"/>
                </a:solidFill>
                <a:latin typeface="Helvetica Neue LT Pro 75"/>
                <a:cs typeface="Helvetica Neue LT Pro 75"/>
              </a:rPr>
              <a:t>E</a:t>
            </a:r>
            <a:endParaRPr sz="900">
              <a:latin typeface="Helvetica Neue LT Pro 75"/>
              <a:cs typeface="Helvetica Neue LT Pro 75"/>
            </a:endParaRPr>
          </a:p>
        </p:txBody>
      </p:sp>
      <p:sp>
        <p:nvSpPr>
          <p:cNvPr id="20" name="object 20"/>
          <p:cNvSpPr txBox="1"/>
          <p:nvPr/>
        </p:nvSpPr>
        <p:spPr>
          <a:xfrm>
            <a:off x="2675635" y="8458200"/>
            <a:ext cx="4213860" cy="1077218"/>
          </a:xfrm>
          <a:prstGeom prst="rect">
            <a:avLst/>
          </a:prstGeom>
        </p:spPr>
        <p:txBody>
          <a:bodyPr vert="horz" wrap="square" lIns="0" tIns="25400" rIns="0" bIns="0" rtlCol="0">
            <a:spAutoFit/>
          </a:bodyPr>
          <a:lstStyle/>
          <a:p>
            <a:pPr marL="12700" marR="5080" algn="just">
              <a:lnSpc>
                <a:spcPts val="1000"/>
              </a:lnSpc>
              <a:spcBef>
                <a:spcPts val="200"/>
              </a:spcBef>
            </a:pPr>
            <a:r>
              <a:rPr lang="en-US" sz="900" spc="5" dirty="0">
                <a:solidFill>
                  <a:srgbClr val="1C216F"/>
                </a:solidFill>
                <a:latin typeface="HelveticaNeueLTPro-Md"/>
                <a:cs typeface="HelveticaNeueLTPro-Md"/>
              </a:rPr>
              <a:t>Store in accordance with local regulations. Store in a segregated and approved area. Store in original container protected from direct sunlight in a dry, cool and well-ventilated area, away from incompatible materials (see Section 10) and food and drink. Eliminate all ignition sources. Separate from oxidizing materials. Keep container tightly closed and sealed until ready for use. Containers that have been opened must be carefully resealed and kept upright to prevent leakage. Do not</a:t>
            </a:r>
          </a:p>
          <a:p>
            <a:pPr marL="12700" marR="5080" algn="just">
              <a:lnSpc>
                <a:spcPts val="1000"/>
              </a:lnSpc>
              <a:spcBef>
                <a:spcPts val="200"/>
              </a:spcBef>
            </a:pPr>
            <a:r>
              <a:rPr lang="en-US" sz="900" spc="5" dirty="0">
                <a:solidFill>
                  <a:srgbClr val="1C216F"/>
                </a:solidFill>
                <a:latin typeface="HelveticaNeueLTPro-Md"/>
                <a:cs typeface="HelveticaNeueLTPro-Md"/>
              </a:rPr>
              <a:t>store in unlabeled containers. Use appropriate containment to avoid environmental contamination.</a:t>
            </a:r>
          </a:p>
        </p:txBody>
      </p:sp>
      <p:sp>
        <p:nvSpPr>
          <p:cNvPr id="21" name="object 21"/>
          <p:cNvSpPr txBox="1"/>
          <p:nvPr/>
        </p:nvSpPr>
        <p:spPr>
          <a:xfrm>
            <a:off x="615950" y="4419600"/>
            <a:ext cx="1563370" cy="392415"/>
          </a:xfrm>
          <a:prstGeom prst="rect">
            <a:avLst/>
          </a:prstGeom>
        </p:spPr>
        <p:txBody>
          <a:bodyPr vert="horz" wrap="square" lIns="0" tIns="12700" rIns="0" bIns="0" rtlCol="0">
            <a:spAutoFit/>
          </a:bodyPr>
          <a:lstStyle/>
          <a:p>
            <a:pPr marL="12700">
              <a:lnSpc>
                <a:spcPct val="100000"/>
              </a:lnSpc>
              <a:spcBef>
                <a:spcPts val="780"/>
              </a:spcBef>
            </a:pPr>
            <a:endParaRPr lang="en-US" sz="900" spc="10" dirty="0">
              <a:solidFill>
                <a:srgbClr val="1C216F"/>
              </a:solidFill>
              <a:latin typeface="HelveticaNeueLTPro-Md"/>
              <a:cs typeface="HelveticaNeueLTPro-Md"/>
            </a:endParaRPr>
          </a:p>
          <a:p>
            <a:pPr marL="12700">
              <a:lnSpc>
                <a:spcPct val="100000"/>
              </a:lnSpc>
              <a:spcBef>
                <a:spcPts val="780"/>
              </a:spcBef>
            </a:pPr>
            <a:r>
              <a:rPr sz="900" spc="10" dirty="0">
                <a:solidFill>
                  <a:srgbClr val="1C216F"/>
                </a:solidFill>
                <a:latin typeface="HelveticaNeueLTPro-Md"/>
                <a:cs typeface="HelveticaNeueLTPro-Md"/>
              </a:rPr>
              <a:t>Large</a:t>
            </a:r>
            <a:r>
              <a:rPr sz="900" spc="-40" dirty="0">
                <a:solidFill>
                  <a:srgbClr val="1C216F"/>
                </a:solidFill>
                <a:latin typeface="HelveticaNeueLTPro-Md"/>
                <a:cs typeface="HelveticaNeueLTPro-Md"/>
              </a:rPr>
              <a:t> </a:t>
            </a:r>
            <a:r>
              <a:rPr sz="900" spc="5" dirty="0">
                <a:solidFill>
                  <a:srgbClr val="1C216F"/>
                </a:solidFill>
                <a:latin typeface="HelveticaNeueLTPro-Md"/>
                <a:cs typeface="HelveticaNeueLTPro-Md"/>
              </a:rPr>
              <a:t>spill</a:t>
            </a:r>
            <a:endParaRPr sz="900" dirty="0">
              <a:latin typeface="HelveticaNeueLTPro-Md"/>
              <a:cs typeface="HelveticaNeueLTPro-Md"/>
            </a:endParaRPr>
          </a:p>
        </p:txBody>
      </p:sp>
      <p:sp>
        <p:nvSpPr>
          <p:cNvPr id="22" name="object 22"/>
          <p:cNvSpPr txBox="1"/>
          <p:nvPr/>
        </p:nvSpPr>
        <p:spPr>
          <a:xfrm>
            <a:off x="2675635" y="4356398"/>
            <a:ext cx="4213860" cy="1282402"/>
          </a:xfrm>
          <a:prstGeom prst="rect">
            <a:avLst/>
          </a:prstGeom>
        </p:spPr>
        <p:txBody>
          <a:bodyPr vert="horz" wrap="square" lIns="0" tIns="12700" rIns="0" bIns="0" rtlCol="0">
            <a:spAutoFit/>
          </a:bodyPr>
          <a:lstStyle/>
          <a:p>
            <a:pPr marL="12700" marR="5080" algn="just">
              <a:lnSpc>
                <a:spcPts val="1000"/>
              </a:lnSpc>
              <a:spcBef>
                <a:spcPts val="880"/>
              </a:spcBef>
            </a:pPr>
            <a:endParaRPr lang="en-US" sz="900" spc="-10" dirty="0">
              <a:solidFill>
                <a:srgbClr val="1C216F"/>
              </a:solidFill>
              <a:latin typeface="HelveticaNeueLTPro-Md"/>
              <a:cs typeface="HelveticaNeueLTPro-Md"/>
            </a:endParaRPr>
          </a:p>
          <a:p>
            <a:pPr marL="12700" marR="5080" algn="just">
              <a:lnSpc>
                <a:spcPts val="1000"/>
              </a:lnSpc>
              <a:spcBef>
                <a:spcPts val="880"/>
              </a:spcBef>
            </a:pPr>
            <a:r>
              <a:rPr lang="en-US" sz="900" spc="-10" dirty="0">
                <a:solidFill>
                  <a:srgbClr val="1C216F"/>
                </a:solidFill>
                <a:latin typeface="HelveticaNeueLTPro-Md"/>
                <a:cs typeface="HelveticaNeueLTPro-Md"/>
              </a:rPr>
              <a:t>Stop leak if without risk. Move containers from spill area. Approach release from upwind. Prevent entry into sewers, water courses, basements or confined areas. Wash spillages into an effluent treatment plant or proceed as follows. Contain and collect spillage with non-combustible, absorbent material e.g. sand, earth, vermiculite or diatomaceous earth and place in container for disposal according to local regulations. Use spark-proof tools and explosion-proof equipment. Dispose of via a licensed waste disposal contractor. Contaminated absorbent material may pose the same hazard as the spilled product.</a:t>
            </a:r>
            <a:endParaRPr sz="900" dirty="0">
              <a:latin typeface="HelveticaNeueLTPro-Md"/>
              <a:cs typeface="HelveticaNeueLTPro-Md"/>
            </a:endParaRPr>
          </a:p>
        </p:txBody>
      </p:sp>
      <p:sp>
        <p:nvSpPr>
          <p:cNvPr id="23" name="object 23"/>
          <p:cNvSpPr txBox="1"/>
          <p:nvPr/>
        </p:nvSpPr>
        <p:spPr>
          <a:xfrm>
            <a:off x="2675635" y="3954429"/>
            <a:ext cx="4214495" cy="543560"/>
          </a:xfrm>
          <a:prstGeom prst="rect">
            <a:avLst/>
          </a:prstGeom>
        </p:spPr>
        <p:txBody>
          <a:bodyPr vert="horz" wrap="square" lIns="0" tIns="25400" rIns="0" bIns="0" rtlCol="0">
            <a:spAutoFit/>
          </a:bodyPr>
          <a:lstStyle/>
          <a:p>
            <a:pPr marL="12700" marR="5080" algn="just">
              <a:lnSpc>
                <a:spcPts val="1000"/>
              </a:lnSpc>
              <a:spcBef>
                <a:spcPts val="200"/>
              </a:spcBef>
            </a:pPr>
            <a:r>
              <a:rPr lang="en-US" sz="900" spc="-10" dirty="0">
                <a:solidFill>
                  <a:srgbClr val="1C216F"/>
                </a:solidFill>
                <a:latin typeface="HelveticaNeueLTPro-Md"/>
                <a:cs typeface="HelveticaNeueLTPro-Md"/>
              </a:rPr>
              <a:t>Stop leak if without risk. Move containers from spill area. Dilute with water and mop up if water-soluble. Alternatively, or if water-insoluble, absorb with an inert dry material and place in an appropriate waste disposal container. Use spark-proof tools and explosion-proof equipment. Dispose of via a licensed waste disposal contractor.</a:t>
            </a:r>
            <a:endParaRPr sz="900" dirty="0">
              <a:latin typeface="HelveticaNeueLTPro-Md"/>
              <a:cs typeface="HelveticaNeueLTPro-Md"/>
            </a:endParaRPr>
          </a:p>
        </p:txBody>
      </p:sp>
      <p:sp>
        <p:nvSpPr>
          <p:cNvPr id="24" name="object 24"/>
          <p:cNvSpPr txBox="1"/>
          <p:nvPr/>
        </p:nvSpPr>
        <p:spPr>
          <a:xfrm>
            <a:off x="615950" y="3890929"/>
            <a:ext cx="572770" cy="162560"/>
          </a:xfrm>
          <a:prstGeom prst="rect">
            <a:avLst/>
          </a:prstGeom>
        </p:spPr>
        <p:txBody>
          <a:bodyPr vert="horz" wrap="square" lIns="0" tIns="12700" rIns="0" bIns="0" rtlCol="0">
            <a:spAutoFit/>
          </a:bodyPr>
          <a:lstStyle/>
          <a:p>
            <a:pPr marL="12700">
              <a:lnSpc>
                <a:spcPct val="100000"/>
              </a:lnSpc>
              <a:spcBef>
                <a:spcPts val="100"/>
              </a:spcBef>
            </a:pPr>
            <a:r>
              <a:rPr sz="900" spc="5" dirty="0">
                <a:solidFill>
                  <a:srgbClr val="1C216F"/>
                </a:solidFill>
                <a:latin typeface="HelveticaNeueLTPro-Md"/>
                <a:cs typeface="HelveticaNeueLTPro-Md"/>
              </a:rPr>
              <a:t>Small</a:t>
            </a:r>
            <a:r>
              <a:rPr sz="900" spc="-55" dirty="0">
                <a:solidFill>
                  <a:srgbClr val="1C216F"/>
                </a:solidFill>
                <a:latin typeface="HelveticaNeueLTPro-Md"/>
                <a:cs typeface="HelveticaNeueLTPro-Md"/>
              </a:rPr>
              <a:t> </a:t>
            </a:r>
            <a:r>
              <a:rPr sz="900" spc="5" dirty="0">
                <a:solidFill>
                  <a:srgbClr val="1C216F"/>
                </a:solidFill>
                <a:latin typeface="HelveticaNeueLTPro-Md"/>
                <a:cs typeface="HelveticaNeueLTPro-Md"/>
              </a:rPr>
              <a:t>spill</a:t>
            </a:r>
            <a:endParaRPr sz="900">
              <a:latin typeface="HelveticaNeueLTPro-Md"/>
              <a:cs typeface="HelveticaNeueLTPro-Md"/>
            </a:endParaRPr>
          </a:p>
        </p:txBody>
      </p:sp>
      <p:sp>
        <p:nvSpPr>
          <p:cNvPr id="27" name="object 8">
            <a:extLst>
              <a:ext uri="{FF2B5EF4-FFF2-40B4-BE49-F238E27FC236}">
                <a16:creationId xmlns:a16="http://schemas.microsoft.com/office/drawing/2014/main" id="{B52FBA84-EDAE-4181-81A9-0B3438483C5C}"/>
              </a:ext>
            </a:extLst>
          </p:cNvPr>
          <p:cNvSpPr txBox="1">
            <a:spLocks noGrp="1"/>
          </p:cNvSpPr>
          <p:nvPr>
            <p:ph type="title"/>
          </p:nvPr>
        </p:nvSpPr>
        <p:spPr>
          <a:xfrm>
            <a:off x="444500" y="889000"/>
            <a:ext cx="7175500" cy="387350"/>
          </a:xfrm>
          <a:prstGeom prst="rect">
            <a:avLst/>
          </a:prstGeom>
        </p:spPr>
        <p:txBody>
          <a:bodyPr vert="horz" wrap="square" lIns="0" tIns="16510" rIns="0" bIns="0" rtlCol="0">
            <a:spAutoFit/>
          </a:bodyPr>
          <a:lstStyle/>
          <a:p>
            <a:pPr marL="12700">
              <a:lnSpc>
                <a:spcPct val="100000"/>
              </a:lnSpc>
              <a:spcBef>
                <a:spcPts val="130"/>
              </a:spcBef>
            </a:pPr>
            <a:r>
              <a:rPr lang="en-US" sz="2350" spc="-85" dirty="0">
                <a:solidFill>
                  <a:srgbClr val="2DBEEF"/>
                </a:solidFill>
                <a:latin typeface="HelveticaNeueLTPro-Roman"/>
                <a:cs typeface="HelveticaNeueLTPro-Roman"/>
              </a:rPr>
              <a:t>BERGER EPILUX SLIP RESISNTANCE BASE  PART A</a:t>
            </a:r>
            <a:endParaRPr sz="2350" dirty="0">
              <a:latin typeface="HelveticaNeueLTPro-Roman"/>
              <a:cs typeface="HelveticaNeueLTPro-Roman"/>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5702300" y="522165"/>
            <a:ext cx="1621790" cy="208279"/>
          </a:xfrm>
          <a:prstGeom prst="rect">
            <a:avLst/>
          </a:prstGeom>
        </p:spPr>
        <p:txBody>
          <a:bodyPr vert="horz" wrap="square" lIns="0" tIns="12700" rIns="0" bIns="0" rtlCol="0">
            <a:spAutoFit/>
          </a:bodyPr>
          <a:lstStyle/>
          <a:p>
            <a:pPr marL="12700">
              <a:lnSpc>
                <a:spcPct val="100000"/>
              </a:lnSpc>
              <a:spcBef>
                <a:spcPts val="100"/>
              </a:spcBef>
            </a:pPr>
            <a:r>
              <a:rPr sz="1200" b="1" spc="-50" dirty="0">
                <a:solidFill>
                  <a:srgbClr val="1C216F"/>
                </a:solidFill>
                <a:latin typeface="Helvetica Neue LT Std 75"/>
                <a:cs typeface="Helvetica Neue LT Std 75"/>
              </a:rPr>
              <a:t>D</a:t>
            </a:r>
            <a:r>
              <a:rPr sz="1200" b="1" spc="-140" dirty="0">
                <a:solidFill>
                  <a:srgbClr val="1C216F"/>
                </a:solidFill>
                <a:latin typeface="Helvetica Neue LT Std 75"/>
                <a:cs typeface="Helvetica Neue LT Std 75"/>
              </a:rPr>
              <a:t>AT</a:t>
            </a:r>
            <a:r>
              <a:rPr sz="1200" b="1" dirty="0">
                <a:solidFill>
                  <a:srgbClr val="1C216F"/>
                </a:solidFill>
                <a:latin typeface="Helvetica Neue LT Std 75"/>
                <a:cs typeface="Helvetica Neue LT Std 75"/>
              </a:rPr>
              <a:t>A</a:t>
            </a:r>
            <a:r>
              <a:rPr sz="1200" b="1" spc="-100" dirty="0">
                <a:solidFill>
                  <a:srgbClr val="1C216F"/>
                </a:solidFill>
                <a:latin typeface="Helvetica Neue LT Std 75"/>
                <a:cs typeface="Helvetica Neue LT Std 75"/>
              </a:rPr>
              <a:t> </a:t>
            </a:r>
            <a:r>
              <a:rPr sz="1200" b="1" spc="-50" dirty="0">
                <a:solidFill>
                  <a:srgbClr val="1C216F"/>
                </a:solidFill>
                <a:latin typeface="Helvetica Neue LT Std 75"/>
                <a:cs typeface="Helvetica Neue LT Std 75"/>
              </a:rPr>
              <a:t>SHEETS</a:t>
            </a:r>
            <a:r>
              <a:rPr sz="1200" b="1" dirty="0">
                <a:solidFill>
                  <a:srgbClr val="1C216F"/>
                </a:solidFill>
                <a:latin typeface="Helvetica Neue LT Std 75"/>
                <a:cs typeface="Helvetica Neue LT Std 75"/>
              </a:rPr>
              <a:t>:</a:t>
            </a:r>
            <a:r>
              <a:rPr sz="1200" b="1" spc="20" dirty="0">
                <a:solidFill>
                  <a:srgbClr val="1C216F"/>
                </a:solidFill>
                <a:latin typeface="Helvetica Neue LT Std 75"/>
                <a:cs typeface="Helvetica Neue LT Std 75"/>
              </a:rPr>
              <a:t> </a:t>
            </a:r>
            <a:r>
              <a:rPr sz="1200" spc="-50" dirty="0">
                <a:solidFill>
                  <a:srgbClr val="17B0E6"/>
                </a:solidFill>
                <a:latin typeface="HelveticaNeueLTStd-Md"/>
                <a:cs typeface="HelveticaNeueLTStd-Md"/>
              </a:rPr>
              <a:t>SAFETY</a:t>
            </a:r>
            <a:endParaRPr sz="1200">
              <a:latin typeface="HelveticaNeueLTStd-Md"/>
              <a:cs typeface="HelveticaNeueLTStd-Md"/>
            </a:endParaRPr>
          </a:p>
        </p:txBody>
      </p:sp>
      <p:grpSp>
        <p:nvGrpSpPr>
          <p:cNvPr id="3" name="object 3"/>
          <p:cNvGrpSpPr/>
          <p:nvPr/>
        </p:nvGrpSpPr>
        <p:grpSpPr>
          <a:xfrm>
            <a:off x="7318184" y="1508086"/>
            <a:ext cx="128270" cy="6530340"/>
            <a:chOff x="7318184" y="1508086"/>
            <a:chExt cx="128270" cy="6530340"/>
          </a:xfrm>
        </p:grpSpPr>
        <p:sp>
          <p:nvSpPr>
            <p:cNvPr id="4" name="object 4"/>
            <p:cNvSpPr/>
            <p:nvPr/>
          </p:nvSpPr>
          <p:spPr>
            <a:xfrm>
              <a:off x="7318184" y="1508086"/>
              <a:ext cx="128270" cy="2654935"/>
            </a:xfrm>
            <a:custGeom>
              <a:avLst/>
              <a:gdLst/>
              <a:ahLst/>
              <a:cxnLst/>
              <a:rect l="l" t="t" r="r" b="b"/>
              <a:pathLst>
                <a:path w="128270" h="2654935">
                  <a:moveTo>
                    <a:pt x="128016" y="0"/>
                  </a:moveTo>
                  <a:lnTo>
                    <a:pt x="0" y="0"/>
                  </a:lnTo>
                  <a:lnTo>
                    <a:pt x="0" y="2654338"/>
                  </a:lnTo>
                  <a:lnTo>
                    <a:pt x="128016" y="2654338"/>
                  </a:lnTo>
                  <a:lnTo>
                    <a:pt x="128016" y="0"/>
                  </a:lnTo>
                  <a:close/>
                </a:path>
              </a:pathLst>
            </a:custGeom>
            <a:solidFill>
              <a:srgbClr val="14B1E7"/>
            </a:solidFill>
          </p:spPr>
          <p:txBody>
            <a:bodyPr wrap="square" lIns="0" tIns="0" rIns="0" bIns="0" rtlCol="0"/>
            <a:lstStyle/>
            <a:p>
              <a:endParaRPr/>
            </a:p>
          </p:txBody>
        </p:sp>
        <p:sp>
          <p:nvSpPr>
            <p:cNvPr id="5" name="object 5"/>
            <p:cNvSpPr/>
            <p:nvPr/>
          </p:nvSpPr>
          <p:spPr>
            <a:xfrm>
              <a:off x="7318184" y="4162412"/>
              <a:ext cx="128270" cy="1275080"/>
            </a:xfrm>
            <a:custGeom>
              <a:avLst/>
              <a:gdLst/>
              <a:ahLst/>
              <a:cxnLst/>
              <a:rect l="l" t="t" r="r" b="b"/>
              <a:pathLst>
                <a:path w="128270" h="1275079">
                  <a:moveTo>
                    <a:pt x="128016" y="0"/>
                  </a:moveTo>
                  <a:lnTo>
                    <a:pt x="0" y="0"/>
                  </a:lnTo>
                  <a:lnTo>
                    <a:pt x="0" y="1274914"/>
                  </a:lnTo>
                  <a:lnTo>
                    <a:pt x="128016" y="1274914"/>
                  </a:lnTo>
                  <a:lnTo>
                    <a:pt x="128016" y="0"/>
                  </a:lnTo>
                  <a:close/>
                </a:path>
              </a:pathLst>
            </a:custGeom>
            <a:solidFill>
              <a:srgbClr val="0B61AD"/>
            </a:solidFill>
          </p:spPr>
          <p:txBody>
            <a:bodyPr wrap="square" lIns="0" tIns="0" rIns="0" bIns="0" rtlCol="0"/>
            <a:lstStyle/>
            <a:p>
              <a:endParaRPr/>
            </a:p>
          </p:txBody>
        </p:sp>
        <p:sp>
          <p:nvSpPr>
            <p:cNvPr id="6" name="object 6"/>
            <p:cNvSpPr/>
            <p:nvPr/>
          </p:nvSpPr>
          <p:spPr>
            <a:xfrm>
              <a:off x="7318184" y="5437327"/>
              <a:ext cx="128270" cy="1301115"/>
            </a:xfrm>
            <a:custGeom>
              <a:avLst/>
              <a:gdLst/>
              <a:ahLst/>
              <a:cxnLst/>
              <a:rect l="l" t="t" r="r" b="b"/>
              <a:pathLst>
                <a:path w="128270" h="1301115">
                  <a:moveTo>
                    <a:pt x="128016" y="0"/>
                  </a:moveTo>
                  <a:lnTo>
                    <a:pt x="0" y="0"/>
                  </a:lnTo>
                  <a:lnTo>
                    <a:pt x="0" y="1300492"/>
                  </a:lnTo>
                  <a:lnTo>
                    <a:pt x="128016" y="1300492"/>
                  </a:lnTo>
                  <a:lnTo>
                    <a:pt x="128016" y="0"/>
                  </a:lnTo>
                  <a:close/>
                </a:path>
              </a:pathLst>
            </a:custGeom>
            <a:solidFill>
              <a:srgbClr val="009ADB"/>
            </a:solidFill>
          </p:spPr>
          <p:txBody>
            <a:bodyPr wrap="square" lIns="0" tIns="0" rIns="0" bIns="0" rtlCol="0"/>
            <a:lstStyle/>
            <a:p>
              <a:endParaRPr/>
            </a:p>
          </p:txBody>
        </p:sp>
        <p:sp>
          <p:nvSpPr>
            <p:cNvPr id="7" name="object 7"/>
            <p:cNvSpPr/>
            <p:nvPr/>
          </p:nvSpPr>
          <p:spPr>
            <a:xfrm>
              <a:off x="7318184" y="6737832"/>
              <a:ext cx="128270" cy="1300480"/>
            </a:xfrm>
            <a:custGeom>
              <a:avLst/>
              <a:gdLst/>
              <a:ahLst/>
              <a:cxnLst/>
              <a:rect l="l" t="t" r="r" b="b"/>
              <a:pathLst>
                <a:path w="128270" h="1300479">
                  <a:moveTo>
                    <a:pt x="128016" y="0"/>
                  </a:moveTo>
                  <a:lnTo>
                    <a:pt x="0" y="0"/>
                  </a:lnTo>
                  <a:lnTo>
                    <a:pt x="0" y="1300479"/>
                  </a:lnTo>
                  <a:lnTo>
                    <a:pt x="128016" y="1300479"/>
                  </a:lnTo>
                  <a:lnTo>
                    <a:pt x="128016" y="0"/>
                  </a:lnTo>
                  <a:close/>
                </a:path>
              </a:pathLst>
            </a:custGeom>
            <a:solidFill>
              <a:srgbClr val="00B3F0"/>
            </a:solidFill>
          </p:spPr>
          <p:txBody>
            <a:bodyPr wrap="square" lIns="0" tIns="0" rIns="0" bIns="0" rtlCol="0"/>
            <a:lstStyle/>
            <a:p>
              <a:endParaRPr/>
            </a:p>
          </p:txBody>
        </p:sp>
      </p:grpSp>
      <p:sp>
        <p:nvSpPr>
          <p:cNvPr id="8" name="object 8"/>
          <p:cNvSpPr txBox="1"/>
          <p:nvPr/>
        </p:nvSpPr>
        <p:spPr>
          <a:xfrm>
            <a:off x="457200" y="1362455"/>
            <a:ext cx="6684645" cy="228600"/>
          </a:xfrm>
          <a:prstGeom prst="rect">
            <a:avLst/>
          </a:prstGeom>
          <a:solidFill>
            <a:srgbClr val="0B61AD"/>
          </a:solidFill>
        </p:spPr>
        <p:txBody>
          <a:bodyPr vert="horz" wrap="square" lIns="0" tIns="24130" rIns="0" bIns="0" rtlCol="0">
            <a:spAutoFit/>
          </a:bodyPr>
          <a:lstStyle/>
          <a:p>
            <a:pPr marL="228600">
              <a:lnSpc>
                <a:spcPct val="100000"/>
              </a:lnSpc>
              <a:spcBef>
                <a:spcPts val="190"/>
              </a:spcBef>
            </a:pPr>
            <a:r>
              <a:rPr sz="1100" b="1" spc="10" dirty="0">
                <a:solidFill>
                  <a:srgbClr val="FFFFFF"/>
                </a:solidFill>
                <a:latin typeface="Helvetica Neue LT Pro 75"/>
                <a:cs typeface="Helvetica Neue LT Pro 75"/>
              </a:rPr>
              <a:t>8.</a:t>
            </a:r>
            <a:r>
              <a:rPr sz="1100" b="1" spc="-5" dirty="0">
                <a:solidFill>
                  <a:srgbClr val="FFFFFF"/>
                </a:solidFill>
                <a:latin typeface="Helvetica Neue LT Pro 75"/>
                <a:cs typeface="Helvetica Neue LT Pro 75"/>
              </a:rPr>
              <a:t> </a:t>
            </a:r>
            <a:r>
              <a:rPr sz="1100" b="1" spc="5" dirty="0">
                <a:solidFill>
                  <a:srgbClr val="FFFFFF"/>
                </a:solidFill>
                <a:latin typeface="Helvetica Neue LT Pro 75"/>
                <a:cs typeface="Helvetica Neue LT Pro 75"/>
              </a:rPr>
              <a:t>EXPOSURE</a:t>
            </a:r>
            <a:r>
              <a:rPr sz="1100" b="1" dirty="0">
                <a:solidFill>
                  <a:srgbClr val="FFFFFF"/>
                </a:solidFill>
                <a:latin typeface="Helvetica Neue LT Pro 75"/>
                <a:cs typeface="Helvetica Neue LT Pro 75"/>
              </a:rPr>
              <a:t> CONTROLS/PERSONAL</a:t>
            </a:r>
            <a:r>
              <a:rPr sz="1100" b="1" spc="-5" dirty="0">
                <a:solidFill>
                  <a:srgbClr val="FFFFFF"/>
                </a:solidFill>
                <a:latin typeface="Helvetica Neue LT Pro 75"/>
                <a:cs typeface="Helvetica Neue LT Pro 75"/>
              </a:rPr>
              <a:t> PROTECTION</a:t>
            </a:r>
            <a:endParaRPr sz="1100" dirty="0">
              <a:latin typeface="Helvetica Neue LT Pro 75"/>
              <a:cs typeface="Helvetica Neue LT Pro 75"/>
            </a:endParaRPr>
          </a:p>
        </p:txBody>
      </p:sp>
      <p:sp>
        <p:nvSpPr>
          <p:cNvPr id="9" name="object 9"/>
          <p:cNvSpPr txBox="1"/>
          <p:nvPr/>
        </p:nvSpPr>
        <p:spPr>
          <a:xfrm>
            <a:off x="2675635" y="2172811"/>
            <a:ext cx="3139440" cy="282129"/>
          </a:xfrm>
          <a:prstGeom prst="rect">
            <a:avLst/>
          </a:prstGeom>
        </p:spPr>
        <p:txBody>
          <a:bodyPr vert="horz" wrap="square" lIns="0" tIns="12700" rIns="0" bIns="0" rtlCol="0">
            <a:spAutoFit/>
          </a:bodyPr>
          <a:lstStyle/>
          <a:p>
            <a:pPr marL="12700">
              <a:lnSpc>
                <a:spcPts val="1040"/>
              </a:lnSpc>
              <a:spcBef>
                <a:spcPts val="100"/>
              </a:spcBef>
            </a:pPr>
            <a:r>
              <a:rPr lang="en-US" sz="900" b="1" spc="-5" dirty="0">
                <a:solidFill>
                  <a:srgbClr val="1C216F"/>
                </a:solidFill>
                <a:latin typeface="Helvetica Neue LT Pro 75"/>
                <a:cs typeface="Helvetica Neue LT Pro 75"/>
              </a:rPr>
              <a:t>ACGIH TLV (United States, 3/2012).</a:t>
            </a:r>
          </a:p>
          <a:p>
            <a:pPr marL="12700">
              <a:lnSpc>
                <a:spcPts val="1040"/>
              </a:lnSpc>
              <a:spcBef>
                <a:spcPts val="100"/>
              </a:spcBef>
            </a:pPr>
            <a:r>
              <a:rPr lang="en-US" sz="900" b="1" spc="-5" dirty="0">
                <a:solidFill>
                  <a:srgbClr val="1C216F"/>
                </a:solidFill>
                <a:latin typeface="Helvetica Neue LT Pro 75"/>
                <a:cs typeface="Helvetica Neue LT Pro 75"/>
              </a:rPr>
              <a:t>TWA: 0.025 mg/m3 8 hours. Form: Respirable fraction</a:t>
            </a:r>
          </a:p>
        </p:txBody>
      </p:sp>
      <p:sp>
        <p:nvSpPr>
          <p:cNvPr id="10" name="object 10"/>
          <p:cNvSpPr txBox="1"/>
          <p:nvPr/>
        </p:nvSpPr>
        <p:spPr>
          <a:xfrm>
            <a:off x="615949" y="2172811"/>
            <a:ext cx="1410335" cy="289823"/>
          </a:xfrm>
          <a:prstGeom prst="rect">
            <a:avLst/>
          </a:prstGeom>
        </p:spPr>
        <p:txBody>
          <a:bodyPr vert="horz" wrap="square" lIns="0" tIns="12700" rIns="0" bIns="0" rtlCol="0">
            <a:spAutoFit/>
          </a:bodyPr>
          <a:lstStyle/>
          <a:p>
            <a:pPr marL="12700">
              <a:lnSpc>
                <a:spcPct val="100000"/>
              </a:lnSpc>
              <a:spcBef>
                <a:spcPts val="100"/>
              </a:spcBef>
            </a:pPr>
            <a:r>
              <a:rPr lang="en-TT" sz="900" b="1" spc="40" dirty="0">
                <a:solidFill>
                  <a:srgbClr val="025FAD"/>
                </a:solidFill>
                <a:latin typeface="Helvetica Neue LT Pro 75"/>
                <a:cs typeface="Helvetica Neue LT Pro 75"/>
              </a:rPr>
              <a:t>Crystalline silica (Quartz)</a:t>
            </a:r>
            <a:endParaRPr sz="900" dirty="0">
              <a:latin typeface="Helvetica Neue LT Pro 75"/>
              <a:cs typeface="Helvetica Neue LT Pro 75"/>
            </a:endParaRPr>
          </a:p>
        </p:txBody>
      </p:sp>
      <p:sp>
        <p:nvSpPr>
          <p:cNvPr id="11" name="object 11"/>
          <p:cNvSpPr txBox="1"/>
          <p:nvPr/>
        </p:nvSpPr>
        <p:spPr>
          <a:xfrm>
            <a:off x="2675635" y="2590800"/>
            <a:ext cx="3139440" cy="797560"/>
          </a:xfrm>
          <a:prstGeom prst="rect">
            <a:avLst/>
          </a:prstGeom>
        </p:spPr>
        <p:txBody>
          <a:bodyPr vert="horz" wrap="square" lIns="0" tIns="12700" rIns="0" bIns="0" rtlCol="0">
            <a:spAutoFit/>
          </a:bodyPr>
          <a:lstStyle/>
          <a:p>
            <a:pPr marL="12700">
              <a:lnSpc>
                <a:spcPts val="1040"/>
              </a:lnSpc>
              <a:spcBef>
                <a:spcPts val="100"/>
              </a:spcBef>
            </a:pPr>
            <a:r>
              <a:rPr sz="900" b="1" spc="-5" dirty="0">
                <a:solidFill>
                  <a:srgbClr val="1C216F"/>
                </a:solidFill>
                <a:latin typeface="Helvetica Neue LT Pro 75"/>
                <a:cs typeface="Helvetica Neue LT Pro 75"/>
              </a:rPr>
              <a:t>EU</a:t>
            </a:r>
            <a:r>
              <a:rPr sz="900" b="1" spc="-45" dirty="0">
                <a:solidFill>
                  <a:srgbClr val="1C216F"/>
                </a:solidFill>
                <a:latin typeface="Helvetica Neue LT Pro 75"/>
                <a:cs typeface="Helvetica Neue LT Pro 75"/>
              </a:rPr>
              <a:t> </a:t>
            </a:r>
            <a:r>
              <a:rPr sz="900" b="1" spc="-5" dirty="0">
                <a:solidFill>
                  <a:srgbClr val="1C216F"/>
                </a:solidFill>
                <a:latin typeface="Helvetica Neue LT Pro 75"/>
                <a:cs typeface="Helvetica Neue LT Pro 75"/>
              </a:rPr>
              <a:t>OEL</a:t>
            </a:r>
            <a:r>
              <a:rPr sz="900" b="1" spc="-45" dirty="0">
                <a:solidFill>
                  <a:srgbClr val="1C216F"/>
                </a:solidFill>
                <a:latin typeface="Helvetica Neue LT Pro 75"/>
                <a:cs typeface="Helvetica Neue LT Pro 75"/>
              </a:rPr>
              <a:t> </a:t>
            </a:r>
            <a:r>
              <a:rPr sz="900" b="1" spc="-5" dirty="0">
                <a:solidFill>
                  <a:srgbClr val="1C216F"/>
                </a:solidFill>
                <a:latin typeface="Helvetica Neue LT Pro 75"/>
                <a:cs typeface="Helvetica Neue LT Pro 75"/>
              </a:rPr>
              <a:t>(Europe,</a:t>
            </a:r>
            <a:r>
              <a:rPr sz="900" b="1" spc="-45" dirty="0">
                <a:solidFill>
                  <a:srgbClr val="1C216F"/>
                </a:solidFill>
                <a:latin typeface="Helvetica Neue LT Pro 75"/>
                <a:cs typeface="Helvetica Neue LT Pro 75"/>
              </a:rPr>
              <a:t> </a:t>
            </a:r>
            <a:r>
              <a:rPr sz="900" b="1" spc="-5" dirty="0">
                <a:solidFill>
                  <a:srgbClr val="1C216F"/>
                </a:solidFill>
                <a:latin typeface="Helvetica Neue LT Pro 75"/>
                <a:cs typeface="Helvetica Neue LT Pro 75"/>
              </a:rPr>
              <a:t>12/2009).</a:t>
            </a:r>
            <a:r>
              <a:rPr sz="900" b="1" spc="-40" dirty="0">
                <a:solidFill>
                  <a:srgbClr val="1C216F"/>
                </a:solidFill>
                <a:latin typeface="Helvetica Neue LT Pro 75"/>
                <a:cs typeface="Helvetica Neue LT Pro 75"/>
              </a:rPr>
              <a:t> </a:t>
            </a:r>
            <a:r>
              <a:rPr sz="900" b="1" spc="-5" dirty="0">
                <a:solidFill>
                  <a:srgbClr val="1C216F"/>
                </a:solidFill>
                <a:latin typeface="Helvetica Neue LT Pro 75"/>
                <a:cs typeface="Helvetica Neue LT Pro 75"/>
              </a:rPr>
              <a:t>Absorbed</a:t>
            </a:r>
            <a:r>
              <a:rPr sz="900" b="1" spc="-45" dirty="0">
                <a:solidFill>
                  <a:srgbClr val="1C216F"/>
                </a:solidFill>
                <a:latin typeface="Helvetica Neue LT Pro 75"/>
                <a:cs typeface="Helvetica Neue LT Pro 75"/>
              </a:rPr>
              <a:t> </a:t>
            </a:r>
            <a:r>
              <a:rPr sz="900" b="1" spc="-5" dirty="0">
                <a:solidFill>
                  <a:srgbClr val="1C216F"/>
                </a:solidFill>
                <a:latin typeface="Helvetica Neue LT Pro 75"/>
                <a:cs typeface="Helvetica Neue LT Pro 75"/>
              </a:rPr>
              <a:t>through</a:t>
            </a:r>
            <a:r>
              <a:rPr sz="900" b="1" spc="-45" dirty="0">
                <a:solidFill>
                  <a:srgbClr val="1C216F"/>
                </a:solidFill>
                <a:latin typeface="Helvetica Neue LT Pro 75"/>
                <a:cs typeface="Helvetica Neue LT Pro 75"/>
              </a:rPr>
              <a:t> </a:t>
            </a:r>
            <a:r>
              <a:rPr sz="900" b="1" spc="-5" dirty="0">
                <a:solidFill>
                  <a:srgbClr val="1C216F"/>
                </a:solidFill>
                <a:latin typeface="Helvetica Neue LT Pro 75"/>
                <a:cs typeface="Helvetica Neue LT Pro 75"/>
              </a:rPr>
              <a:t>skin.</a:t>
            </a:r>
            <a:endParaRPr sz="900" b="1" dirty="0">
              <a:latin typeface="Helvetica Neue LT Pro 75"/>
              <a:cs typeface="Helvetica Neue LT Pro 75"/>
            </a:endParaRPr>
          </a:p>
          <a:p>
            <a:pPr marL="12700">
              <a:lnSpc>
                <a:spcPts val="1000"/>
              </a:lnSpc>
            </a:pPr>
            <a:r>
              <a:rPr sz="900" b="1" spc="-10" dirty="0">
                <a:solidFill>
                  <a:srgbClr val="1C216F"/>
                </a:solidFill>
                <a:latin typeface="Helvetica Neue LT Pro 75"/>
                <a:cs typeface="Helvetica Neue LT Pro 75"/>
              </a:rPr>
              <a:t>Notes:</a:t>
            </a:r>
            <a:r>
              <a:rPr sz="900" b="1" spc="-45" dirty="0">
                <a:solidFill>
                  <a:srgbClr val="1C216F"/>
                </a:solidFill>
                <a:latin typeface="Helvetica Neue LT Pro 75"/>
                <a:cs typeface="Helvetica Neue LT Pro 75"/>
              </a:rPr>
              <a:t> </a:t>
            </a:r>
            <a:r>
              <a:rPr sz="900" b="1" spc="-5" dirty="0">
                <a:solidFill>
                  <a:srgbClr val="1C216F"/>
                </a:solidFill>
                <a:latin typeface="Helvetica Neue LT Pro 75"/>
                <a:cs typeface="Helvetica Neue LT Pro 75"/>
              </a:rPr>
              <a:t>list</a:t>
            </a:r>
            <a:r>
              <a:rPr sz="900" b="1" spc="-45" dirty="0">
                <a:solidFill>
                  <a:srgbClr val="1C216F"/>
                </a:solidFill>
                <a:latin typeface="Helvetica Neue LT Pro 75"/>
                <a:cs typeface="Helvetica Neue LT Pro 75"/>
              </a:rPr>
              <a:t> </a:t>
            </a:r>
            <a:r>
              <a:rPr sz="900" b="1" spc="-5" dirty="0">
                <a:solidFill>
                  <a:srgbClr val="1C216F"/>
                </a:solidFill>
                <a:latin typeface="Helvetica Neue LT Pro 75"/>
                <a:cs typeface="Helvetica Neue LT Pro 75"/>
              </a:rPr>
              <a:t>of</a:t>
            </a:r>
            <a:r>
              <a:rPr sz="900" b="1" spc="-45" dirty="0">
                <a:solidFill>
                  <a:srgbClr val="1C216F"/>
                </a:solidFill>
                <a:latin typeface="Helvetica Neue LT Pro 75"/>
                <a:cs typeface="Helvetica Neue LT Pro 75"/>
              </a:rPr>
              <a:t> </a:t>
            </a:r>
            <a:r>
              <a:rPr sz="900" b="1" spc="-5" dirty="0">
                <a:solidFill>
                  <a:srgbClr val="1C216F"/>
                </a:solidFill>
                <a:latin typeface="Helvetica Neue LT Pro 75"/>
                <a:cs typeface="Helvetica Neue LT Pro 75"/>
              </a:rPr>
              <a:t>indicative</a:t>
            </a:r>
            <a:r>
              <a:rPr sz="900" b="1" spc="-45" dirty="0">
                <a:solidFill>
                  <a:srgbClr val="1C216F"/>
                </a:solidFill>
                <a:latin typeface="Helvetica Neue LT Pro 75"/>
                <a:cs typeface="Helvetica Neue LT Pro 75"/>
              </a:rPr>
              <a:t> </a:t>
            </a:r>
            <a:r>
              <a:rPr sz="900" b="1" spc="-5" dirty="0">
                <a:solidFill>
                  <a:srgbClr val="1C216F"/>
                </a:solidFill>
                <a:latin typeface="Helvetica Neue LT Pro 75"/>
                <a:cs typeface="Helvetica Neue LT Pro 75"/>
              </a:rPr>
              <a:t>occupational</a:t>
            </a:r>
            <a:r>
              <a:rPr sz="900" b="1" spc="-45" dirty="0">
                <a:solidFill>
                  <a:srgbClr val="1C216F"/>
                </a:solidFill>
                <a:latin typeface="Helvetica Neue LT Pro 75"/>
                <a:cs typeface="Helvetica Neue LT Pro 75"/>
              </a:rPr>
              <a:t> </a:t>
            </a:r>
            <a:r>
              <a:rPr sz="900" b="1" spc="-5" dirty="0">
                <a:solidFill>
                  <a:srgbClr val="1C216F"/>
                </a:solidFill>
                <a:latin typeface="Helvetica Neue LT Pro 75"/>
                <a:cs typeface="Helvetica Neue LT Pro 75"/>
              </a:rPr>
              <a:t>exposure</a:t>
            </a:r>
            <a:r>
              <a:rPr sz="900" b="1" spc="-45" dirty="0">
                <a:solidFill>
                  <a:srgbClr val="1C216F"/>
                </a:solidFill>
                <a:latin typeface="Helvetica Neue LT Pro 75"/>
                <a:cs typeface="Helvetica Neue LT Pro 75"/>
              </a:rPr>
              <a:t> </a:t>
            </a:r>
            <a:r>
              <a:rPr sz="900" b="1" spc="-5" dirty="0">
                <a:solidFill>
                  <a:srgbClr val="1C216F"/>
                </a:solidFill>
                <a:latin typeface="Helvetica Neue LT Pro 75"/>
                <a:cs typeface="Helvetica Neue LT Pro 75"/>
              </a:rPr>
              <a:t>limit</a:t>
            </a:r>
            <a:r>
              <a:rPr sz="900" b="1" spc="-45" dirty="0">
                <a:solidFill>
                  <a:srgbClr val="1C216F"/>
                </a:solidFill>
                <a:latin typeface="Helvetica Neue LT Pro 75"/>
                <a:cs typeface="Helvetica Neue LT Pro 75"/>
              </a:rPr>
              <a:t> </a:t>
            </a:r>
            <a:r>
              <a:rPr sz="900" b="1" spc="-5" dirty="0">
                <a:solidFill>
                  <a:srgbClr val="1C216F"/>
                </a:solidFill>
                <a:latin typeface="Helvetica Neue LT Pro 75"/>
                <a:cs typeface="Helvetica Neue LT Pro 75"/>
              </a:rPr>
              <a:t>values</a:t>
            </a:r>
            <a:endParaRPr sz="900" b="1" dirty="0">
              <a:latin typeface="Helvetica Neue LT Pro 75"/>
              <a:cs typeface="Helvetica Neue LT Pro 75"/>
            </a:endParaRPr>
          </a:p>
          <a:p>
            <a:pPr marL="12700">
              <a:lnSpc>
                <a:spcPts val="1000"/>
              </a:lnSpc>
            </a:pPr>
            <a:r>
              <a:rPr sz="900" b="1" spc="15" dirty="0">
                <a:solidFill>
                  <a:srgbClr val="1C216F"/>
                </a:solidFill>
                <a:latin typeface="HelveticaNeueLTPro-Md"/>
                <a:cs typeface="HelveticaNeueLTPro-Md"/>
              </a:rPr>
              <a:t>T</a:t>
            </a:r>
            <a:r>
              <a:rPr sz="900" b="1" spc="-45" dirty="0">
                <a:solidFill>
                  <a:srgbClr val="1C216F"/>
                </a:solidFill>
                <a:latin typeface="HelveticaNeueLTPro-Md"/>
                <a:cs typeface="HelveticaNeueLTPro-Md"/>
              </a:rPr>
              <a:t>W</a:t>
            </a:r>
            <a:r>
              <a:rPr sz="900" b="1" spc="-5" dirty="0">
                <a:solidFill>
                  <a:srgbClr val="1C216F"/>
                </a:solidFill>
                <a:latin typeface="HelveticaNeueLTPro-Md"/>
                <a:cs typeface="HelveticaNeueLTPro-Md"/>
              </a:rPr>
              <a:t>A</a:t>
            </a:r>
            <a:r>
              <a:rPr sz="900" b="1" dirty="0">
                <a:solidFill>
                  <a:srgbClr val="1C216F"/>
                </a:solidFill>
                <a:latin typeface="HelveticaNeueLTPro-Md"/>
                <a:cs typeface="HelveticaNeueLTPro-Md"/>
              </a:rPr>
              <a:t>:</a:t>
            </a:r>
            <a:r>
              <a:rPr sz="900" b="1" spc="-40" dirty="0">
                <a:solidFill>
                  <a:srgbClr val="1C216F"/>
                </a:solidFill>
                <a:latin typeface="HelveticaNeueLTPro-Md"/>
                <a:cs typeface="HelveticaNeueLTPro-Md"/>
              </a:rPr>
              <a:t> </a:t>
            </a:r>
            <a:r>
              <a:rPr sz="900" b="1" spc="-10" dirty="0">
                <a:solidFill>
                  <a:srgbClr val="1C216F"/>
                </a:solidFill>
                <a:latin typeface="HelveticaNeueLTPro-Md"/>
                <a:cs typeface="HelveticaNeueLTPro-Md"/>
              </a:rPr>
              <a:t>5</a:t>
            </a:r>
            <a:r>
              <a:rPr sz="900" b="1" dirty="0">
                <a:solidFill>
                  <a:srgbClr val="1C216F"/>
                </a:solidFill>
                <a:latin typeface="HelveticaNeueLTPro-Md"/>
                <a:cs typeface="HelveticaNeueLTPro-Md"/>
              </a:rPr>
              <a:t>0</a:t>
            </a:r>
            <a:r>
              <a:rPr sz="900" b="1" spc="-40" dirty="0">
                <a:solidFill>
                  <a:srgbClr val="1C216F"/>
                </a:solidFill>
                <a:latin typeface="HelveticaNeueLTPro-Md"/>
                <a:cs typeface="HelveticaNeueLTPro-Md"/>
              </a:rPr>
              <a:t> </a:t>
            </a:r>
            <a:r>
              <a:rPr sz="900" b="1" spc="-10" dirty="0">
                <a:solidFill>
                  <a:srgbClr val="1C216F"/>
                </a:solidFill>
                <a:latin typeface="HelveticaNeueLTPro-Md"/>
                <a:cs typeface="HelveticaNeueLTPro-Md"/>
              </a:rPr>
              <a:t>pp</a:t>
            </a:r>
            <a:r>
              <a:rPr sz="900" b="1" dirty="0">
                <a:solidFill>
                  <a:srgbClr val="1C216F"/>
                </a:solidFill>
                <a:latin typeface="HelveticaNeueLTPro-Md"/>
                <a:cs typeface="HelveticaNeueLTPro-Md"/>
              </a:rPr>
              <a:t>m</a:t>
            </a:r>
            <a:r>
              <a:rPr sz="900" b="1" spc="-40" dirty="0">
                <a:solidFill>
                  <a:srgbClr val="1C216F"/>
                </a:solidFill>
                <a:latin typeface="HelveticaNeueLTPro-Md"/>
                <a:cs typeface="HelveticaNeueLTPro-Md"/>
              </a:rPr>
              <a:t> </a:t>
            </a:r>
            <a:r>
              <a:rPr sz="900" b="1" dirty="0">
                <a:solidFill>
                  <a:srgbClr val="1C216F"/>
                </a:solidFill>
                <a:latin typeface="HelveticaNeueLTPro-Md"/>
                <a:cs typeface="HelveticaNeueLTPro-Md"/>
              </a:rPr>
              <a:t>8</a:t>
            </a:r>
            <a:r>
              <a:rPr sz="900" b="1" spc="-40" dirty="0">
                <a:solidFill>
                  <a:srgbClr val="1C216F"/>
                </a:solidFill>
                <a:latin typeface="HelveticaNeueLTPro-Md"/>
                <a:cs typeface="HelveticaNeueLTPro-Md"/>
              </a:rPr>
              <a:t> </a:t>
            </a:r>
            <a:r>
              <a:rPr sz="900" b="1" spc="-10" dirty="0">
                <a:solidFill>
                  <a:srgbClr val="1C216F"/>
                </a:solidFill>
                <a:latin typeface="HelveticaNeueLTPro-Md"/>
                <a:cs typeface="HelveticaNeueLTPro-Md"/>
              </a:rPr>
              <a:t>hou</a:t>
            </a:r>
            <a:r>
              <a:rPr sz="900" b="1" spc="5" dirty="0">
                <a:solidFill>
                  <a:srgbClr val="1C216F"/>
                </a:solidFill>
                <a:latin typeface="HelveticaNeueLTPro-Md"/>
                <a:cs typeface="HelveticaNeueLTPro-Md"/>
              </a:rPr>
              <a:t>r</a:t>
            </a:r>
            <a:r>
              <a:rPr sz="900" b="1" spc="-5" dirty="0">
                <a:solidFill>
                  <a:srgbClr val="1C216F"/>
                </a:solidFill>
                <a:latin typeface="HelveticaNeueLTPro-Md"/>
                <a:cs typeface="HelveticaNeueLTPro-Md"/>
              </a:rPr>
              <a:t>s</a:t>
            </a:r>
            <a:r>
              <a:rPr sz="900" b="1" dirty="0">
                <a:solidFill>
                  <a:srgbClr val="1C216F"/>
                </a:solidFill>
                <a:latin typeface="HelveticaNeueLTPro-Md"/>
                <a:cs typeface="HelveticaNeueLTPro-Md"/>
              </a:rPr>
              <a:t>.</a:t>
            </a:r>
            <a:endParaRPr sz="900" b="1" dirty="0">
              <a:latin typeface="HelveticaNeueLTPro-Md"/>
              <a:cs typeface="HelveticaNeueLTPro-Md"/>
            </a:endParaRPr>
          </a:p>
          <a:p>
            <a:pPr marL="12700">
              <a:lnSpc>
                <a:spcPts val="1000"/>
              </a:lnSpc>
            </a:pPr>
            <a:r>
              <a:rPr sz="900" b="1" spc="15" dirty="0">
                <a:solidFill>
                  <a:srgbClr val="1C216F"/>
                </a:solidFill>
                <a:latin typeface="HelveticaNeueLTPro-Md"/>
                <a:cs typeface="HelveticaNeueLTPro-Md"/>
              </a:rPr>
              <a:t>T</a:t>
            </a:r>
            <a:r>
              <a:rPr sz="900" b="1" spc="-45" dirty="0">
                <a:solidFill>
                  <a:srgbClr val="1C216F"/>
                </a:solidFill>
                <a:latin typeface="HelveticaNeueLTPro-Md"/>
                <a:cs typeface="HelveticaNeueLTPro-Md"/>
              </a:rPr>
              <a:t>W</a:t>
            </a:r>
            <a:r>
              <a:rPr sz="900" b="1" spc="-5" dirty="0">
                <a:solidFill>
                  <a:srgbClr val="1C216F"/>
                </a:solidFill>
                <a:latin typeface="HelveticaNeueLTPro-Md"/>
                <a:cs typeface="HelveticaNeueLTPro-Md"/>
              </a:rPr>
              <a:t>A</a:t>
            </a:r>
            <a:r>
              <a:rPr sz="900" b="1" dirty="0">
                <a:solidFill>
                  <a:srgbClr val="1C216F"/>
                </a:solidFill>
                <a:latin typeface="HelveticaNeueLTPro-Md"/>
                <a:cs typeface="HelveticaNeueLTPro-Md"/>
              </a:rPr>
              <a:t>:</a:t>
            </a:r>
            <a:r>
              <a:rPr sz="900" b="1" spc="-40" dirty="0">
                <a:solidFill>
                  <a:srgbClr val="1C216F"/>
                </a:solidFill>
                <a:latin typeface="HelveticaNeueLTPro-Md"/>
                <a:cs typeface="HelveticaNeueLTPro-Md"/>
              </a:rPr>
              <a:t> </a:t>
            </a:r>
            <a:r>
              <a:rPr sz="900" b="1" spc="-10" dirty="0">
                <a:solidFill>
                  <a:srgbClr val="1C216F"/>
                </a:solidFill>
                <a:latin typeface="HelveticaNeueLTPro-Md"/>
                <a:cs typeface="HelveticaNeueLTPro-Md"/>
              </a:rPr>
              <a:t>2</a:t>
            </a:r>
            <a:r>
              <a:rPr sz="900" b="1" spc="-15" dirty="0">
                <a:solidFill>
                  <a:srgbClr val="1C216F"/>
                </a:solidFill>
                <a:latin typeface="HelveticaNeueLTPro-Md"/>
                <a:cs typeface="HelveticaNeueLTPro-Md"/>
              </a:rPr>
              <a:t>2</a:t>
            </a:r>
            <a:r>
              <a:rPr sz="900" b="1" dirty="0">
                <a:solidFill>
                  <a:srgbClr val="1C216F"/>
                </a:solidFill>
                <a:latin typeface="HelveticaNeueLTPro-Md"/>
                <a:cs typeface="HelveticaNeueLTPro-Md"/>
              </a:rPr>
              <a:t>1</a:t>
            </a:r>
            <a:r>
              <a:rPr sz="900" b="1" spc="-40" dirty="0">
                <a:solidFill>
                  <a:srgbClr val="1C216F"/>
                </a:solidFill>
                <a:latin typeface="HelveticaNeueLTPro-Md"/>
                <a:cs typeface="HelveticaNeueLTPro-Md"/>
              </a:rPr>
              <a:t> </a:t>
            </a:r>
            <a:r>
              <a:rPr sz="900" b="1" spc="-10" dirty="0">
                <a:solidFill>
                  <a:srgbClr val="1C216F"/>
                </a:solidFill>
                <a:latin typeface="HelveticaNeueLTPro-Md"/>
                <a:cs typeface="HelveticaNeueLTPro-Md"/>
              </a:rPr>
              <a:t>m</a:t>
            </a:r>
            <a:r>
              <a:rPr sz="900" b="1" spc="5" dirty="0">
                <a:solidFill>
                  <a:srgbClr val="1C216F"/>
                </a:solidFill>
                <a:latin typeface="HelveticaNeueLTPro-Md"/>
                <a:cs typeface="HelveticaNeueLTPro-Md"/>
              </a:rPr>
              <a:t>g</a:t>
            </a:r>
            <a:r>
              <a:rPr sz="900" b="1" spc="-25" dirty="0">
                <a:solidFill>
                  <a:srgbClr val="1C216F"/>
                </a:solidFill>
                <a:latin typeface="HelveticaNeueLTPro-Md"/>
                <a:cs typeface="HelveticaNeueLTPro-Md"/>
              </a:rPr>
              <a:t>/</a:t>
            </a:r>
            <a:r>
              <a:rPr sz="900" b="1" spc="-10" dirty="0">
                <a:solidFill>
                  <a:srgbClr val="1C216F"/>
                </a:solidFill>
                <a:latin typeface="HelveticaNeueLTPro-Md"/>
                <a:cs typeface="HelveticaNeueLTPro-Md"/>
              </a:rPr>
              <a:t>m</a:t>
            </a:r>
            <a:r>
              <a:rPr sz="900" b="1" dirty="0">
                <a:solidFill>
                  <a:srgbClr val="1C216F"/>
                </a:solidFill>
                <a:latin typeface="HelveticaNeueLTPro-Md"/>
                <a:cs typeface="HelveticaNeueLTPro-Md"/>
              </a:rPr>
              <a:t>3</a:t>
            </a:r>
            <a:r>
              <a:rPr sz="900" b="1" spc="-40" dirty="0">
                <a:solidFill>
                  <a:srgbClr val="1C216F"/>
                </a:solidFill>
                <a:latin typeface="HelveticaNeueLTPro-Md"/>
                <a:cs typeface="HelveticaNeueLTPro-Md"/>
              </a:rPr>
              <a:t> </a:t>
            </a:r>
            <a:r>
              <a:rPr sz="900" b="1" dirty="0">
                <a:solidFill>
                  <a:srgbClr val="1C216F"/>
                </a:solidFill>
                <a:latin typeface="HelveticaNeueLTPro-Md"/>
                <a:cs typeface="HelveticaNeueLTPro-Md"/>
              </a:rPr>
              <a:t>8</a:t>
            </a:r>
            <a:r>
              <a:rPr sz="900" b="1" spc="-40" dirty="0">
                <a:solidFill>
                  <a:srgbClr val="1C216F"/>
                </a:solidFill>
                <a:latin typeface="HelveticaNeueLTPro-Md"/>
                <a:cs typeface="HelveticaNeueLTPro-Md"/>
              </a:rPr>
              <a:t> </a:t>
            </a:r>
            <a:r>
              <a:rPr sz="900" b="1" spc="-10" dirty="0">
                <a:solidFill>
                  <a:srgbClr val="1C216F"/>
                </a:solidFill>
                <a:latin typeface="HelveticaNeueLTPro-Md"/>
                <a:cs typeface="HelveticaNeueLTPro-Md"/>
              </a:rPr>
              <a:t>hou</a:t>
            </a:r>
            <a:r>
              <a:rPr sz="900" b="1" spc="5" dirty="0">
                <a:solidFill>
                  <a:srgbClr val="1C216F"/>
                </a:solidFill>
                <a:latin typeface="HelveticaNeueLTPro-Md"/>
                <a:cs typeface="HelveticaNeueLTPro-Md"/>
              </a:rPr>
              <a:t>r</a:t>
            </a:r>
            <a:r>
              <a:rPr sz="900" b="1" spc="-5" dirty="0">
                <a:solidFill>
                  <a:srgbClr val="1C216F"/>
                </a:solidFill>
                <a:latin typeface="HelveticaNeueLTPro-Md"/>
                <a:cs typeface="HelveticaNeueLTPro-Md"/>
              </a:rPr>
              <a:t>s</a:t>
            </a:r>
            <a:r>
              <a:rPr sz="900" b="1" dirty="0">
                <a:solidFill>
                  <a:srgbClr val="1C216F"/>
                </a:solidFill>
                <a:latin typeface="HelveticaNeueLTPro-Md"/>
                <a:cs typeface="HelveticaNeueLTPro-Md"/>
              </a:rPr>
              <a:t>.</a:t>
            </a:r>
            <a:endParaRPr sz="900" b="1" dirty="0">
              <a:latin typeface="HelveticaNeueLTPro-Md"/>
              <a:cs typeface="HelveticaNeueLTPro-Md"/>
            </a:endParaRPr>
          </a:p>
          <a:p>
            <a:pPr marL="12700">
              <a:lnSpc>
                <a:spcPts val="1000"/>
              </a:lnSpc>
            </a:pPr>
            <a:r>
              <a:rPr sz="900" b="1" spc="-10" dirty="0">
                <a:solidFill>
                  <a:srgbClr val="1C216F"/>
                </a:solidFill>
                <a:latin typeface="HelveticaNeueLTPro-Md"/>
                <a:cs typeface="HelveticaNeueLTPro-Md"/>
              </a:rPr>
              <a:t>S</a:t>
            </a:r>
            <a:r>
              <a:rPr sz="900" b="1" spc="-15" dirty="0">
                <a:solidFill>
                  <a:srgbClr val="1C216F"/>
                </a:solidFill>
                <a:latin typeface="HelveticaNeueLTPro-Md"/>
                <a:cs typeface="HelveticaNeueLTPro-Md"/>
              </a:rPr>
              <a:t>T</a:t>
            </a:r>
            <a:r>
              <a:rPr sz="900" b="1" spc="-10" dirty="0">
                <a:solidFill>
                  <a:srgbClr val="1C216F"/>
                </a:solidFill>
                <a:latin typeface="HelveticaNeueLTPro-Md"/>
                <a:cs typeface="HelveticaNeueLTPro-Md"/>
              </a:rPr>
              <a:t>EL</a:t>
            </a:r>
            <a:r>
              <a:rPr sz="900" b="1" dirty="0">
                <a:solidFill>
                  <a:srgbClr val="1C216F"/>
                </a:solidFill>
                <a:latin typeface="HelveticaNeueLTPro-Md"/>
                <a:cs typeface="HelveticaNeueLTPro-Md"/>
              </a:rPr>
              <a:t>:</a:t>
            </a:r>
            <a:r>
              <a:rPr sz="900" b="1" spc="-40" dirty="0">
                <a:solidFill>
                  <a:srgbClr val="1C216F"/>
                </a:solidFill>
                <a:latin typeface="HelveticaNeueLTPro-Md"/>
                <a:cs typeface="HelveticaNeueLTPro-Md"/>
              </a:rPr>
              <a:t> </a:t>
            </a:r>
            <a:r>
              <a:rPr sz="900" b="1" spc="-60" dirty="0">
                <a:solidFill>
                  <a:srgbClr val="1C216F"/>
                </a:solidFill>
                <a:latin typeface="HelveticaNeueLTPro-Md"/>
                <a:cs typeface="HelveticaNeueLTPro-Md"/>
              </a:rPr>
              <a:t>1</a:t>
            </a:r>
            <a:r>
              <a:rPr sz="900" b="1" spc="5" dirty="0">
                <a:solidFill>
                  <a:srgbClr val="1C216F"/>
                </a:solidFill>
                <a:latin typeface="HelveticaNeueLTPro-Md"/>
                <a:cs typeface="HelveticaNeueLTPro-Md"/>
              </a:rPr>
              <a:t>0</a:t>
            </a:r>
            <a:r>
              <a:rPr sz="900" b="1" dirty="0">
                <a:solidFill>
                  <a:srgbClr val="1C216F"/>
                </a:solidFill>
                <a:latin typeface="HelveticaNeueLTPro-Md"/>
                <a:cs typeface="HelveticaNeueLTPro-Md"/>
              </a:rPr>
              <a:t>0</a:t>
            </a:r>
            <a:r>
              <a:rPr sz="900" b="1" spc="-40" dirty="0">
                <a:solidFill>
                  <a:srgbClr val="1C216F"/>
                </a:solidFill>
                <a:latin typeface="HelveticaNeueLTPro-Md"/>
                <a:cs typeface="HelveticaNeueLTPro-Md"/>
              </a:rPr>
              <a:t> </a:t>
            </a:r>
            <a:r>
              <a:rPr sz="900" b="1" spc="-10" dirty="0">
                <a:solidFill>
                  <a:srgbClr val="1C216F"/>
                </a:solidFill>
                <a:latin typeface="HelveticaNeueLTPro-Md"/>
                <a:cs typeface="HelveticaNeueLTPro-Md"/>
              </a:rPr>
              <a:t>pp</a:t>
            </a:r>
            <a:r>
              <a:rPr sz="900" b="1" dirty="0">
                <a:solidFill>
                  <a:srgbClr val="1C216F"/>
                </a:solidFill>
                <a:latin typeface="HelveticaNeueLTPro-Md"/>
                <a:cs typeface="HelveticaNeueLTPro-Md"/>
              </a:rPr>
              <a:t>m</a:t>
            </a:r>
            <a:r>
              <a:rPr sz="900" b="1" spc="-40" dirty="0">
                <a:solidFill>
                  <a:srgbClr val="1C216F"/>
                </a:solidFill>
                <a:latin typeface="HelveticaNeueLTPro-Md"/>
                <a:cs typeface="HelveticaNeueLTPro-Md"/>
              </a:rPr>
              <a:t> </a:t>
            </a:r>
            <a:r>
              <a:rPr sz="900" b="1" spc="-65" dirty="0">
                <a:solidFill>
                  <a:srgbClr val="1C216F"/>
                </a:solidFill>
                <a:latin typeface="HelveticaNeueLTPro-Md"/>
                <a:cs typeface="HelveticaNeueLTPro-Md"/>
              </a:rPr>
              <a:t>1</a:t>
            </a:r>
            <a:r>
              <a:rPr sz="900" b="1" dirty="0">
                <a:solidFill>
                  <a:srgbClr val="1C216F"/>
                </a:solidFill>
                <a:latin typeface="HelveticaNeueLTPro-Md"/>
                <a:cs typeface="HelveticaNeueLTPro-Md"/>
              </a:rPr>
              <a:t>5</a:t>
            </a:r>
            <a:r>
              <a:rPr sz="900" b="1" spc="-40" dirty="0">
                <a:solidFill>
                  <a:srgbClr val="1C216F"/>
                </a:solidFill>
                <a:latin typeface="HelveticaNeueLTPro-Md"/>
                <a:cs typeface="HelveticaNeueLTPro-Md"/>
              </a:rPr>
              <a:t> </a:t>
            </a:r>
            <a:r>
              <a:rPr sz="900" b="1" spc="-10" dirty="0">
                <a:solidFill>
                  <a:srgbClr val="1C216F"/>
                </a:solidFill>
                <a:latin typeface="HelveticaNeueLTPro-Md"/>
                <a:cs typeface="HelveticaNeueLTPro-Md"/>
              </a:rPr>
              <a:t>m</a:t>
            </a:r>
            <a:r>
              <a:rPr sz="900" b="1" spc="-15" dirty="0">
                <a:solidFill>
                  <a:srgbClr val="1C216F"/>
                </a:solidFill>
                <a:latin typeface="HelveticaNeueLTPro-Md"/>
                <a:cs typeface="HelveticaNeueLTPro-Md"/>
              </a:rPr>
              <a:t>in</a:t>
            </a:r>
            <a:r>
              <a:rPr sz="900" b="1" spc="-10" dirty="0">
                <a:solidFill>
                  <a:srgbClr val="1C216F"/>
                </a:solidFill>
                <a:latin typeface="HelveticaNeueLTPro-Md"/>
                <a:cs typeface="HelveticaNeueLTPro-Md"/>
              </a:rPr>
              <a:t>u</a:t>
            </a:r>
            <a:r>
              <a:rPr sz="900" b="1" spc="-20" dirty="0">
                <a:solidFill>
                  <a:srgbClr val="1C216F"/>
                </a:solidFill>
                <a:latin typeface="HelveticaNeueLTPro-Md"/>
                <a:cs typeface="HelveticaNeueLTPro-Md"/>
              </a:rPr>
              <a:t>t</a:t>
            </a:r>
            <a:r>
              <a:rPr sz="900" b="1" spc="-5" dirty="0">
                <a:solidFill>
                  <a:srgbClr val="1C216F"/>
                </a:solidFill>
                <a:latin typeface="HelveticaNeueLTPro-Md"/>
                <a:cs typeface="HelveticaNeueLTPro-Md"/>
              </a:rPr>
              <a:t>es</a:t>
            </a:r>
            <a:r>
              <a:rPr sz="900" b="1" dirty="0">
                <a:solidFill>
                  <a:srgbClr val="1C216F"/>
                </a:solidFill>
                <a:latin typeface="HelveticaNeueLTPro-Md"/>
                <a:cs typeface="HelveticaNeueLTPro-Md"/>
              </a:rPr>
              <a:t>.</a:t>
            </a:r>
            <a:endParaRPr sz="900" b="1" dirty="0">
              <a:latin typeface="HelveticaNeueLTPro-Md"/>
              <a:cs typeface="HelveticaNeueLTPro-Md"/>
            </a:endParaRPr>
          </a:p>
          <a:p>
            <a:pPr marL="12700">
              <a:lnSpc>
                <a:spcPts val="1040"/>
              </a:lnSpc>
            </a:pPr>
            <a:r>
              <a:rPr sz="900" b="1" spc="-10" dirty="0">
                <a:solidFill>
                  <a:srgbClr val="1C216F"/>
                </a:solidFill>
                <a:latin typeface="HelveticaNeueLTPro-Md"/>
                <a:cs typeface="HelveticaNeueLTPro-Md"/>
              </a:rPr>
              <a:t>S</a:t>
            </a:r>
            <a:r>
              <a:rPr sz="900" b="1" spc="-15" dirty="0">
                <a:solidFill>
                  <a:srgbClr val="1C216F"/>
                </a:solidFill>
                <a:latin typeface="HelveticaNeueLTPro-Md"/>
                <a:cs typeface="HelveticaNeueLTPro-Md"/>
              </a:rPr>
              <a:t>T</a:t>
            </a:r>
            <a:r>
              <a:rPr sz="900" b="1" spc="-10" dirty="0">
                <a:solidFill>
                  <a:srgbClr val="1C216F"/>
                </a:solidFill>
                <a:latin typeface="HelveticaNeueLTPro-Md"/>
                <a:cs typeface="HelveticaNeueLTPro-Md"/>
              </a:rPr>
              <a:t>EL</a:t>
            </a:r>
            <a:r>
              <a:rPr sz="900" b="1" dirty="0">
                <a:solidFill>
                  <a:srgbClr val="1C216F"/>
                </a:solidFill>
                <a:latin typeface="HelveticaNeueLTPro-Md"/>
                <a:cs typeface="HelveticaNeueLTPro-Md"/>
              </a:rPr>
              <a:t>:</a:t>
            </a:r>
            <a:r>
              <a:rPr sz="900" b="1" spc="-40" dirty="0">
                <a:solidFill>
                  <a:srgbClr val="1C216F"/>
                </a:solidFill>
                <a:latin typeface="HelveticaNeueLTPro-Md"/>
                <a:cs typeface="HelveticaNeueLTPro-Md"/>
              </a:rPr>
              <a:t> </a:t>
            </a:r>
            <a:r>
              <a:rPr sz="900" b="1" spc="-5" dirty="0">
                <a:solidFill>
                  <a:srgbClr val="1C216F"/>
                </a:solidFill>
                <a:latin typeface="HelveticaNeueLTPro-Md"/>
                <a:cs typeface="HelveticaNeueLTPro-Md"/>
              </a:rPr>
              <a:t>4</a:t>
            </a:r>
            <a:r>
              <a:rPr sz="900" b="1" spc="-25" dirty="0">
                <a:solidFill>
                  <a:srgbClr val="1C216F"/>
                </a:solidFill>
                <a:latin typeface="HelveticaNeueLTPro-Md"/>
                <a:cs typeface="HelveticaNeueLTPro-Md"/>
              </a:rPr>
              <a:t>4</a:t>
            </a:r>
            <a:r>
              <a:rPr sz="900" b="1" dirty="0">
                <a:solidFill>
                  <a:srgbClr val="1C216F"/>
                </a:solidFill>
                <a:latin typeface="HelveticaNeueLTPro-Md"/>
                <a:cs typeface="HelveticaNeueLTPro-Md"/>
              </a:rPr>
              <a:t>2</a:t>
            </a:r>
            <a:r>
              <a:rPr sz="900" b="1" spc="-40" dirty="0">
                <a:solidFill>
                  <a:srgbClr val="1C216F"/>
                </a:solidFill>
                <a:latin typeface="HelveticaNeueLTPro-Md"/>
                <a:cs typeface="HelveticaNeueLTPro-Md"/>
              </a:rPr>
              <a:t> </a:t>
            </a:r>
            <a:r>
              <a:rPr sz="900" b="1" spc="-10" dirty="0">
                <a:solidFill>
                  <a:srgbClr val="1C216F"/>
                </a:solidFill>
                <a:latin typeface="HelveticaNeueLTPro-Md"/>
                <a:cs typeface="HelveticaNeueLTPro-Md"/>
              </a:rPr>
              <a:t>m</a:t>
            </a:r>
            <a:r>
              <a:rPr sz="900" b="1" spc="5" dirty="0">
                <a:solidFill>
                  <a:srgbClr val="1C216F"/>
                </a:solidFill>
                <a:latin typeface="HelveticaNeueLTPro-Md"/>
                <a:cs typeface="HelveticaNeueLTPro-Md"/>
              </a:rPr>
              <a:t>g</a:t>
            </a:r>
            <a:r>
              <a:rPr sz="900" b="1" spc="-25" dirty="0">
                <a:solidFill>
                  <a:srgbClr val="1C216F"/>
                </a:solidFill>
                <a:latin typeface="HelveticaNeueLTPro-Md"/>
                <a:cs typeface="HelveticaNeueLTPro-Md"/>
              </a:rPr>
              <a:t>/</a:t>
            </a:r>
            <a:r>
              <a:rPr sz="900" b="1" spc="-10" dirty="0">
                <a:solidFill>
                  <a:srgbClr val="1C216F"/>
                </a:solidFill>
                <a:latin typeface="HelveticaNeueLTPro-Md"/>
                <a:cs typeface="HelveticaNeueLTPro-Md"/>
              </a:rPr>
              <a:t>m</a:t>
            </a:r>
            <a:r>
              <a:rPr sz="900" b="1" dirty="0">
                <a:solidFill>
                  <a:srgbClr val="1C216F"/>
                </a:solidFill>
                <a:latin typeface="HelveticaNeueLTPro-Md"/>
                <a:cs typeface="HelveticaNeueLTPro-Md"/>
              </a:rPr>
              <a:t>3</a:t>
            </a:r>
            <a:r>
              <a:rPr sz="900" b="1" spc="-40" dirty="0">
                <a:solidFill>
                  <a:srgbClr val="1C216F"/>
                </a:solidFill>
                <a:latin typeface="HelveticaNeueLTPro-Md"/>
                <a:cs typeface="HelveticaNeueLTPro-Md"/>
              </a:rPr>
              <a:t> </a:t>
            </a:r>
            <a:r>
              <a:rPr sz="900" b="1" spc="-65" dirty="0">
                <a:solidFill>
                  <a:srgbClr val="1C216F"/>
                </a:solidFill>
                <a:latin typeface="HelveticaNeueLTPro-Md"/>
                <a:cs typeface="HelveticaNeueLTPro-Md"/>
              </a:rPr>
              <a:t>1</a:t>
            </a:r>
            <a:r>
              <a:rPr sz="900" b="1" dirty="0">
                <a:solidFill>
                  <a:srgbClr val="1C216F"/>
                </a:solidFill>
                <a:latin typeface="HelveticaNeueLTPro-Md"/>
                <a:cs typeface="HelveticaNeueLTPro-Md"/>
              </a:rPr>
              <a:t>5</a:t>
            </a:r>
            <a:r>
              <a:rPr sz="900" b="1" spc="-40" dirty="0">
                <a:solidFill>
                  <a:srgbClr val="1C216F"/>
                </a:solidFill>
                <a:latin typeface="HelveticaNeueLTPro-Md"/>
                <a:cs typeface="HelveticaNeueLTPro-Md"/>
              </a:rPr>
              <a:t> </a:t>
            </a:r>
            <a:r>
              <a:rPr sz="900" b="1" spc="-10" dirty="0">
                <a:solidFill>
                  <a:srgbClr val="1C216F"/>
                </a:solidFill>
                <a:latin typeface="HelveticaNeueLTPro-Md"/>
                <a:cs typeface="HelveticaNeueLTPro-Md"/>
              </a:rPr>
              <a:t>m</a:t>
            </a:r>
            <a:r>
              <a:rPr sz="900" b="1" spc="-15" dirty="0">
                <a:solidFill>
                  <a:srgbClr val="1C216F"/>
                </a:solidFill>
                <a:latin typeface="HelveticaNeueLTPro-Md"/>
                <a:cs typeface="HelveticaNeueLTPro-Md"/>
              </a:rPr>
              <a:t>in</a:t>
            </a:r>
            <a:r>
              <a:rPr sz="900" b="1" spc="-10" dirty="0">
                <a:solidFill>
                  <a:srgbClr val="1C216F"/>
                </a:solidFill>
                <a:latin typeface="HelveticaNeueLTPro-Md"/>
                <a:cs typeface="HelveticaNeueLTPro-Md"/>
              </a:rPr>
              <a:t>u</a:t>
            </a:r>
            <a:r>
              <a:rPr sz="900" b="1" spc="-20" dirty="0">
                <a:solidFill>
                  <a:srgbClr val="1C216F"/>
                </a:solidFill>
                <a:latin typeface="HelveticaNeueLTPro-Md"/>
                <a:cs typeface="HelveticaNeueLTPro-Md"/>
              </a:rPr>
              <a:t>t</a:t>
            </a:r>
            <a:r>
              <a:rPr sz="900" b="1" spc="-5" dirty="0">
                <a:solidFill>
                  <a:srgbClr val="1C216F"/>
                </a:solidFill>
                <a:latin typeface="HelveticaNeueLTPro-Md"/>
                <a:cs typeface="HelveticaNeueLTPro-Md"/>
              </a:rPr>
              <a:t>es</a:t>
            </a:r>
            <a:r>
              <a:rPr sz="900" b="1" dirty="0">
                <a:solidFill>
                  <a:srgbClr val="1C216F"/>
                </a:solidFill>
                <a:latin typeface="HelveticaNeueLTPro-Md"/>
                <a:cs typeface="HelveticaNeueLTPro-Md"/>
              </a:rPr>
              <a:t>.</a:t>
            </a:r>
            <a:endParaRPr sz="900" b="1" dirty="0">
              <a:latin typeface="HelveticaNeueLTPro-Md"/>
              <a:cs typeface="HelveticaNeueLTPro-Md"/>
            </a:endParaRPr>
          </a:p>
        </p:txBody>
      </p:sp>
      <p:sp>
        <p:nvSpPr>
          <p:cNvPr id="12" name="object 12"/>
          <p:cNvSpPr txBox="1"/>
          <p:nvPr/>
        </p:nvSpPr>
        <p:spPr>
          <a:xfrm>
            <a:off x="615950" y="2590800"/>
            <a:ext cx="491490" cy="162560"/>
          </a:xfrm>
          <a:prstGeom prst="rect">
            <a:avLst/>
          </a:prstGeom>
        </p:spPr>
        <p:txBody>
          <a:bodyPr vert="horz" wrap="square" lIns="0" tIns="12700" rIns="0" bIns="0" rtlCol="0">
            <a:spAutoFit/>
          </a:bodyPr>
          <a:lstStyle/>
          <a:p>
            <a:pPr marL="12700">
              <a:lnSpc>
                <a:spcPct val="100000"/>
              </a:lnSpc>
              <a:spcBef>
                <a:spcPts val="100"/>
              </a:spcBef>
            </a:pPr>
            <a:r>
              <a:rPr sz="900" b="1" spc="40" dirty="0">
                <a:solidFill>
                  <a:srgbClr val="025FAD"/>
                </a:solidFill>
                <a:latin typeface="Helvetica Neue LT Pro 75"/>
                <a:cs typeface="Helvetica Neue LT Pro 75"/>
              </a:rPr>
              <a:t>X</a:t>
            </a:r>
            <a:r>
              <a:rPr sz="900" b="1" spc="15" dirty="0">
                <a:solidFill>
                  <a:srgbClr val="025FAD"/>
                </a:solidFill>
                <a:latin typeface="Helvetica Neue LT Pro 75"/>
                <a:cs typeface="Helvetica Neue LT Pro 75"/>
              </a:rPr>
              <a:t>Y</a:t>
            </a:r>
            <a:r>
              <a:rPr sz="900" b="1" spc="5" dirty="0">
                <a:solidFill>
                  <a:srgbClr val="025FAD"/>
                </a:solidFill>
                <a:latin typeface="Helvetica Neue LT Pro 75"/>
                <a:cs typeface="Helvetica Neue LT Pro 75"/>
              </a:rPr>
              <a:t>L</a:t>
            </a:r>
            <a:r>
              <a:rPr sz="900" b="1" spc="15" dirty="0">
                <a:solidFill>
                  <a:srgbClr val="025FAD"/>
                </a:solidFill>
                <a:latin typeface="Helvetica Neue LT Pro 75"/>
                <a:cs typeface="Helvetica Neue LT Pro 75"/>
              </a:rPr>
              <a:t>EN</a:t>
            </a:r>
            <a:r>
              <a:rPr sz="900" b="1" dirty="0">
                <a:solidFill>
                  <a:srgbClr val="025FAD"/>
                </a:solidFill>
                <a:latin typeface="Helvetica Neue LT Pro 75"/>
                <a:cs typeface="Helvetica Neue LT Pro 75"/>
              </a:rPr>
              <a:t>E</a:t>
            </a:r>
            <a:endParaRPr sz="900" dirty="0">
              <a:latin typeface="Helvetica Neue LT Pro 75"/>
              <a:cs typeface="Helvetica Neue LT Pro 75"/>
            </a:endParaRPr>
          </a:p>
        </p:txBody>
      </p:sp>
      <p:sp>
        <p:nvSpPr>
          <p:cNvPr id="13" name="object 13"/>
          <p:cNvSpPr txBox="1"/>
          <p:nvPr/>
        </p:nvSpPr>
        <p:spPr>
          <a:xfrm>
            <a:off x="2675634" y="5696794"/>
            <a:ext cx="4770819" cy="1821011"/>
          </a:xfrm>
          <a:prstGeom prst="rect">
            <a:avLst/>
          </a:prstGeom>
        </p:spPr>
        <p:txBody>
          <a:bodyPr vert="horz" wrap="square" lIns="0" tIns="12700" rIns="0" bIns="0" rtlCol="0">
            <a:spAutoFit/>
          </a:bodyPr>
          <a:lstStyle/>
          <a:p>
            <a:pPr marL="12700">
              <a:lnSpc>
                <a:spcPts val="1040"/>
              </a:lnSpc>
              <a:spcBef>
                <a:spcPts val="100"/>
              </a:spcBef>
            </a:pPr>
            <a:r>
              <a:rPr lang="en-TT" sz="900" b="1" spc="-30" dirty="0">
                <a:solidFill>
                  <a:srgbClr val="1C216F"/>
                </a:solidFill>
                <a:latin typeface="Helvetica Neue LT Pro 75"/>
                <a:cs typeface="Helvetica Neue LT Pro 75"/>
              </a:rPr>
              <a:t>OSHA PEL Z3 (United States, 9/2005). Notes: 250/(%SiO2+5)</a:t>
            </a:r>
          </a:p>
          <a:p>
            <a:pPr marL="12700">
              <a:lnSpc>
                <a:spcPts val="1040"/>
              </a:lnSpc>
              <a:spcBef>
                <a:spcPts val="100"/>
              </a:spcBef>
            </a:pPr>
            <a:r>
              <a:rPr lang="en-TT" sz="900" b="1" spc="-30" dirty="0">
                <a:solidFill>
                  <a:srgbClr val="1C216F"/>
                </a:solidFill>
                <a:latin typeface="Helvetica Neue LT Pro 75"/>
                <a:cs typeface="Helvetica Neue LT Pro 75"/>
              </a:rPr>
              <a:t>TWA: 250 MPPCF / (%SiO2+5) 8 hours. Form: Respirable</a:t>
            </a:r>
          </a:p>
          <a:p>
            <a:pPr marL="12700">
              <a:lnSpc>
                <a:spcPts val="1040"/>
              </a:lnSpc>
              <a:spcBef>
                <a:spcPts val="100"/>
              </a:spcBef>
            </a:pPr>
            <a:r>
              <a:rPr lang="en-TT" sz="900" b="1" spc="-30" dirty="0">
                <a:solidFill>
                  <a:srgbClr val="1C216F"/>
                </a:solidFill>
                <a:latin typeface="Helvetica Neue LT Pro 75"/>
                <a:cs typeface="Helvetica Neue LT Pro 75"/>
              </a:rPr>
              <a:t>OSHA PEL Z3 (United States, 9/2005). Notes: 10/(SiO2+2)</a:t>
            </a:r>
          </a:p>
          <a:p>
            <a:pPr marL="12700">
              <a:lnSpc>
                <a:spcPts val="1040"/>
              </a:lnSpc>
              <a:spcBef>
                <a:spcPts val="100"/>
              </a:spcBef>
            </a:pPr>
            <a:r>
              <a:rPr lang="en-TT" sz="900" b="1" spc="-30" dirty="0">
                <a:solidFill>
                  <a:srgbClr val="1C216F"/>
                </a:solidFill>
                <a:latin typeface="Helvetica Neue LT Pro 75"/>
                <a:cs typeface="Helvetica Neue LT Pro 75"/>
              </a:rPr>
              <a:t>TWA: 10 MG/M3 / (%SiO2+2) 8 hours. Form: Respirable</a:t>
            </a:r>
          </a:p>
          <a:p>
            <a:pPr marL="12700">
              <a:lnSpc>
                <a:spcPts val="1040"/>
              </a:lnSpc>
              <a:spcBef>
                <a:spcPts val="100"/>
              </a:spcBef>
            </a:pPr>
            <a:r>
              <a:rPr lang="en-TT" sz="900" b="1" spc="-30" dirty="0">
                <a:solidFill>
                  <a:srgbClr val="1C216F"/>
                </a:solidFill>
                <a:latin typeface="Helvetica Neue LT Pro 75"/>
                <a:cs typeface="Helvetica Neue LT Pro 75"/>
              </a:rPr>
              <a:t>OSHA PEL 1989 (United States, 3/1989). Notes: as quartz</a:t>
            </a:r>
          </a:p>
          <a:p>
            <a:pPr marL="12700">
              <a:lnSpc>
                <a:spcPts val="1040"/>
              </a:lnSpc>
              <a:spcBef>
                <a:spcPts val="100"/>
              </a:spcBef>
            </a:pPr>
            <a:r>
              <a:rPr lang="en-TT" sz="900" b="1" spc="-30" dirty="0">
                <a:solidFill>
                  <a:srgbClr val="1C216F"/>
                </a:solidFill>
                <a:latin typeface="Helvetica Neue LT Pro 75"/>
                <a:cs typeface="Helvetica Neue LT Pro 75"/>
              </a:rPr>
              <a:t>TWA: 0.1 mg/m3, (as quartz) 8 hours. Form: Respirable dust</a:t>
            </a:r>
          </a:p>
          <a:p>
            <a:pPr marL="12700">
              <a:lnSpc>
                <a:spcPts val="1040"/>
              </a:lnSpc>
              <a:spcBef>
                <a:spcPts val="100"/>
              </a:spcBef>
            </a:pPr>
            <a:r>
              <a:rPr lang="en-TT" sz="900" b="1" spc="-30" dirty="0">
                <a:solidFill>
                  <a:srgbClr val="1C216F"/>
                </a:solidFill>
                <a:latin typeface="Helvetica Neue LT Pro 75"/>
                <a:cs typeface="Helvetica Neue LT Pro 75"/>
              </a:rPr>
              <a:t>ACGIH TLV (United States, 3/2012).</a:t>
            </a:r>
          </a:p>
          <a:p>
            <a:pPr marL="12700">
              <a:lnSpc>
                <a:spcPts val="1040"/>
              </a:lnSpc>
              <a:spcBef>
                <a:spcPts val="100"/>
              </a:spcBef>
            </a:pPr>
            <a:r>
              <a:rPr lang="en-TT" sz="900" b="1" spc="-30" dirty="0">
                <a:solidFill>
                  <a:srgbClr val="1C216F"/>
                </a:solidFill>
                <a:latin typeface="Helvetica Neue LT Pro 75"/>
                <a:cs typeface="Helvetica Neue LT Pro 75"/>
              </a:rPr>
              <a:t>TWA: 0.025 mg/m3 8 hours. Form: Respirable fraction</a:t>
            </a:r>
          </a:p>
          <a:p>
            <a:pPr marL="12700">
              <a:lnSpc>
                <a:spcPts val="1040"/>
              </a:lnSpc>
              <a:spcBef>
                <a:spcPts val="100"/>
              </a:spcBef>
            </a:pPr>
            <a:r>
              <a:rPr lang="en-TT" sz="900" b="1" spc="-30" dirty="0">
                <a:solidFill>
                  <a:srgbClr val="1C216F"/>
                </a:solidFill>
                <a:latin typeface="Helvetica Neue LT Pro 75"/>
                <a:cs typeface="Helvetica Neue LT Pro 75"/>
              </a:rPr>
              <a:t>NIOSH REL (United States, 1/2013).</a:t>
            </a:r>
          </a:p>
          <a:p>
            <a:pPr marL="12700">
              <a:lnSpc>
                <a:spcPts val="1040"/>
              </a:lnSpc>
              <a:spcBef>
                <a:spcPts val="100"/>
              </a:spcBef>
            </a:pPr>
            <a:r>
              <a:rPr lang="en-TT" sz="900" b="1" spc="-30" dirty="0">
                <a:solidFill>
                  <a:srgbClr val="1C216F"/>
                </a:solidFill>
                <a:latin typeface="Helvetica Neue LT Pro 75"/>
                <a:cs typeface="Helvetica Neue LT Pro 75"/>
              </a:rPr>
              <a:t>TWA: 0.05 mg/m3 10 hours. Form: respirable dust</a:t>
            </a:r>
          </a:p>
          <a:p>
            <a:pPr marL="12700">
              <a:lnSpc>
                <a:spcPts val="1040"/>
              </a:lnSpc>
              <a:spcBef>
                <a:spcPts val="100"/>
              </a:spcBef>
            </a:pPr>
            <a:r>
              <a:rPr lang="en-TT" sz="900" b="1" spc="-30" dirty="0">
                <a:solidFill>
                  <a:srgbClr val="1C216F"/>
                </a:solidFill>
                <a:latin typeface="Helvetica Neue LT Pro 75"/>
                <a:cs typeface="Helvetica Neue LT Pro 75"/>
              </a:rPr>
              <a:t>OSHA PEL Z3 (United States, 9/2005). Notes: 30/(%SiO2+2)</a:t>
            </a:r>
          </a:p>
          <a:p>
            <a:pPr marL="12700">
              <a:lnSpc>
                <a:spcPts val="1040"/>
              </a:lnSpc>
              <a:spcBef>
                <a:spcPts val="100"/>
              </a:spcBef>
            </a:pPr>
            <a:r>
              <a:rPr lang="en-TT" sz="900" b="1" spc="-30" dirty="0">
                <a:solidFill>
                  <a:srgbClr val="1C216F"/>
                </a:solidFill>
                <a:latin typeface="Helvetica Neue LT Pro 75"/>
                <a:cs typeface="Helvetica Neue LT Pro 75"/>
              </a:rPr>
              <a:t>TWA: 30 MG/M3 / (%SiO2+2) 8 hours. Form: Total dust.</a:t>
            </a:r>
          </a:p>
          <a:p>
            <a:pPr marL="12700">
              <a:lnSpc>
                <a:spcPts val="1040"/>
              </a:lnSpc>
            </a:pPr>
            <a:r>
              <a:rPr sz="900" dirty="0">
                <a:solidFill>
                  <a:srgbClr val="1C216F"/>
                </a:solidFill>
                <a:latin typeface="HelveticaNeueLTPro-Md"/>
                <a:cs typeface="HelveticaNeueLTPro-Md"/>
              </a:rPr>
              <a:t>.</a:t>
            </a:r>
            <a:endParaRPr sz="900" dirty="0">
              <a:latin typeface="HelveticaNeueLTPro-Md"/>
              <a:cs typeface="HelveticaNeueLTPro-Md"/>
            </a:endParaRPr>
          </a:p>
        </p:txBody>
      </p:sp>
      <p:sp>
        <p:nvSpPr>
          <p:cNvPr id="14" name="object 14"/>
          <p:cNvSpPr txBox="1"/>
          <p:nvPr/>
        </p:nvSpPr>
        <p:spPr>
          <a:xfrm>
            <a:off x="615949" y="5696794"/>
            <a:ext cx="965835" cy="289823"/>
          </a:xfrm>
          <a:prstGeom prst="rect">
            <a:avLst/>
          </a:prstGeom>
        </p:spPr>
        <p:txBody>
          <a:bodyPr vert="horz" wrap="square" lIns="0" tIns="12700" rIns="0" bIns="0" rtlCol="0">
            <a:spAutoFit/>
          </a:bodyPr>
          <a:lstStyle/>
          <a:p>
            <a:pPr marL="12700">
              <a:lnSpc>
                <a:spcPct val="100000"/>
              </a:lnSpc>
              <a:spcBef>
                <a:spcPts val="100"/>
              </a:spcBef>
            </a:pPr>
            <a:r>
              <a:rPr lang="en-TT" sz="900" b="1" spc="40" dirty="0">
                <a:solidFill>
                  <a:srgbClr val="025FAD"/>
                </a:solidFill>
                <a:latin typeface="Helvetica Neue LT Pro 75"/>
                <a:cs typeface="Helvetica Neue LT Pro 75"/>
              </a:rPr>
              <a:t>Crystalline silica (Quartz)</a:t>
            </a:r>
            <a:endParaRPr sz="900" dirty="0">
              <a:latin typeface="Helvetica Neue LT Pro 75"/>
              <a:cs typeface="Helvetica Neue LT Pro 75"/>
            </a:endParaRPr>
          </a:p>
        </p:txBody>
      </p:sp>
      <p:sp>
        <p:nvSpPr>
          <p:cNvPr id="16" name="object 16"/>
          <p:cNvSpPr txBox="1"/>
          <p:nvPr/>
        </p:nvSpPr>
        <p:spPr>
          <a:xfrm>
            <a:off x="615950" y="7467600"/>
            <a:ext cx="491490" cy="162560"/>
          </a:xfrm>
          <a:prstGeom prst="rect">
            <a:avLst/>
          </a:prstGeom>
        </p:spPr>
        <p:txBody>
          <a:bodyPr vert="horz" wrap="square" lIns="0" tIns="12700" rIns="0" bIns="0" rtlCol="0">
            <a:spAutoFit/>
          </a:bodyPr>
          <a:lstStyle/>
          <a:p>
            <a:pPr marL="12700">
              <a:lnSpc>
                <a:spcPct val="100000"/>
              </a:lnSpc>
              <a:spcBef>
                <a:spcPts val="100"/>
              </a:spcBef>
            </a:pPr>
            <a:r>
              <a:rPr sz="900" b="1" spc="40" dirty="0">
                <a:solidFill>
                  <a:srgbClr val="025FAD"/>
                </a:solidFill>
                <a:latin typeface="Helvetica Neue LT Pro 75"/>
                <a:cs typeface="Helvetica Neue LT Pro 75"/>
              </a:rPr>
              <a:t>X</a:t>
            </a:r>
            <a:r>
              <a:rPr sz="900" b="1" spc="15" dirty="0">
                <a:solidFill>
                  <a:srgbClr val="025FAD"/>
                </a:solidFill>
                <a:latin typeface="Helvetica Neue LT Pro 75"/>
                <a:cs typeface="Helvetica Neue LT Pro 75"/>
              </a:rPr>
              <a:t>Y</a:t>
            </a:r>
            <a:r>
              <a:rPr sz="900" b="1" spc="5" dirty="0">
                <a:solidFill>
                  <a:srgbClr val="025FAD"/>
                </a:solidFill>
                <a:latin typeface="Helvetica Neue LT Pro 75"/>
                <a:cs typeface="Helvetica Neue LT Pro 75"/>
              </a:rPr>
              <a:t>L</a:t>
            </a:r>
            <a:r>
              <a:rPr sz="900" b="1" spc="15" dirty="0">
                <a:solidFill>
                  <a:srgbClr val="025FAD"/>
                </a:solidFill>
                <a:latin typeface="Helvetica Neue LT Pro 75"/>
                <a:cs typeface="Helvetica Neue LT Pro 75"/>
              </a:rPr>
              <a:t>EN</a:t>
            </a:r>
            <a:r>
              <a:rPr sz="900" b="1" dirty="0">
                <a:solidFill>
                  <a:srgbClr val="025FAD"/>
                </a:solidFill>
                <a:latin typeface="Helvetica Neue LT Pro 75"/>
                <a:cs typeface="Helvetica Neue LT Pro 75"/>
              </a:rPr>
              <a:t>E</a:t>
            </a:r>
            <a:endParaRPr sz="900" dirty="0">
              <a:latin typeface="Helvetica Neue LT Pro 75"/>
              <a:cs typeface="Helvetica Neue LT Pro 75"/>
            </a:endParaRPr>
          </a:p>
        </p:txBody>
      </p:sp>
      <p:sp>
        <p:nvSpPr>
          <p:cNvPr id="19" name="object 19"/>
          <p:cNvSpPr txBox="1"/>
          <p:nvPr/>
        </p:nvSpPr>
        <p:spPr>
          <a:xfrm>
            <a:off x="2675635" y="3505200"/>
            <a:ext cx="3139440" cy="282129"/>
          </a:xfrm>
          <a:prstGeom prst="rect">
            <a:avLst/>
          </a:prstGeom>
        </p:spPr>
        <p:txBody>
          <a:bodyPr vert="horz" wrap="square" lIns="0" tIns="12700" rIns="0" bIns="0" rtlCol="0">
            <a:spAutoFit/>
          </a:bodyPr>
          <a:lstStyle/>
          <a:p>
            <a:pPr marL="12700">
              <a:lnSpc>
                <a:spcPts val="1040"/>
              </a:lnSpc>
              <a:spcBef>
                <a:spcPts val="100"/>
              </a:spcBef>
            </a:pPr>
            <a:r>
              <a:rPr lang="en-US" sz="900" b="1" spc="-5" dirty="0">
                <a:solidFill>
                  <a:srgbClr val="1C216F"/>
                </a:solidFill>
                <a:latin typeface="Helvetica Neue LT Pro 75"/>
                <a:cs typeface="Helvetica Neue LT Pro 75"/>
              </a:rPr>
              <a:t>ACGIH TLV (United States, 3/2012).</a:t>
            </a:r>
          </a:p>
          <a:p>
            <a:pPr marL="12700">
              <a:lnSpc>
                <a:spcPts val="1040"/>
              </a:lnSpc>
              <a:spcBef>
                <a:spcPts val="100"/>
              </a:spcBef>
            </a:pPr>
            <a:r>
              <a:rPr lang="en-US" sz="900" b="1" spc="-5" dirty="0">
                <a:solidFill>
                  <a:srgbClr val="1C216F"/>
                </a:solidFill>
                <a:latin typeface="Helvetica Neue LT Pro 75"/>
                <a:cs typeface="Helvetica Neue LT Pro 75"/>
              </a:rPr>
              <a:t>TWA: 10 mg/m3 8 hours.</a:t>
            </a:r>
          </a:p>
        </p:txBody>
      </p:sp>
      <p:sp>
        <p:nvSpPr>
          <p:cNvPr id="20" name="object 20"/>
          <p:cNvSpPr txBox="1"/>
          <p:nvPr/>
        </p:nvSpPr>
        <p:spPr>
          <a:xfrm>
            <a:off x="615950" y="3495040"/>
            <a:ext cx="965835" cy="151323"/>
          </a:xfrm>
          <a:prstGeom prst="rect">
            <a:avLst/>
          </a:prstGeom>
        </p:spPr>
        <p:txBody>
          <a:bodyPr vert="horz" wrap="square" lIns="0" tIns="12700" rIns="0" bIns="0" rtlCol="0">
            <a:spAutoFit/>
          </a:bodyPr>
          <a:lstStyle/>
          <a:p>
            <a:pPr marL="12700">
              <a:lnSpc>
                <a:spcPct val="100000"/>
              </a:lnSpc>
              <a:spcBef>
                <a:spcPts val="100"/>
              </a:spcBef>
            </a:pPr>
            <a:r>
              <a:rPr lang="en-TT" sz="900" b="1" spc="10" dirty="0">
                <a:solidFill>
                  <a:srgbClr val="025FAD"/>
                </a:solidFill>
                <a:latin typeface="Helvetica Neue LT Pro 75"/>
                <a:cs typeface="Helvetica Neue LT Pro 75"/>
              </a:rPr>
              <a:t>titanium dioxide</a:t>
            </a:r>
            <a:endParaRPr sz="900" dirty="0">
              <a:latin typeface="Helvetica Neue LT Pro 75"/>
              <a:cs typeface="Helvetica Neue LT Pro 75"/>
            </a:endParaRPr>
          </a:p>
        </p:txBody>
      </p:sp>
      <p:sp>
        <p:nvSpPr>
          <p:cNvPr id="21" name="object 21"/>
          <p:cNvSpPr txBox="1"/>
          <p:nvPr/>
        </p:nvSpPr>
        <p:spPr>
          <a:xfrm>
            <a:off x="2675635" y="4729038"/>
            <a:ext cx="3139440" cy="833562"/>
          </a:xfrm>
          <a:prstGeom prst="rect">
            <a:avLst/>
          </a:prstGeom>
        </p:spPr>
        <p:txBody>
          <a:bodyPr vert="horz" wrap="square" lIns="0" tIns="12700" rIns="0" bIns="0" rtlCol="0">
            <a:spAutoFit/>
          </a:bodyPr>
          <a:lstStyle/>
          <a:p>
            <a:pPr marL="12700">
              <a:lnSpc>
                <a:spcPts val="1040"/>
              </a:lnSpc>
              <a:spcBef>
                <a:spcPts val="100"/>
              </a:spcBef>
            </a:pPr>
            <a:r>
              <a:rPr lang="en-TT" sz="900" b="1" spc="-5" dirty="0">
                <a:solidFill>
                  <a:srgbClr val="1C216F"/>
                </a:solidFill>
                <a:latin typeface="Helvetica Neue LT Pro 75"/>
                <a:cs typeface="Helvetica Neue LT Pro 75"/>
              </a:rPr>
              <a:t>EU OEL (Europe, 12/2009). Absorbed through skin. Notes: list of indicative occupational exposure limit values</a:t>
            </a:r>
          </a:p>
          <a:p>
            <a:pPr marL="12700">
              <a:lnSpc>
                <a:spcPts val="1040"/>
              </a:lnSpc>
              <a:spcBef>
                <a:spcPts val="100"/>
              </a:spcBef>
            </a:pPr>
            <a:r>
              <a:rPr lang="en-TT" sz="900" b="1" spc="-5" dirty="0">
                <a:solidFill>
                  <a:srgbClr val="1C216F"/>
                </a:solidFill>
                <a:latin typeface="Helvetica Neue LT Pro 75"/>
                <a:cs typeface="Helvetica Neue LT Pro 75"/>
              </a:rPr>
              <a:t>TWA: 50 ppm 8 hours.</a:t>
            </a:r>
          </a:p>
          <a:p>
            <a:pPr marL="12700">
              <a:lnSpc>
                <a:spcPts val="1040"/>
              </a:lnSpc>
              <a:spcBef>
                <a:spcPts val="100"/>
              </a:spcBef>
            </a:pPr>
            <a:r>
              <a:rPr lang="en-TT" sz="900" b="1" spc="-5" dirty="0">
                <a:solidFill>
                  <a:srgbClr val="1C216F"/>
                </a:solidFill>
                <a:latin typeface="Helvetica Neue LT Pro 75"/>
                <a:cs typeface="Helvetica Neue LT Pro 75"/>
              </a:rPr>
              <a:t>TWA: 275 mg/m3 8 hours.</a:t>
            </a:r>
          </a:p>
          <a:p>
            <a:pPr marL="12700">
              <a:lnSpc>
                <a:spcPts val="1040"/>
              </a:lnSpc>
              <a:spcBef>
                <a:spcPts val="100"/>
              </a:spcBef>
            </a:pPr>
            <a:r>
              <a:rPr lang="en-TT" sz="900" b="1" spc="-5" dirty="0">
                <a:solidFill>
                  <a:srgbClr val="1C216F"/>
                </a:solidFill>
                <a:latin typeface="Helvetica Neue LT Pro 75"/>
                <a:cs typeface="Helvetica Neue LT Pro 75"/>
              </a:rPr>
              <a:t>STEL: 100 ppm 15 minutes.</a:t>
            </a:r>
          </a:p>
          <a:p>
            <a:pPr marL="12700">
              <a:lnSpc>
                <a:spcPts val="1040"/>
              </a:lnSpc>
              <a:spcBef>
                <a:spcPts val="100"/>
              </a:spcBef>
            </a:pPr>
            <a:r>
              <a:rPr lang="en-TT" sz="900" b="1" spc="-5" dirty="0">
                <a:solidFill>
                  <a:srgbClr val="1C216F"/>
                </a:solidFill>
                <a:latin typeface="Helvetica Neue LT Pro 75"/>
                <a:cs typeface="Helvetica Neue LT Pro 75"/>
              </a:rPr>
              <a:t>STEL: 550 mg/m3 15 minutes.</a:t>
            </a:r>
          </a:p>
        </p:txBody>
      </p:sp>
      <p:sp>
        <p:nvSpPr>
          <p:cNvPr id="22" name="object 22"/>
          <p:cNvSpPr txBox="1"/>
          <p:nvPr/>
        </p:nvSpPr>
        <p:spPr>
          <a:xfrm>
            <a:off x="615950" y="4663177"/>
            <a:ext cx="1410334" cy="289823"/>
          </a:xfrm>
          <a:prstGeom prst="rect">
            <a:avLst/>
          </a:prstGeom>
        </p:spPr>
        <p:txBody>
          <a:bodyPr vert="horz" wrap="square" lIns="0" tIns="12700" rIns="0" bIns="0" rtlCol="0">
            <a:spAutoFit/>
          </a:bodyPr>
          <a:lstStyle/>
          <a:p>
            <a:pPr marL="12700">
              <a:lnSpc>
                <a:spcPct val="100000"/>
              </a:lnSpc>
              <a:spcBef>
                <a:spcPts val="100"/>
              </a:spcBef>
            </a:pPr>
            <a:r>
              <a:rPr lang="en-TT" sz="900" b="1" spc="-5" dirty="0">
                <a:solidFill>
                  <a:srgbClr val="025FAD"/>
                </a:solidFill>
                <a:latin typeface="Helvetica Neue LT Pro 75"/>
                <a:cs typeface="Helvetica Neue LT Pro 75"/>
              </a:rPr>
              <a:t>2-methoxy-1-methylethyl acetate</a:t>
            </a:r>
            <a:endParaRPr sz="900" dirty="0">
              <a:latin typeface="Helvetica Neue LT Pro 75"/>
              <a:cs typeface="Helvetica Neue LT Pro 75"/>
            </a:endParaRPr>
          </a:p>
        </p:txBody>
      </p:sp>
      <p:sp>
        <p:nvSpPr>
          <p:cNvPr id="23" name="object 23"/>
          <p:cNvSpPr txBox="1"/>
          <p:nvPr/>
        </p:nvSpPr>
        <p:spPr>
          <a:xfrm>
            <a:off x="615950" y="1926814"/>
            <a:ext cx="1129665" cy="162560"/>
          </a:xfrm>
          <a:prstGeom prst="rect">
            <a:avLst/>
          </a:prstGeom>
        </p:spPr>
        <p:txBody>
          <a:bodyPr vert="horz" wrap="square" lIns="0" tIns="12700" rIns="0" bIns="0" rtlCol="0">
            <a:spAutoFit/>
          </a:bodyPr>
          <a:lstStyle/>
          <a:p>
            <a:pPr marL="12700">
              <a:lnSpc>
                <a:spcPct val="100000"/>
              </a:lnSpc>
              <a:spcBef>
                <a:spcPts val="100"/>
              </a:spcBef>
            </a:pPr>
            <a:r>
              <a:rPr sz="900" b="1" spc="10" dirty="0">
                <a:solidFill>
                  <a:srgbClr val="025FAD"/>
                </a:solidFill>
                <a:latin typeface="Helvetica Neue LT Pro 75"/>
                <a:cs typeface="Helvetica Neue LT Pro 75"/>
              </a:rPr>
              <a:t>IN</a:t>
            </a:r>
            <a:r>
              <a:rPr sz="900" b="1" spc="15" dirty="0">
                <a:solidFill>
                  <a:srgbClr val="025FAD"/>
                </a:solidFill>
                <a:latin typeface="Helvetica Neue LT Pro 75"/>
                <a:cs typeface="Helvetica Neue LT Pro 75"/>
              </a:rPr>
              <a:t>G</a:t>
            </a:r>
            <a:r>
              <a:rPr sz="900" b="1" spc="10" dirty="0">
                <a:solidFill>
                  <a:srgbClr val="025FAD"/>
                </a:solidFill>
                <a:latin typeface="Helvetica Neue LT Pro 75"/>
                <a:cs typeface="Helvetica Neue LT Pro 75"/>
              </a:rPr>
              <a:t>R</a:t>
            </a:r>
            <a:r>
              <a:rPr sz="900" b="1" spc="15" dirty="0">
                <a:solidFill>
                  <a:srgbClr val="025FAD"/>
                </a:solidFill>
                <a:latin typeface="Helvetica Neue LT Pro 75"/>
                <a:cs typeface="Helvetica Neue LT Pro 75"/>
              </a:rPr>
              <a:t>E</a:t>
            </a:r>
            <a:r>
              <a:rPr sz="900" b="1" spc="10" dirty="0">
                <a:solidFill>
                  <a:srgbClr val="025FAD"/>
                </a:solidFill>
                <a:latin typeface="Helvetica Neue LT Pro 75"/>
                <a:cs typeface="Helvetica Neue LT Pro 75"/>
              </a:rPr>
              <a:t>DI</a:t>
            </a:r>
            <a:r>
              <a:rPr sz="900" b="1" spc="15" dirty="0">
                <a:solidFill>
                  <a:srgbClr val="025FAD"/>
                </a:solidFill>
                <a:latin typeface="Helvetica Neue LT Pro 75"/>
                <a:cs typeface="Helvetica Neue LT Pro 75"/>
              </a:rPr>
              <a:t>E</a:t>
            </a:r>
            <a:r>
              <a:rPr sz="900" b="1" spc="5" dirty="0">
                <a:solidFill>
                  <a:srgbClr val="025FAD"/>
                </a:solidFill>
                <a:latin typeface="Helvetica Neue LT Pro 75"/>
                <a:cs typeface="Helvetica Neue LT Pro 75"/>
              </a:rPr>
              <a:t>N</a:t>
            </a:r>
            <a:r>
              <a:rPr sz="900" b="1" dirty="0">
                <a:solidFill>
                  <a:srgbClr val="025FAD"/>
                </a:solidFill>
                <a:latin typeface="Helvetica Neue LT Pro 75"/>
                <a:cs typeface="Helvetica Neue LT Pro 75"/>
              </a:rPr>
              <a:t>T</a:t>
            </a:r>
            <a:r>
              <a:rPr sz="900" b="1" spc="-5" dirty="0">
                <a:solidFill>
                  <a:srgbClr val="025FAD"/>
                </a:solidFill>
                <a:latin typeface="Helvetica Neue LT Pro 75"/>
                <a:cs typeface="Helvetica Neue LT Pro 75"/>
              </a:rPr>
              <a:t> </a:t>
            </a:r>
            <a:r>
              <a:rPr sz="900" b="1" spc="15" dirty="0">
                <a:solidFill>
                  <a:srgbClr val="025FAD"/>
                </a:solidFill>
                <a:latin typeface="Helvetica Neue LT Pro 75"/>
                <a:cs typeface="Helvetica Neue LT Pro 75"/>
              </a:rPr>
              <a:t>NAM</a:t>
            </a:r>
            <a:r>
              <a:rPr sz="900" b="1" dirty="0">
                <a:solidFill>
                  <a:srgbClr val="025FAD"/>
                </a:solidFill>
                <a:latin typeface="Helvetica Neue LT Pro 75"/>
                <a:cs typeface="Helvetica Neue LT Pro 75"/>
              </a:rPr>
              <a:t>E</a:t>
            </a:r>
            <a:endParaRPr sz="900" dirty="0">
              <a:latin typeface="Helvetica Neue LT Pro 75"/>
              <a:cs typeface="Helvetica Neue LT Pro 75"/>
            </a:endParaRPr>
          </a:p>
        </p:txBody>
      </p:sp>
      <p:sp>
        <p:nvSpPr>
          <p:cNvPr id="24" name="object 24"/>
          <p:cNvSpPr txBox="1"/>
          <p:nvPr/>
        </p:nvSpPr>
        <p:spPr>
          <a:xfrm>
            <a:off x="2675635" y="1926814"/>
            <a:ext cx="1986914" cy="162560"/>
          </a:xfrm>
          <a:prstGeom prst="rect">
            <a:avLst/>
          </a:prstGeom>
        </p:spPr>
        <p:txBody>
          <a:bodyPr vert="horz" wrap="square" lIns="0" tIns="12700" rIns="0" bIns="0" rtlCol="0">
            <a:spAutoFit/>
          </a:bodyPr>
          <a:lstStyle/>
          <a:p>
            <a:pPr marL="12700">
              <a:lnSpc>
                <a:spcPct val="100000"/>
              </a:lnSpc>
              <a:spcBef>
                <a:spcPts val="100"/>
              </a:spcBef>
            </a:pPr>
            <a:r>
              <a:rPr sz="900" b="1" spc="-10" dirty="0">
                <a:solidFill>
                  <a:srgbClr val="1C216F"/>
                </a:solidFill>
                <a:latin typeface="Helvetica Neue LT Pro 75"/>
                <a:cs typeface="Helvetica Neue LT Pro 75"/>
              </a:rPr>
              <a:t>OCC</a:t>
            </a:r>
            <a:r>
              <a:rPr sz="900" b="1" spc="-5" dirty="0">
                <a:solidFill>
                  <a:srgbClr val="1C216F"/>
                </a:solidFill>
                <a:latin typeface="Helvetica Neue LT Pro 75"/>
                <a:cs typeface="Helvetica Neue LT Pro 75"/>
              </a:rPr>
              <a:t>U</a:t>
            </a:r>
            <a:r>
              <a:rPr sz="900" b="1" spc="-55" dirty="0">
                <a:solidFill>
                  <a:srgbClr val="1C216F"/>
                </a:solidFill>
                <a:latin typeface="Helvetica Neue LT Pro 75"/>
                <a:cs typeface="Helvetica Neue LT Pro 75"/>
              </a:rPr>
              <a:t>P</a:t>
            </a:r>
            <a:r>
              <a:rPr sz="900" b="1" spc="-70" dirty="0">
                <a:solidFill>
                  <a:srgbClr val="1C216F"/>
                </a:solidFill>
                <a:latin typeface="Helvetica Neue LT Pro 75"/>
                <a:cs typeface="Helvetica Neue LT Pro 75"/>
              </a:rPr>
              <a:t>A</a:t>
            </a:r>
            <a:r>
              <a:rPr sz="900" b="1" spc="-10" dirty="0">
                <a:solidFill>
                  <a:srgbClr val="1C216F"/>
                </a:solidFill>
                <a:latin typeface="Helvetica Neue LT Pro 75"/>
                <a:cs typeface="Helvetica Neue LT Pro 75"/>
              </a:rPr>
              <a:t>T</a:t>
            </a:r>
            <a:r>
              <a:rPr sz="900" b="1" spc="-5" dirty="0">
                <a:solidFill>
                  <a:srgbClr val="1C216F"/>
                </a:solidFill>
                <a:latin typeface="Helvetica Neue LT Pro 75"/>
                <a:cs typeface="Helvetica Neue LT Pro 75"/>
              </a:rPr>
              <a:t>IONA</a:t>
            </a:r>
            <a:r>
              <a:rPr sz="900" b="1" dirty="0">
                <a:solidFill>
                  <a:srgbClr val="1C216F"/>
                </a:solidFill>
                <a:latin typeface="Helvetica Neue LT Pro 75"/>
                <a:cs typeface="Helvetica Neue LT Pro 75"/>
              </a:rPr>
              <a:t>L</a:t>
            </a:r>
            <a:r>
              <a:rPr sz="900" b="1" spc="-40" dirty="0">
                <a:solidFill>
                  <a:srgbClr val="1C216F"/>
                </a:solidFill>
                <a:latin typeface="Helvetica Neue LT Pro 75"/>
                <a:cs typeface="Helvetica Neue LT Pro 75"/>
              </a:rPr>
              <a:t> </a:t>
            </a:r>
            <a:r>
              <a:rPr sz="900" b="1" spc="10" dirty="0">
                <a:solidFill>
                  <a:srgbClr val="1C216F"/>
                </a:solidFill>
                <a:latin typeface="Helvetica Neue LT Pro 75"/>
                <a:cs typeface="Helvetica Neue LT Pro 75"/>
              </a:rPr>
              <a:t>E</a:t>
            </a:r>
            <a:r>
              <a:rPr sz="900" b="1" spc="-5" dirty="0">
                <a:solidFill>
                  <a:srgbClr val="1C216F"/>
                </a:solidFill>
                <a:latin typeface="Helvetica Neue LT Pro 75"/>
                <a:cs typeface="Helvetica Neue LT Pro 75"/>
              </a:rPr>
              <a:t>X</a:t>
            </a:r>
            <a:r>
              <a:rPr sz="900" b="1" spc="-10" dirty="0">
                <a:solidFill>
                  <a:srgbClr val="1C216F"/>
                </a:solidFill>
                <a:latin typeface="Helvetica Neue LT Pro 75"/>
                <a:cs typeface="Helvetica Neue LT Pro 75"/>
              </a:rPr>
              <a:t>PO</a:t>
            </a:r>
            <a:r>
              <a:rPr sz="900" b="1" spc="-5" dirty="0">
                <a:solidFill>
                  <a:srgbClr val="1C216F"/>
                </a:solidFill>
                <a:latin typeface="Helvetica Neue LT Pro 75"/>
                <a:cs typeface="Helvetica Neue LT Pro 75"/>
              </a:rPr>
              <a:t>SUR</a:t>
            </a:r>
            <a:r>
              <a:rPr sz="900" b="1" dirty="0">
                <a:solidFill>
                  <a:srgbClr val="1C216F"/>
                </a:solidFill>
                <a:latin typeface="Helvetica Neue LT Pro 75"/>
                <a:cs typeface="Helvetica Neue LT Pro 75"/>
              </a:rPr>
              <a:t>E</a:t>
            </a:r>
            <a:r>
              <a:rPr sz="900" b="1" spc="-40" dirty="0">
                <a:solidFill>
                  <a:srgbClr val="1C216F"/>
                </a:solidFill>
                <a:latin typeface="Helvetica Neue LT Pro 75"/>
                <a:cs typeface="Helvetica Neue LT Pro 75"/>
              </a:rPr>
              <a:t> </a:t>
            </a:r>
            <a:r>
              <a:rPr sz="900" b="1" spc="-15" dirty="0">
                <a:solidFill>
                  <a:srgbClr val="1C216F"/>
                </a:solidFill>
                <a:latin typeface="Helvetica Neue LT Pro 75"/>
                <a:cs typeface="Helvetica Neue LT Pro 75"/>
              </a:rPr>
              <a:t>L</a:t>
            </a:r>
            <a:r>
              <a:rPr sz="900" b="1" spc="-5" dirty="0">
                <a:solidFill>
                  <a:srgbClr val="1C216F"/>
                </a:solidFill>
                <a:latin typeface="Helvetica Neue LT Pro 75"/>
                <a:cs typeface="Helvetica Neue LT Pro 75"/>
              </a:rPr>
              <a:t>IM</a:t>
            </a:r>
            <a:r>
              <a:rPr sz="900" b="1" spc="-15" dirty="0">
                <a:solidFill>
                  <a:srgbClr val="1C216F"/>
                </a:solidFill>
                <a:latin typeface="Helvetica Neue LT Pro 75"/>
                <a:cs typeface="Helvetica Neue LT Pro 75"/>
              </a:rPr>
              <a:t>I</a:t>
            </a:r>
            <a:r>
              <a:rPr sz="900" b="1" spc="-5" dirty="0">
                <a:solidFill>
                  <a:srgbClr val="1C216F"/>
                </a:solidFill>
                <a:latin typeface="Helvetica Neue LT Pro 75"/>
                <a:cs typeface="Helvetica Neue LT Pro 75"/>
              </a:rPr>
              <a:t>T</a:t>
            </a:r>
            <a:r>
              <a:rPr sz="900" b="1" dirty="0">
                <a:solidFill>
                  <a:srgbClr val="1C216F"/>
                </a:solidFill>
                <a:latin typeface="Helvetica Neue LT Pro 75"/>
                <a:cs typeface="Helvetica Neue LT Pro 75"/>
              </a:rPr>
              <a:t>S</a:t>
            </a:r>
            <a:endParaRPr sz="900" dirty="0">
              <a:latin typeface="Helvetica Neue LT Pro 75"/>
              <a:cs typeface="Helvetica Neue LT Pro 75"/>
            </a:endParaRPr>
          </a:p>
        </p:txBody>
      </p:sp>
      <p:sp>
        <p:nvSpPr>
          <p:cNvPr id="25" name="object 25"/>
          <p:cNvSpPr txBox="1"/>
          <p:nvPr/>
        </p:nvSpPr>
        <p:spPr>
          <a:xfrm>
            <a:off x="615950" y="1637104"/>
            <a:ext cx="1410335" cy="162560"/>
          </a:xfrm>
          <a:prstGeom prst="rect">
            <a:avLst/>
          </a:prstGeom>
        </p:spPr>
        <p:txBody>
          <a:bodyPr vert="horz" wrap="square" lIns="0" tIns="12700" rIns="0" bIns="0" rtlCol="0">
            <a:spAutoFit/>
          </a:bodyPr>
          <a:lstStyle/>
          <a:p>
            <a:pPr marL="12700">
              <a:lnSpc>
                <a:spcPct val="100000"/>
              </a:lnSpc>
              <a:spcBef>
                <a:spcPts val="100"/>
              </a:spcBef>
            </a:pPr>
            <a:r>
              <a:rPr sz="900" b="1" spc="-5" dirty="0">
                <a:solidFill>
                  <a:srgbClr val="025FAD"/>
                </a:solidFill>
                <a:latin typeface="Helvetica Neue LT Pro 75"/>
                <a:cs typeface="Helvetica Neue LT Pro 75"/>
              </a:rPr>
              <a:t>E</a:t>
            </a:r>
            <a:r>
              <a:rPr sz="900" b="1" spc="-20" dirty="0">
                <a:solidFill>
                  <a:srgbClr val="025FAD"/>
                </a:solidFill>
                <a:latin typeface="Helvetica Neue LT Pro 75"/>
                <a:cs typeface="Helvetica Neue LT Pro 75"/>
              </a:rPr>
              <a:t>X</a:t>
            </a:r>
            <a:r>
              <a:rPr sz="900" b="1" spc="-25" dirty="0">
                <a:solidFill>
                  <a:srgbClr val="025FAD"/>
                </a:solidFill>
                <a:latin typeface="Helvetica Neue LT Pro 75"/>
                <a:cs typeface="Helvetica Neue LT Pro 75"/>
              </a:rPr>
              <a:t>PO</a:t>
            </a:r>
            <a:r>
              <a:rPr sz="900" b="1" spc="-20" dirty="0">
                <a:solidFill>
                  <a:srgbClr val="025FAD"/>
                </a:solidFill>
                <a:latin typeface="Helvetica Neue LT Pro 75"/>
                <a:cs typeface="Helvetica Neue LT Pro 75"/>
              </a:rPr>
              <a:t>SURE</a:t>
            </a:r>
            <a:r>
              <a:rPr sz="900" b="1" spc="-105" dirty="0">
                <a:solidFill>
                  <a:srgbClr val="025FAD"/>
                </a:solidFill>
                <a:latin typeface="Helvetica Neue LT Pro 75"/>
                <a:cs typeface="Helvetica Neue LT Pro 75"/>
              </a:rPr>
              <a:t> </a:t>
            </a:r>
            <a:r>
              <a:rPr sz="900" b="1" spc="-30" dirty="0">
                <a:solidFill>
                  <a:srgbClr val="025FAD"/>
                </a:solidFill>
                <a:latin typeface="Helvetica Neue LT Pro 75"/>
                <a:cs typeface="Helvetica Neue LT Pro 75"/>
              </a:rPr>
              <a:t>L</a:t>
            </a:r>
            <a:r>
              <a:rPr sz="900" b="1" spc="-20" dirty="0">
                <a:solidFill>
                  <a:srgbClr val="025FAD"/>
                </a:solidFill>
                <a:latin typeface="Helvetica Neue LT Pro 75"/>
                <a:cs typeface="Helvetica Neue LT Pro 75"/>
              </a:rPr>
              <a:t>IM</a:t>
            </a:r>
            <a:r>
              <a:rPr sz="900" b="1" spc="-15" dirty="0">
                <a:solidFill>
                  <a:srgbClr val="025FAD"/>
                </a:solidFill>
                <a:latin typeface="Helvetica Neue LT Pro 75"/>
                <a:cs typeface="Helvetica Neue LT Pro 75"/>
              </a:rPr>
              <a:t>I</a:t>
            </a:r>
            <a:r>
              <a:rPr sz="900" b="1" spc="-20" dirty="0">
                <a:solidFill>
                  <a:srgbClr val="025FAD"/>
                </a:solidFill>
                <a:latin typeface="Helvetica Neue LT Pro 75"/>
                <a:cs typeface="Helvetica Neue LT Pro 75"/>
              </a:rPr>
              <a:t>T</a:t>
            </a:r>
            <a:r>
              <a:rPr sz="900" b="1" spc="-105" dirty="0">
                <a:solidFill>
                  <a:srgbClr val="025FAD"/>
                </a:solidFill>
                <a:latin typeface="Helvetica Neue LT Pro 75"/>
                <a:cs typeface="Helvetica Neue LT Pro 75"/>
              </a:rPr>
              <a:t> </a:t>
            </a:r>
            <a:r>
              <a:rPr sz="900" b="1" spc="-60" dirty="0">
                <a:solidFill>
                  <a:srgbClr val="025FAD"/>
                </a:solidFill>
                <a:latin typeface="Helvetica Neue LT Pro 75"/>
                <a:cs typeface="Helvetica Neue LT Pro 75"/>
              </a:rPr>
              <a:t>V</a:t>
            </a:r>
            <a:r>
              <a:rPr sz="900" b="1" spc="-20" dirty="0">
                <a:solidFill>
                  <a:srgbClr val="025FAD"/>
                </a:solidFill>
                <a:latin typeface="Helvetica Neue LT Pro 75"/>
                <a:cs typeface="Helvetica Neue LT Pro 75"/>
              </a:rPr>
              <a:t>A</a:t>
            </a:r>
            <a:r>
              <a:rPr sz="900" b="1" spc="-35" dirty="0">
                <a:solidFill>
                  <a:srgbClr val="025FAD"/>
                </a:solidFill>
                <a:latin typeface="Helvetica Neue LT Pro 75"/>
                <a:cs typeface="Helvetica Neue LT Pro 75"/>
              </a:rPr>
              <a:t>L</a:t>
            </a:r>
            <a:r>
              <a:rPr sz="900" b="1" spc="-20" dirty="0">
                <a:solidFill>
                  <a:srgbClr val="025FAD"/>
                </a:solidFill>
                <a:latin typeface="Helvetica Neue LT Pro 75"/>
                <a:cs typeface="Helvetica Neue LT Pro 75"/>
              </a:rPr>
              <a:t>UES</a:t>
            </a:r>
            <a:endParaRPr sz="900">
              <a:latin typeface="Helvetica Neue LT Pro 75"/>
              <a:cs typeface="Helvetica Neue LT Pro 75"/>
            </a:endParaRPr>
          </a:p>
        </p:txBody>
      </p:sp>
      <p:sp>
        <p:nvSpPr>
          <p:cNvPr id="26" name="object 26"/>
          <p:cNvSpPr/>
          <p:nvPr/>
        </p:nvSpPr>
        <p:spPr>
          <a:xfrm>
            <a:off x="576072" y="1890015"/>
            <a:ext cx="6547484" cy="0"/>
          </a:xfrm>
          <a:custGeom>
            <a:avLst/>
            <a:gdLst/>
            <a:ahLst/>
            <a:cxnLst/>
            <a:rect l="l" t="t" r="r" b="b"/>
            <a:pathLst>
              <a:path w="6547484">
                <a:moveTo>
                  <a:pt x="0" y="0"/>
                </a:moveTo>
                <a:lnTo>
                  <a:pt x="6547104" y="0"/>
                </a:lnTo>
              </a:path>
            </a:pathLst>
          </a:custGeom>
          <a:ln w="12700">
            <a:solidFill>
              <a:srgbClr val="14B1E7"/>
            </a:solidFill>
          </a:ln>
        </p:spPr>
        <p:txBody>
          <a:bodyPr wrap="square" lIns="0" tIns="0" rIns="0" bIns="0" rtlCol="0"/>
          <a:lstStyle/>
          <a:p>
            <a:endParaRPr/>
          </a:p>
        </p:txBody>
      </p:sp>
      <p:sp>
        <p:nvSpPr>
          <p:cNvPr id="27" name="object 27"/>
          <p:cNvSpPr/>
          <p:nvPr/>
        </p:nvSpPr>
        <p:spPr>
          <a:xfrm>
            <a:off x="576072" y="2136009"/>
            <a:ext cx="6547484" cy="0"/>
          </a:xfrm>
          <a:custGeom>
            <a:avLst/>
            <a:gdLst/>
            <a:ahLst/>
            <a:cxnLst/>
            <a:rect l="l" t="t" r="r" b="b"/>
            <a:pathLst>
              <a:path w="6547484">
                <a:moveTo>
                  <a:pt x="0" y="0"/>
                </a:moveTo>
                <a:lnTo>
                  <a:pt x="6547104" y="0"/>
                </a:lnTo>
              </a:path>
            </a:pathLst>
          </a:custGeom>
          <a:ln w="12700">
            <a:solidFill>
              <a:srgbClr val="14B1E7"/>
            </a:solidFill>
          </a:ln>
        </p:spPr>
        <p:txBody>
          <a:bodyPr wrap="square" lIns="0" tIns="0" rIns="0" bIns="0" rtlCol="0"/>
          <a:lstStyle/>
          <a:p>
            <a:endParaRPr/>
          </a:p>
        </p:txBody>
      </p:sp>
      <p:sp>
        <p:nvSpPr>
          <p:cNvPr id="29" name="object 29"/>
          <p:cNvSpPr/>
          <p:nvPr/>
        </p:nvSpPr>
        <p:spPr>
          <a:xfrm>
            <a:off x="576072" y="7391400"/>
            <a:ext cx="6547484" cy="0"/>
          </a:xfrm>
          <a:custGeom>
            <a:avLst/>
            <a:gdLst/>
            <a:ahLst/>
            <a:cxnLst/>
            <a:rect l="l" t="t" r="r" b="b"/>
            <a:pathLst>
              <a:path w="6547484">
                <a:moveTo>
                  <a:pt x="0" y="0"/>
                </a:moveTo>
                <a:lnTo>
                  <a:pt x="6547104" y="0"/>
                </a:lnTo>
              </a:path>
            </a:pathLst>
          </a:custGeom>
          <a:ln w="12700">
            <a:solidFill>
              <a:srgbClr val="14B1E7"/>
            </a:solidFill>
          </a:ln>
        </p:spPr>
        <p:txBody>
          <a:bodyPr wrap="square" lIns="0" tIns="0" rIns="0" bIns="0" rtlCol="0"/>
          <a:lstStyle/>
          <a:p>
            <a:endParaRPr/>
          </a:p>
        </p:txBody>
      </p:sp>
      <p:sp>
        <p:nvSpPr>
          <p:cNvPr id="30" name="object 30"/>
          <p:cNvSpPr/>
          <p:nvPr/>
        </p:nvSpPr>
        <p:spPr>
          <a:xfrm>
            <a:off x="576072" y="5659992"/>
            <a:ext cx="6547484" cy="0"/>
          </a:xfrm>
          <a:custGeom>
            <a:avLst/>
            <a:gdLst/>
            <a:ahLst/>
            <a:cxnLst/>
            <a:rect l="l" t="t" r="r" b="b"/>
            <a:pathLst>
              <a:path w="6547484">
                <a:moveTo>
                  <a:pt x="0" y="0"/>
                </a:moveTo>
                <a:lnTo>
                  <a:pt x="6547104" y="0"/>
                </a:lnTo>
              </a:path>
            </a:pathLst>
          </a:custGeom>
          <a:ln w="12700">
            <a:solidFill>
              <a:srgbClr val="14B1E7"/>
            </a:solidFill>
          </a:ln>
        </p:spPr>
        <p:txBody>
          <a:bodyPr wrap="square" lIns="0" tIns="0" rIns="0" bIns="0" rtlCol="0"/>
          <a:lstStyle/>
          <a:p>
            <a:endParaRPr/>
          </a:p>
        </p:txBody>
      </p:sp>
      <p:sp>
        <p:nvSpPr>
          <p:cNvPr id="31" name="object 31"/>
          <p:cNvSpPr/>
          <p:nvPr/>
        </p:nvSpPr>
        <p:spPr>
          <a:xfrm>
            <a:off x="576072" y="4648200"/>
            <a:ext cx="6547484" cy="0"/>
          </a:xfrm>
          <a:custGeom>
            <a:avLst/>
            <a:gdLst/>
            <a:ahLst/>
            <a:cxnLst/>
            <a:rect l="l" t="t" r="r" b="b"/>
            <a:pathLst>
              <a:path w="6547484">
                <a:moveTo>
                  <a:pt x="0" y="0"/>
                </a:moveTo>
                <a:lnTo>
                  <a:pt x="6547104" y="0"/>
                </a:lnTo>
              </a:path>
            </a:pathLst>
          </a:custGeom>
          <a:ln w="12700">
            <a:solidFill>
              <a:srgbClr val="14B1E7"/>
            </a:solidFill>
          </a:ln>
        </p:spPr>
        <p:txBody>
          <a:bodyPr wrap="square" lIns="0" tIns="0" rIns="0" bIns="0" rtlCol="0"/>
          <a:lstStyle/>
          <a:p>
            <a:endParaRPr/>
          </a:p>
        </p:txBody>
      </p:sp>
      <p:sp>
        <p:nvSpPr>
          <p:cNvPr id="32" name="object 32"/>
          <p:cNvSpPr/>
          <p:nvPr/>
        </p:nvSpPr>
        <p:spPr>
          <a:xfrm>
            <a:off x="576072" y="3429000"/>
            <a:ext cx="6547484" cy="0"/>
          </a:xfrm>
          <a:custGeom>
            <a:avLst/>
            <a:gdLst/>
            <a:ahLst/>
            <a:cxnLst/>
            <a:rect l="l" t="t" r="r" b="b"/>
            <a:pathLst>
              <a:path w="6547484">
                <a:moveTo>
                  <a:pt x="0" y="0"/>
                </a:moveTo>
                <a:lnTo>
                  <a:pt x="6547104" y="0"/>
                </a:lnTo>
              </a:path>
            </a:pathLst>
          </a:custGeom>
          <a:ln w="12700">
            <a:solidFill>
              <a:srgbClr val="14B1E7"/>
            </a:solidFill>
          </a:ln>
        </p:spPr>
        <p:txBody>
          <a:bodyPr wrap="square" lIns="0" tIns="0" rIns="0" bIns="0" rtlCol="0"/>
          <a:lstStyle/>
          <a:p>
            <a:endParaRPr/>
          </a:p>
        </p:txBody>
      </p:sp>
      <p:sp>
        <p:nvSpPr>
          <p:cNvPr id="33" name="object 33"/>
          <p:cNvSpPr/>
          <p:nvPr/>
        </p:nvSpPr>
        <p:spPr>
          <a:xfrm>
            <a:off x="576072" y="2514600"/>
            <a:ext cx="6547484" cy="0"/>
          </a:xfrm>
          <a:custGeom>
            <a:avLst/>
            <a:gdLst/>
            <a:ahLst/>
            <a:cxnLst/>
            <a:rect l="l" t="t" r="r" b="b"/>
            <a:pathLst>
              <a:path w="6547484">
                <a:moveTo>
                  <a:pt x="0" y="0"/>
                </a:moveTo>
                <a:lnTo>
                  <a:pt x="6547104" y="0"/>
                </a:lnTo>
              </a:path>
            </a:pathLst>
          </a:custGeom>
          <a:ln w="12700">
            <a:solidFill>
              <a:srgbClr val="14B1E7"/>
            </a:solidFill>
          </a:ln>
        </p:spPr>
        <p:txBody>
          <a:bodyPr wrap="square" lIns="0" tIns="0" rIns="0" bIns="0" rtlCol="0"/>
          <a:lstStyle/>
          <a:p>
            <a:endParaRPr/>
          </a:p>
        </p:txBody>
      </p:sp>
      <p:sp>
        <p:nvSpPr>
          <p:cNvPr id="35" name="object 35"/>
          <p:cNvSpPr txBox="1">
            <a:spLocks noGrp="1"/>
          </p:cNvSpPr>
          <p:nvPr>
            <p:ph type="sldNum" sz="quarter" idx="7"/>
          </p:nvPr>
        </p:nvSpPr>
        <p:spPr>
          <a:prstGeom prst="rect">
            <a:avLst/>
          </a:prstGeom>
        </p:spPr>
        <p:txBody>
          <a:bodyPr vert="horz" wrap="square" lIns="0" tIns="9525" rIns="0" bIns="0" rtlCol="0">
            <a:spAutoFit/>
          </a:bodyPr>
          <a:lstStyle/>
          <a:p>
            <a:pPr marL="38100">
              <a:lnSpc>
                <a:spcPct val="100000"/>
              </a:lnSpc>
              <a:spcBef>
                <a:spcPts val="75"/>
              </a:spcBef>
            </a:pPr>
            <a:fld id="{81D60167-4931-47E6-BA6A-407CBD079E47}" type="slidenum">
              <a:rPr dirty="0"/>
              <a:t>5</a:t>
            </a:fld>
            <a:endParaRPr dirty="0"/>
          </a:p>
        </p:txBody>
      </p:sp>
      <p:sp>
        <p:nvSpPr>
          <p:cNvPr id="36" name="object 32">
            <a:extLst>
              <a:ext uri="{FF2B5EF4-FFF2-40B4-BE49-F238E27FC236}">
                <a16:creationId xmlns:a16="http://schemas.microsoft.com/office/drawing/2014/main" id="{11926D11-44E9-4FA9-AE51-B00D65D591C8}"/>
              </a:ext>
            </a:extLst>
          </p:cNvPr>
          <p:cNvSpPr/>
          <p:nvPr/>
        </p:nvSpPr>
        <p:spPr>
          <a:xfrm>
            <a:off x="615316" y="3810000"/>
            <a:ext cx="6547484" cy="0"/>
          </a:xfrm>
          <a:custGeom>
            <a:avLst/>
            <a:gdLst/>
            <a:ahLst/>
            <a:cxnLst/>
            <a:rect l="l" t="t" r="r" b="b"/>
            <a:pathLst>
              <a:path w="6547484">
                <a:moveTo>
                  <a:pt x="0" y="0"/>
                </a:moveTo>
                <a:lnTo>
                  <a:pt x="6547104" y="0"/>
                </a:lnTo>
              </a:path>
            </a:pathLst>
          </a:custGeom>
          <a:ln w="12700">
            <a:solidFill>
              <a:srgbClr val="14B1E7"/>
            </a:solidFill>
          </a:ln>
        </p:spPr>
        <p:txBody>
          <a:bodyPr wrap="square" lIns="0" tIns="0" rIns="0" bIns="0" rtlCol="0"/>
          <a:lstStyle/>
          <a:p>
            <a:endParaRPr/>
          </a:p>
        </p:txBody>
      </p:sp>
      <p:sp>
        <p:nvSpPr>
          <p:cNvPr id="37" name="object 20">
            <a:extLst>
              <a:ext uri="{FF2B5EF4-FFF2-40B4-BE49-F238E27FC236}">
                <a16:creationId xmlns:a16="http://schemas.microsoft.com/office/drawing/2014/main" id="{64AEA3F0-E4C0-44A7-A677-995A512F4ACD}"/>
              </a:ext>
            </a:extLst>
          </p:cNvPr>
          <p:cNvSpPr txBox="1"/>
          <p:nvPr/>
        </p:nvSpPr>
        <p:spPr>
          <a:xfrm>
            <a:off x="609600" y="3887277"/>
            <a:ext cx="965835" cy="151323"/>
          </a:xfrm>
          <a:prstGeom prst="rect">
            <a:avLst/>
          </a:prstGeom>
        </p:spPr>
        <p:txBody>
          <a:bodyPr vert="horz" wrap="square" lIns="0" tIns="12700" rIns="0" bIns="0" rtlCol="0">
            <a:spAutoFit/>
          </a:bodyPr>
          <a:lstStyle/>
          <a:p>
            <a:pPr marL="12700">
              <a:lnSpc>
                <a:spcPct val="100000"/>
              </a:lnSpc>
              <a:spcBef>
                <a:spcPts val="100"/>
              </a:spcBef>
            </a:pPr>
            <a:r>
              <a:rPr lang="en-TT" sz="900" b="1" spc="10" dirty="0">
                <a:solidFill>
                  <a:srgbClr val="025FAD"/>
                </a:solidFill>
                <a:latin typeface="Helvetica Neue LT Pro 75"/>
                <a:cs typeface="Helvetica Neue LT Pro 75"/>
              </a:rPr>
              <a:t>barium sulphate</a:t>
            </a:r>
            <a:endParaRPr sz="900" dirty="0">
              <a:latin typeface="Helvetica Neue LT Pro 75"/>
              <a:cs typeface="Helvetica Neue LT Pro 75"/>
            </a:endParaRPr>
          </a:p>
        </p:txBody>
      </p:sp>
      <p:sp>
        <p:nvSpPr>
          <p:cNvPr id="38" name="object 11">
            <a:extLst>
              <a:ext uri="{FF2B5EF4-FFF2-40B4-BE49-F238E27FC236}">
                <a16:creationId xmlns:a16="http://schemas.microsoft.com/office/drawing/2014/main" id="{2A3C13E2-F6DA-4E52-8382-3A12CF44743F}"/>
              </a:ext>
            </a:extLst>
          </p:cNvPr>
          <p:cNvSpPr txBox="1"/>
          <p:nvPr/>
        </p:nvSpPr>
        <p:spPr>
          <a:xfrm>
            <a:off x="2667000" y="3886200"/>
            <a:ext cx="3139440" cy="282129"/>
          </a:xfrm>
          <a:prstGeom prst="rect">
            <a:avLst/>
          </a:prstGeom>
        </p:spPr>
        <p:txBody>
          <a:bodyPr vert="horz" wrap="square" lIns="0" tIns="12700" rIns="0" bIns="0" rtlCol="0">
            <a:spAutoFit/>
          </a:bodyPr>
          <a:lstStyle/>
          <a:p>
            <a:pPr marL="12700">
              <a:lnSpc>
                <a:spcPts val="1040"/>
              </a:lnSpc>
              <a:spcBef>
                <a:spcPts val="100"/>
              </a:spcBef>
            </a:pPr>
            <a:r>
              <a:rPr lang="en-US" sz="900" b="1" spc="-5" dirty="0">
                <a:solidFill>
                  <a:srgbClr val="1C216F"/>
                </a:solidFill>
                <a:latin typeface="Helvetica Neue LT Pro 75"/>
                <a:cs typeface="Helvetica Neue LT Pro 75"/>
              </a:rPr>
              <a:t>ACGIH TLV (United States, 3/2012).</a:t>
            </a:r>
          </a:p>
          <a:p>
            <a:pPr marL="12700">
              <a:lnSpc>
                <a:spcPts val="1040"/>
              </a:lnSpc>
              <a:spcBef>
                <a:spcPts val="100"/>
              </a:spcBef>
            </a:pPr>
            <a:r>
              <a:rPr lang="en-US" sz="900" b="1" spc="-5" dirty="0">
                <a:solidFill>
                  <a:srgbClr val="1C216F"/>
                </a:solidFill>
                <a:latin typeface="Helvetica Neue LT Pro 75"/>
                <a:cs typeface="Helvetica Neue LT Pro 75"/>
              </a:rPr>
              <a:t>TWA: 10 mg/m3 8 hours.</a:t>
            </a:r>
          </a:p>
        </p:txBody>
      </p:sp>
      <p:sp>
        <p:nvSpPr>
          <p:cNvPr id="39" name="object 32">
            <a:extLst>
              <a:ext uri="{FF2B5EF4-FFF2-40B4-BE49-F238E27FC236}">
                <a16:creationId xmlns:a16="http://schemas.microsoft.com/office/drawing/2014/main" id="{37732E21-A6ED-4878-B704-39F21F72F053}"/>
              </a:ext>
            </a:extLst>
          </p:cNvPr>
          <p:cNvSpPr/>
          <p:nvPr/>
        </p:nvSpPr>
        <p:spPr>
          <a:xfrm>
            <a:off x="609600" y="4191000"/>
            <a:ext cx="6547484" cy="0"/>
          </a:xfrm>
          <a:custGeom>
            <a:avLst/>
            <a:gdLst/>
            <a:ahLst/>
            <a:cxnLst/>
            <a:rect l="l" t="t" r="r" b="b"/>
            <a:pathLst>
              <a:path w="6547484">
                <a:moveTo>
                  <a:pt x="0" y="0"/>
                </a:moveTo>
                <a:lnTo>
                  <a:pt x="6547104" y="0"/>
                </a:lnTo>
              </a:path>
            </a:pathLst>
          </a:custGeom>
          <a:ln w="12700">
            <a:solidFill>
              <a:srgbClr val="14B1E7"/>
            </a:solidFill>
          </a:ln>
        </p:spPr>
        <p:txBody>
          <a:bodyPr wrap="square" lIns="0" tIns="0" rIns="0" bIns="0" rtlCol="0"/>
          <a:lstStyle/>
          <a:p>
            <a:endParaRPr/>
          </a:p>
        </p:txBody>
      </p:sp>
      <p:sp>
        <p:nvSpPr>
          <p:cNvPr id="40" name="object 20">
            <a:extLst>
              <a:ext uri="{FF2B5EF4-FFF2-40B4-BE49-F238E27FC236}">
                <a16:creationId xmlns:a16="http://schemas.microsoft.com/office/drawing/2014/main" id="{CA5B5466-7F1E-438D-A6D2-66C94AA691B6}"/>
              </a:ext>
            </a:extLst>
          </p:cNvPr>
          <p:cNvSpPr txBox="1"/>
          <p:nvPr/>
        </p:nvSpPr>
        <p:spPr>
          <a:xfrm>
            <a:off x="609600" y="4268277"/>
            <a:ext cx="1295400" cy="151323"/>
          </a:xfrm>
          <a:prstGeom prst="rect">
            <a:avLst/>
          </a:prstGeom>
        </p:spPr>
        <p:txBody>
          <a:bodyPr vert="horz" wrap="square" lIns="0" tIns="12700" rIns="0" bIns="0" rtlCol="0">
            <a:spAutoFit/>
          </a:bodyPr>
          <a:lstStyle/>
          <a:p>
            <a:pPr marL="12700">
              <a:lnSpc>
                <a:spcPct val="100000"/>
              </a:lnSpc>
              <a:spcBef>
                <a:spcPts val="100"/>
              </a:spcBef>
            </a:pPr>
            <a:r>
              <a:rPr lang="en-TT" sz="900" b="1" spc="10" dirty="0">
                <a:solidFill>
                  <a:srgbClr val="025FAD"/>
                </a:solidFill>
                <a:latin typeface="Helvetica Neue LT Pro 75"/>
                <a:cs typeface="Helvetica Neue LT Pro 75"/>
              </a:rPr>
              <a:t>Stoddard solvent</a:t>
            </a:r>
            <a:endParaRPr sz="900" dirty="0">
              <a:latin typeface="Helvetica Neue LT Pro 75"/>
              <a:cs typeface="Helvetica Neue LT Pro 75"/>
            </a:endParaRPr>
          </a:p>
        </p:txBody>
      </p:sp>
      <p:sp>
        <p:nvSpPr>
          <p:cNvPr id="41" name="object 11">
            <a:extLst>
              <a:ext uri="{FF2B5EF4-FFF2-40B4-BE49-F238E27FC236}">
                <a16:creationId xmlns:a16="http://schemas.microsoft.com/office/drawing/2014/main" id="{996CF5E2-C930-46DF-98A3-27999B5F7961}"/>
              </a:ext>
            </a:extLst>
          </p:cNvPr>
          <p:cNvSpPr txBox="1"/>
          <p:nvPr/>
        </p:nvSpPr>
        <p:spPr>
          <a:xfrm>
            <a:off x="2667000" y="4225007"/>
            <a:ext cx="3139440" cy="423193"/>
          </a:xfrm>
          <a:prstGeom prst="rect">
            <a:avLst/>
          </a:prstGeom>
        </p:spPr>
        <p:txBody>
          <a:bodyPr vert="horz" wrap="square" lIns="0" tIns="12700" rIns="0" bIns="0" rtlCol="0">
            <a:spAutoFit/>
          </a:bodyPr>
          <a:lstStyle/>
          <a:p>
            <a:pPr marL="12700">
              <a:lnSpc>
                <a:spcPts val="1040"/>
              </a:lnSpc>
              <a:spcBef>
                <a:spcPts val="100"/>
              </a:spcBef>
            </a:pPr>
            <a:r>
              <a:rPr lang="en-US" sz="900" b="1" spc="-5" dirty="0">
                <a:solidFill>
                  <a:srgbClr val="1C216F"/>
                </a:solidFill>
                <a:latin typeface="Helvetica Neue LT Pro 75"/>
                <a:cs typeface="Helvetica Neue LT Pro 75"/>
              </a:rPr>
              <a:t>ACGIH TLV (United States, 3/2012).</a:t>
            </a:r>
          </a:p>
          <a:p>
            <a:pPr marL="12700">
              <a:lnSpc>
                <a:spcPts val="1040"/>
              </a:lnSpc>
              <a:spcBef>
                <a:spcPts val="100"/>
              </a:spcBef>
            </a:pPr>
            <a:r>
              <a:rPr lang="en-US" sz="900" b="1" spc="-5" dirty="0">
                <a:solidFill>
                  <a:srgbClr val="1C216F"/>
                </a:solidFill>
                <a:latin typeface="Helvetica Neue LT Pro 75"/>
                <a:cs typeface="Helvetica Neue LT Pro 75"/>
              </a:rPr>
              <a:t>TWA: 100 ppm 8 hours.</a:t>
            </a:r>
          </a:p>
          <a:p>
            <a:pPr marL="12700">
              <a:lnSpc>
                <a:spcPts val="1040"/>
              </a:lnSpc>
              <a:spcBef>
                <a:spcPts val="100"/>
              </a:spcBef>
            </a:pPr>
            <a:r>
              <a:rPr lang="en-US" sz="900" b="1" spc="-5" dirty="0">
                <a:solidFill>
                  <a:srgbClr val="1C216F"/>
                </a:solidFill>
                <a:latin typeface="Helvetica Neue LT Pro 75"/>
                <a:cs typeface="Helvetica Neue LT Pro 75"/>
              </a:rPr>
              <a:t>TWA: 525 mg/m3 8 hours.</a:t>
            </a:r>
          </a:p>
        </p:txBody>
      </p:sp>
      <p:sp>
        <p:nvSpPr>
          <p:cNvPr id="44" name="object 13">
            <a:extLst>
              <a:ext uri="{FF2B5EF4-FFF2-40B4-BE49-F238E27FC236}">
                <a16:creationId xmlns:a16="http://schemas.microsoft.com/office/drawing/2014/main" id="{85916274-E48A-4C54-A083-E6B6040DF6EB}"/>
              </a:ext>
            </a:extLst>
          </p:cNvPr>
          <p:cNvSpPr txBox="1"/>
          <p:nvPr/>
        </p:nvSpPr>
        <p:spPr>
          <a:xfrm>
            <a:off x="2667000" y="7475389"/>
            <a:ext cx="4770819" cy="1551707"/>
          </a:xfrm>
          <a:prstGeom prst="rect">
            <a:avLst/>
          </a:prstGeom>
        </p:spPr>
        <p:txBody>
          <a:bodyPr vert="horz" wrap="square" lIns="0" tIns="12700" rIns="0" bIns="0" rtlCol="0">
            <a:spAutoFit/>
          </a:bodyPr>
          <a:lstStyle/>
          <a:p>
            <a:pPr marL="12700">
              <a:lnSpc>
                <a:spcPts val="1040"/>
              </a:lnSpc>
              <a:spcBef>
                <a:spcPts val="100"/>
              </a:spcBef>
            </a:pPr>
            <a:r>
              <a:rPr lang="en-TT" sz="900" b="1" spc="-30" dirty="0">
                <a:solidFill>
                  <a:srgbClr val="1C216F"/>
                </a:solidFill>
                <a:latin typeface="Helvetica Neue LT Pro 75"/>
                <a:cs typeface="Helvetica Neue LT Pro 75"/>
              </a:rPr>
              <a:t>ACGIH TLV (United States, 3/2012).</a:t>
            </a:r>
          </a:p>
          <a:p>
            <a:pPr marL="12700">
              <a:lnSpc>
                <a:spcPts val="1040"/>
              </a:lnSpc>
              <a:spcBef>
                <a:spcPts val="100"/>
              </a:spcBef>
            </a:pPr>
            <a:r>
              <a:rPr lang="en-TT" sz="900" b="1" spc="-30" dirty="0">
                <a:solidFill>
                  <a:srgbClr val="1C216F"/>
                </a:solidFill>
                <a:latin typeface="Helvetica Neue LT Pro 75"/>
                <a:cs typeface="Helvetica Neue LT Pro 75"/>
              </a:rPr>
              <a:t>TWA: 100 ppm 8 hours.</a:t>
            </a:r>
          </a:p>
          <a:p>
            <a:pPr marL="12700">
              <a:lnSpc>
                <a:spcPts val="1040"/>
              </a:lnSpc>
              <a:spcBef>
                <a:spcPts val="100"/>
              </a:spcBef>
            </a:pPr>
            <a:r>
              <a:rPr lang="en-TT" sz="900" b="1" spc="-30" dirty="0">
                <a:solidFill>
                  <a:srgbClr val="1C216F"/>
                </a:solidFill>
                <a:latin typeface="Helvetica Neue LT Pro 75"/>
                <a:cs typeface="Helvetica Neue LT Pro 75"/>
              </a:rPr>
              <a:t>TWA: 434 mg/m3 8 hours.</a:t>
            </a:r>
          </a:p>
          <a:p>
            <a:pPr marL="12700">
              <a:lnSpc>
                <a:spcPts val="1040"/>
              </a:lnSpc>
              <a:spcBef>
                <a:spcPts val="100"/>
              </a:spcBef>
            </a:pPr>
            <a:r>
              <a:rPr lang="en-TT" sz="900" b="1" spc="-30" dirty="0">
                <a:solidFill>
                  <a:srgbClr val="1C216F"/>
                </a:solidFill>
                <a:latin typeface="Helvetica Neue LT Pro 75"/>
                <a:cs typeface="Helvetica Neue LT Pro 75"/>
              </a:rPr>
              <a:t>STEL: 150 ppm 15 minutes.</a:t>
            </a:r>
          </a:p>
          <a:p>
            <a:pPr marL="12700">
              <a:lnSpc>
                <a:spcPts val="1040"/>
              </a:lnSpc>
              <a:spcBef>
                <a:spcPts val="100"/>
              </a:spcBef>
            </a:pPr>
            <a:r>
              <a:rPr lang="en-TT" sz="900" b="1" spc="-30" dirty="0">
                <a:solidFill>
                  <a:srgbClr val="1C216F"/>
                </a:solidFill>
                <a:latin typeface="Helvetica Neue LT Pro 75"/>
                <a:cs typeface="Helvetica Neue LT Pro 75"/>
              </a:rPr>
              <a:t>STEL: 651 mg/m3 15 minutes.</a:t>
            </a:r>
          </a:p>
          <a:p>
            <a:pPr marL="12700">
              <a:lnSpc>
                <a:spcPts val="1040"/>
              </a:lnSpc>
              <a:spcBef>
                <a:spcPts val="100"/>
              </a:spcBef>
            </a:pPr>
            <a:r>
              <a:rPr lang="en-TT" sz="900" b="1" spc="-30" dirty="0">
                <a:solidFill>
                  <a:srgbClr val="1C216F"/>
                </a:solidFill>
                <a:latin typeface="Helvetica Neue LT Pro 75"/>
                <a:cs typeface="Helvetica Neue LT Pro 75"/>
              </a:rPr>
              <a:t>OSHA PEL 1989 (United States, 3/1989). TWA: 100 ppm 8 hours.</a:t>
            </a:r>
          </a:p>
          <a:p>
            <a:pPr marL="12700">
              <a:lnSpc>
                <a:spcPts val="1040"/>
              </a:lnSpc>
              <a:spcBef>
                <a:spcPts val="100"/>
              </a:spcBef>
            </a:pPr>
            <a:r>
              <a:rPr lang="en-TT" sz="900" b="1" spc="-30" dirty="0">
                <a:solidFill>
                  <a:srgbClr val="1C216F"/>
                </a:solidFill>
                <a:latin typeface="Helvetica Neue LT Pro 75"/>
                <a:cs typeface="Helvetica Neue LT Pro 75"/>
              </a:rPr>
              <a:t>TWA: 435 mg/m3 8 hours.</a:t>
            </a:r>
          </a:p>
          <a:p>
            <a:pPr marL="12700">
              <a:lnSpc>
                <a:spcPts val="1040"/>
              </a:lnSpc>
              <a:spcBef>
                <a:spcPts val="100"/>
              </a:spcBef>
            </a:pPr>
            <a:r>
              <a:rPr lang="en-TT" sz="900" b="1" spc="-30" dirty="0">
                <a:solidFill>
                  <a:srgbClr val="1C216F"/>
                </a:solidFill>
                <a:latin typeface="Helvetica Neue LT Pro 75"/>
                <a:cs typeface="Helvetica Neue LT Pro 75"/>
              </a:rPr>
              <a:t>STEL: 150 ppm 15 minutes.</a:t>
            </a:r>
          </a:p>
          <a:p>
            <a:pPr marL="12700">
              <a:lnSpc>
                <a:spcPts val="1040"/>
              </a:lnSpc>
              <a:spcBef>
                <a:spcPts val="100"/>
              </a:spcBef>
            </a:pPr>
            <a:r>
              <a:rPr lang="en-TT" sz="900" b="1" spc="-30" dirty="0">
                <a:solidFill>
                  <a:srgbClr val="1C216F"/>
                </a:solidFill>
                <a:latin typeface="Helvetica Neue LT Pro 75"/>
                <a:cs typeface="Helvetica Neue LT Pro 75"/>
              </a:rPr>
              <a:t>STEL: 655 mg/m3 15 minutes.</a:t>
            </a:r>
          </a:p>
          <a:p>
            <a:pPr marL="12700">
              <a:lnSpc>
                <a:spcPts val="1040"/>
              </a:lnSpc>
              <a:spcBef>
                <a:spcPts val="100"/>
              </a:spcBef>
            </a:pPr>
            <a:r>
              <a:rPr lang="en-TT" sz="900" b="1" spc="-30" dirty="0">
                <a:solidFill>
                  <a:srgbClr val="1C216F"/>
                </a:solidFill>
                <a:latin typeface="Helvetica Neue LT Pro 75"/>
                <a:cs typeface="Helvetica Neue LT Pro 75"/>
              </a:rPr>
              <a:t>OSHA PEL (United States, 6/2010). TWA: 100 ppm 8 hours.</a:t>
            </a:r>
          </a:p>
          <a:p>
            <a:pPr marL="12700">
              <a:lnSpc>
                <a:spcPts val="1040"/>
              </a:lnSpc>
              <a:spcBef>
                <a:spcPts val="100"/>
              </a:spcBef>
            </a:pPr>
            <a:r>
              <a:rPr lang="en-TT" sz="900" b="1" spc="-30" dirty="0">
                <a:solidFill>
                  <a:srgbClr val="1C216F"/>
                </a:solidFill>
                <a:latin typeface="Helvetica Neue LT Pro 75"/>
                <a:cs typeface="Helvetica Neue LT Pro 75"/>
              </a:rPr>
              <a:t>TWA: 435 mg/m3 8 hours.</a:t>
            </a:r>
            <a:r>
              <a:rPr sz="900" dirty="0">
                <a:solidFill>
                  <a:srgbClr val="1C216F"/>
                </a:solidFill>
                <a:latin typeface="HelveticaNeueLTPro-Md"/>
                <a:cs typeface="HelveticaNeueLTPro-Md"/>
              </a:rPr>
              <a:t>.</a:t>
            </a:r>
            <a:endParaRPr sz="900" dirty="0">
              <a:latin typeface="HelveticaNeueLTPro-Md"/>
              <a:cs typeface="HelveticaNeueLTPro-Md"/>
            </a:endParaRPr>
          </a:p>
        </p:txBody>
      </p:sp>
      <p:sp>
        <p:nvSpPr>
          <p:cNvPr id="45" name="object 29">
            <a:extLst>
              <a:ext uri="{FF2B5EF4-FFF2-40B4-BE49-F238E27FC236}">
                <a16:creationId xmlns:a16="http://schemas.microsoft.com/office/drawing/2014/main" id="{5792F746-8586-43CB-9104-4AFC3C496237}"/>
              </a:ext>
            </a:extLst>
          </p:cNvPr>
          <p:cNvSpPr/>
          <p:nvPr/>
        </p:nvSpPr>
        <p:spPr>
          <a:xfrm>
            <a:off x="609600" y="9296400"/>
            <a:ext cx="6547484" cy="0"/>
          </a:xfrm>
          <a:custGeom>
            <a:avLst/>
            <a:gdLst/>
            <a:ahLst/>
            <a:cxnLst/>
            <a:rect l="l" t="t" r="r" b="b"/>
            <a:pathLst>
              <a:path w="6547484">
                <a:moveTo>
                  <a:pt x="0" y="0"/>
                </a:moveTo>
                <a:lnTo>
                  <a:pt x="6547104" y="0"/>
                </a:lnTo>
              </a:path>
            </a:pathLst>
          </a:custGeom>
          <a:ln w="12700">
            <a:solidFill>
              <a:srgbClr val="14B1E7"/>
            </a:solidFill>
          </a:ln>
        </p:spPr>
        <p:txBody>
          <a:bodyPr wrap="square" lIns="0" tIns="0" rIns="0" bIns="0" rtlCol="0"/>
          <a:lstStyle/>
          <a:p>
            <a:endParaRPr/>
          </a:p>
        </p:txBody>
      </p:sp>
      <p:sp>
        <p:nvSpPr>
          <p:cNvPr id="42" name="object 8">
            <a:extLst>
              <a:ext uri="{FF2B5EF4-FFF2-40B4-BE49-F238E27FC236}">
                <a16:creationId xmlns:a16="http://schemas.microsoft.com/office/drawing/2014/main" id="{C618CEB8-7339-4AEF-8E80-9662283CF0DA}"/>
              </a:ext>
            </a:extLst>
          </p:cNvPr>
          <p:cNvSpPr txBox="1">
            <a:spLocks noGrp="1"/>
          </p:cNvSpPr>
          <p:nvPr>
            <p:ph type="title"/>
          </p:nvPr>
        </p:nvSpPr>
        <p:spPr>
          <a:xfrm>
            <a:off x="444500" y="889000"/>
            <a:ext cx="7327900" cy="387350"/>
          </a:xfrm>
          <a:prstGeom prst="rect">
            <a:avLst/>
          </a:prstGeom>
        </p:spPr>
        <p:txBody>
          <a:bodyPr vert="horz" wrap="square" lIns="0" tIns="16510" rIns="0" bIns="0" rtlCol="0">
            <a:spAutoFit/>
          </a:bodyPr>
          <a:lstStyle/>
          <a:p>
            <a:pPr marL="12700">
              <a:lnSpc>
                <a:spcPct val="100000"/>
              </a:lnSpc>
              <a:spcBef>
                <a:spcPts val="130"/>
              </a:spcBef>
            </a:pPr>
            <a:r>
              <a:rPr lang="en-US" sz="2350" spc="-85" dirty="0">
                <a:solidFill>
                  <a:srgbClr val="2DBEEF"/>
                </a:solidFill>
                <a:latin typeface="HelveticaNeueLTPro-Roman"/>
                <a:cs typeface="HelveticaNeueLTPro-Roman"/>
              </a:rPr>
              <a:t>BERGER EPILUX SLIP RESISNTANCE BASE  PART A</a:t>
            </a:r>
            <a:endParaRPr sz="2350" dirty="0">
              <a:latin typeface="HelveticaNeueLTPro-Roman"/>
              <a:cs typeface="HelveticaNeueLTPro-Roman"/>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8">
            <a:extLst>
              <a:ext uri="{FF2B5EF4-FFF2-40B4-BE49-F238E27FC236}">
                <a16:creationId xmlns:a16="http://schemas.microsoft.com/office/drawing/2014/main" id="{43458EC1-A649-4DE9-8E02-DDD6CC3C8F4B}"/>
              </a:ext>
            </a:extLst>
          </p:cNvPr>
          <p:cNvSpPr txBox="1"/>
          <p:nvPr/>
        </p:nvSpPr>
        <p:spPr>
          <a:xfrm>
            <a:off x="457200" y="1362455"/>
            <a:ext cx="6684645" cy="228600"/>
          </a:xfrm>
          <a:prstGeom prst="rect">
            <a:avLst/>
          </a:prstGeom>
          <a:solidFill>
            <a:srgbClr val="0B61AD"/>
          </a:solidFill>
        </p:spPr>
        <p:txBody>
          <a:bodyPr vert="horz" wrap="square" lIns="0" tIns="24130" rIns="0" bIns="0" rtlCol="0">
            <a:spAutoFit/>
          </a:bodyPr>
          <a:lstStyle/>
          <a:p>
            <a:pPr marL="228600">
              <a:lnSpc>
                <a:spcPct val="100000"/>
              </a:lnSpc>
              <a:spcBef>
                <a:spcPts val="190"/>
              </a:spcBef>
            </a:pPr>
            <a:r>
              <a:rPr sz="1100" b="1" spc="10" dirty="0">
                <a:solidFill>
                  <a:srgbClr val="FFFFFF"/>
                </a:solidFill>
                <a:latin typeface="Helvetica Neue LT Pro 75"/>
                <a:cs typeface="Helvetica Neue LT Pro 75"/>
              </a:rPr>
              <a:t>8.</a:t>
            </a:r>
            <a:r>
              <a:rPr sz="1100" b="1" spc="-5" dirty="0">
                <a:solidFill>
                  <a:srgbClr val="FFFFFF"/>
                </a:solidFill>
                <a:latin typeface="Helvetica Neue LT Pro 75"/>
                <a:cs typeface="Helvetica Neue LT Pro 75"/>
              </a:rPr>
              <a:t> </a:t>
            </a:r>
            <a:r>
              <a:rPr sz="1100" b="1" spc="5" dirty="0">
                <a:solidFill>
                  <a:srgbClr val="FFFFFF"/>
                </a:solidFill>
                <a:latin typeface="Helvetica Neue LT Pro 75"/>
                <a:cs typeface="Helvetica Neue LT Pro 75"/>
              </a:rPr>
              <a:t>EXPOSURE</a:t>
            </a:r>
            <a:r>
              <a:rPr sz="1100" b="1" dirty="0">
                <a:solidFill>
                  <a:srgbClr val="FFFFFF"/>
                </a:solidFill>
                <a:latin typeface="Helvetica Neue LT Pro 75"/>
                <a:cs typeface="Helvetica Neue LT Pro 75"/>
              </a:rPr>
              <a:t> CONTROLS/PERSONAL</a:t>
            </a:r>
            <a:r>
              <a:rPr sz="1100" b="1" spc="-5" dirty="0">
                <a:solidFill>
                  <a:srgbClr val="FFFFFF"/>
                </a:solidFill>
                <a:latin typeface="Helvetica Neue LT Pro 75"/>
                <a:cs typeface="Helvetica Neue LT Pro 75"/>
              </a:rPr>
              <a:t> PROTECTION</a:t>
            </a:r>
            <a:endParaRPr sz="1100" dirty="0">
              <a:latin typeface="Helvetica Neue LT Pro 75"/>
              <a:cs typeface="Helvetica Neue LT Pro 75"/>
            </a:endParaRPr>
          </a:p>
        </p:txBody>
      </p:sp>
      <p:grpSp>
        <p:nvGrpSpPr>
          <p:cNvPr id="4" name="object 3">
            <a:extLst>
              <a:ext uri="{FF2B5EF4-FFF2-40B4-BE49-F238E27FC236}">
                <a16:creationId xmlns:a16="http://schemas.microsoft.com/office/drawing/2014/main" id="{7B005849-3993-4862-BE90-290F5B5BFABB}"/>
              </a:ext>
            </a:extLst>
          </p:cNvPr>
          <p:cNvGrpSpPr/>
          <p:nvPr/>
        </p:nvGrpSpPr>
        <p:grpSpPr>
          <a:xfrm>
            <a:off x="7318184" y="1508086"/>
            <a:ext cx="128270" cy="6530340"/>
            <a:chOff x="7318184" y="1508086"/>
            <a:chExt cx="128270" cy="6530340"/>
          </a:xfrm>
        </p:grpSpPr>
        <p:sp>
          <p:nvSpPr>
            <p:cNvPr id="5" name="object 4">
              <a:extLst>
                <a:ext uri="{FF2B5EF4-FFF2-40B4-BE49-F238E27FC236}">
                  <a16:creationId xmlns:a16="http://schemas.microsoft.com/office/drawing/2014/main" id="{111A8281-31F0-48E0-AF6C-A86A536D1AB1}"/>
                </a:ext>
              </a:extLst>
            </p:cNvPr>
            <p:cNvSpPr/>
            <p:nvPr/>
          </p:nvSpPr>
          <p:spPr>
            <a:xfrm>
              <a:off x="7318184" y="1508086"/>
              <a:ext cx="128270" cy="2654935"/>
            </a:xfrm>
            <a:custGeom>
              <a:avLst/>
              <a:gdLst/>
              <a:ahLst/>
              <a:cxnLst/>
              <a:rect l="l" t="t" r="r" b="b"/>
              <a:pathLst>
                <a:path w="128270" h="2654935">
                  <a:moveTo>
                    <a:pt x="128016" y="0"/>
                  </a:moveTo>
                  <a:lnTo>
                    <a:pt x="0" y="0"/>
                  </a:lnTo>
                  <a:lnTo>
                    <a:pt x="0" y="2654338"/>
                  </a:lnTo>
                  <a:lnTo>
                    <a:pt x="128016" y="2654338"/>
                  </a:lnTo>
                  <a:lnTo>
                    <a:pt x="128016" y="0"/>
                  </a:lnTo>
                  <a:close/>
                </a:path>
              </a:pathLst>
            </a:custGeom>
            <a:solidFill>
              <a:srgbClr val="14B1E7"/>
            </a:solidFill>
          </p:spPr>
          <p:txBody>
            <a:bodyPr wrap="square" lIns="0" tIns="0" rIns="0" bIns="0" rtlCol="0"/>
            <a:lstStyle/>
            <a:p>
              <a:endParaRPr/>
            </a:p>
          </p:txBody>
        </p:sp>
        <p:sp>
          <p:nvSpPr>
            <p:cNvPr id="6" name="object 5">
              <a:extLst>
                <a:ext uri="{FF2B5EF4-FFF2-40B4-BE49-F238E27FC236}">
                  <a16:creationId xmlns:a16="http://schemas.microsoft.com/office/drawing/2014/main" id="{B4E0F74A-B051-4DC7-BF87-4EA6FE168A8A}"/>
                </a:ext>
              </a:extLst>
            </p:cNvPr>
            <p:cNvSpPr/>
            <p:nvPr/>
          </p:nvSpPr>
          <p:spPr>
            <a:xfrm>
              <a:off x="7318184" y="4162412"/>
              <a:ext cx="128270" cy="1275080"/>
            </a:xfrm>
            <a:custGeom>
              <a:avLst/>
              <a:gdLst/>
              <a:ahLst/>
              <a:cxnLst/>
              <a:rect l="l" t="t" r="r" b="b"/>
              <a:pathLst>
                <a:path w="128270" h="1275079">
                  <a:moveTo>
                    <a:pt x="128016" y="0"/>
                  </a:moveTo>
                  <a:lnTo>
                    <a:pt x="0" y="0"/>
                  </a:lnTo>
                  <a:lnTo>
                    <a:pt x="0" y="1274914"/>
                  </a:lnTo>
                  <a:lnTo>
                    <a:pt x="128016" y="1274914"/>
                  </a:lnTo>
                  <a:lnTo>
                    <a:pt x="128016" y="0"/>
                  </a:lnTo>
                  <a:close/>
                </a:path>
              </a:pathLst>
            </a:custGeom>
            <a:solidFill>
              <a:srgbClr val="0B61AD"/>
            </a:solidFill>
          </p:spPr>
          <p:txBody>
            <a:bodyPr wrap="square" lIns="0" tIns="0" rIns="0" bIns="0" rtlCol="0"/>
            <a:lstStyle/>
            <a:p>
              <a:endParaRPr/>
            </a:p>
          </p:txBody>
        </p:sp>
        <p:sp>
          <p:nvSpPr>
            <p:cNvPr id="7" name="object 6">
              <a:extLst>
                <a:ext uri="{FF2B5EF4-FFF2-40B4-BE49-F238E27FC236}">
                  <a16:creationId xmlns:a16="http://schemas.microsoft.com/office/drawing/2014/main" id="{2E0D783F-ACB0-4BE4-BD1E-B5CCF85A68BA}"/>
                </a:ext>
              </a:extLst>
            </p:cNvPr>
            <p:cNvSpPr/>
            <p:nvPr/>
          </p:nvSpPr>
          <p:spPr>
            <a:xfrm>
              <a:off x="7318184" y="5437327"/>
              <a:ext cx="128270" cy="1301115"/>
            </a:xfrm>
            <a:custGeom>
              <a:avLst/>
              <a:gdLst/>
              <a:ahLst/>
              <a:cxnLst/>
              <a:rect l="l" t="t" r="r" b="b"/>
              <a:pathLst>
                <a:path w="128270" h="1301115">
                  <a:moveTo>
                    <a:pt x="128016" y="0"/>
                  </a:moveTo>
                  <a:lnTo>
                    <a:pt x="0" y="0"/>
                  </a:lnTo>
                  <a:lnTo>
                    <a:pt x="0" y="1300492"/>
                  </a:lnTo>
                  <a:lnTo>
                    <a:pt x="128016" y="1300492"/>
                  </a:lnTo>
                  <a:lnTo>
                    <a:pt x="128016" y="0"/>
                  </a:lnTo>
                  <a:close/>
                </a:path>
              </a:pathLst>
            </a:custGeom>
            <a:solidFill>
              <a:srgbClr val="009ADB"/>
            </a:solidFill>
          </p:spPr>
          <p:txBody>
            <a:bodyPr wrap="square" lIns="0" tIns="0" rIns="0" bIns="0" rtlCol="0"/>
            <a:lstStyle/>
            <a:p>
              <a:endParaRPr/>
            </a:p>
          </p:txBody>
        </p:sp>
        <p:sp>
          <p:nvSpPr>
            <p:cNvPr id="8" name="object 7">
              <a:extLst>
                <a:ext uri="{FF2B5EF4-FFF2-40B4-BE49-F238E27FC236}">
                  <a16:creationId xmlns:a16="http://schemas.microsoft.com/office/drawing/2014/main" id="{35C5F7D0-3852-4D12-8B5B-738E20661957}"/>
                </a:ext>
              </a:extLst>
            </p:cNvPr>
            <p:cNvSpPr/>
            <p:nvPr/>
          </p:nvSpPr>
          <p:spPr>
            <a:xfrm>
              <a:off x="7318184" y="6737832"/>
              <a:ext cx="128270" cy="1300480"/>
            </a:xfrm>
            <a:custGeom>
              <a:avLst/>
              <a:gdLst/>
              <a:ahLst/>
              <a:cxnLst/>
              <a:rect l="l" t="t" r="r" b="b"/>
              <a:pathLst>
                <a:path w="128270" h="1300479">
                  <a:moveTo>
                    <a:pt x="128016" y="0"/>
                  </a:moveTo>
                  <a:lnTo>
                    <a:pt x="0" y="0"/>
                  </a:lnTo>
                  <a:lnTo>
                    <a:pt x="0" y="1300479"/>
                  </a:lnTo>
                  <a:lnTo>
                    <a:pt x="128016" y="1300479"/>
                  </a:lnTo>
                  <a:lnTo>
                    <a:pt x="128016" y="0"/>
                  </a:lnTo>
                  <a:close/>
                </a:path>
              </a:pathLst>
            </a:custGeom>
            <a:solidFill>
              <a:srgbClr val="00B3F0"/>
            </a:solidFill>
          </p:spPr>
          <p:txBody>
            <a:bodyPr wrap="square" lIns="0" tIns="0" rIns="0" bIns="0" rtlCol="0"/>
            <a:lstStyle/>
            <a:p>
              <a:endParaRPr/>
            </a:p>
          </p:txBody>
        </p:sp>
      </p:grpSp>
      <p:sp>
        <p:nvSpPr>
          <p:cNvPr id="9" name="object 25">
            <a:extLst>
              <a:ext uri="{FF2B5EF4-FFF2-40B4-BE49-F238E27FC236}">
                <a16:creationId xmlns:a16="http://schemas.microsoft.com/office/drawing/2014/main" id="{19663FFB-B32D-4C7B-B728-B7C97B3CC630}"/>
              </a:ext>
            </a:extLst>
          </p:cNvPr>
          <p:cNvSpPr txBox="1"/>
          <p:nvPr/>
        </p:nvSpPr>
        <p:spPr>
          <a:xfrm>
            <a:off x="615950" y="1637104"/>
            <a:ext cx="1410335" cy="162560"/>
          </a:xfrm>
          <a:prstGeom prst="rect">
            <a:avLst/>
          </a:prstGeom>
        </p:spPr>
        <p:txBody>
          <a:bodyPr vert="horz" wrap="square" lIns="0" tIns="12700" rIns="0" bIns="0" rtlCol="0">
            <a:spAutoFit/>
          </a:bodyPr>
          <a:lstStyle/>
          <a:p>
            <a:pPr marL="12700">
              <a:lnSpc>
                <a:spcPct val="100000"/>
              </a:lnSpc>
              <a:spcBef>
                <a:spcPts val="100"/>
              </a:spcBef>
            </a:pPr>
            <a:r>
              <a:rPr sz="900" b="1" spc="-5" dirty="0">
                <a:solidFill>
                  <a:srgbClr val="025FAD"/>
                </a:solidFill>
                <a:latin typeface="Helvetica Neue LT Pro 75"/>
                <a:cs typeface="Helvetica Neue LT Pro 75"/>
              </a:rPr>
              <a:t>E</a:t>
            </a:r>
            <a:r>
              <a:rPr sz="900" b="1" spc="-20" dirty="0">
                <a:solidFill>
                  <a:srgbClr val="025FAD"/>
                </a:solidFill>
                <a:latin typeface="Helvetica Neue LT Pro 75"/>
                <a:cs typeface="Helvetica Neue LT Pro 75"/>
              </a:rPr>
              <a:t>X</a:t>
            </a:r>
            <a:r>
              <a:rPr sz="900" b="1" spc="-25" dirty="0">
                <a:solidFill>
                  <a:srgbClr val="025FAD"/>
                </a:solidFill>
                <a:latin typeface="Helvetica Neue LT Pro 75"/>
                <a:cs typeface="Helvetica Neue LT Pro 75"/>
              </a:rPr>
              <a:t>PO</a:t>
            </a:r>
            <a:r>
              <a:rPr sz="900" b="1" spc="-20" dirty="0">
                <a:solidFill>
                  <a:srgbClr val="025FAD"/>
                </a:solidFill>
                <a:latin typeface="Helvetica Neue LT Pro 75"/>
                <a:cs typeface="Helvetica Neue LT Pro 75"/>
              </a:rPr>
              <a:t>SURE</a:t>
            </a:r>
            <a:r>
              <a:rPr sz="900" b="1" spc="-105" dirty="0">
                <a:solidFill>
                  <a:srgbClr val="025FAD"/>
                </a:solidFill>
                <a:latin typeface="Helvetica Neue LT Pro 75"/>
                <a:cs typeface="Helvetica Neue LT Pro 75"/>
              </a:rPr>
              <a:t> </a:t>
            </a:r>
            <a:r>
              <a:rPr sz="900" b="1" spc="-30" dirty="0">
                <a:solidFill>
                  <a:srgbClr val="025FAD"/>
                </a:solidFill>
                <a:latin typeface="Helvetica Neue LT Pro 75"/>
                <a:cs typeface="Helvetica Neue LT Pro 75"/>
              </a:rPr>
              <a:t>L</a:t>
            </a:r>
            <a:r>
              <a:rPr sz="900" b="1" spc="-20" dirty="0">
                <a:solidFill>
                  <a:srgbClr val="025FAD"/>
                </a:solidFill>
                <a:latin typeface="Helvetica Neue LT Pro 75"/>
                <a:cs typeface="Helvetica Neue LT Pro 75"/>
              </a:rPr>
              <a:t>IM</a:t>
            </a:r>
            <a:r>
              <a:rPr sz="900" b="1" spc="-15" dirty="0">
                <a:solidFill>
                  <a:srgbClr val="025FAD"/>
                </a:solidFill>
                <a:latin typeface="Helvetica Neue LT Pro 75"/>
                <a:cs typeface="Helvetica Neue LT Pro 75"/>
              </a:rPr>
              <a:t>I</a:t>
            </a:r>
            <a:r>
              <a:rPr sz="900" b="1" spc="-20" dirty="0">
                <a:solidFill>
                  <a:srgbClr val="025FAD"/>
                </a:solidFill>
                <a:latin typeface="Helvetica Neue LT Pro 75"/>
                <a:cs typeface="Helvetica Neue LT Pro 75"/>
              </a:rPr>
              <a:t>T</a:t>
            </a:r>
            <a:r>
              <a:rPr sz="900" b="1" spc="-105" dirty="0">
                <a:solidFill>
                  <a:srgbClr val="025FAD"/>
                </a:solidFill>
                <a:latin typeface="Helvetica Neue LT Pro 75"/>
                <a:cs typeface="Helvetica Neue LT Pro 75"/>
              </a:rPr>
              <a:t> </a:t>
            </a:r>
            <a:r>
              <a:rPr sz="900" b="1" spc="-60" dirty="0">
                <a:solidFill>
                  <a:srgbClr val="025FAD"/>
                </a:solidFill>
                <a:latin typeface="Helvetica Neue LT Pro 75"/>
                <a:cs typeface="Helvetica Neue LT Pro 75"/>
              </a:rPr>
              <a:t>V</a:t>
            </a:r>
            <a:r>
              <a:rPr sz="900" b="1" spc="-20" dirty="0">
                <a:solidFill>
                  <a:srgbClr val="025FAD"/>
                </a:solidFill>
                <a:latin typeface="Helvetica Neue LT Pro 75"/>
                <a:cs typeface="Helvetica Neue LT Pro 75"/>
              </a:rPr>
              <a:t>A</a:t>
            </a:r>
            <a:r>
              <a:rPr sz="900" b="1" spc="-35" dirty="0">
                <a:solidFill>
                  <a:srgbClr val="025FAD"/>
                </a:solidFill>
                <a:latin typeface="Helvetica Neue LT Pro 75"/>
                <a:cs typeface="Helvetica Neue LT Pro 75"/>
              </a:rPr>
              <a:t>L</a:t>
            </a:r>
            <a:r>
              <a:rPr sz="900" b="1" spc="-20" dirty="0">
                <a:solidFill>
                  <a:srgbClr val="025FAD"/>
                </a:solidFill>
                <a:latin typeface="Helvetica Neue LT Pro 75"/>
                <a:cs typeface="Helvetica Neue LT Pro 75"/>
              </a:rPr>
              <a:t>UES</a:t>
            </a:r>
            <a:endParaRPr sz="900">
              <a:latin typeface="Helvetica Neue LT Pro 75"/>
              <a:cs typeface="Helvetica Neue LT Pro 75"/>
            </a:endParaRPr>
          </a:p>
        </p:txBody>
      </p:sp>
      <p:sp>
        <p:nvSpPr>
          <p:cNvPr id="10" name="object 23">
            <a:extLst>
              <a:ext uri="{FF2B5EF4-FFF2-40B4-BE49-F238E27FC236}">
                <a16:creationId xmlns:a16="http://schemas.microsoft.com/office/drawing/2014/main" id="{A61350DE-E45E-4572-BD59-0F714C98BBEF}"/>
              </a:ext>
            </a:extLst>
          </p:cNvPr>
          <p:cNvSpPr txBox="1"/>
          <p:nvPr/>
        </p:nvSpPr>
        <p:spPr>
          <a:xfrm>
            <a:off x="615950" y="1926814"/>
            <a:ext cx="1129665" cy="162560"/>
          </a:xfrm>
          <a:prstGeom prst="rect">
            <a:avLst/>
          </a:prstGeom>
        </p:spPr>
        <p:txBody>
          <a:bodyPr vert="horz" wrap="square" lIns="0" tIns="12700" rIns="0" bIns="0" rtlCol="0">
            <a:spAutoFit/>
          </a:bodyPr>
          <a:lstStyle/>
          <a:p>
            <a:pPr marL="12700">
              <a:lnSpc>
                <a:spcPct val="100000"/>
              </a:lnSpc>
              <a:spcBef>
                <a:spcPts val="100"/>
              </a:spcBef>
            </a:pPr>
            <a:r>
              <a:rPr sz="900" b="1" spc="10" dirty="0">
                <a:solidFill>
                  <a:srgbClr val="025FAD"/>
                </a:solidFill>
                <a:latin typeface="Helvetica Neue LT Pro 75"/>
                <a:cs typeface="Helvetica Neue LT Pro 75"/>
              </a:rPr>
              <a:t>IN</a:t>
            </a:r>
            <a:r>
              <a:rPr sz="900" b="1" spc="15" dirty="0">
                <a:solidFill>
                  <a:srgbClr val="025FAD"/>
                </a:solidFill>
                <a:latin typeface="Helvetica Neue LT Pro 75"/>
                <a:cs typeface="Helvetica Neue LT Pro 75"/>
              </a:rPr>
              <a:t>G</a:t>
            </a:r>
            <a:r>
              <a:rPr sz="900" b="1" spc="10" dirty="0">
                <a:solidFill>
                  <a:srgbClr val="025FAD"/>
                </a:solidFill>
                <a:latin typeface="Helvetica Neue LT Pro 75"/>
                <a:cs typeface="Helvetica Neue LT Pro 75"/>
              </a:rPr>
              <a:t>R</a:t>
            </a:r>
            <a:r>
              <a:rPr sz="900" b="1" spc="15" dirty="0">
                <a:solidFill>
                  <a:srgbClr val="025FAD"/>
                </a:solidFill>
                <a:latin typeface="Helvetica Neue LT Pro 75"/>
                <a:cs typeface="Helvetica Neue LT Pro 75"/>
              </a:rPr>
              <a:t>E</a:t>
            </a:r>
            <a:r>
              <a:rPr sz="900" b="1" spc="10" dirty="0">
                <a:solidFill>
                  <a:srgbClr val="025FAD"/>
                </a:solidFill>
                <a:latin typeface="Helvetica Neue LT Pro 75"/>
                <a:cs typeface="Helvetica Neue LT Pro 75"/>
              </a:rPr>
              <a:t>DI</a:t>
            </a:r>
            <a:r>
              <a:rPr sz="900" b="1" spc="15" dirty="0">
                <a:solidFill>
                  <a:srgbClr val="025FAD"/>
                </a:solidFill>
                <a:latin typeface="Helvetica Neue LT Pro 75"/>
                <a:cs typeface="Helvetica Neue LT Pro 75"/>
              </a:rPr>
              <a:t>E</a:t>
            </a:r>
            <a:r>
              <a:rPr sz="900" b="1" spc="5" dirty="0">
                <a:solidFill>
                  <a:srgbClr val="025FAD"/>
                </a:solidFill>
                <a:latin typeface="Helvetica Neue LT Pro 75"/>
                <a:cs typeface="Helvetica Neue LT Pro 75"/>
              </a:rPr>
              <a:t>N</a:t>
            </a:r>
            <a:r>
              <a:rPr sz="900" b="1" dirty="0">
                <a:solidFill>
                  <a:srgbClr val="025FAD"/>
                </a:solidFill>
                <a:latin typeface="Helvetica Neue LT Pro 75"/>
                <a:cs typeface="Helvetica Neue LT Pro 75"/>
              </a:rPr>
              <a:t>T</a:t>
            </a:r>
            <a:r>
              <a:rPr sz="900" b="1" spc="-5" dirty="0">
                <a:solidFill>
                  <a:srgbClr val="025FAD"/>
                </a:solidFill>
                <a:latin typeface="Helvetica Neue LT Pro 75"/>
                <a:cs typeface="Helvetica Neue LT Pro 75"/>
              </a:rPr>
              <a:t> </a:t>
            </a:r>
            <a:r>
              <a:rPr sz="900" b="1" spc="15" dirty="0">
                <a:solidFill>
                  <a:srgbClr val="025FAD"/>
                </a:solidFill>
                <a:latin typeface="Helvetica Neue LT Pro 75"/>
                <a:cs typeface="Helvetica Neue LT Pro 75"/>
              </a:rPr>
              <a:t>NAM</a:t>
            </a:r>
            <a:r>
              <a:rPr sz="900" b="1" dirty="0">
                <a:solidFill>
                  <a:srgbClr val="025FAD"/>
                </a:solidFill>
                <a:latin typeface="Helvetica Neue LT Pro 75"/>
                <a:cs typeface="Helvetica Neue LT Pro 75"/>
              </a:rPr>
              <a:t>E</a:t>
            </a:r>
            <a:endParaRPr sz="900" dirty="0">
              <a:latin typeface="Helvetica Neue LT Pro 75"/>
              <a:cs typeface="Helvetica Neue LT Pro 75"/>
            </a:endParaRPr>
          </a:p>
        </p:txBody>
      </p:sp>
      <p:sp>
        <p:nvSpPr>
          <p:cNvPr id="11" name="object 24">
            <a:extLst>
              <a:ext uri="{FF2B5EF4-FFF2-40B4-BE49-F238E27FC236}">
                <a16:creationId xmlns:a16="http://schemas.microsoft.com/office/drawing/2014/main" id="{10BEF244-F196-4F66-85D0-08E7DFE95D2E}"/>
              </a:ext>
            </a:extLst>
          </p:cNvPr>
          <p:cNvSpPr txBox="1"/>
          <p:nvPr/>
        </p:nvSpPr>
        <p:spPr>
          <a:xfrm>
            <a:off x="2675635" y="1926814"/>
            <a:ext cx="1986914" cy="162560"/>
          </a:xfrm>
          <a:prstGeom prst="rect">
            <a:avLst/>
          </a:prstGeom>
        </p:spPr>
        <p:txBody>
          <a:bodyPr vert="horz" wrap="square" lIns="0" tIns="12700" rIns="0" bIns="0" rtlCol="0">
            <a:spAutoFit/>
          </a:bodyPr>
          <a:lstStyle/>
          <a:p>
            <a:pPr marL="12700">
              <a:lnSpc>
                <a:spcPct val="100000"/>
              </a:lnSpc>
              <a:spcBef>
                <a:spcPts val="100"/>
              </a:spcBef>
            </a:pPr>
            <a:r>
              <a:rPr sz="900" b="1" spc="-10" dirty="0">
                <a:solidFill>
                  <a:srgbClr val="1C216F"/>
                </a:solidFill>
                <a:latin typeface="Helvetica Neue LT Pro 75"/>
                <a:cs typeface="Helvetica Neue LT Pro 75"/>
              </a:rPr>
              <a:t>OCC</a:t>
            </a:r>
            <a:r>
              <a:rPr sz="900" b="1" spc="-5" dirty="0">
                <a:solidFill>
                  <a:srgbClr val="1C216F"/>
                </a:solidFill>
                <a:latin typeface="Helvetica Neue LT Pro 75"/>
                <a:cs typeface="Helvetica Neue LT Pro 75"/>
              </a:rPr>
              <a:t>U</a:t>
            </a:r>
            <a:r>
              <a:rPr sz="900" b="1" spc="-55" dirty="0">
                <a:solidFill>
                  <a:srgbClr val="1C216F"/>
                </a:solidFill>
                <a:latin typeface="Helvetica Neue LT Pro 75"/>
                <a:cs typeface="Helvetica Neue LT Pro 75"/>
              </a:rPr>
              <a:t>P</a:t>
            </a:r>
            <a:r>
              <a:rPr sz="900" b="1" spc="-70" dirty="0">
                <a:solidFill>
                  <a:srgbClr val="1C216F"/>
                </a:solidFill>
                <a:latin typeface="Helvetica Neue LT Pro 75"/>
                <a:cs typeface="Helvetica Neue LT Pro 75"/>
              </a:rPr>
              <a:t>A</a:t>
            </a:r>
            <a:r>
              <a:rPr sz="900" b="1" spc="-10" dirty="0">
                <a:solidFill>
                  <a:srgbClr val="1C216F"/>
                </a:solidFill>
                <a:latin typeface="Helvetica Neue LT Pro 75"/>
                <a:cs typeface="Helvetica Neue LT Pro 75"/>
              </a:rPr>
              <a:t>T</a:t>
            </a:r>
            <a:r>
              <a:rPr sz="900" b="1" spc="-5" dirty="0">
                <a:solidFill>
                  <a:srgbClr val="1C216F"/>
                </a:solidFill>
                <a:latin typeface="Helvetica Neue LT Pro 75"/>
                <a:cs typeface="Helvetica Neue LT Pro 75"/>
              </a:rPr>
              <a:t>IONA</a:t>
            </a:r>
            <a:r>
              <a:rPr sz="900" b="1" dirty="0">
                <a:solidFill>
                  <a:srgbClr val="1C216F"/>
                </a:solidFill>
                <a:latin typeface="Helvetica Neue LT Pro 75"/>
                <a:cs typeface="Helvetica Neue LT Pro 75"/>
              </a:rPr>
              <a:t>L</a:t>
            </a:r>
            <a:r>
              <a:rPr sz="900" b="1" spc="-40" dirty="0">
                <a:solidFill>
                  <a:srgbClr val="1C216F"/>
                </a:solidFill>
                <a:latin typeface="Helvetica Neue LT Pro 75"/>
                <a:cs typeface="Helvetica Neue LT Pro 75"/>
              </a:rPr>
              <a:t> </a:t>
            </a:r>
            <a:r>
              <a:rPr sz="900" b="1" spc="10" dirty="0">
                <a:solidFill>
                  <a:srgbClr val="1C216F"/>
                </a:solidFill>
                <a:latin typeface="Helvetica Neue LT Pro 75"/>
                <a:cs typeface="Helvetica Neue LT Pro 75"/>
              </a:rPr>
              <a:t>E</a:t>
            </a:r>
            <a:r>
              <a:rPr sz="900" b="1" spc="-5" dirty="0">
                <a:solidFill>
                  <a:srgbClr val="1C216F"/>
                </a:solidFill>
                <a:latin typeface="Helvetica Neue LT Pro 75"/>
                <a:cs typeface="Helvetica Neue LT Pro 75"/>
              </a:rPr>
              <a:t>X</a:t>
            </a:r>
            <a:r>
              <a:rPr sz="900" b="1" spc="-10" dirty="0">
                <a:solidFill>
                  <a:srgbClr val="1C216F"/>
                </a:solidFill>
                <a:latin typeface="Helvetica Neue LT Pro 75"/>
                <a:cs typeface="Helvetica Neue LT Pro 75"/>
              </a:rPr>
              <a:t>PO</a:t>
            </a:r>
            <a:r>
              <a:rPr sz="900" b="1" spc="-5" dirty="0">
                <a:solidFill>
                  <a:srgbClr val="1C216F"/>
                </a:solidFill>
                <a:latin typeface="Helvetica Neue LT Pro 75"/>
                <a:cs typeface="Helvetica Neue LT Pro 75"/>
              </a:rPr>
              <a:t>SUR</a:t>
            </a:r>
            <a:r>
              <a:rPr sz="900" b="1" dirty="0">
                <a:solidFill>
                  <a:srgbClr val="1C216F"/>
                </a:solidFill>
                <a:latin typeface="Helvetica Neue LT Pro 75"/>
                <a:cs typeface="Helvetica Neue LT Pro 75"/>
              </a:rPr>
              <a:t>E</a:t>
            </a:r>
            <a:r>
              <a:rPr sz="900" b="1" spc="-40" dirty="0">
                <a:solidFill>
                  <a:srgbClr val="1C216F"/>
                </a:solidFill>
                <a:latin typeface="Helvetica Neue LT Pro 75"/>
                <a:cs typeface="Helvetica Neue LT Pro 75"/>
              </a:rPr>
              <a:t> </a:t>
            </a:r>
            <a:r>
              <a:rPr sz="900" b="1" spc="-15" dirty="0">
                <a:solidFill>
                  <a:srgbClr val="1C216F"/>
                </a:solidFill>
                <a:latin typeface="Helvetica Neue LT Pro 75"/>
                <a:cs typeface="Helvetica Neue LT Pro 75"/>
              </a:rPr>
              <a:t>L</a:t>
            </a:r>
            <a:r>
              <a:rPr sz="900" b="1" spc="-5" dirty="0">
                <a:solidFill>
                  <a:srgbClr val="1C216F"/>
                </a:solidFill>
                <a:latin typeface="Helvetica Neue LT Pro 75"/>
                <a:cs typeface="Helvetica Neue LT Pro 75"/>
              </a:rPr>
              <a:t>IM</a:t>
            </a:r>
            <a:r>
              <a:rPr sz="900" b="1" spc="-15" dirty="0">
                <a:solidFill>
                  <a:srgbClr val="1C216F"/>
                </a:solidFill>
                <a:latin typeface="Helvetica Neue LT Pro 75"/>
                <a:cs typeface="Helvetica Neue LT Pro 75"/>
              </a:rPr>
              <a:t>I</a:t>
            </a:r>
            <a:r>
              <a:rPr sz="900" b="1" spc="-5" dirty="0">
                <a:solidFill>
                  <a:srgbClr val="1C216F"/>
                </a:solidFill>
                <a:latin typeface="Helvetica Neue LT Pro 75"/>
                <a:cs typeface="Helvetica Neue LT Pro 75"/>
              </a:rPr>
              <a:t>T</a:t>
            </a:r>
            <a:r>
              <a:rPr sz="900" b="1" dirty="0">
                <a:solidFill>
                  <a:srgbClr val="1C216F"/>
                </a:solidFill>
                <a:latin typeface="Helvetica Neue LT Pro 75"/>
                <a:cs typeface="Helvetica Neue LT Pro 75"/>
              </a:rPr>
              <a:t>S</a:t>
            </a:r>
            <a:endParaRPr sz="900" dirty="0">
              <a:latin typeface="Helvetica Neue LT Pro 75"/>
              <a:cs typeface="Helvetica Neue LT Pro 75"/>
            </a:endParaRPr>
          </a:p>
        </p:txBody>
      </p:sp>
      <p:sp>
        <p:nvSpPr>
          <p:cNvPr id="12" name="object 26">
            <a:extLst>
              <a:ext uri="{FF2B5EF4-FFF2-40B4-BE49-F238E27FC236}">
                <a16:creationId xmlns:a16="http://schemas.microsoft.com/office/drawing/2014/main" id="{35E51FEA-99E6-4E6D-960F-318E4A108044}"/>
              </a:ext>
            </a:extLst>
          </p:cNvPr>
          <p:cNvSpPr/>
          <p:nvPr/>
        </p:nvSpPr>
        <p:spPr>
          <a:xfrm>
            <a:off x="576072" y="1890015"/>
            <a:ext cx="6547484" cy="0"/>
          </a:xfrm>
          <a:custGeom>
            <a:avLst/>
            <a:gdLst/>
            <a:ahLst/>
            <a:cxnLst/>
            <a:rect l="l" t="t" r="r" b="b"/>
            <a:pathLst>
              <a:path w="6547484">
                <a:moveTo>
                  <a:pt x="0" y="0"/>
                </a:moveTo>
                <a:lnTo>
                  <a:pt x="6547104" y="0"/>
                </a:lnTo>
              </a:path>
            </a:pathLst>
          </a:custGeom>
          <a:ln w="12700">
            <a:solidFill>
              <a:srgbClr val="14B1E7"/>
            </a:solidFill>
          </a:ln>
        </p:spPr>
        <p:txBody>
          <a:bodyPr wrap="square" lIns="0" tIns="0" rIns="0" bIns="0" rtlCol="0"/>
          <a:lstStyle/>
          <a:p>
            <a:endParaRPr/>
          </a:p>
        </p:txBody>
      </p:sp>
      <p:sp>
        <p:nvSpPr>
          <p:cNvPr id="13" name="object 27">
            <a:extLst>
              <a:ext uri="{FF2B5EF4-FFF2-40B4-BE49-F238E27FC236}">
                <a16:creationId xmlns:a16="http://schemas.microsoft.com/office/drawing/2014/main" id="{C3FFD484-7D9D-4882-A48D-6CCFE9538710}"/>
              </a:ext>
            </a:extLst>
          </p:cNvPr>
          <p:cNvSpPr/>
          <p:nvPr/>
        </p:nvSpPr>
        <p:spPr>
          <a:xfrm>
            <a:off x="576072" y="2136009"/>
            <a:ext cx="6547484" cy="0"/>
          </a:xfrm>
          <a:custGeom>
            <a:avLst/>
            <a:gdLst/>
            <a:ahLst/>
            <a:cxnLst/>
            <a:rect l="l" t="t" r="r" b="b"/>
            <a:pathLst>
              <a:path w="6547484">
                <a:moveTo>
                  <a:pt x="0" y="0"/>
                </a:moveTo>
                <a:lnTo>
                  <a:pt x="6547104" y="0"/>
                </a:lnTo>
              </a:path>
            </a:pathLst>
          </a:custGeom>
          <a:ln w="12700">
            <a:solidFill>
              <a:srgbClr val="14B1E7"/>
            </a:solidFill>
          </a:ln>
        </p:spPr>
        <p:txBody>
          <a:bodyPr wrap="square" lIns="0" tIns="0" rIns="0" bIns="0" rtlCol="0"/>
          <a:lstStyle/>
          <a:p>
            <a:endParaRPr/>
          </a:p>
        </p:txBody>
      </p:sp>
      <p:sp>
        <p:nvSpPr>
          <p:cNvPr id="14" name="object 10">
            <a:extLst>
              <a:ext uri="{FF2B5EF4-FFF2-40B4-BE49-F238E27FC236}">
                <a16:creationId xmlns:a16="http://schemas.microsoft.com/office/drawing/2014/main" id="{5FC20A21-A647-4049-9111-8CBFBE7E3CF6}"/>
              </a:ext>
            </a:extLst>
          </p:cNvPr>
          <p:cNvSpPr txBox="1"/>
          <p:nvPr/>
        </p:nvSpPr>
        <p:spPr>
          <a:xfrm>
            <a:off x="615949" y="2172811"/>
            <a:ext cx="1410335" cy="151323"/>
          </a:xfrm>
          <a:prstGeom prst="rect">
            <a:avLst/>
          </a:prstGeom>
        </p:spPr>
        <p:txBody>
          <a:bodyPr vert="horz" wrap="square" lIns="0" tIns="12700" rIns="0" bIns="0" rtlCol="0">
            <a:spAutoFit/>
          </a:bodyPr>
          <a:lstStyle/>
          <a:p>
            <a:pPr marL="12700">
              <a:lnSpc>
                <a:spcPct val="100000"/>
              </a:lnSpc>
              <a:spcBef>
                <a:spcPts val="100"/>
              </a:spcBef>
            </a:pPr>
            <a:r>
              <a:rPr lang="en-TT" sz="900" b="1" spc="40" dirty="0">
                <a:solidFill>
                  <a:srgbClr val="025FAD"/>
                </a:solidFill>
                <a:latin typeface="Helvetica Neue LT Pro 75"/>
                <a:cs typeface="Helvetica Neue LT Pro 75"/>
              </a:rPr>
              <a:t>titanium dioxide</a:t>
            </a:r>
            <a:endParaRPr sz="900" dirty="0">
              <a:latin typeface="Helvetica Neue LT Pro 75"/>
              <a:cs typeface="Helvetica Neue LT Pro 75"/>
            </a:endParaRPr>
          </a:p>
        </p:txBody>
      </p:sp>
      <p:sp>
        <p:nvSpPr>
          <p:cNvPr id="15" name="object 9">
            <a:extLst>
              <a:ext uri="{FF2B5EF4-FFF2-40B4-BE49-F238E27FC236}">
                <a16:creationId xmlns:a16="http://schemas.microsoft.com/office/drawing/2014/main" id="{98E9A04B-8F1C-4373-8E2A-8454B4C3A6A3}"/>
              </a:ext>
            </a:extLst>
          </p:cNvPr>
          <p:cNvSpPr txBox="1"/>
          <p:nvPr/>
        </p:nvSpPr>
        <p:spPr>
          <a:xfrm>
            <a:off x="2675635" y="2227262"/>
            <a:ext cx="3139440" cy="820738"/>
          </a:xfrm>
          <a:prstGeom prst="rect">
            <a:avLst/>
          </a:prstGeom>
        </p:spPr>
        <p:txBody>
          <a:bodyPr vert="horz" wrap="square" lIns="0" tIns="12700" rIns="0" bIns="0" rtlCol="0">
            <a:spAutoFit/>
          </a:bodyPr>
          <a:lstStyle/>
          <a:p>
            <a:pPr marL="12700">
              <a:lnSpc>
                <a:spcPts val="1040"/>
              </a:lnSpc>
              <a:spcBef>
                <a:spcPts val="100"/>
              </a:spcBef>
            </a:pPr>
            <a:r>
              <a:rPr lang="en-US" sz="900" b="1" spc="-5" dirty="0">
                <a:solidFill>
                  <a:srgbClr val="1C216F"/>
                </a:solidFill>
                <a:latin typeface="Helvetica Neue LT Pro 75"/>
                <a:cs typeface="Helvetica Neue LT Pro 75"/>
              </a:rPr>
              <a:t>ACGIH TLV (United States, 3/2012).</a:t>
            </a:r>
          </a:p>
          <a:p>
            <a:pPr marL="12700">
              <a:lnSpc>
                <a:spcPts val="1040"/>
              </a:lnSpc>
              <a:spcBef>
                <a:spcPts val="100"/>
              </a:spcBef>
            </a:pPr>
            <a:r>
              <a:rPr lang="en-US" sz="900" b="1" spc="-5" dirty="0">
                <a:solidFill>
                  <a:srgbClr val="1C216F"/>
                </a:solidFill>
                <a:latin typeface="Helvetica Neue LT Pro 75"/>
                <a:cs typeface="Helvetica Neue LT Pro 75"/>
              </a:rPr>
              <a:t>TWA: 10 mg/m3 8 hours.</a:t>
            </a:r>
          </a:p>
          <a:p>
            <a:pPr marL="12700">
              <a:lnSpc>
                <a:spcPts val="1040"/>
              </a:lnSpc>
              <a:spcBef>
                <a:spcPts val="100"/>
              </a:spcBef>
            </a:pPr>
            <a:r>
              <a:rPr lang="en-US" sz="900" b="1" spc="-5" dirty="0">
                <a:solidFill>
                  <a:srgbClr val="1C216F"/>
                </a:solidFill>
                <a:latin typeface="Helvetica Neue LT Pro 75"/>
                <a:cs typeface="Helvetica Neue LT Pro 75"/>
              </a:rPr>
              <a:t>OSHA PEL 1989 (United States, 3/1989). TWA: 10 mg/m3 8 hours. Form: Total dust OSHA PEL (United States, 6/2010).</a:t>
            </a:r>
          </a:p>
          <a:p>
            <a:pPr marL="12700">
              <a:lnSpc>
                <a:spcPts val="1040"/>
              </a:lnSpc>
              <a:spcBef>
                <a:spcPts val="100"/>
              </a:spcBef>
            </a:pPr>
            <a:r>
              <a:rPr lang="en-US" sz="900" b="1" spc="-5" dirty="0">
                <a:solidFill>
                  <a:srgbClr val="1C216F"/>
                </a:solidFill>
                <a:latin typeface="Helvetica Neue LT Pro 75"/>
                <a:cs typeface="Helvetica Neue LT Pro 75"/>
              </a:rPr>
              <a:t>TWA: 15 mg/m3 8 hours. Form: Total dust</a:t>
            </a:r>
          </a:p>
        </p:txBody>
      </p:sp>
      <p:sp>
        <p:nvSpPr>
          <p:cNvPr id="16" name="object 33">
            <a:extLst>
              <a:ext uri="{FF2B5EF4-FFF2-40B4-BE49-F238E27FC236}">
                <a16:creationId xmlns:a16="http://schemas.microsoft.com/office/drawing/2014/main" id="{23250BBF-7202-4229-98AF-8A8799038224}"/>
              </a:ext>
            </a:extLst>
          </p:cNvPr>
          <p:cNvSpPr/>
          <p:nvPr/>
        </p:nvSpPr>
        <p:spPr>
          <a:xfrm>
            <a:off x="576072" y="3124200"/>
            <a:ext cx="6547484" cy="0"/>
          </a:xfrm>
          <a:custGeom>
            <a:avLst/>
            <a:gdLst/>
            <a:ahLst/>
            <a:cxnLst/>
            <a:rect l="l" t="t" r="r" b="b"/>
            <a:pathLst>
              <a:path w="6547484">
                <a:moveTo>
                  <a:pt x="0" y="0"/>
                </a:moveTo>
                <a:lnTo>
                  <a:pt x="6547104" y="0"/>
                </a:lnTo>
              </a:path>
            </a:pathLst>
          </a:custGeom>
          <a:ln w="12700">
            <a:solidFill>
              <a:srgbClr val="14B1E7"/>
            </a:solidFill>
          </a:ln>
        </p:spPr>
        <p:txBody>
          <a:bodyPr wrap="square" lIns="0" tIns="0" rIns="0" bIns="0" rtlCol="0"/>
          <a:lstStyle/>
          <a:p>
            <a:endParaRPr/>
          </a:p>
        </p:txBody>
      </p:sp>
      <p:sp>
        <p:nvSpPr>
          <p:cNvPr id="17" name="object 10">
            <a:extLst>
              <a:ext uri="{FF2B5EF4-FFF2-40B4-BE49-F238E27FC236}">
                <a16:creationId xmlns:a16="http://schemas.microsoft.com/office/drawing/2014/main" id="{9A11416F-1089-410C-840E-8508F972844F}"/>
              </a:ext>
            </a:extLst>
          </p:cNvPr>
          <p:cNvSpPr txBox="1"/>
          <p:nvPr/>
        </p:nvSpPr>
        <p:spPr>
          <a:xfrm>
            <a:off x="609600" y="3200400"/>
            <a:ext cx="1410335" cy="151323"/>
          </a:xfrm>
          <a:prstGeom prst="rect">
            <a:avLst/>
          </a:prstGeom>
        </p:spPr>
        <p:txBody>
          <a:bodyPr vert="horz" wrap="square" lIns="0" tIns="12700" rIns="0" bIns="0" rtlCol="0">
            <a:spAutoFit/>
          </a:bodyPr>
          <a:lstStyle/>
          <a:p>
            <a:pPr marL="12700">
              <a:lnSpc>
                <a:spcPct val="100000"/>
              </a:lnSpc>
              <a:spcBef>
                <a:spcPts val="100"/>
              </a:spcBef>
            </a:pPr>
            <a:r>
              <a:rPr lang="en-TT" sz="900" b="1" spc="40" dirty="0">
                <a:solidFill>
                  <a:srgbClr val="025FAD"/>
                </a:solidFill>
                <a:latin typeface="Helvetica Neue LT Pro 75"/>
                <a:cs typeface="Helvetica Neue LT Pro 75"/>
              </a:rPr>
              <a:t>barium sulphate</a:t>
            </a:r>
            <a:endParaRPr sz="900" dirty="0">
              <a:latin typeface="Helvetica Neue LT Pro 75"/>
              <a:cs typeface="Helvetica Neue LT Pro 75"/>
            </a:endParaRPr>
          </a:p>
        </p:txBody>
      </p:sp>
      <p:sp>
        <p:nvSpPr>
          <p:cNvPr id="18" name="object 9">
            <a:extLst>
              <a:ext uri="{FF2B5EF4-FFF2-40B4-BE49-F238E27FC236}">
                <a16:creationId xmlns:a16="http://schemas.microsoft.com/office/drawing/2014/main" id="{890A4279-E594-46F7-89A5-4A87FEB6B435}"/>
              </a:ext>
            </a:extLst>
          </p:cNvPr>
          <p:cNvSpPr txBox="1"/>
          <p:nvPr/>
        </p:nvSpPr>
        <p:spPr>
          <a:xfrm>
            <a:off x="2675635" y="3200400"/>
            <a:ext cx="3139440" cy="1526059"/>
          </a:xfrm>
          <a:prstGeom prst="rect">
            <a:avLst/>
          </a:prstGeom>
        </p:spPr>
        <p:txBody>
          <a:bodyPr vert="horz" wrap="square" lIns="0" tIns="12700" rIns="0" bIns="0" rtlCol="0">
            <a:spAutoFit/>
          </a:bodyPr>
          <a:lstStyle/>
          <a:p>
            <a:pPr marL="12700">
              <a:lnSpc>
                <a:spcPts val="1040"/>
              </a:lnSpc>
              <a:spcBef>
                <a:spcPts val="100"/>
              </a:spcBef>
            </a:pPr>
            <a:r>
              <a:rPr lang="en-US" sz="900" b="1" spc="-5" dirty="0">
                <a:solidFill>
                  <a:srgbClr val="1C216F"/>
                </a:solidFill>
                <a:latin typeface="Helvetica Neue LT Pro 75"/>
                <a:cs typeface="Helvetica Neue LT Pro 75"/>
              </a:rPr>
              <a:t>ACGIH TLV (United States, 3/2012).</a:t>
            </a:r>
          </a:p>
          <a:p>
            <a:pPr marL="12700">
              <a:lnSpc>
                <a:spcPts val="1040"/>
              </a:lnSpc>
              <a:spcBef>
                <a:spcPts val="100"/>
              </a:spcBef>
            </a:pPr>
            <a:r>
              <a:rPr lang="en-US" sz="900" b="1" spc="-5" dirty="0">
                <a:solidFill>
                  <a:srgbClr val="1C216F"/>
                </a:solidFill>
                <a:latin typeface="Helvetica Neue LT Pro 75"/>
                <a:cs typeface="Helvetica Neue LT Pro 75"/>
              </a:rPr>
              <a:t>TWA: 10 mg/m3 8 hours.</a:t>
            </a:r>
          </a:p>
          <a:p>
            <a:pPr marL="12700">
              <a:lnSpc>
                <a:spcPts val="1040"/>
              </a:lnSpc>
              <a:spcBef>
                <a:spcPts val="100"/>
              </a:spcBef>
            </a:pPr>
            <a:r>
              <a:rPr lang="en-US" sz="900" b="1" spc="-5" dirty="0">
                <a:solidFill>
                  <a:srgbClr val="1C216F"/>
                </a:solidFill>
                <a:latin typeface="Helvetica Neue LT Pro 75"/>
                <a:cs typeface="Helvetica Neue LT Pro 75"/>
              </a:rPr>
              <a:t>OSHA PEL 1989 (United States, 3/1989).</a:t>
            </a:r>
          </a:p>
          <a:p>
            <a:pPr marL="12700">
              <a:lnSpc>
                <a:spcPts val="1040"/>
              </a:lnSpc>
              <a:spcBef>
                <a:spcPts val="100"/>
              </a:spcBef>
            </a:pPr>
            <a:r>
              <a:rPr lang="en-US" sz="900" b="1" spc="-5" dirty="0">
                <a:solidFill>
                  <a:srgbClr val="1C216F"/>
                </a:solidFill>
                <a:latin typeface="Helvetica Neue LT Pro 75"/>
                <a:cs typeface="Helvetica Neue LT Pro 75"/>
              </a:rPr>
              <a:t>TWA: 5 mg/m3 8 hours. Form: Respirable fraction</a:t>
            </a:r>
          </a:p>
          <a:p>
            <a:pPr marL="12700">
              <a:lnSpc>
                <a:spcPts val="1040"/>
              </a:lnSpc>
              <a:spcBef>
                <a:spcPts val="100"/>
              </a:spcBef>
            </a:pPr>
            <a:r>
              <a:rPr lang="en-US" sz="900" b="1" spc="-5" dirty="0">
                <a:solidFill>
                  <a:srgbClr val="1C216F"/>
                </a:solidFill>
                <a:latin typeface="Helvetica Neue LT Pro 75"/>
                <a:cs typeface="Helvetica Neue LT Pro 75"/>
              </a:rPr>
              <a:t>TWA: 10 mg/m3 8 hours. Form: Total dust NIOSH REL (United States, 1/2013).</a:t>
            </a:r>
          </a:p>
          <a:p>
            <a:pPr marL="12700">
              <a:lnSpc>
                <a:spcPts val="1040"/>
              </a:lnSpc>
              <a:spcBef>
                <a:spcPts val="100"/>
              </a:spcBef>
            </a:pPr>
            <a:r>
              <a:rPr lang="en-US" sz="900" b="1" spc="-5" dirty="0">
                <a:solidFill>
                  <a:srgbClr val="1C216F"/>
                </a:solidFill>
                <a:latin typeface="Helvetica Neue LT Pro 75"/>
                <a:cs typeface="Helvetica Neue LT Pro 75"/>
              </a:rPr>
              <a:t>TWA: 5 mg/m3 10 hours. Form: Respirable fraction</a:t>
            </a:r>
          </a:p>
          <a:p>
            <a:pPr marL="12700">
              <a:lnSpc>
                <a:spcPts val="1040"/>
              </a:lnSpc>
              <a:spcBef>
                <a:spcPts val="100"/>
              </a:spcBef>
            </a:pPr>
            <a:r>
              <a:rPr lang="en-US" sz="900" b="1" spc="-5" dirty="0">
                <a:solidFill>
                  <a:srgbClr val="1C216F"/>
                </a:solidFill>
                <a:latin typeface="Helvetica Neue LT Pro 75"/>
                <a:cs typeface="Helvetica Neue LT Pro 75"/>
              </a:rPr>
              <a:t>TWA: 10 mg/m3 10 hours. Form: Total OSHA PEL (United States, 6/2010).</a:t>
            </a:r>
          </a:p>
          <a:p>
            <a:pPr marL="12700">
              <a:lnSpc>
                <a:spcPts val="1040"/>
              </a:lnSpc>
              <a:spcBef>
                <a:spcPts val="100"/>
              </a:spcBef>
            </a:pPr>
            <a:r>
              <a:rPr lang="en-US" sz="900" b="1" spc="-5" dirty="0">
                <a:solidFill>
                  <a:srgbClr val="1C216F"/>
                </a:solidFill>
                <a:latin typeface="Helvetica Neue LT Pro 75"/>
                <a:cs typeface="Helvetica Neue LT Pro 75"/>
              </a:rPr>
              <a:t>TWA: 5 mg/m3 8 hours. Form: Respirable fraction</a:t>
            </a:r>
          </a:p>
          <a:p>
            <a:pPr marL="12700">
              <a:lnSpc>
                <a:spcPts val="1040"/>
              </a:lnSpc>
              <a:spcBef>
                <a:spcPts val="100"/>
              </a:spcBef>
            </a:pPr>
            <a:r>
              <a:rPr lang="en-US" sz="900" b="1" spc="-5" dirty="0">
                <a:solidFill>
                  <a:srgbClr val="1C216F"/>
                </a:solidFill>
                <a:latin typeface="Helvetica Neue LT Pro 75"/>
                <a:cs typeface="Helvetica Neue LT Pro 75"/>
              </a:rPr>
              <a:t>TWA: 15 mg/m3 8 hours. Form: Total dust</a:t>
            </a:r>
          </a:p>
        </p:txBody>
      </p:sp>
      <p:sp>
        <p:nvSpPr>
          <p:cNvPr id="19" name="object 33">
            <a:extLst>
              <a:ext uri="{FF2B5EF4-FFF2-40B4-BE49-F238E27FC236}">
                <a16:creationId xmlns:a16="http://schemas.microsoft.com/office/drawing/2014/main" id="{45E2A33E-F932-453F-AFFC-7A4498E8E38B}"/>
              </a:ext>
            </a:extLst>
          </p:cNvPr>
          <p:cNvSpPr/>
          <p:nvPr/>
        </p:nvSpPr>
        <p:spPr>
          <a:xfrm>
            <a:off x="609600" y="4800600"/>
            <a:ext cx="6547484" cy="0"/>
          </a:xfrm>
          <a:custGeom>
            <a:avLst/>
            <a:gdLst/>
            <a:ahLst/>
            <a:cxnLst/>
            <a:rect l="l" t="t" r="r" b="b"/>
            <a:pathLst>
              <a:path w="6547484">
                <a:moveTo>
                  <a:pt x="0" y="0"/>
                </a:moveTo>
                <a:lnTo>
                  <a:pt x="6547104" y="0"/>
                </a:lnTo>
              </a:path>
            </a:pathLst>
          </a:custGeom>
          <a:ln w="12700">
            <a:solidFill>
              <a:srgbClr val="14B1E7"/>
            </a:solidFill>
          </a:ln>
        </p:spPr>
        <p:txBody>
          <a:bodyPr wrap="square" lIns="0" tIns="0" rIns="0" bIns="0" rtlCol="0"/>
          <a:lstStyle/>
          <a:p>
            <a:endParaRPr/>
          </a:p>
        </p:txBody>
      </p:sp>
      <p:sp>
        <p:nvSpPr>
          <p:cNvPr id="20" name="object 10">
            <a:extLst>
              <a:ext uri="{FF2B5EF4-FFF2-40B4-BE49-F238E27FC236}">
                <a16:creationId xmlns:a16="http://schemas.microsoft.com/office/drawing/2014/main" id="{FA3C2F58-583C-4831-A2C5-609242796EF0}"/>
              </a:ext>
            </a:extLst>
          </p:cNvPr>
          <p:cNvSpPr txBox="1"/>
          <p:nvPr/>
        </p:nvSpPr>
        <p:spPr>
          <a:xfrm>
            <a:off x="609600" y="4877877"/>
            <a:ext cx="1410335" cy="151323"/>
          </a:xfrm>
          <a:prstGeom prst="rect">
            <a:avLst/>
          </a:prstGeom>
        </p:spPr>
        <p:txBody>
          <a:bodyPr vert="horz" wrap="square" lIns="0" tIns="12700" rIns="0" bIns="0" rtlCol="0">
            <a:spAutoFit/>
          </a:bodyPr>
          <a:lstStyle/>
          <a:p>
            <a:pPr marL="12700">
              <a:lnSpc>
                <a:spcPct val="100000"/>
              </a:lnSpc>
              <a:spcBef>
                <a:spcPts val="100"/>
              </a:spcBef>
            </a:pPr>
            <a:r>
              <a:rPr lang="en-TT" sz="900" b="1" spc="40" dirty="0">
                <a:solidFill>
                  <a:srgbClr val="025FAD"/>
                </a:solidFill>
                <a:latin typeface="Helvetica Neue LT Pro 75"/>
                <a:cs typeface="Helvetica Neue LT Pro 75"/>
              </a:rPr>
              <a:t>silicon dioxide</a:t>
            </a:r>
            <a:endParaRPr sz="900" dirty="0">
              <a:latin typeface="Helvetica Neue LT Pro 75"/>
              <a:cs typeface="Helvetica Neue LT Pro 75"/>
            </a:endParaRPr>
          </a:p>
        </p:txBody>
      </p:sp>
      <p:sp>
        <p:nvSpPr>
          <p:cNvPr id="21" name="object 9">
            <a:extLst>
              <a:ext uri="{FF2B5EF4-FFF2-40B4-BE49-F238E27FC236}">
                <a16:creationId xmlns:a16="http://schemas.microsoft.com/office/drawing/2014/main" id="{6805768D-B02A-46DF-9906-741938380300}"/>
              </a:ext>
            </a:extLst>
          </p:cNvPr>
          <p:cNvSpPr txBox="1"/>
          <p:nvPr/>
        </p:nvSpPr>
        <p:spPr>
          <a:xfrm>
            <a:off x="2667000" y="4874741"/>
            <a:ext cx="3139440" cy="282129"/>
          </a:xfrm>
          <a:prstGeom prst="rect">
            <a:avLst/>
          </a:prstGeom>
        </p:spPr>
        <p:txBody>
          <a:bodyPr vert="horz" wrap="square" lIns="0" tIns="12700" rIns="0" bIns="0" rtlCol="0">
            <a:spAutoFit/>
          </a:bodyPr>
          <a:lstStyle/>
          <a:p>
            <a:pPr marL="12700">
              <a:lnSpc>
                <a:spcPts val="1040"/>
              </a:lnSpc>
              <a:spcBef>
                <a:spcPts val="100"/>
              </a:spcBef>
            </a:pPr>
            <a:r>
              <a:rPr lang="en-US" sz="900" b="1" spc="-5" dirty="0">
                <a:solidFill>
                  <a:srgbClr val="1C216F"/>
                </a:solidFill>
                <a:latin typeface="Helvetica Neue LT Pro 75"/>
                <a:cs typeface="Helvetica Neue LT Pro 75"/>
              </a:rPr>
              <a:t>NIOSH REL (United States, 1/2013).</a:t>
            </a:r>
          </a:p>
          <a:p>
            <a:pPr marL="12700">
              <a:lnSpc>
                <a:spcPts val="1040"/>
              </a:lnSpc>
              <a:spcBef>
                <a:spcPts val="100"/>
              </a:spcBef>
            </a:pPr>
            <a:r>
              <a:rPr lang="en-US" sz="900" b="1" spc="-5" dirty="0">
                <a:solidFill>
                  <a:srgbClr val="1C216F"/>
                </a:solidFill>
                <a:latin typeface="Helvetica Neue LT Pro 75"/>
                <a:cs typeface="Helvetica Neue LT Pro 75"/>
              </a:rPr>
              <a:t>TWA: 6 mg/m3 10 hours.</a:t>
            </a:r>
          </a:p>
        </p:txBody>
      </p:sp>
      <p:sp>
        <p:nvSpPr>
          <p:cNvPr id="22" name="object 33">
            <a:extLst>
              <a:ext uri="{FF2B5EF4-FFF2-40B4-BE49-F238E27FC236}">
                <a16:creationId xmlns:a16="http://schemas.microsoft.com/office/drawing/2014/main" id="{76FA9051-960F-454B-965D-435535144510}"/>
              </a:ext>
            </a:extLst>
          </p:cNvPr>
          <p:cNvSpPr/>
          <p:nvPr/>
        </p:nvSpPr>
        <p:spPr>
          <a:xfrm>
            <a:off x="609600" y="5181600"/>
            <a:ext cx="6547484" cy="0"/>
          </a:xfrm>
          <a:custGeom>
            <a:avLst/>
            <a:gdLst/>
            <a:ahLst/>
            <a:cxnLst/>
            <a:rect l="l" t="t" r="r" b="b"/>
            <a:pathLst>
              <a:path w="6547484">
                <a:moveTo>
                  <a:pt x="0" y="0"/>
                </a:moveTo>
                <a:lnTo>
                  <a:pt x="6547104" y="0"/>
                </a:lnTo>
              </a:path>
            </a:pathLst>
          </a:custGeom>
          <a:ln w="12700">
            <a:solidFill>
              <a:srgbClr val="14B1E7"/>
            </a:solidFill>
          </a:ln>
        </p:spPr>
        <p:txBody>
          <a:bodyPr wrap="square" lIns="0" tIns="0" rIns="0" bIns="0" rtlCol="0"/>
          <a:lstStyle/>
          <a:p>
            <a:endParaRPr/>
          </a:p>
        </p:txBody>
      </p:sp>
      <p:sp>
        <p:nvSpPr>
          <p:cNvPr id="23" name="object 10">
            <a:extLst>
              <a:ext uri="{FF2B5EF4-FFF2-40B4-BE49-F238E27FC236}">
                <a16:creationId xmlns:a16="http://schemas.microsoft.com/office/drawing/2014/main" id="{317E47B9-CCC8-45EB-B2CA-E5C87EFE36CE}"/>
              </a:ext>
            </a:extLst>
          </p:cNvPr>
          <p:cNvSpPr txBox="1"/>
          <p:nvPr/>
        </p:nvSpPr>
        <p:spPr>
          <a:xfrm>
            <a:off x="609600" y="5258877"/>
            <a:ext cx="1896300" cy="289823"/>
          </a:xfrm>
          <a:prstGeom prst="rect">
            <a:avLst/>
          </a:prstGeom>
        </p:spPr>
        <p:txBody>
          <a:bodyPr vert="horz" wrap="square" lIns="0" tIns="12700" rIns="0" bIns="0" rtlCol="0">
            <a:spAutoFit/>
          </a:bodyPr>
          <a:lstStyle/>
          <a:p>
            <a:pPr marL="12700">
              <a:lnSpc>
                <a:spcPct val="100000"/>
              </a:lnSpc>
              <a:spcBef>
                <a:spcPts val="100"/>
              </a:spcBef>
            </a:pPr>
            <a:r>
              <a:rPr lang="en-TT" sz="900" b="1" spc="40" dirty="0">
                <a:solidFill>
                  <a:srgbClr val="025FAD"/>
                </a:solidFill>
                <a:latin typeface="Helvetica Neue LT Pro 75"/>
                <a:cs typeface="Helvetica Neue LT Pro 75"/>
              </a:rPr>
              <a:t>2-methoxy-1-methylethyl acetate</a:t>
            </a:r>
          </a:p>
        </p:txBody>
      </p:sp>
      <p:sp>
        <p:nvSpPr>
          <p:cNvPr id="24" name="object 9">
            <a:extLst>
              <a:ext uri="{FF2B5EF4-FFF2-40B4-BE49-F238E27FC236}">
                <a16:creationId xmlns:a16="http://schemas.microsoft.com/office/drawing/2014/main" id="{2CC52916-BE82-4BD9-872F-781EE67947D4}"/>
              </a:ext>
            </a:extLst>
          </p:cNvPr>
          <p:cNvSpPr txBox="1"/>
          <p:nvPr/>
        </p:nvSpPr>
        <p:spPr>
          <a:xfrm>
            <a:off x="2667000" y="5255741"/>
            <a:ext cx="3139440" cy="282129"/>
          </a:xfrm>
          <a:prstGeom prst="rect">
            <a:avLst/>
          </a:prstGeom>
        </p:spPr>
        <p:txBody>
          <a:bodyPr vert="horz" wrap="square" lIns="0" tIns="12700" rIns="0" bIns="0" rtlCol="0">
            <a:spAutoFit/>
          </a:bodyPr>
          <a:lstStyle/>
          <a:p>
            <a:pPr marL="12700">
              <a:lnSpc>
                <a:spcPts val="1040"/>
              </a:lnSpc>
              <a:spcBef>
                <a:spcPts val="100"/>
              </a:spcBef>
            </a:pPr>
            <a:r>
              <a:rPr lang="en-US" sz="900" b="1" spc="-5" dirty="0">
                <a:solidFill>
                  <a:srgbClr val="1C216F"/>
                </a:solidFill>
                <a:latin typeface="Helvetica Neue LT Pro 75"/>
                <a:cs typeface="Helvetica Neue LT Pro 75"/>
              </a:rPr>
              <a:t>AIHA WEEL (United States, 10/2011).</a:t>
            </a:r>
          </a:p>
          <a:p>
            <a:pPr marL="12700">
              <a:lnSpc>
                <a:spcPts val="1040"/>
              </a:lnSpc>
              <a:spcBef>
                <a:spcPts val="100"/>
              </a:spcBef>
            </a:pPr>
            <a:r>
              <a:rPr lang="en-US" sz="900" b="1" spc="-5" dirty="0">
                <a:solidFill>
                  <a:srgbClr val="1C216F"/>
                </a:solidFill>
                <a:latin typeface="Helvetica Neue LT Pro 75"/>
                <a:cs typeface="Helvetica Neue LT Pro 75"/>
              </a:rPr>
              <a:t>TWA: 50 ppm 8 hours</a:t>
            </a:r>
          </a:p>
        </p:txBody>
      </p:sp>
      <p:sp>
        <p:nvSpPr>
          <p:cNvPr id="25" name="object 33">
            <a:extLst>
              <a:ext uri="{FF2B5EF4-FFF2-40B4-BE49-F238E27FC236}">
                <a16:creationId xmlns:a16="http://schemas.microsoft.com/office/drawing/2014/main" id="{478A32D5-E1DB-4F40-BE4E-0A211B94D25A}"/>
              </a:ext>
            </a:extLst>
          </p:cNvPr>
          <p:cNvSpPr/>
          <p:nvPr/>
        </p:nvSpPr>
        <p:spPr>
          <a:xfrm>
            <a:off x="609600" y="5791200"/>
            <a:ext cx="6547484" cy="0"/>
          </a:xfrm>
          <a:custGeom>
            <a:avLst/>
            <a:gdLst/>
            <a:ahLst/>
            <a:cxnLst/>
            <a:rect l="l" t="t" r="r" b="b"/>
            <a:pathLst>
              <a:path w="6547484">
                <a:moveTo>
                  <a:pt x="0" y="0"/>
                </a:moveTo>
                <a:lnTo>
                  <a:pt x="6547104" y="0"/>
                </a:lnTo>
              </a:path>
            </a:pathLst>
          </a:custGeom>
          <a:ln w="12700">
            <a:solidFill>
              <a:srgbClr val="14B1E7"/>
            </a:solidFill>
          </a:ln>
        </p:spPr>
        <p:txBody>
          <a:bodyPr wrap="square" lIns="0" tIns="0" rIns="0" bIns="0" rtlCol="0"/>
          <a:lstStyle/>
          <a:p>
            <a:endParaRPr/>
          </a:p>
        </p:txBody>
      </p:sp>
      <p:sp>
        <p:nvSpPr>
          <p:cNvPr id="26" name="object 10">
            <a:extLst>
              <a:ext uri="{FF2B5EF4-FFF2-40B4-BE49-F238E27FC236}">
                <a16:creationId xmlns:a16="http://schemas.microsoft.com/office/drawing/2014/main" id="{3435CE30-D948-456E-8E43-499E5993BBE8}"/>
              </a:ext>
            </a:extLst>
          </p:cNvPr>
          <p:cNvSpPr txBox="1"/>
          <p:nvPr/>
        </p:nvSpPr>
        <p:spPr>
          <a:xfrm>
            <a:off x="609600" y="5867400"/>
            <a:ext cx="1600200" cy="151323"/>
          </a:xfrm>
          <a:prstGeom prst="rect">
            <a:avLst/>
          </a:prstGeom>
        </p:spPr>
        <p:txBody>
          <a:bodyPr vert="horz" wrap="square" lIns="0" tIns="12700" rIns="0" bIns="0" rtlCol="0">
            <a:spAutoFit/>
          </a:bodyPr>
          <a:lstStyle/>
          <a:p>
            <a:pPr marL="12700">
              <a:lnSpc>
                <a:spcPct val="100000"/>
              </a:lnSpc>
              <a:spcBef>
                <a:spcPts val="100"/>
              </a:spcBef>
            </a:pPr>
            <a:r>
              <a:rPr lang="en-TT" sz="900" b="1" spc="40" dirty="0">
                <a:solidFill>
                  <a:srgbClr val="025FAD"/>
                </a:solidFill>
                <a:latin typeface="Helvetica Neue LT Pro 75"/>
                <a:cs typeface="Helvetica Neue LT Pro 75"/>
              </a:rPr>
              <a:t>Stoddart solvent</a:t>
            </a:r>
          </a:p>
        </p:txBody>
      </p:sp>
      <p:sp>
        <p:nvSpPr>
          <p:cNvPr id="27" name="object 9">
            <a:extLst>
              <a:ext uri="{FF2B5EF4-FFF2-40B4-BE49-F238E27FC236}">
                <a16:creationId xmlns:a16="http://schemas.microsoft.com/office/drawing/2014/main" id="{3497D226-CA33-43DD-81A9-6777E663C23A}"/>
              </a:ext>
            </a:extLst>
          </p:cNvPr>
          <p:cNvSpPr txBox="1"/>
          <p:nvPr/>
        </p:nvSpPr>
        <p:spPr>
          <a:xfrm>
            <a:off x="2667000" y="5890071"/>
            <a:ext cx="3139440" cy="1513235"/>
          </a:xfrm>
          <a:prstGeom prst="rect">
            <a:avLst/>
          </a:prstGeom>
        </p:spPr>
        <p:txBody>
          <a:bodyPr vert="horz" wrap="square" lIns="0" tIns="12700" rIns="0" bIns="0" rtlCol="0">
            <a:spAutoFit/>
          </a:bodyPr>
          <a:lstStyle/>
          <a:p>
            <a:pPr marL="12700">
              <a:lnSpc>
                <a:spcPts val="1040"/>
              </a:lnSpc>
              <a:spcBef>
                <a:spcPts val="100"/>
              </a:spcBef>
            </a:pPr>
            <a:r>
              <a:rPr lang="en-US" sz="900" b="1" spc="-5" dirty="0">
                <a:solidFill>
                  <a:srgbClr val="1C216F"/>
                </a:solidFill>
                <a:latin typeface="Helvetica Neue LT Pro 75"/>
                <a:cs typeface="Helvetica Neue LT Pro 75"/>
              </a:rPr>
              <a:t>ACGIH TLV (United States, 3/2012).</a:t>
            </a:r>
          </a:p>
          <a:p>
            <a:pPr marL="12700">
              <a:lnSpc>
                <a:spcPts val="1040"/>
              </a:lnSpc>
              <a:spcBef>
                <a:spcPts val="100"/>
              </a:spcBef>
            </a:pPr>
            <a:r>
              <a:rPr lang="en-US" sz="900" b="1" spc="-5" dirty="0">
                <a:solidFill>
                  <a:srgbClr val="1C216F"/>
                </a:solidFill>
                <a:latin typeface="Helvetica Neue LT Pro 75"/>
                <a:cs typeface="Helvetica Neue LT Pro 75"/>
              </a:rPr>
              <a:t>TWA: 100 ppm 8 hours.</a:t>
            </a:r>
          </a:p>
          <a:p>
            <a:pPr marL="12700">
              <a:lnSpc>
                <a:spcPts val="1040"/>
              </a:lnSpc>
              <a:spcBef>
                <a:spcPts val="100"/>
              </a:spcBef>
            </a:pPr>
            <a:r>
              <a:rPr lang="en-US" sz="900" b="1" spc="-5" dirty="0">
                <a:solidFill>
                  <a:srgbClr val="1C216F"/>
                </a:solidFill>
                <a:latin typeface="Helvetica Neue LT Pro 75"/>
                <a:cs typeface="Helvetica Neue LT Pro 75"/>
              </a:rPr>
              <a:t>TWA: 525 mg/m3 8 hours.</a:t>
            </a:r>
          </a:p>
          <a:p>
            <a:pPr marL="12700">
              <a:lnSpc>
                <a:spcPts val="1040"/>
              </a:lnSpc>
              <a:spcBef>
                <a:spcPts val="100"/>
              </a:spcBef>
            </a:pPr>
            <a:r>
              <a:rPr lang="en-US" sz="900" b="1" spc="-5" dirty="0">
                <a:solidFill>
                  <a:srgbClr val="1C216F"/>
                </a:solidFill>
                <a:latin typeface="Helvetica Neue LT Pro 75"/>
                <a:cs typeface="Helvetica Neue LT Pro 75"/>
              </a:rPr>
              <a:t>OSHA PEL 1989 (United States, 3/1989). TWA: 100 ppm 8 hours.</a:t>
            </a:r>
          </a:p>
          <a:p>
            <a:pPr marL="12700">
              <a:lnSpc>
                <a:spcPts val="1040"/>
              </a:lnSpc>
              <a:spcBef>
                <a:spcPts val="100"/>
              </a:spcBef>
            </a:pPr>
            <a:r>
              <a:rPr lang="en-US" sz="900" b="1" spc="-5" dirty="0">
                <a:solidFill>
                  <a:srgbClr val="1C216F"/>
                </a:solidFill>
                <a:latin typeface="Helvetica Neue LT Pro 75"/>
                <a:cs typeface="Helvetica Neue LT Pro 75"/>
              </a:rPr>
              <a:t>TWA: 525 mg/m3 8 hours.</a:t>
            </a:r>
          </a:p>
          <a:p>
            <a:pPr marL="12700">
              <a:lnSpc>
                <a:spcPts val="1040"/>
              </a:lnSpc>
              <a:spcBef>
                <a:spcPts val="100"/>
              </a:spcBef>
            </a:pPr>
            <a:r>
              <a:rPr lang="en-US" sz="900" b="1" spc="-5" dirty="0">
                <a:solidFill>
                  <a:srgbClr val="1C216F"/>
                </a:solidFill>
                <a:latin typeface="Helvetica Neue LT Pro 75"/>
                <a:cs typeface="Helvetica Neue LT Pro 75"/>
              </a:rPr>
              <a:t>NIOSH REL (United States, 1/2013). TWA: 350 mg/m3 10 hours.</a:t>
            </a:r>
          </a:p>
          <a:p>
            <a:pPr marL="12700">
              <a:lnSpc>
                <a:spcPts val="1040"/>
              </a:lnSpc>
              <a:spcBef>
                <a:spcPts val="100"/>
              </a:spcBef>
            </a:pPr>
            <a:r>
              <a:rPr lang="en-US" sz="900" b="1" spc="-5" dirty="0">
                <a:solidFill>
                  <a:srgbClr val="1C216F"/>
                </a:solidFill>
                <a:latin typeface="Helvetica Neue LT Pro 75"/>
                <a:cs typeface="Helvetica Neue LT Pro 75"/>
              </a:rPr>
              <a:t>CEIL: 1800 mg/m3 15 minutes. OSHA PEL (United States, 6/2010).</a:t>
            </a:r>
          </a:p>
          <a:p>
            <a:pPr marL="12700">
              <a:lnSpc>
                <a:spcPts val="1040"/>
              </a:lnSpc>
              <a:spcBef>
                <a:spcPts val="100"/>
              </a:spcBef>
            </a:pPr>
            <a:r>
              <a:rPr lang="en-US" sz="900" b="1" spc="-5" dirty="0">
                <a:solidFill>
                  <a:srgbClr val="1C216F"/>
                </a:solidFill>
                <a:latin typeface="Helvetica Neue LT Pro 75"/>
                <a:cs typeface="Helvetica Neue LT Pro 75"/>
              </a:rPr>
              <a:t>TWA: 500 ppm 8 hours. TWA: 2900 mg/m3 8 hours.</a:t>
            </a:r>
          </a:p>
        </p:txBody>
      </p:sp>
      <p:sp>
        <p:nvSpPr>
          <p:cNvPr id="28" name="object 33">
            <a:extLst>
              <a:ext uri="{FF2B5EF4-FFF2-40B4-BE49-F238E27FC236}">
                <a16:creationId xmlns:a16="http://schemas.microsoft.com/office/drawing/2014/main" id="{531A6708-4B4A-4DD3-9F7B-DF77781D01AB}"/>
              </a:ext>
            </a:extLst>
          </p:cNvPr>
          <p:cNvSpPr/>
          <p:nvPr/>
        </p:nvSpPr>
        <p:spPr>
          <a:xfrm>
            <a:off x="609600" y="7543800"/>
            <a:ext cx="6547484" cy="0"/>
          </a:xfrm>
          <a:custGeom>
            <a:avLst/>
            <a:gdLst/>
            <a:ahLst/>
            <a:cxnLst/>
            <a:rect l="l" t="t" r="r" b="b"/>
            <a:pathLst>
              <a:path w="6547484">
                <a:moveTo>
                  <a:pt x="0" y="0"/>
                </a:moveTo>
                <a:lnTo>
                  <a:pt x="6547104" y="0"/>
                </a:lnTo>
              </a:path>
            </a:pathLst>
          </a:custGeom>
          <a:ln w="12700">
            <a:solidFill>
              <a:srgbClr val="14B1E7"/>
            </a:solidFill>
          </a:ln>
        </p:spPr>
        <p:txBody>
          <a:bodyPr wrap="square" lIns="0" tIns="0" rIns="0" bIns="0" rtlCol="0"/>
          <a:lstStyle/>
          <a:p>
            <a:endParaRPr/>
          </a:p>
        </p:txBody>
      </p:sp>
      <p:sp>
        <p:nvSpPr>
          <p:cNvPr id="29" name="object 8">
            <a:extLst>
              <a:ext uri="{FF2B5EF4-FFF2-40B4-BE49-F238E27FC236}">
                <a16:creationId xmlns:a16="http://schemas.microsoft.com/office/drawing/2014/main" id="{5957FD0A-6AAC-4170-851B-07C71B91CE46}"/>
              </a:ext>
            </a:extLst>
          </p:cNvPr>
          <p:cNvSpPr txBox="1">
            <a:spLocks/>
          </p:cNvSpPr>
          <p:nvPr/>
        </p:nvSpPr>
        <p:spPr>
          <a:xfrm>
            <a:off x="444500" y="888380"/>
            <a:ext cx="7327900" cy="378309"/>
          </a:xfrm>
          <a:prstGeom prst="rect">
            <a:avLst/>
          </a:prstGeom>
        </p:spPr>
        <p:txBody>
          <a:bodyPr vert="horz" wrap="square" lIns="0" tIns="16510" rIns="0" bIns="0" rtlCol="0">
            <a:spAutoFit/>
          </a:bodyPr>
          <a:lstStyle>
            <a:lvl1pPr>
              <a:defRPr>
                <a:latin typeface="+mj-lt"/>
                <a:ea typeface="+mj-ea"/>
                <a:cs typeface="+mj-cs"/>
              </a:defRPr>
            </a:lvl1pPr>
          </a:lstStyle>
          <a:p>
            <a:pPr marL="12700">
              <a:spcBef>
                <a:spcPts val="130"/>
              </a:spcBef>
            </a:pPr>
            <a:r>
              <a:rPr lang="en-US" sz="2350" kern="0" spc="-85">
                <a:solidFill>
                  <a:srgbClr val="2DBEEF"/>
                </a:solidFill>
                <a:latin typeface="HelveticaNeueLTPro-Roman"/>
                <a:cs typeface="HelveticaNeueLTPro-Roman"/>
              </a:rPr>
              <a:t>BERGER EPILUX SLIP RESISNTANCE BASE  PART A</a:t>
            </a:r>
            <a:endParaRPr lang="en-US" sz="2350" kern="0" dirty="0">
              <a:solidFill>
                <a:sysClr val="windowText" lastClr="000000"/>
              </a:solidFill>
              <a:latin typeface="HelveticaNeueLTPro-Roman"/>
              <a:cs typeface="HelveticaNeueLTPro-Roman"/>
            </a:endParaRPr>
          </a:p>
        </p:txBody>
      </p:sp>
    </p:spTree>
    <p:extLst>
      <p:ext uri="{BB962C8B-B14F-4D97-AF65-F5344CB8AC3E}">
        <p14:creationId xmlns:p14="http://schemas.microsoft.com/office/powerpoint/2010/main" val="278775092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5702300" y="522165"/>
            <a:ext cx="1621790" cy="208279"/>
          </a:xfrm>
          <a:prstGeom prst="rect">
            <a:avLst/>
          </a:prstGeom>
        </p:spPr>
        <p:txBody>
          <a:bodyPr vert="horz" wrap="square" lIns="0" tIns="12700" rIns="0" bIns="0" rtlCol="0">
            <a:spAutoFit/>
          </a:bodyPr>
          <a:lstStyle/>
          <a:p>
            <a:pPr marL="12700">
              <a:lnSpc>
                <a:spcPct val="100000"/>
              </a:lnSpc>
              <a:spcBef>
                <a:spcPts val="100"/>
              </a:spcBef>
            </a:pPr>
            <a:r>
              <a:rPr sz="1200" b="1" spc="-50" dirty="0">
                <a:solidFill>
                  <a:srgbClr val="1C216F"/>
                </a:solidFill>
                <a:latin typeface="Helvetica Neue LT Std 75"/>
                <a:cs typeface="Helvetica Neue LT Std 75"/>
              </a:rPr>
              <a:t>D</a:t>
            </a:r>
            <a:r>
              <a:rPr sz="1200" b="1" spc="-140" dirty="0">
                <a:solidFill>
                  <a:srgbClr val="1C216F"/>
                </a:solidFill>
                <a:latin typeface="Helvetica Neue LT Std 75"/>
                <a:cs typeface="Helvetica Neue LT Std 75"/>
              </a:rPr>
              <a:t>AT</a:t>
            </a:r>
            <a:r>
              <a:rPr sz="1200" b="1" dirty="0">
                <a:solidFill>
                  <a:srgbClr val="1C216F"/>
                </a:solidFill>
                <a:latin typeface="Helvetica Neue LT Std 75"/>
                <a:cs typeface="Helvetica Neue LT Std 75"/>
              </a:rPr>
              <a:t>A</a:t>
            </a:r>
            <a:r>
              <a:rPr sz="1200" b="1" spc="-100" dirty="0">
                <a:solidFill>
                  <a:srgbClr val="1C216F"/>
                </a:solidFill>
                <a:latin typeface="Helvetica Neue LT Std 75"/>
                <a:cs typeface="Helvetica Neue LT Std 75"/>
              </a:rPr>
              <a:t> </a:t>
            </a:r>
            <a:r>
              <a:rPr sz="1200" b="1" spc="-50" dirty="0">
                <a:solidFill>
                  <a:srgbClr val="1C216F"/>
                </a:solidFill>
                <a:latin typeface="Helvetica Neue LT Std 75"/>
                <a:cs typeface="Helvetica Neue LT Std 75"/>
              </a:rPr>
              <a:t>SHEETS</a:t>
            </a:r>
            <a:r>
              <a:rPr sz="1200" b="1" dirty="0">
                <a:solidFill>
                  <a:srgbClr val="1C216F"/>
                </a:solidFill>
                <a:latin typeface="Helvetica Neue LT Std 75"/>
                <a:cs typeface="Helvetica Neue LT Std 75"/>
              </a:rPr>
              <a:t>:</a:t>
            </a:r>
            <a:r>
              <a:rPr sz="1200" b="1" spc="20" dirty="0">
                <a:solidFill>
                  <a:srgbClr val="1C216F"/>
                </a:solidFill>
                <a:latin typeface="Helvetica Neue LT Std 75"/>
                <a:cs typeface="Helvetica Neue LT Std 75"/>
              </a:rPr>
              <a:t> </a:t>
            </a:r>
            <a:r>
              <a:rPr sz="1200" spc="-50" dirty="0">
                <a:solidFill>
                  <a:srgbClr val="17B0E6"/>
                </a:solidFill>
                <a:latin typeface="HelveticaNeueLTStd-Md"/>
                <a:cs typeface="HelveticaNeueLTStd-Md"/>
              </a:rPr>
              <a:t>SAFETY</a:t>
            </a:r>
            <a:endParaRPr sz="1200">
              <a:latin typeface="HelveticaNeueLTStd-Md"/>
              <a:cs typeface="HelveticaNeueLTStd-Md"/>
            </a:endParaRPr>
          </a:p>
        </p:txBody>
      </p:sp>
      <p:grpSp>
        <p:nvGrpSpPr>
          <p:cNvPr id="3" name="object 3"/>
          <p:cNvGrpSpPr/>
          <p:nvPr/>
        </p:nvGrpSpPr>
        <p:grpSpPr>
          <a:xfrm>
            <a:off x="7318184" y="1508086"/>
            <a:ext cx="128270" cy="6530340"/>
            <a:chOff x="7318184" y="1508086"/>
            <a:chExt cx="128270" cy="6530340"/>
          </a:xfrm>
        </p:grpSpPr>
        <p:sp>
          <p:nvSpPr>
            <p:cNvPr id="4" name="object 4"/>
            <p:cNvSpPr/>
            <p:nvPr/>
          </p:nvSpPr>
          <p:spPr>
            <a:xfrm>
              <a:off x="7318184" y="1508086"/>
              <a:ext cx="128270" cy="2654935"/>
            </a:xfrm>
            <a:custGeom>
              <a:avLst/>
              <a:gdLst/>
              <a:ahLst/>
              <a:cxnLst/>
              <a:rect l="l" t="t" r="r" b="b"/>
              <a:pathLst>
                <a:path w="128270" h="2654935">
                  <a:moveTo>
                    <a:pt x="128016" y="0"/>
                  </a:moveTo>
                  <a:lnTo>
                    <a:pt x="0" y="0"/>
                  </a:lnTo>
                  <a:lnTo>
                    <a:pt x="0" y="2654338"/>
                  </a:lnTo>
                  <a:lnTo>
                    <a:pt x="128016" y="2654338"/>
                  </a:lnTo>
                  <a:lnTo>
                    <a:pt x="128016" y="0"/>
                  </a:lnTo>
                  <a:close/>
                </a:path>
              </a:pathLst>
            </a:custGeom>
            <a:solidFill>
              <a:srgbClr val="14B1E7"/>
            </a:solidFill>
          </p:spPr>
          <p:txBody>
            <a:bodyPr wrap="square" lIns="0" tIns="0" rIns="0" bIns="0" rtlCol="0"/>
            <a:lstStyle/>
            <a:p>
              <a:endParaRPr/>
            </a:p>
          </p:txBody>
        </p:sp>
        <p:sp>
          <p:nvSpPr>
            <p:cNvPr id="5" name="object 5"/>
            <p:cNvSpPr/>
            <p:nvPr/>
          </p:nvSpPr>
          <p:spPr>
            <a:xfrm>
              <a:off x="7318184" y="4162412"/>
              <a:ext cx="128270" cy="1275080"/>
            </a:xfrm>
            <a:custGeom>
              <a:avLst/>
              <a:gdLst/>
              <a:ahLst/>
              <a:cxnLst/>
              <a:rect l="l" t="t" r="r" b="b"/>
              <a:pathLst>
                <a:path w="128270" h="1275079">
                  <a:moveTo>
                    <a:pt x="128016" y="0"/>
                  </a:moveTo>
                  <a:lnTo>
                    <a:pt x="0" y="0"/>
                  </a:lnTo>
                  <a:lnTo>
                    <a:pt x="0" y="1274914"/>
                  </a:lnTo>
                  <a:lnTo>
                    <a:pt x="128016" y="1274914"/>
                  </a:lnTo>
                  <a:lnTo>
                    <a:pt x="128016" y="0"/>
                  </a:lnTo>
                  <a:close/>
                </a:path>
              </a:pathLst>
            </a:custGeom>
            <a:solidFill>
              <a:srgbClr val="0B61AD"/>
            </a:solidFill>
          </p:spPr>
          <p:txBody>
            <a:bodyPr wrap="square" lIns="0" tIns="0" rIns="0" bIns="0" rtlCol="0"/>
            <a:lstStyle/>
            <a:p>
              <a:endParaRPr/>
            </a:p>
          </p:txBody>
        </p:sp>
        <p:sp>
          <p:nvSpPr>
            <p:cNvPr id="6" name="object 6"/>
            <p:cNvSpPr/>
            <p:nvPr/>
          </p:nvSpPr>
          <p:spPr>
            <a:xfrm>
              <a:off x="7318184" y="5437327"/>
              <a:ext cx="128270" cy="1301115"/>
            </a:xfrm>
            <a:custGeom>
              <a:avLst/>
              <a:gdLst/>
              <a:ahLst/>
              <a:cxnLst/>
              <a:rect l="l" t="t" r="r" b="b"/>
              <a:pathLst>
                <a:path w="128270" h="1301115">
                  <a:moveTo>
                    <a:pt x="128016" y="0"/>
                  </a:moveTo>
                  <a:lnTo>
                    <a:pt x="0" y="0"/>
                  </a:lnTo>
                  <a:lnTo>
                    <a:pt x="0" y="1300492"/>
                  </a:lnTo>
                  <a:lnTo>
                    <a:pt x="128016" y="1300492"/>
                  </a:lnTo>
                  <a:lnTo>
                    <a:pt x="128016" y="0"/>
                  </a:lnTo>
                  <a:close/>
                </a:path>
              </a:pathLst>
            </a:custGeom>
            <a:solidFill>
              <a:srgbClr val="009ADB"/>
            </a:solidFill>
          </p:spPr>
          <p:txBody>
            <a:bodyPr wrap="square" lIns="0" tIns="0" rIns="0" bIns="0" rtlCol="0"/>
            <a:lstStyle/>
            <a:p>
              <a:endParaRPr/>
            </a:p>
          </p:txBody>
        </p:sp>
        <p:sp>
          <p:nvSpPr>
            <p:cNvPr id="7" name="object 7"/>
            <p:cNvSpPr/>
            <p:nvPr/>
          </p:nvSpPr>
          <p:spPr>
            <a:xfrm>
              <a:off x="7318184" y="6737832"/>
              <a:ext cx="128270" cy="1300480"/>
            </a:xfrm>
            <a:custGeom>
              <a:avLst/>
              <a:gdLst/>
              <a:ahLst/>
              <a:cxnLst/>
              <a:rect l="l" t="t" r="r" b="b"/>
              <a:pathLst>
                <a:path w="128270" h="1300479">
                  <a:moveTo>
                    <a:pt x="128016" y="0"/>
                  </a:moveTo>
                  <a:lnTo>
                    <a:pt x="0" y="0"/>
                  </a:lnTo>
                  <a:lnTo>
                    <a:pt x="0" y="1300479"/>
                  </a:lnTo>
                  <a:lnTo>
                    <a:pt x="128016" y="1300479"/>
                  </a:lnTo>
                  <a:lnTo>
                    <a:pt x="128016" y="0"/>
                  </a:lnTo>
                  <a:close/>
                </a:path>
              </a:pathLst>
            </a:custGeom>
            <a:solidFill>
              <a:srgbClr val="00B3F0"/>
            </a:solidFill>
          </p:spPr>
          <p:txBody>
            <a:bodyPr wrap="square" lIns="0" tIns="0" rIns="0" bIns="0" rtlCol="0"/>
            <a:lstStyle/>
            <a:p>
              <a:endParaRPr/>
            </a:p>
          </p:txBody>
        </p:sp>
      </p:grpSp>
      <p:sp>
        <p:nvSpPr>
          <p:cNvPr id="8" name="object 8"/>
          <p:cNvSpPr txBox="1"/>
          <p:nvPr/>
        </p:nvSpPr>
        <p:spPr>
          <a:xfrm>
            <a:off x="457200" y="1362455"/>
            <a:ext cx="6684645" cy="228600"/>
          </a:xfrm>
          <a:prstGeom prst="rect">
            <a:avLst/>
          </a:prstGeom>
          <a:solidFill>
            <a:srgbClr val="0B61AD"/>
          </a:solidFill>
        </p:spPr>
        <p:txBody>
          <a:bodyPr vert="horz" wrap="square" lIns="0" tIns="24130" rIns="0" bIns="0" rtlCol="0">
            <a:spAutoFit/>
          </a:bodyPr>
          <a:lstStyle/>
          <a:p>
            <a:pPr marL="228600">
              <a:lnSpc>
                <a:spcPct val="100000"/>
              </a:lnSpc>
              <a:spcBef>
                <a:spcPts val="190"/>
              </a:spcBef>
            </a:pPr>
            <a:r>
              <a:rPr sz="1100" b="1" spc="10" dirty="0">
                <a:solidFill>
                  <a:srgbClr val="FFFFFF"/>
                </a:solidFill>
                <a:latin typeface="Helvetica Neue LT Pro 75"/>
                <a:cs typeface="Helvetica Neue LT Pro 75"/>
              </a:rPr>
              <a:t>8.</a:t>
            </a:r>
            <a:r>
              <a:rPr sz="1100" b="1" spc="-5" dirty="0">
                <a:solidFill>
                  <a:srgbClr val="FFFFFF"/>
                </a:solidFill>
                <a:latin typeface="Helvetica Neue LT Pro 75"/>
                <a:cs typeface="Helvetica Neue LT Pro 75"/>
              </a:rPr>
              <a:t> </a:t>
            </a:r>
            <a:r>
              <a:rPr sz="1100" b="1" spc="5" dirty="0">
                <a:solidFill>
                  <a:srgbClr val="FFFFFF"/>
                </a:solidFill>
                <a:latin typeface="Helvetica Neue LT Pro 75"/>
                <a:cs typeface="Helvetica Neue LT Pro 75"/>
              </a:rPr>
              <a:t>EXPOSURE</a:t>
            </a:r>
            <a:r>
              <a:rPr sz="1100" b="1" dirty="0">
                <a:solidFill>
                  <a:srgbClr val="FFFFFF"/>
                </a:solidFill>
                <a:latin typeface="Helvetica Neue LT Pro 75"/>
                <a:cs typeface="Helvetica Neue LT Pro 75"/>
              </a:rPr>
              <a:t> CONTROLS/PERSONAL</a:t>
            </a:r>
            <a:r>
              <a:rPr sz="1100" b="1" spc="-5" dirty="0">
                <a:solidFill>
                  <a:srgbClr val="FFFFFF"/>
                </a:solidFill>
                <a:latin typeface="Helvetica Neue LT Pro 75"/>
                <a:cs typeface="Helvetica Neue LT Pro 75"/>
              </a:rPr>
              <a:t> PROTECTION</a:t>
            </a:r>
            <a:endParaRPr sz="1100">
              <a:latin typeface="Helvetica Neue LT Pro 75"/>
              <a:cs typeface="Helvetica Neue LT Pro 75"/>
            </a:endParaRPr>
          </a:p>
        </p:txBody>
      </p:sp>
      <p:sp>
        <p:nvSpPr>
          <p:cNvPr id="9" name="object 9"/>
          <p:cNvSpPr txBox="1"/>
          <p:nvPr/>
        </p:nvSpPr>
        <p:spPr>
          <a:xfrm>
            <a:off x="2675635" y="1682822"/>
            <a:ext cx="4213860" cy="1692771"/>
          </a:xfrm>
          <a:prstGeom prst="rect">
            <a:avLst/>
          </a:prstGeom>
        </p:spPr>
        <p:txBody>
          <a:bodyPr vert="horz" wrap="square" lIns="0" tIns="25400" rIns="0" bIns="0" rtlCol="0">
            <a:spAutoFit/>
          </a:bodyPr>
          <a:lstStyle/>
          <a:p>
            <a:pPr marL="12700" marR="5080" algn="just">
              <a:lnSpc>
                <a:spcPts val="1000"/>
              </a:lnSpc>
              <a:spcBef>
                <a:spcPts val="200"/>
              </a:spcBef>
            </a:pPr>
            <a:r>
              <a:rPr lang="en-US" sz="900" dirty="0">
                <a:solidFill>
                  <a:srgbClr val="1C216F"/>
                </a:solidFill>
                <a:latin typeface="HelveticaNeueLTPro-Md"/>
                <a:cs typeface="HelveticaNeueLTPro-Md"/>
              </a:rPr>
              <a:t>If this product contains ingredients with exposure limits, personal, workplace atmosphere or biological monitoring may be required to determine the effectiveness of the ventilation or other control measures and/or the necessity to use respiratory protective equipment. Reference should be made to monitoring standards, such as the following: European Standard EN 689 (Workplace atmospheres - Guidance for the assessment of exposure by inhalation to chemical agents for comparison with limit values and measurement strategy) European Standard EN 14042 (Workplace atmospheres - Guide for the application and use of procedures for the assessment of exposure to chemical and biological agents) European Standard EN 482 (Workplace atmospheres - General requirements for the performance of procedures for the measurement of chemical agents) Reference to national guidance documents for methods for the determination of hazardous substances will also be required.</a:t>
            </a:r>
            <a:endParaRPr sz="900" dirty="0">
              <a:latin typeface="HelveticaNeueLTPro-Md"/>
              <a:cs typeface="HelveticaNeueLTPro-Md"/>
            </a:endParaRPr>
          </a:p>
        </p:txBody>
      </p:sp>
      <p:sp>
        <p:nvSpPr>
          <p:cNvPr id="10" name="object 10"/>
          <p:cNvSpPr txBox="1"/>
          <p:nvPr/>
        </p:nvSpPr>
        <p:spPr>
          <a:xfrm>
            <a:off x="615950" y="1682822"/>
            <a:ext cx="1410335" cy="162560"/>
          </a:xfrm>
          <a:prstGeom prst="rect">
            <a:avLst/>
          </a:prstGeom>
        </p:spPr>
        <p:txBody>
          <a:bodyPr vert="horz" wrap="square" lIns="0" tIns="12700" rIns="0" bIns="0" rtlCol="0">
            <a:spAutoFit/>
          </a:bodyPr>
          <a:lstStyle/>
          <a:p>
            <a:pPr marL="12700">
              <a:lnSpc>
                <a:spcPct val="100000"/>
              </a:lnSpc>
              <a:spcBef>
                <a:spcPts val="100"/>
              </a:spcBef>
            </a:pPr>
            <a:r>
              <a:rPr sz="900" b="1" spc="-5" dirty="0">
                <a:solidFill>
                  <a:srgbClr val="025FAD"/>
                </a:solidFill>
                <a:latin typeface="Helvetica Neue LT Pro 75"/>
                <a:cs typeface="Helvetica Neue LT Pro 75"/>
              </a:rPr>
              <a:t>E</a:t>
            </a:r>
            <a:r>
              <a:rPr sz="900" b="1" spc="-20" dirty="0">
                <a:solidFill>
                  <a:srgbClr val="025FAD"/>
                </a:solidFill>
                <a:latin typeface="Helvetica Neue LT Pro 75"/>
                <a:cs typeface="Helvetica Neue LT Pro 75"/>
              </a:rPr>
              <a:t>X</a:t>
            </a:r>
            <a:r>
              <a:rPr sz="900" b="1" spc="-25" dirty="0">
                <a:solidFill>
                  <a:srgbClr val="025FAD"/>
                </a:solidFill>
                <a:latin typeface="Helvetica Neue LT Pro 75"/>
                <a:cs typeface="Helvetica Neue LT Pro 75"/>
              </a:rPr>
              <a:t>PO</a:t>
            </a:r>
            <a:r>
              <a:rPr sz="900" b="1" spc="-20" dirty="0">
                <a:solidFill>
                  <a:srgbClr val="025FAD"/>
                </a:solidFill>
                <a:latin typeface="Helvetica Neue LT Pro 75"/>
                <a:cs typeface="Helvetica Neue LT Pro 75"/>
              </a:rPr>
              <a:t>SURE</a:t>
            </a:r>
            <a:r>
              <a:rPr sz="900" b="1" spc="-105" dirty="0">
                <a:solidFill>
                  <a:srgbClr val="025FAD"/>
                </a:solidFill>
                <a:latin typeface="Helvetica Neue LT Pro 75"/>
                <a:cs typeface="Helvetica Neue LT Pro 75"/>
              </a:rPr>
              <a:t> </a:t>
            </a:r>
            <a:r>
              <a:rPr sz="900" b="1" spc="-30" dirty="0">
                <a:solidFill>
                  <a:srgbClr val="025FAD"/>
                </a:solidFill>
                <a:latin typeface="Helvetica Neue LT Pro 75"/>
                <a:cs typeface="Helvetica Neue LT Pro 75"/>
              </a:rPr>
              <a:t>L</a:t>
            </a:r>
            <a:r>
              <a:rPr sz="900" b="1" spc="-20" dirty="0">
                <a:solidFill>
                  <a:srgbClr val="025FAD"/>
                </a:solidFill>
                <a:latin typeface="Helvetica Neue LT Pro 75"/>
                <a:cs typeface="Helvetica Neue LT Pro 75"/>
              </a:rPr>
              <a:t>IM</a:t>
            </a:r>
            <a:r>
              <a:rPr sz="900" b="1" spc="-15" dirty="0">
                <a:solidFill>
                  <a:srgbClr val="025FAD"/>
                </a:solidFill>
                <a:latin typeface="Helvetica Neue LT Pro 75"/>
                <a:cs typeface="Helvetica Neue LT Pro 75"/>
              </a:rPr>
              <a:t>I</a:t>
            </a:r>
            <a:r>
              <a:rPr sz="900" b="1" spc="-20" dirty="0">
                <a:solidFill>
                  <a:srgbClr val="025FAD"/>
                </a:solidFill>
                <a:latin typeface="Helvetica Neue LT Pro 75"/>
                <a:cs typeface="Helvetica Neue LT Pro 75"/>
              </a:rPr>
              <a:t>T</a:t>
            </a:r>
            <a:r>
              <a:rPr sz="900" b="1" spc="-105" dirty="0">
                <a:solidFill>
                  <a:srgbClr val="025FAD"/>
                </a:solidFill>
                <a:latin typeface="Helvetica Neue LT Pro 75"/>
                <a:cs typeface="Helvetica Neue LT Pro 75"/>
              </a:rPr>
              <a:t> </a:t>
            </a:r>
            <a:r>
              <a:rPr sz="900" b="1" spc="-60" dirty="0">
                <a:solidFill>
                  <a:srgbClr val="025FAD"/>
                </a:solidFill>
                <a:latin typeface="Helvetica Neue LT Pro 75"/>
                <a:cs typeface="Helvetica Neue LT Pro 75"/>
              </a:rPr>
              <a:t>V</a:t>
            </a:r>
            <a:r>
              <a:rPr sz="900" b="1" spc="-20" dirty="0">
                <a:solidFill>
                  <a:srgbClr val="025FAD"/>
                </a:solidFill>
                <a:latin typeface="Helvetica Neue LT Pro 75"/>
                <a:cs typeface="Helvetica Neue LT Pro 75"/>
              </a:rPr>
              <a:t>A</a:t>
            </a:r>
            <a:r>
              <a:rPr sz="900" b="1" spc="-35" dirty="0">
                <a:solidFill>
                  <a:srgbClr val="025FAD"/>
                </a:solidFill>
                <a:latin typeface="Helvetica Neue LT Pro 75"/>
                <a:cs typeface="Helvetica Neue LT Pro 75"/>
              </a:rPr>
              <a:t>L</a:t>
            </a:r>
            <a:r>
              <a:rPr sz="900" b="1" spc="-20" dirty="0">
                <a:solidFill>
                  <a:srgbClr val="025FAD"/>
                </a:solidFill>
                <a:latin typeface="Helvetica Neue LT Pro 75"/>
                <a:cs typeface="Helvetica Neue LT Pro 75"/>
              </a:rPr>
              <a:t>UES</a:t>
            </a:r>
            <a:endParaRPr sz="900">
              <a:latin typeface="Helvetica Neue LT Pro 75"/>
              <a:cs typeface="Helvetica Neue LT Pro 75"/>
            </a:endParaRPr>
          </a:p>
        </p:txBody>
      </p:sp>
      <p:sp>
        <p:nvSpPr>
          <p:cNvPr id="11" name="object 11"/>
          <p:cNvSpPr txBox="1"/>
          <p:nvPr/>
        </p:nvSpPr>
        <p:spPr>
          <a:xfrm>
            <a:off x="2675635" y="3469261"/>
            <a:ext cx="4213860" cy="670560"/>
          </a:xfrm>
          <a:prstGeom prst="rect">
            <a:avLst/>
          </a:prstGeom>
        </p:spPr>
        <p:txBody>
          <a:bodyPr vert="horz" wrap="square" lIns="0" tIns="25400" rIns="0" bIns="0" rtlCol="0">
            <a:spAutoFit/>
          </a:bodyPr>
          <a:lstStyle/>
          <a:p>
            <a:pPr marL="12700" marR="5080" algn="just">
              <a:lnSpc>
                <a:spcPts val="1000"/>
              </a:lnSpc>
              <a:spcBef>
                <a:spcPts val="200"/>
              </a:spcBef>
            </a:pPr>
            <a:r>
              <a:rPr lang="en-US" sz="900" spc="-20" dirty="0">
                <a:solidFill>
                  <a:srgbClr val="1C216F"/>
                </a:solidFill>
                <a:latin typeface="HelveticaNeueLTPro-Md"/>
                <a:cs typeface="HelveticaNeueLTPro-Md"/>
              </a:rPr>
              <a:t>Use only with adequate ventilation. Use process enclosures, local exhaust ventilation or other engineering controls to keep worker exposure to airborne contaminants below any recommended or statutory limits. The engineering controls also need to keep gas, vapor or dust concentrations below any lower explosive limits. Use explosion-proof ventilation equipment.</a:t>
            </a:r>
            <a:endParaRPr sz="900" dirty="0">
              <a:latin typeface="HelveticaNeueLTPro-Md"/>
              <a:cs typeface="HelveticaNeueLTPro-Md"/>
            </a:endParaRPr>
          </a:p>
        </p:txBody>
      </p:sp>
      <p:sp>
        <p:nvSpPr>
          <p:cNvPr id="12" name="object 12"/>
          <p:cNvSpPr txBox="1"/>
          <p:nvPr/>
        </p:nvSpPr>
        <p:spPr>
          <a:xfrm>
            <a:off x="615950" y="3444240"/>
            <a:ext cx="1353820" cy="289560"/>
          </a:xfrm>
          <a:prstGeom prst="rect">
            <a:avLst/>
          </a:prstGeom>
        </p:spPr>
        <p:txBody>
          <a:bodyPr vert="horz" wrap="square" lIns="0" tIns="25400" rIns="0" bIns="0" rtlCol="0">
            <a:spAutoFit/>
          </a:bodyPr>
          <a:lstStyle/>
          <a:p>
            <a:pPr marL="12700" marR="5080">
              <a:lnSpc>
                <a:spcPts val="1000"/>
              </a:lnSpc>
              <a:spcBef>
                <a:spcPts val="200"/>
              </a:spcBef>
            </a:pPr>
            <a:r>
              <a:rPr sz="900" b="1" dirty="0">
                <a:solidFill>
                  <a:srgbClr val="025FAD"/>
                </a:solidFill>
                <a:latin typeface="Helvetica Neue LT Pro 75"/>
                <a:cs typeface="Helvetica Neue LT Pro 75"/>
              </a:rPr>
              <a:t>OCCUPATIONAL </a:t>
            </a:r>
            <a:r>
              <a:rPr sz="900" b="1" spc="5" dirty="0">
                <a:solidFill>
                  <a:srgbClr val="025FAD"/>
                </a:solidFill>
                <a:latin typeface="Helvetica Neue LT Pro 75"/>
                <a:cs typeface="Helvetica Neue LT Pro 75"/>
              </a:rPr>
              <a:t> </a:t>
            </a:r>
            <a:r>
              <a:rPr sz="900" b="1" spc="10" dirty="0">
                <a:solidFill>
                  <a:srgbClr val="025FAD"/>
                </a:solidFill>
                <a:latin typeface="Helvetica Neue LT Pro 75"/>
                <a:cs typeface="Helvetica Neue LT Pro 75"/>
              </a:rPr>
              <a:t>EXPOSURE</a:t>
            </a:r>
            <a:r>
              <a:rPr sz="900" b="1" spc="-60" dirty="0">
                <a:solidFill>
                  <a:srgbClr val="025FAD"/>
                </a:solidFill>
                <a:latin typeface="Helvetica Neue LT Pro 75"/>
                <a:cs typeface="Helvetica Neue LT Pro 75"/>
              </a:rPr>
              <a:t> </a:t>
            </a:r>
            <a:r>
              <a:rPr sz="900" b="1" spc="5" dirty="0">
                <a:solidFill>
                  <a:srgbClr val="025FAD"/>
                </a:solidFill>
                <a:latin typeface="Helvetica Neue LT Pro 75"/>
                <a:cs typeface="Helvetica Neue LT Pro 75"/>
              </a:rPr>
              <a:t>CONTROLS</a:t>
            </a:r>
            <a:endParaRPr sz="900" dirty="0">
              <a:latin typeface="Helvetica Neue LT Pro 75"/>
              <a:cs typeface="Helvetica Neue LT Pro 75"/>
            </a:endParaRPr>
          </a:p>
        </p:txBody>
      </p:sp>
      <p:sp>
        <p:nvSpPr>
          <p:cNvPr id="13" name="object 13"/>
          <p:cNvSpPr txBox="1"/>
          <p:nvPr/>
        </p:nvSpPr>
        <p:spPr>
          <a:xfrm>
            <a:off x="2675635" y="4252913"/>
            <a:ext cx="4213860" cy="795089"/>
          </a:xfrm>
          <a:prstGeom prst="rect">
            <a:avLst/>
          </a:prstGeom>
        </p:spPr>
        <p:txBody>
          <a:bodyPr vert="horz" wrap="square" lIns="0" tIns="25400" rIns="0" bIns="0" rtlCol="0">
            <a:spAutoFit/>
          </a:bodyPr>
          <a:lstStyle/>
          <a:p>
            <a:pPr marL="12700" marR="5080" algn="just">
              <a:lnSpc>
                <a:spcPts val="1000"/>
              </a:lnSpc>
              <a:spcBef>
                <a:spcPts val="200"/>
              </a:spcBef>
            </a:pPr>
            <a:r>
              <a:rPr lang="en-US" sz="900" dirty="0">
                <a:solidFill>
                  <a:srgbClr val="1C216F"/>
                </a:solidFill>
                <a:latin typeface="HelveticaNeueLTPro-Md"/>
                <a:cs typeface="HelveticaNeueLTPro-Md"/>
              </a:rPr>
              <a:t>Wash hands, forearms and face thoroughly after handling chemical products, before eating, smoking and using the lavatory and at the end of the working period. Appropriate techniques should be used to remove potentially contaminated clothing. Contaminated work clothing should not be allowed out of the workplace. Wash contaminated clothing before reusing. Ensure that eyewash stations and safety showers are close to the workstation location.</a:t>
            </a:r>
            <a:endParaRPr sz="900" dirty="0">
              <a:latin typeface="HelveticaNeueLTPro-Md"/>
              <a:cs typeface="HelveticaNeueLTPro-Md"/>
            </a:endParaRPr>
          </a:p>
        </p:txBody>
      </p:sp>
      <p:sp>
        <p:nvSpPr>
          <p:cNvPr id="14" name="object 14"/>
          <p:cNvSpPr txBox="1"/>
          <p:nvPr/>
        </p:nvSpPr>
        <p:spPr>
          <a:xfrm>
            <a:off x="615950" y="4252913"/>
            <a:ext cx="1239520" cy="162560"/>
          </a:xfrm>
          <a:prstGeom prst="rect">
            <a:avLst/>
          </a:prstGeom>
        </p:spPr>
        <p:txBody>
          <a:bodyPr vert="horz" wrap="square" lIns="0" tIns="12700" rIns="0" bIns="0" rtlCol="0">
            <a:spAutoFit/>
          </a:bodyPr>
          <a:lstStyle/>
          <a:p>
            <a:pPr marL="12700">
              <a:lnSpc>
                <a:spcPct val="100000"/>
              </a:lnSpc>
              <a:spcBef>
                <a:spcPts val="100"/>
              </a:spcBef>
            </a:pPr>
            <a:r>
              <a:rPr sz="900" b="1" spc="5" dirty="0">
                <a:solidFill>
                  <a:srgbClr val="025FAD"/>
                </a:solidFill>
                <a:latin typeface="Helvetica Neue LT Pro 75"/>
                <a:cs typeface="Helvetica Neue LT Pro 75"/>
              </a:rPr>
              <a:t>HYGIENE</a:t>
            </a:r>
            <a:r>
              <a:rPr sz="900" b="1" spc="-45" dirty="0">
                <a:solidFill>
                  <a:srgbClr val="025FAD"/>
                </a:solidFill>
                <a:latin typeface="Helvetica Neue LT Pro 75"/>
                <a:cs typeface="Helvetica Neue LT Pro 75"/>
              </a:rPr>
              <a:t> </a:t>
            </a:r>
            <a:r>
              <a:rPr sz="900" b="1" spc="10" dirty="0">
                <a:solidFill>
                  <a:srgbClr val="025FAD"/>
                </a:solidFill>
                <a:latin typeface="Helvetica Neue LT Pro 75"/>
                <a:cs typeface="Helvetica Neue LT Pro 75"/>
              </a:rPr>
              <a:t>MEASURES</a:t>
            </a:r>
            <a:endParaRPr sz="900">
              <a:latin typeface="Helvetica Neue LT Pro 75"/>
              <a:cs typeface="Helvetica Neue LT Pro 75"/>
            </a:endParaRPr>
          </a:p>
        </p:txBody>
      </p:sp>
      <p:sp>
        <p:nvSpPr>
          <p:cNvPr id="15" name="object 15"/>
          <p:cNvSpPr txBox="1"/>
          <p:nvPr/>
        </p:nvSpPr>
        <p:spPr>
          <a:xfrm>
            <a:off x="2675635" y="5171440"/>
            <a:ext cx="4213860" cy="543560"/>
          </a:xfrm>
          <a:prstGeom prst="rect">
            <a:avLst/>
          </a:prstGeom>
        </p:spPr>
        <p:txBody>
          <a:bodyPr vert="horz" wrap="square" lIns="0" tIns="25400" rIns="0" bIns="0" rtlCol="0">
            <a:spAutoFit/>
          </a:bodyPr>
          <a:lstStyle/>
          <a:p>
            <a:pPr marL="12700" marR="5080" algn="just">
              <a:lnSpc>
                <a:spcPts val="1000"/>
              </a:lnSpc>
              <a:spcBef>
                <a:spcPts val="200"/>
              </a:spcBef>
            </a:pPr>
            <a:r>
              <a:rPr lang="en-US" sz="900" spc="-10" dirty="0">
                <a:solidFill>
                  <a:srgbClr val="1C216F"/>
                </a:solidFill>
                <a:latin typeface="HelveticaNeueLTPro-Md"/>
                <a:cs typeface="HelveticaNeueLTPro-Md"/>
              </a:rPr>
              <a:t>Use a properly fitted, air-purifying or air-fed respirator complying with an approved standard if a risk assessment indicates this is necessary. Respirator selection must be based on known or anticipated exposure levels, the hazards of the product and the safe working limits of the selected respirator.</a:t>
            </a:r>
            <a:endParaRPr sz="900" dirty="0">
              <a:latin typeface="HelveticaNeueLTPro-Md"/>
              <a:cs typeface="HelveticaNeueLTPro-Md"/>
            </a:endParaRPr>
          </a:p>
        </p:txBody>
      </p:sp>
      <p:sp>
        <p:nvSpPr>
          <p:cNvPr id="16" name="object 16"/>
          <p:cNvSpPr txBox="1"/>
          <p:nvPr/>
        </p:nvSpPr>
        <p:spPr>
          <a:xfrm>
            <a:off x="615950" y="5171440"/>
            <a:ext cx="1644014" cy="162560"/>
          </a:xfrm>
          <a:prstGeom prst="rect">
            <a:avLst/>
          </a:prstGeom>
        </p:spPr>
        <p:txBody>
          <a:bodyPr vert="horz" wrap="square" lIns="0" tIns="12700" rIns="0" bIns="0" rtlCol="0">
            <a:spAutoFit/>
          </a:bodyPr>
          <a:lstStyle/>
          <a:p>
            <a:pPr marL="12700">
              <a:lnSpc>
                <a:spcPct val="100000"/>
              </a:lnSpc>
              <a:spcBef>
                <a:spcPts val="100"/>
              </a:spcBef>
            </a:pPr>
            <a:r>
              <a:rPr sz="900" b="1" dirty="0">
                <a:solidFill>
                  <a:srgbClr val="025FAD"/>
                </a:solidFill>
                <a:latin typeface="Helvetica Neue LT Pro 75"/>
                <a:cs typeface="Helvetica Neue LT Pro 75"/>
              </a:rPr>
              <a:t>RESPIRATORY</a:t>
            </a:r>
            <a:r>
              <a:rPr sz="900" b="1" spc="-25" dirty="0">
                <a:solidFill>
                  <a:srgbClr val="025FAD"/>
                </a:solidFill>
                <a:latin typeface="Helvetica Neue LT Pro 75"/>
                <a:cs typeface="Helvetica Neue LT Pro 75"/>
              </a:rPr>
              <a:t> </a:t>
            </a:r>
            <a:r>
              <a:rPr sz="900" b="1" dirty="0">
                <a:solidFill>
                  <a:srgbClr val="025FAD"/>
                </a:solidFill>
                <a:latin typeface="Helvetica Neue LT Pro 75"/>
                <a:cs typeface="Helvetica Neue LT Pro 75"/>
              </a:rPr>
              <a:t>PROTECTION</a:t>
            </a:r>
            <a:endParaRPr sz="900" dirty="0">
              <a:latin typeface="Helvetica Neue LT Pro 75"/>
              <a:cs typeface="Helvetica Neue LT Pro 75"/>
            </a:endParaRPr>
          </a:p>
        </p:txBody>
      </p:sp>
      <p:sp>
        <p:nvSpPr>
          <p:cNvPr id="17" name="object 17"/>
          <p:cNvSpPr txBox="1"/>
          <p:nvPr/>
        </p:nvSpPr>
        <p:spPr>
          <a:xfrm>
            <a:off x="2675635" y="5807006"/>
            <a:ext cx="4213860" cy="948978"/>
          </a:xfrm>
          <a:prstGeom prst="rect">
            <a:avLst/>
          </a:prstGeom>
        </p:spPr>
        <p:txBody>
          <a:bodyPr vert="horz" wrap="square" lIns="0" tIns="25400" rIns="0" bIns="0" rtlCol="0">
            <a:spAutoFit/>
          </a:bodyPr>
          <a:lstStyle/>
          <a:p>
            <a:pPr marL="12700" marR="5080">
              <a:lnSpc>
                <a:spcPts val="1000"/>
              </a:lnSpc>
              <a:spcBef>
                <a:spcPts val="200"/>
              </a:spcBef>
            </a:pPr>
            <a:r>
              <a:rPr lang="en-US" sz="900" spc="-20" dirty="0">
                <a:solidFill>
                  <a:srgbClr val="1C216F"/>
                </a:solidFill>
                <a:latin typeface="HelveticaNeueLTPro-Md"/>
                <a:cs typeface="HelveticaNeueLTPro-Md"/>
              </a:rPr>
              <a:t>Chemical-resistant, impervious gloves complying with an approved standard should be worn at all times when handling chemical products if a risk assessment indicates this is necessary. Considering the parameters specified by the glove manufacturer, check during use that the gloves are still retaining their protective properties. It</a:t>
            </a:r>
          </a:p>
          <a:p>
            <a:pPr marL="12700" marR="5080">
              <a:lnSpc>
                <a:spcPts val="1000"/>
              </a:lnSpc>
              <a:spcBef>
                <a:spcPts val="200"/>
              </a:spcBef>
            </a:pPr>
            <a:r>
              <a:rPr lang="en-US" sz="900" spc="-20" dirty="0">
                <a:solidFill>
                  <a:srgbClr val="1C216F"/>
                </a:solidFill>
                <a:latin typeface="HelveticaNeueLTPro-Md"/>
                <a:cs typeface="HelveticaNeueLTPro-Md"/>
              </a:rPr>
              <a:t>should be noted that the time to breakthrough for any glove material may be different for different glove manufacturers. In the case of mixtures, consisting of several substances, the protection time of the gloves cannot be accurately estimated.</a:t>
            </a:r>
          </a:p>
        </p:txBody>
      </p:sp>
      <p:sp>
        <p:nvSpPr>
          <p:cNvPr id="18" name="object 18"/>
          <p:cNvSpPr txBox="1"/>
          <p:nvPr/>
        </p:nvSpPr>
        <p:spPr>
          <a:xfrm>
            <a:off x="615950" y="5807006"/>
            <a:ext cx="1157605" cy="162560"/>
          </a:xfrm>
          <a:prstGeom prst="rect">
            <a:avLst/>
          </a:prstGeom>
        </p:spPr>
        <p:txBody>
          <a:bodyPr vert="horz" wrap="square" lIns="0" tIns="12700" rIns="0" bIns="0" rtlCol="0">
            <a:spAutoFit/>
          </a:bodyPr>
          <a:lstStyle/>
          <a:p>
            <a:pPr marL="12700">
              <a:lnSpc>
                <a:spcPct val="100000"/>
              </a:lnSpc>
              <a:spcBef>
                <a:spcPts val="100"/>
              </a:spcBef>
            </a:pPr>
            <a:r>
              <a:rPr sz="900" b="1" spc="10" dirty="0">
                <a:solidFill>
                  <a:srgbClr val="025FAD"/>
                </a:solidFill>
                <a:latin typeface="Helvetica Neue LT Pro 75"/>
                <a:cs typeface="Helvetica Neue LT Pro 75"/>
              </a:rPr>
              <a:t>HAND</a:t>
            </a:r>
            <a:r>
              <a:rPr sz="900" b="1" spc="-40" dirty="0">
                <a:solidFill>
                  <a:srgbClr val="025FAD"/>
                </a:solidFill>
                <a:latin typeface="Helvetica Neue LT Pro 75"/>
                <a:cs typeface="Helvetica Neue LT Pro 75"/>
              </a:rPr>
              <a:t> </a:t>
            </a:r>
            <a:r>
              <a:rPr sz="900" b="1" dirty="0">
                <a:solidFill>
                  <a:srgbClr val="025FAD"/>
                </a:solidFill>
                <a:latin typeface="Helvetica Neue LT Pro 75"/>
                <a:cs typeface="Helvetica Neue LT Pro 75"/>
              </a:rPr>
              <a:t>PROTECTION</a:t>
            </a:r>
            <a:endParaRPr sz="900">
              <a:latin typeface="Helvetica Neue LT Pro 75"/>
              <a:cs typeface="Helvetica Neue LT Pro 75"/>
            </a:endParaRPr>
          </a:p>
        </p:txBody>
      </p:sp>
      <p:sp>
        <p:nvSpPr>
          <p:cNvPr id="19" name="object 19"/>
          <p:cNvSpPr txBox="1"/>
          <p:nvPr/>
        </p:nvSpPr>
        <p:spPr>
          <a:xfrm>
            <a:off x="2675635" y="6901552"/>
            <a:ext cx="4213860" cy="543560"/>
          </a:xfrm>
          <a:prstGeom prst="rect">
            <a:avLst/>
          </a:prstGeom>
        </p:spPr>
        <p:txBody>
          <a:bodyPr vert="horz" wrap="square" lIns="0" tIns="25400" rIns="0" bIns="0" rtlCol="0">
            <a:spAutoFit/>
          </a:bodyPr>
          <a:lstStyle/>
          <a:p>
            <a:pPr marL="12700" marR="5080" algn="just">
              <a:lnSpc>
                <a:spcPts val="1000"/>
              </a:lnSpc>
              <a:spcBef>
                <a:spcPts val="200"/>
              </a:spcBef>
            </a:pPr>
            <a:r>
              <a:rPr lang="en-US" sz="900" spc="-5" dirty="0">
                <a:solidFill>
                  <a:srgbClr val="1C216F"/>
                </a:solidFill>
                <a:latin typeface="HelveticaNeueLTPro-Md"/>
                <a:cs typeface="HelveticaNeueLTPro-Md"/>
              </a:rPr>
              <a:t>Safety eyewear complying with an approved standard should be used when a risk assessment indicates this is necessary to avoid exposure to liquid splashes, mists or dusts. If contact is possible, the following protection should be worn, unless the assessment indicates a higher degree of protection: chemical splash goggles.</a:t>
            </a:r>
            <a:endParaRPr sz="900" dirty="0">
              <a:latin typeface="HelveticaNeueLTPro-Md"/>
              <a:cs typeface="HelveticaNeueLTPro-Md"/>
            </a:endParaRPr>
          </a:p>
        </p:txBody>
      </p:sp>
      <p:sp>
        <p:nvSpPr>
          <p:cNvPr id="20" name="object 20"/>
          <p:cNvSpPr txBox="1"/>
          <p:nvPr/>
        </p:nvSpPr>
        <p:spPr>
          <a:xfrm>
            <a:off x="615950" y="6901552"/>
            <a:ext cx="1049655" cy="162560"/>
          </a:xfrm>
          <a:prstGeom prst="rect">
            <a:avLst/>
          </a:prstGeom>
        </p:spPr>
        <p:txBody>
          <a:bodyPr vert="horz" wrap="square" lIns="0" tIns="12700" rIns="0" bIns="0" rtlCol="0">
            <a:spAutoFit/>
          </a:bodyPr>
          <a:lstStyle/>
          <a:p>
            <a:pPr marL="12700">
              <a:lnSpc>
                <a:spcPct val="100000"/>
              </a:lnSpc>
              <a:spcBef>
                <a:spcPts val="100"/>
              </a:spcBef>
            </a:pPr>
            <a:r>
              <a:rPr sz="900" b="1" spc="10" dirty="0">
                <a:solidFill>
                  <a:srgbClr val="025FAD"/>
                </a:solidFill>
                <a:latin typeface="Helvetica Neue LT Pro 75"/>
                <a:cs typeface="Helvetica Neue LT Pro 75"/>
              </a:rPr>
              <a:t>EYE</a:t>
            </a:r>
            <a:r>
              <a:rPr sz="900" b="1" spc="-35" dirty="0">
                <a:solidFill>
                  <a:srgbClr val="025FAD"/>
                </a:solidFill>
                <a:latin typeface="Helvetica Neue LT Pro 75"/>
                <a:cs typeface="Helvetica Neue LT Pro 75"/>
              </a:rPr>
              <a:t> </a:t>
            </a:r>
            <a:r>
              <a:rPr sz="900" b="1" dirty="0">
                <a:solidFill>
                  <a:srgbClr val="025FAD"/>
                </a:solidFill>
                <a:latin typeface="Helvetica Neue LT Pro 75"/>
                <a:cs typeface="Helvetica Neue LT Pro 75"/>
              </a:rPr>
              <a:t>PROTECTION</a:t>
            </a:r>
            <a:endParaRPr sz="900">
              <a:latin typeface="Helvetica Neue LT Pro 75"/>
              <a:cs typeface="Helvetica Neue LT Pro 75"/>
            </a:endParaRPr>
          </a:p>
        </p:txBody>
      </p:sp>
      <p:sp>
        <p:nvSpPr>
          <p:cNvPr id="21" name="object 21"/>
          <p:cNvSpPr txBox="1"/>
          <p:nvPr/>
        </p:nvSpPr>
        <p:spPr>
          <a:xfrm>
            <a:off x="2675635" y="7615097"/>
            <a:ext cx="4213860" cy="948978"/>
          </a:xfrm>
          <a:prstGeom prst="rect">
            <a:avLst/>
          </a:prstGeom>
        </p:spPr>
        <p:txBody>
          <a:bodyPr vert="horz" wrap="square" lIns="0" tIns="25400" rIns="0" bIns="0" rtlCol="0">
            <a:spAutoFit/>
          </a:bodyPr>
          <a:lstStyle/>
          <a:p>
            <a:pPr marL="12700" marR="5080" algn="just">
              <a:lnSpc>
                <a:spcPts val="1000"/>
              </a:lnSpc>
              <a:spcBef>
                <a:spcPts val="200"/>
              </a:spcBef>
            </a:pPr>
            <a:r>
              <a:rPr lang="en-US" sz="900" spc="-10" dirty="0">
                <a:solidFill>
                  <a:srgbClr val="1C216F"/>
                </a:solidFill>
                <a:latin typeface="HelveticaNeueLTPro-Md"/>
                <a:cs typeface="HelveticaNeueLTPro-Md"/>
              </a:rPr>
              <a:t>Personal protective equipment for the body should be selected based on the task</a:t>
            </a:r>
          </a:p>
          <a:p>
            <a:pPr marL="12700" marR="5080" algn="just">
              <a:lnSpc>
                <a:spcPts val="1000"/>
              </a:lnSpc>
              <a:spcBef>
                <a:spcPts val="200"/>
              </a:spcBef>
            </a:pPr>
            <a:r>
              <a:rPr lang="en-US" sz="900" spc="-10" dirty="0">
                <a:solidFill>
                  <a:srgbClr val="1C216F"/>
                </a:solidFill>
                <a:latin typeface="HelveticaNeueLTPro-Md"/>
                <a:cs typeface="HelveticaNeueLTPro-Md"/>
              </a:rPr>
              <a:t>being performed and the risks involved and should be approved by a specialist before handling this product. When there is a risk of ignition from static electricity, wear anti-static protective clothing. For the greatest protection from static discharges, clothing should include anti-static overalls, boots and gloves. Refer to European Standard EN 1149 for further information on material and design requirements and test methods.</a:t>
            </a:r>
          </a:p>
        </p:txBody>
      </p:sp>
      <p:sp>
        <p:nvSpPr>
          <p:cNvPr id="22" name="object 22"/>
          <p:cNvSpPr txBox="1"/>
          <p:nvPr/>
        </p:nvSpPr>
        <p:spPr>
          <a:xfrm>
            <a:off x="615950" y="7615097"/>
            <a:ext cx="1100455" cy="162560"/>
          </a:xfrm>
          <a:prstGeom prst="rect">
            <a:avLst/>
          </a:prstGeom>
        </p:spPr>
        <p:txBody>
          <a:bodyPr vert="horz" wrap="square" lIns="0" tIns="12700" rIns="0" bIns="0" rtlCol="0">
            <a:spAutoFit/>
          </a:bodyPr>
          <a:lstStyle/>
          <a:p>
            <a:pPr marL="12700">
              <a:lnSpc>
                <a:spcPct val="100000"/>
              </a:lnSpc>
              <a:spcBef>
                <a:spcPts val="100"/>
              </a:spcBef>
            </a:pPr>
            <a:r>
              <a:rPr sz="900" b="1" spc="10" dirty="0">
                <a:solidFill>
                  <a:srgbClr val="025FAD"/>
                </a:solidFill>
                <a:latin typeface="Helvetica Neue LT Pro 75"/>
                <a:cs typeface="Helvetica Neue LT Pro 75"/>
              </a:rPr>
              <a:t>SKIN</a:t>
            </a:r>
            <a:r>
              <a:rPr sz="900" b="1" spc="-40" dirty="0">
                <a:solidFill>
                  <a:srgbClr val="025FAD"/>
                </a:solidFill>
                <a:latin typeface="Helvetica Neue LT Pro 75"/>
                <a:cs typeface="Helvetica Neue LT Pro 75"/>
              </a:rPr>
              <a:t> </a:t>
            </a:r>
            <a:r>
              <a:rPr sz="900" b="1" dirty="0">
                <a:solidFill>
                  <a:srgbClr val="025FAD"/>
                </a:solidFill>
                <a:latin typeface="Helvetica Neue LT Pro 75"/>
                <a:cs typeface="Helvetica Neue LT Pro 75"/>
              </a:rPr>
              <a:t>PROTECTION</a:t>
            </a:r>
            <a:endParaRPr sz="900">
              <a:latin typeface="Helvetica Neue LT Pro 75"/>
              <a:cs typeface="Helvetica Neue LT Pro 75"/>
            </a:endParaRPr>
          </a:p>
        </p:txBody>
      </p:sp>
      <p:sp>
        <p:nvSpPr>
          <p:cNvPr id="23" name="object 23"/>
          <p:cNvSpPr txBox="1"/>
          <p:nvPr/>
        </p:nvSpPr>
        <p:spPr>
          <a:xfrm>
            <a:off x="2675635" y="8709643"/>
            <a:ext cx="4213860" cy="589905"/>
          </a:xfrm>
          <a:prstGeom prst="rect">
            <a:avLst/>
          </a:prstGeom>
        </p:spPr>
        <p:txBody>
          <a:bodyPr vert="horz" wrap="square" lIns="0" tIns="25400" rIns="0" bIns="0" rtlCol="0">
            <a:spAutoFit/>
          </a:bodyPr>
          <a:lstStyle/>
          <a:p>
            <a:pPr marL="12700" marR="5080" algn="just">
              <a:lnSpc>
                <a:spcPts val="1000"/>
              </a:lnSpc>
              <a:spcBef>
                <a:spcPts val="200"/>
              </a:spcBef>
            </a:pPr>
            <a:r>
              <a:rPr lang="en-US" sz="900" spc="-20" dirty="0">
                <a:solidFill>
                  <a:srgbClr val="1C216F"/>
                </a:solidFill>
                <a:latin typeface="HelveticaNeueLTPro-Md"/>
                <a:cs typeface="HelveticaNeueLTPro-Md"/>
              </a:rPr>
              <a:t>Emissions from ventilation or work process equipment should be checked to ensure</a:t>
            </a:r>
          </a:p>
          <a:p>
            <a:pPr marL="12700" marR="5080" algn="just">
              <a:lnSpc>
                <a:spcPts val="1000"/>
              </a:lnSpc>
              <a:spcBef>
                <a:spcPts val="200"/>
              </a:spcBef>
            </a:pPr>
            <a:r>
              <a:rPr lang="en-US" sz="900" spc="-20" dirty="0">
                <a:solidFill>
                  <a:srgbClr val="1C216F"/>
                </a:solidFill>
                <a:latin typeface="HelveticaNeueLTPro-Md"/>
                <a:cs typeface="HelveticaNeueLTPro-Md"/>
              </a:rPr>
              <a:t>they comply with the requirements of environmental protection legislation. In some </a:t>
            </a:r>
          </a:p>
          <a:p>
            <a:pPr marL="12700" marR="5080" algn="just">
              <a:lnSpc>
                <a:spcPts val="1000"/>
              </a:lnSpc>
              <a:spcBef>
                <a:spcPts val="200"/>
              </a:spcBef>
            </a:pPr>
            <a:r>
              <a:rPr lang="en-US" sz="900" spc="-20" dirty="0">
                <a:solidFill>
                  <a:srgbClr val="1C216F"/>
                </a:solidFill>
                <a:latin typeface="HelveticaNeueLTPro-Md"/>
                <a:cs typeface="HelveticaNeueLTPro-Md"/>
              </a:rPr>
              <a:t>cases, fume scrubbers, filters or engineering modifications to the process equipment will be necessary to reduce emissions to acceptable levels.</a:t>
            </a:r>
          </a:p>
        </p:txBody>
      </p:sp>
      <p:sp>
        <p:nvSpPr>
          <p:cNvPr id="24" name="object 24"/>
          <p:cNvSpPr txBox="1"/>
          <p:nvPr/>
        </p:nvSpPr>
        <p:spPr>
          <a:xfrm>
            <a:off x="615950" y="8709643"/>
            <a:ext cx="1353820" cy="289560"/>
          </a:xfrm>
          <a:prstGeom prst="rect">
            <a:avLst/>
          </a:prstGeom>
        </p:spPr>
        <p:txBody>
          <a:bodyPr vert="horz" wrap="square" lIns="0" tIns="25400" rIns="0" bIns="0" rtlCol="0">
            <a:spAutoFit/>
          </a:bodyPr>
          <a:lstStyle/>
          <a:p>
            <a:pPr marL="12700" marR="5080">
              <a:lnSpc>
                <a:spcPts val="1000"/>
              </a:lnSpc>
              <a:spcBef>
                <a:spcPts val="200"/>
              </a:spcBef>
            </a:pPr>
            <a:r>
              <a:rPr sz="900" b="1" spc="5" dirty="0">
                <a:solidFill>
                  <a:srgbClr val="025FAD"/>
                </a:solidFill>
                <a:latin typeface="Helvetica Neue LT Pro 75"/>
                <a:cs typeface="Helvetica Neue LT Pro 75"/>
              </a:rPr>
              <a:t>ENVIRONMENTAL </a:t>
            </a:r>
            <a:r>
              <a:rPr sz="900" b="1" spc="10" dirty="0">
                <a:solidFill>
                  <a:srgbClr val="025FAD"/>
                </a:solidFill>
                <a:latin typeface="Helvetica Neue LT Pro 75"/>
                <a:cs typeface="Helvetica Neue LT Pro 75"/>
              </a:rPr>
              <a:t> EXPOSURE</a:t>
            </a:r>
            <a:r>
              <a:rPr sz="900" b="1" spc="-60" dirty="0">
                <a:solidFill>
                  <a:srgbClr val="025FAD"/>
                </a:solidFill>
                <a:latin typeface="Helvetica Neue LT Pro 75"/>
                <a:cs typeface="Helvetica Neue LT Pro 75"/>
              </a:rPr>
              <a:t> </a:t>
            </a:r>
            <a:r>
              <a:rPr sz="900" b="1" spc="5" dirty="0">
                <a:solidFill>
                  <a:srgbClr val="025FAD"/>
                </a:solidFill>
                <a:latin typeface="Helvetica Neue LT Pro 75"/>
                <a:cs typeface="Helvetica Neue LT Pro 75"/>
              </a:rPr>
              <a:t>CONTROLS</a:t>
            </a:r>
            <a:endParaRPr sz="900">
              <a:latin typeface="Helvetica Neue LT Pro 75"/>
              <a:cs typeface="Helvetica Neue LT Pro 75"/>
            </a:endParaRPr>
          </a:p>
        </p:txBody>
      </p:sp>
      <p:sp>
        <p:nvSpPr>
          <p:cNvPr id="25" name="object 25"/>
          <p:cNvSpPr/>
          <p:nvPr/>
        </p:nvSpPr>
        <p:spPr>
          <a:xfrm>
            <a:off x="600115" y="3429000"/>
            <a:ext cx="6547484" cy="0"/>
          </a:xfrm>
          <a:custGeom>
            <a:avLst/>
            <a:gdLst/>
            <a:ahLst/>
            <a:cxnLst/>
            <a:rect l="l" t="t" r="r" b="b"/>
            <a:pathLst>
              <a:path w="6547484">
                <a:moveTo>
                  <a:pt x="0" y="0"/>
                </a:moveTo>
                <a:lnTo>
                  <a:pt x="6547104" y="0"/>
                </a:lnTo>
              </a:path>
            </a:pathLst>
          </a:custGeom>
          <a:ln w="12700">
            <a:solidFill>
              <a:srgbClr val="14B1E7"/>
            </a:solidFill>
          </a:ln>
        </p:spPr>
        <p:txBody>
          <a:bodyPr wrap="square" lIns="0" tIns="0" rIns="0" bIns="0" rtlCol="0"/>
          <a:lstStyle/>
          <a:p>
            <a:endParaRPr/>
          </a:p>
        </p:txBody>
      </p:sp>
      <p:sp>
        <p:nvSpPr>
          <p:cNvPr id="26" name="object 26"/>
          <p:cNvSpPr/>
          <p:nvPr/>
        </p:nvSpPr>
        <p:spPr>
          <a:xfrm>
            <a:off x="600115" y="4172840"/>
            <a:ext cx="6547484" cy="0"/>
          </a:xfrm>
          <a:custGeom>
            <a:avLst/>
            <a:gdLst/>
            <a:ahLst/>
            <a:cxnLst/>
            <a:rect l="l" t="t" r="r" b="b"/>
            <a:pathLst>
              <a:path w="6547484">
                <a:moveTo>
                  <a:pt x="0" y="0"/>
                </a:moveTo>
                <a:lnTo>
                  <a:pt x="6547104" y="0"/>
                </a:lnTo>
              </a:path>
            </a:pathLst>
          </a:custGeom>
          <a:ln w="12700">
            <a:solidFill>
              <a:srgbClr val="14B1E7"/>
            </a:solidFill>
          </a:ln>
        </p:spPr>
        <p:txBody>
          <a:bodyPr wrap="square" lIns="0" tIns="0" rIns="0" bIns="0" rtlCol="0"/>
          <a:lstStyle/>
          <a:p>
            <a:endParaRPr/>
          </a:p>
        </p:txBody>
      </p:sp>
      <p:sp>
        <p:nvSpPr>
          <p:cNvPr id="27" name="object 27"/>
          <p:cNvSpPr/>
          <p:nvPr/>
        </p:nvSpPr>
        <p:spPr>
          <a:xfrm>
            <a:off x="600115" y="5105400"/>
            <a:ext cx="6547484" cy="0"/>
          </a:xfrm>
          <a:custGeom>
            <a:avLst/>
            <a:gdLst/>
            <a:ahLst/>
            <a:cxnLst/>
            <a:rect l="l" t="t" r="r" b="b"/>
            <a:pathLst>
              <a:path w="6547484">
                <a:moveTo>
                  <a:pt x="0" y="0"/>
                </a:moveTo>
                <a:lnTo>
                  <a:pt x="6547104" y="0"/>
                </a:lnTo>
              </a:path>
            </a:pathLst>
          </a:custGeom>
          <a:ln w="12700">
            <a:solidFill>
              <a:srgbClr val="14B1E7"/>
            </a:solidFill>
          </a:ln>
        </p:spPr>
        <p:txBody>
          <a:bodyPr wrap="square" lIns="0" tIns="0" rIns="0" bIns="0" rtlCol="0"/>
          <a:lstStyle/>
          <a:p>
            <a:endParaRPr/>
          </a:p>
        </p:txBody>
      </p:sp>
      <p:sp>
        <p:nvSpPr>
          <p:cNvPr id="28" name="object 28"/>
          <p:cNvSpPr/>
          <p:nvPr/>
        </p:nvSpPr>
        <p:spPr>
          <a:xfrm>
            <a:off x="600115" y="5726927"/>
            <a:ext cx="6547484" cy="0"/>
          </a:xfrm>
          <a:custGeom>
            <a:avLst/>
            <a:gdLst/>
            <a:ahLst/>
            <a:cxnLst/>
            <a:rect l="l" t="t" r="r" b="b"/>
            <a:pathLst>
              <a:path w="6547484">
                <a:moveTo>
                  <a:pt x="0" y="0"/>
                </a:moveTo>
                <a:lnTo>
                  <a:pt x="6547104" y="0"/>
                </a:lnTo>
              </a:path>
            </a:pathLst>
          </a:custGeom>
          <a:ln w="12700">
            <a:solidFill>
              <a:srgbClr val="14B1E7"/>
            </a:solidFill>
          </a:ln>
        </p:spPr>
        <p:txBody>
          <a:bodyPr wrap="square" lIns="0" tIns="0" rIns="0" bIns="0" rtlCol="0"/>
          <a:lstStyle/>
          <a:p>
            <a:endParaRPr/>
          </a:p>
        </p:txBody>
      </p:sp>
      <p:sp>
        <p:nvSpPr>
          <p:cNvPr id="29" name="object 29"/>
          <p:cNvSpPr/>
          <p:nvPr/>
        </p:nvSpPr>
        <p:spPr>
          <a:xfrm>
            <a:off x="600115" y="6821475"/>
            <a:ext cx="6547484" cy="0"/>
          </a:xfrm>
          <a:custGeom>
            <a:avLst/>
            <a:gdLst/>
            <a:ahLst/>
            <a:cxnLst/>
            <a:rect l="l" t="t" r="r" b="b"/>
            <a:pathLst>
              <a:path w="6547484">
                <a:moveTo>
                  <a:pt x="0" y="0"/>
                </a:moveTo>
                <a:lnTo>
                  <a:pt x="6547104" y="0"/>
                </a:lnTo>
              </a:path>
            </a:pathLst>
          </a:custGeom>
          <a:ln w="12700">
            <a:solidFill>
              <a:srgbClr val="14B1E7"/>
            </a:solidFill>
          </a:ln>
        </p:spPr>
        <p:txBody>
          <a:bodyPr wrap="square" lIns="0" tIns="0" rIns="0" bIns="0" rtlCol="0"/>
          <a:lstStyle/>
          <a:p>
            <a:endParaRPr/>
          </a:p>
        </p:txBody>
      </p:sp>
      <p:sp>
        <p:nvSpPr>
          <p:cNvPr id="30" name="object 30"/>
          <p:cNvSpPr/>
          <p:nvPr/>
        </p:nvSpPr>
        <p:spPr>
          <a:xfrm>
            <a:off x="600115" y="7535020"/>
            <a:ext cx="6547484" cy="0"/>
          </a:xfrm>
          <a:custGeom>
            <a:avLst/>
            <a:gdLst/>
            <a:ahLst/>
            <a:cxnLst/>
            <a:rect l="l" t="t" r="r" b="b"/>
            <a:pathLst>
              <a:path w="6547484">
                <a:moveTo>
                  <a:pt x="0" y="0"/>
                </a:moveTo>
                <a:lnTo>
                  <a:pt x="6547104" y="0"/>
                </a:lnTo>
              </a:path>
            </a:pathLst>
          </a:custGeom>
          <a:ln w="12700">
            <a:solidFill>
              <a:srgbClr val="14B1E7"/>
            </a:solidFill>
          </a:ln>
        </p:spPr>
        <p:txBody>
          <a:bodyPr wrap="square" lIns="0" tIns="0" rIns="0" bIns="0" rtlCol="0"/>
          <a:lstStyle/>
          <a:p>
            <a:endParaRPr/>
          </a:p>
        </p:txBody>
      </p:sp>
      <p:sp>
        <p:nvSpPr>
          <p:cNvPr id="31" name="object 31"/>
          <p:cNvSpPr/>
          <p:nvPr/>
        </p:nvSpPr>
        <p:spPr>
          <a:xfrm>
            <a:off x="600115" y="8629566"/>
            <a:ext cx="6547484" cy="0"/>
          </a:xfrm>
          <a:custGeom>
            <a:avLst/>
            <a:gdLst/>
            <a:ahLst/>
            <a:cxnLst/>
            <a:rect l="l" t="t" r="r" b="b"/>
            <a:pathLst>
              <a:path w="6547484">
                <a:moveTo>
                  <a:pt x="0" y="0"/>
                </a:moveTo>
                <a:lnTo>
                  <a:pt x="6547104" y="0"/>
                </a:lnTo>
              </a:path>
            </a:pathLst>
          </a:custGeom>
          <a:ln w="12700">
            <a:solidFill>
              <a:srgbClr val="14B1E7"/>
            </a:solidFill>
          </a:ln>
        </p:spPr>
        <p:txBody>
          <a:bodyPr wrap="square" lIns="0" tIns="0" rIns="0" bIns="0" rtlCol="0"/>
          <a:lstStyle/>
          <a:p>
            <a:endParaRPr/>
          </a:p>
        </p:txBody>
      </p:sp>
      <p:sp>
        <p:nvSpPr>
          <p:cNvPr id="33" name="object 33"/>
          <p:cNvSpPr txBox="1">
            <a:spLocks noGrp="1"/>
          </p:cNvSpPr>
          <p:nvPr>
            <p:ph type="sldNum" sz="quarter" idx="7"/>
          </p:nvPr>
        </p:nvSpPr>
        <p:spPr>
          <a:prstGeom prst="rect">
            <a:avLst/>
          </a:prstGeom>
        </p:spPr>
        <p:txBody>
          <a:bodyPr vert="horz" wrap="square" lIns="0" tIns="9525" rIns="0" bIns="0" rtlCol="0">
            <a:spAutoFit/>
          </a:bodyPr>
          <a:lstStyle/>
          <a:p>
            <a:pPr marL="38100">
              <a:lnSpc>
                <a:spcPct val="100000"/>
              </a:lnSpc>
              <a:spcBef>
                <a:spcPts val="75"/>
              </a:spcBef>
            </a:pPr>
            <a:fld id="{81D60167-4931-47E6-BA6A-407CBD079E47}" type="slidenum">
              <a:rPr dirty="0"/>
              <a:t>7</a:t>
            </a:fld>
            <a:endParaRPr dirty="0"/>
          </a:p>
        </p:txBody>
      </p:sp>
      <p:sp>
        <p:nvSpPr>
          <p:cNvPr id="34" name="object 8">
            <a:extLst>
              <a:ext uri="{FF2B5EF4-FFF2-40B4-BE49-F238E27FC236}">
                <a16:creationId xmlns:a16="http://schemas.microsoft.com/office/drawing/2014/main" id="{601E6851-5B73-4E67-8D0D-DB5C0B985CEC}"/>
              </a:ext>
            </a:extLst>
          </p:cNvPr>
          <p:cNvSpPr txBox="1">
            <a:spLocks noGrp="1"/>
          </p:cNvSpPr>
          <p:nvPr>
            <p:ph type="title"/>
          </p:nvPr>
        </p:nvSpPr>
        <p:spPr>
          <a:xfrm>
            <a:off x="444500" y="889000"/>
            <a:ext cx="7001954" cy="387350"/>
          </a:xfrm>
          <a:prstGeom prst="rect">
            <a:avLst/>
          </a:prstGeom>
        </p:spPr>
        <p:txBody>
          <a:bodyPr vert="horz" wrap="square" lIns="0" tIns="16510" rIns="0" bIns="0" rtlCol="0">
            <a:spAutoFit/>
          </a:bodyPr>
          <a:lstStyle/>
          <a:p>
            <a:pPr marL="12700">
              <a:lnSpc>
                <a:spcPct val="100000"/>
              </a:lnSpc>
              <a:spcBef>
                <a:spcPts val="130"/>
              </a:spcBef>
            </a:pPr>
            <a:r>
              <a:rPr lang="en-US" sz="2350" spc="-85" dirty="0">
                <a:solidFill>
                  <a:srgbClr val="2DBEEF"/>
                </a:solidFill>
                <a:latin typeface="HelveticaNeueLTPro-Roman"/>
                <a:cs typeface="HelveticaNeueLTPro-Roman"/>
              </a:rPr>
              <a:t>BERGER EPILUX SLIP RESISNTANCE BASE  PART A</a:t>
            </a:r>
            <a:endParaRPr sz="2350" dirty="0">
              <a:latin typeface="HelveticaNeueLTPro-Roman"/>
              <a:cs typeface="HelveticaNeueLTPro-Roman"/>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5702300" y="522165"/>
            <a:ext cx="1621790" cy="208279"/>
          </a:xfrm>
          <a:prstGeom prst="rect">
            <a:avLst/>
          </a:prstGeom>
        </p:spPr>
        <p:txBody>
          <a:bodyPr vert="horz" wrap="square" lIns="0" tIns="12700" rIns="0" bIns="0" rtlCol="0">
            <a:spAutoFit/>
          </a:bodyPr>
          <a:lstStyle/>
          <a:p>
            <a:pPr marL="12700">
              <a:lnSpc>
                <a:spcPct val="100000"/>
              </a:lnSpc>
              <a:spcBef>
                <a:spcPts val="100"/>
              </a:spcBef>
            </a:pPr>
            <a:r>
              <a:rPr sz="1200" b="1" spc="-50" dirty="0">
                <a:solidFill>
                  <a:srgbClr val="1C216F"/>
                </a:solidFill>
                <a:latin typeface="Helvetica Neue LT Std 75"/>
                <a:cs typeface="Helvetica Neue LT Std 75"/>
              </a:rPr>
              <a:t>D</a:t>
            </a:r>
            <a:r>
              <a:rPr sz="1200" b="1" spc="-140" dirty="0">
                <a:solidFill>
                  <a:srgbClr val="1C216F"/>
                </a:solidFill>
                <a:latin typeface="Helvetica Neue LT Std 75"/>
                <a:cs typeface="Helvetica Neue LT Std 75"/>
              </a:rPr>
              <a:t>AT</a:t>
            </a:r>
            <a:r>
              <a:rPr sz="1200" b="1" dirty="0">
                <a:solidFill>
                  <a:srgbClr val="1C216F"/>
                </a:solidFill>
                <a:latin typeface="Helvetica Neue LT Std 75"/>
                <a:cs typeface="Helvetica Neue LT Std 75"/>
              </a:rPr>
              <a:t>A</a:t>
            </a:r>
            <a:r>
              <a:rPr sz="1200" b="1" spc="-100" dirty="0">
                <a:solidFill>
                  <a:srgbClr val="1C216F"/>
                </a:solidFill>
                <a:latin typeface="Helvetica Neue LT Std 75"/>
                <a:cs typeface="Helvetica Neue LT Std 75"/>
              </a:rPr>
              <a:t> </a:t>
            </a:r>
            <a:r>
              <a:rPr sz="1200" b="1" spc="-50" dirty="0">
                <a:solidFill>
                  <a:srgbClr val="1C216F"/>
                </a:solidFill>
                <a:latin typeface="Helvetica Neue LT Std 75"/>
                <a:cs typeface="Helvetica Neue LT Std 75"/>
              </a:rPr>
              <a:t>SHEETS</a:t>
            </a:r>
            <a:r>
              <a:rPr sz="1200" b="1" dirty="0">
                <a:solidFill>
                  <a:srgbClr val="1C216F"/>
                </a:solidFill>
                <a:latin typeface="Helvetica Neue LT Std 75"/>
                <a:cs typeface="Helvetica Neue LT Std 75"/>
              </a:rPr>
              <a:t>:</a:t>
            </a:r>
            <a:r>
              <a:rPr sz="1200" b="1" spc="20" dirty="0">
                <a:solidFill>
                  <a:srgbClr val="1C216F"/>
                </a:solidFill>
                <a:latin typeface="Helvetica Neue LT Std 75"/>
                <a:cs typeface="Helvetica Neue LT Std 75"/>
              </a:rPr>
              <a:t> </a:t>
            </a:r>
            <a:r>
              <a:rPr sz="1200" spc="-50" dirty="0">
                <a:solidFill>
                  <a:srgbClr val="17B0E6"/>
                </a:solidFill>
                <a:latin typeface="HelveticaNeueLTStd-Md"/>
                <a:cs typeface="HelveticaNeueLTStd-Md"/>
              </a:rPr>
              <a:t>SAFETY</a:t>
            </a:r>
            <a:endParaRPr sz="1200">
              <a:latin typeface="HelveticaNeueLTStd-Md"/>
              <a:cs typeface="HelveticaNeueLTStd-Md"/>
            </a:endParaRPr>
          </a:p>
        </p:txBody>
      </p:sp>
      <p:grpSp>
        <p:nvGrpSpPr>
          <p:cNvPr id="3" name="object 3"/>
          <p:cNvGrpSpPr/>
          <p:nvPr/>
        </p:nvGrpSpPr>
        <p:grpSpPr>
          <a:xfrm>
            <a:off x="7318184" y="1508086"/>
            <a:ext cx="128270" cy="6530340"/>
            <a:chOff x="7318184" y="1508086"/>
            <a:chExt cx="128270" cy="6530340"/>
          </a:xfrm>
        </p:grpSpPr>
        <p:sp>
          <p:nvSpPr>
            <p:cNvPr id="4" name="object 4"/>
            <p:cNvSpPr/>
            <p:nvPr/>
          </p:nvSpPr>
          <p:spPr>
            <a:xfrm>
              <a:off x="7318184" y="1508086"/>
              <a:ext cx="128270" cy="2654935"/>
            </a:xfrm>
            <a:custGeom>
              <a:avLst/>
              <a:gdLst/>
              <a:ahLst/>
              <a:cxnLst/>
              <a:rect l="l" t="t" r="r" b="b"/>
              <a:pathLst>
                <a:path w="128270" h="2654935">
                  <a:moveTo>
                    <a:pt x="128016" y="0"/>
                  </a:moveTo>
                  <a:lnTo>
                    <a:pt x="0" y="0"/>
                  </a:lnTo>
                  <a:lnTo>
                    <a:pt x="0" y="2654338"/>
                  </a:lnTo>
                  <a:lnTo>
                    <a:pt x="128016" y="2654338"/>
                  </a:lnTo>
                  <a:lnTo>
                    <a:pt x="128016" y="0"/>
                  </a:lnTo>
                  <a:close/>
                </a:path>
              </a:pathLst>
            </a:custGeom>
            <a:solidFill>
              <a:srgbClr val="14B1E7"/>
            </a:solidFill>
          </p:spPr>
          <p:txBody>
            <a:bodyPr wrap="square" lIns="0" tIns="0" rIns="0" bIns="0" rtlCol="0"/>
            <a:lstStyle/>
            <a:p>
              <a:endParaRPr/>
            </a:p>
          </p:txBody>
        </p:sp>
        <p:sp>
          <p:nvSpPr>
            <p:cNvPr id="5" name="object 5"/>
            <p:cNvSpPr/>
            <p:nvPr/>
          </p:nvSpPr>
          <p:spPr>
            <a:xfrm>
              <a:off x="7318184" y="4162412"/>
              <a:ext cx="128270" cy="1275080"/>
            </a:xfrm>
            <a:custGeom>
              <a:avLst/>
              <a:gdLst/>
              <a:ahLst/>
              <a:cxnLst/>
              <a:rect l="l" t="t" r="r" b="b"/>
              <a:pathLst>
                <a:path w="128270" h="1275079">
                  <a:moveTo>
                    <a:pt x="128016" y="0"/>
                  </a:moveTo>
                  <a:lnTo>
                    <a:pt x="0" y="0"/>
                  </a:lnTo>
                  <a:lnTo>
                    <a:pt x="0" y="1274914"/>
                  </a:lnTo>
                  <a:lnTo>
                    <a:pt x="128016" y="1274914"/>
                  </a:lnTo>
                  <a:lnTo>
                    <a:pt x="128016" y="0"/>
                  </a:lnTo>
                  <a:close/>
                </a:path>
              </a:pathLst>
            </a:custGeom>
            <a:solidFill>
              <a:srgbClr val="0B61AD"/>
            </a:solidFill>
          </p:spPr>
          <p:txBody>
            <a:bodyPr wrap="square" lIns="0" tIns="0" rIns="0" bIns="0" rtlCol="0"/>
            <a:lstStyle/>
            <a:p>
              <a:endParaRPr/>
            </a:p>
          </p:txBody>
        </p:sp>
        <p:sp>
          <p:nvSpPr>
            <p:cNvPr id="6" name="object 6"/>
            <p:cNvSpPr/>
            <p:nvPr/>
          </p:nvSpPr>
          <p:spPr>
            <a:xfrm>
              <a:off x="7318184" y="5437327"/>
              <a:ext cx="128270" cy="1301115"/>
            </a:xfrm>
            <a:custGeom>
              <a:avLst/>
              <a:gdLst/>
              <a:ahLst/>
              <a:cxnLst/>
              <a:rect l="l" t="t" r="r" b="b"/>
              <a:pathLst>
                <a:path w="128270" h="1301115">
                  <a:moveTo>
                    <a:pt x="128016" y="0"/>
                  </a:moveTo>
                  <a:lnTo>
                    <a:pt x="0" y="0"/>
                  </a:lnTo>
                  <a:lnTo>
                    <a:pt x="0" y="1300492"/>
                  </a:lnTo>
                  <a:lnTo>
                    <a:pt x="128016" y="1300492"/>
                  </a:lnTo>
                  <a:lnTo>
                    <a:pt x="128016" y="0"/>
                  </a:lnTo>
                  <a:close/>
                </a:path>
              </a:pathLst>
            </a:custGeom>
            <a:solidFill>
              <a:srgbClr val="009ADB"/>
            </a:solidFill>
          </p:spPr>
          <p:txBody>
            <a:bodyPr wrap="square" lIns="0" tIns="0" rIns="0" bIns="0" rtlCol="0"/>
            <a:lstStyle/>
            <a:p>
              <a:endParaRPr/>
            </a:p>
          </p:txBody>
        </p:sp>
        <p:sp>
          <p:nvSpPr>
            <p:cNvPr id="7" name="object 7"/>
            <p:cNvSpPr/>
            <p:nvPr/>
          </p:nvSpPr>
          <p:spPr>
            <a:xfrm>
              <a:off x="7318184" y="6737832"/>
              <a:ext cx="128270" cy="1300480"/>
            </a:xfrm>
            <a:custGeom>
              <a:avLst/>
              <a:gdLst/>
              <a:ahLst/>
              <a:cxnLst/>
              <a:rect l="l" t="t" r="r" b="b"/>
              <a:pathLst>
                <a:path w="128270" h="1300479">
                  <a:moveTo>
                    <a:pt x="128016" y="0"/>
                  </a:moveTo>
                  <a:lnTo>
                    <a:pt x="0" y="0"/>
                  </a:lnTo>
                  <a:lnTo>
                    <a:pt x="0" y="1300479"/>
                  </a:lnTo>
                  <a:lnTo>
                    <a:pt x="128016" y="1300479"/>
                  </a:lnTo>
                  <a:lnTo>
                    <a:pt x="128016" y="0"/>
                  </a:lnTo>
                  <a:close/>
                </a:path>
              </a:pathLst>
            </a:custGeom>
            <a:solidFill>
              <a:srgbClr val="00B3F0"/>
            </a:solidFill>
          </p:spPr>
          <p:txBody>
            <a:bodyPr wrap="square" lIns="0" tIns="0" rIns="0" bIns="0" rtlCol="0"/>
            <a:lstStyle/>
            <a:p>
              <a:endParaRPr/>
            </a:p>
          </p:txBody>
        </p:sp>
      </p:grpSp>
      <p:sp>
        <p:nvSpPr>
          <p:cNvPr id="8" name="object 8"/>
          <p:cNvSpPr txBox="1"/>
          <p:nvPr/>
        </p:nvSpPr>
        <p:spPr>
          <a:xfrm>
            <a:off x="457200" y="1362455"/>
            <a:ext cx="6684645" cy="228600"/>
          </a:xfrm>
          <a:prstGeom prst="rect">
            <a:avLst/>
          </a:prstGeom>
          <a:solidFill>
            <a:srgbClr val="0B61AD"/>
          </a:solidFill>
        </p:spPr>
        <p:txBody>
          <a:bodyPr vert="horz" wrap="square" lIns="0" tIns="24130" rIns="0" bIns="0" rtlCol="0">
            <a:spAutoFit/>
          </a:bodyPr>
          <a:lstStyle/>
          <a:p>
            <a:pPr marL="228600">
              <a:lnSpc>
                <a:spcPct val="100000"/>
              </a:lnSpc>
              <a:spcBef>
                <a:spcPts val="190"/>
              </a:spcBef>
            </a:pPr>
            <a:r>
              <a:rPr sz="1100" b="1" dirty="0">
                <a:solidFill>
                  <a:srgbClr val="FFFFFF"/>
                </a:solidFill>
                <a:latin typeface="Helvetica Neue LT Pro 75"/>
                <a:cs typeface="Helvetica Neue LT Pro 75"/>
              </a:rPr>
              <a:t>9.</a:t>
            </a:r>
            <a:r>
              <a:rPr sz="1100" b="1" spc="-10" dirty="0">
                <a:solidFill>
                  <a:srgbClr val="FFFFFF"/>
                </a:solidFill>
                <a:latin typeface="Helvetica Neue LT Pro 75"/>
                <a:cs typeface="Helvetica Neue LT Pro 75"/>
              </a:rPr>
              <a:t> </a:t>
            </a:r>
            <a:r>
              <a:rPr sz="1100" b="1" spc="-5" dirty="0">
                <a:solidFill>
                  <a:srgbClr val="FFFFFF"/>
                </a:solidFill>
                <a:latin typeface="Helvetica Neue LT Pro 75"/>
                <a:cs typeface="Helvetica Neue LT Pro 75"/>
              </a:rPr>
              <a:t>PHYSICAL</a:t>
            </a:r>
            <a:r>
              <a:rPr sz="1100" b="1" spc="-10" dirty="0">
                <a:solidFill>
                  <a:srgbClr val="FFFFFF"/>
                </a:solidFill>
                <a:latin typeface="Helvetica Neue LT Pro 75"/>
                <a:cs typeface="Helvetica Neue LT Pro 75"/>
              </a:rPr>
              <a:t> </a:t>
            </a:r>
            <a:r>
              <a:rPr sz="1100" b="1" spc="5" dirty="0">
                <a:solidFill>
                  <a:srgbClr val="FFFFFF"/>
                </a:solidFill>
                <a:latin typeface="Helvetica Neue LT Pro 75"/>
                <a:cs typeface="Helvetica Neue LT Pro 75"/>
              </a:rPr>
              <a:t>AND</a:t>
            </a:r>
            <a:r>
              <a:rPr sz="1100" b="1" spc="-10" dirty="0">
                <a:solidFill>
                  <a:srgbClr val="FFFFFF"/>
                </a:solidFill>
                <a:latin typeface="Helvetica Neue LT Pro 75"/>
                <a:cs typeface="Helvetica Neue LT Pro 75"/>
              </a:rPr>
              <a:t> </a:t>
            </a:r>
            <a:r>
              <a:rPr sz="1100" b="1" dirty="0">
                <a:solidFill>
                  <a:srgbClr val="FFFFFF"/>
                </a:solidFill>
                <a:latin typeface="Helvetica Neue LT Pro 75"/>
                <a:cs typeface="Helvetica Neue LT Pro 75"/>
              </a:rPr>
              <a:t>CHEMICAL</a:t>
            </a:r>
            <a:r>
              <a:rPr sz="1100" b="1" spc="-5" dirty="0">
                <a:solidFill>
                  <a:srgbClr val="FFFFFF"/>
                </a:solidFill>
                <a:latin typeface="Helvetica Neue LT Pro 75"/>
                <a:cs typeface="Helvetica Neue LT Pro 75"/>
              </a:rPr>
              <a:t> </a:t>
            </a:r>
            <a:r>
              <a:rPr sz="1100" b="1" dirty="0">
                <a:solidFill>
                  <a:srgbClr val="FFFFFF"/>
                </a:solidFill>
                <a:latin typeface="Helvetica Neue LT Pro 75"/>
                <a:cs typeface="Helvetica Neue LT Pro 75"/>
              </a:rPr>
              <a:t>PROPERTIES</a:t>
            </a:r>
            <a:endParaRPr sz="1100">
              <a:latin typeface="Helvetica Neue LT Pro 75"/>
              <a:cs typeface="Helvetica Neue LT Pro 75"/>
            </a:endParaRPr>
          </a:p>
        </p:txBody>
      </p:sp>
      <p:sp>
        <p:nvSpPr>
          <p:cNvPr id="9" name="object 9"/>
          <p:cNvSpPr txBox="1"/>
          <p:nvPr/>
        </p:nvSpPr>
        <p:spPr>
          <a:xfrm>
            <a:off x="615950" y="1682822"/>
            <a:ext cx="2427605" cy="162560"/>
          </a:xfrm>
          <a:prstGeom prst="rect">
            <a:avLst/>
          </a:prstGeom>
        </p:spPr>
        <p:txBody>
          <a:bodyPr vert="horz" wrap="square" lIns="0" tIns="12700" rIns="0" bIns="0" rtlCol="0">
            <a:spAutoFit/>
          </a:bodyPr>
          <a:lstStyle/>
          <a:p>
            <a:pPr marL="12700">
              <a:lnSpc>
                <a:spcPct val="100000"/>
              </a:lnSpc>
              <a:spcBef>
                <a:spcPts val="100"/>
              </a:spcBef>
              <a:tabLst>
                <a:tab pos="2063114" algn="l"/>
              </a:tabLst>
            </a:pPr>
            <a:r>
              <a:rPr sz="900" b="1" dirty="0">
                <a:solidFill>
                  <a:srgbClr val="025FAD"/>
                </a:solidFill>
                <a:latin typeface="Helvetica Neue LT Pro 75"/>
                <a:cs typeface="Helvetica Neue LT Pro 75"/>
              </a:rPr>
              <a:t>P</a:t>
            </a:r>
            <a:r>
              <a:rPr sz="900" b="1" spc="15" dirty="0">
                <a:solidFill>
                  <a:srgbClr val="025FAD"/>
                </a:solidFill>
                <a:latin typeface="Helvetica Neue LT Pro 75"/>
                <a:cs typeface="Helvetica Neue LT Pro 75"/>
              </a:rPr>
              <a:t>H</a:t>
            </a:r>
            <a:r>
              <a:rPr sz="900" b="1" spc="-5" dirty="0">
                <a:solidFill>
                  <a:srgbClr val="025FAD"/>
                </a:solidFill>
                <a:latin typeface="Helvetica Neue LT Pro 75"/>
                <a:cs typeface="Helvetica Neue LT Pro 75"/>
              </a:rPr>
              <a:t>Y</a:t>
            </a:r>
            <a:r>
              <a:rPr sz="900" b="1" spc="20" dirty="0">
                <a:solidFill>
                  <a:srgbClr val="025FAD"/>
                </a:solidFill>
                <a:latin typeface="Helvetica Neue LT Pro 75"/>
                <a:cs typeface="Helvetica Neue LT Pro 75"/>
              </a:rPr>
              <a:t>S</a:t>
            </a:r>
            <a:r>
              <a:rPr sz="900" b="1" spc="10" dirty="0">
                <a:solidFill>
                  <a:srgbClr val="025FAD"/>
                </a:solidFill>
                <a:latin typeface="Helvetica Neue LT Pro 75"/>
                <a:cs typeface="Helvetica Neue LT Pro 75"/>
              </a:rPr>
              <a:t>I</a:t>
            </a:r>
            <a:r>
              <a:rPr sz="900" b="1" spc="-5" dirty="0">
                <a:solidFill>
                  <a:srgbClr val="025FAD"/>
                </a:solidFill>
                <a:latin typeface="Helvetica Neue LT Pro 75"/>
                <a:cs typeface="Helvetica Neue LT Pro 75"/>
              </a:rPr>
              <a:t>C</a:t>
            </a:r>
            <a:r>
              <a:rPr sz="900" b="1" spc="15" dirty="0">
                <a:solidFill>
                  <a:srgbClr val="025FAD"/>
                </a:solidFill>
                <a:latin typeface="Helvetica Neue LT Pro 75"/>
                <a:cs typeface="Helvetica Neue LT Pro 75"/>
              </a:rPr>
              <a:t>A</a:t>
            </a:r>
            <a:r>
              <a:rPr sz="900" b="1" dirty="0">
                <a:solidFill>
                  <a:srgbClr val="025FAD"/>
                </a:solidFill>
                <a:latin typeface="Helvetica Neue LT Pro 75"/>
                <a:cs typeface="Helvetica Neue LT Pro 75"/>
              </a:rPr>
              <a:t>L </a:t>
            </a:r>
            <a:r>
              <a:rPr sz="900" b="1" spc="10" dirty="0">
                <a:solidFill>
                  <a:srgbClr val="025FAD"/>
                </a:solidFill>
                <a:latin typeface="Helvetica Neue LT Pro 75"/>
                <a:cs typeface="Helvetica Neue LT Pro 75"/>
              </a:rPr>
              <a:t>S</a:t>
            </a:r>
            <a:r>
              <a:rPr sz="900" b="1" spc="-55" dirty="0">
                <a:solidFill>
                  <a:srgbClr val="025FAD"/>
                </a:solidFill>
                <a:latin typeface="Helvetica Neue LT Pro 75"/>
                <a:cs typeface="Helvetica Neue LT Pro 75"/>
              </a:rPr>
              <a:t>TA</a:t>
            </a:r>
            <a:r>
              <a:rPr sz="900" b="1" spc="5" dirty="0">
                <a:solidFill>
                  <a:srgbClr val="025FAD"/>
                </a:solidFill>
                <a:latin typeface="Helvetica Neue LT Pro 75"/>
                <a:cs typeface="Helvetica Neue LT Pro 75"/>
              </a:rPr>
              <a:t>T</a:t>
            </a:r>
            <a:r>
              <a:rPr sz="900" b="1" dirty="0">
                <a:solidFill>
                  <a:srgbClr val="025FAD"/>
                </a:solidFill>
                <a:latin typeface="Helvetica Neue LT Pro 75"/>
                <a:cs typeface="Helvetica Neue LT Pro 75"/>
              </a:rPr>
              <a:t>E	</a:t>
            </a:r>
            <a:r>
              <a:rPr sz="900" spc="-10" dirty="0">
                <a:solidFill>
                  <a:srgbClr val="1C216F"/>
                </a:solidFill>
                <a:latin typeface="HelveticaNeueLTPro-Md"/>
                <a:cs typeface="HelveticaNeueLTPro-Md"/>
              </a:rPr>
              <a:t>Liqui</a:t>
            </a:r>
            <a:r>
              <a:rPr sz="900" spc="-15" dirty="0">
                <a:solidFill>
                  <a:srgbClr val="1C216F"/>
                </a:solidFill>
                <a:latin typeface="HelveticaNeueLTPro-Md"/>
                <a:cs typeface="HelveticaNeueLTPro-Md"/>
              </a:rPr>
              <a:t>d</a:t>
            </a:r>
            <a:r>
              <a:rPr sz="900" dirty="0">
                <a:solidFill>
                  <a:srgbClr val="1C216F"/>
                </a:solidFill>
                <a:latin typeface="HelveticaNeueLTPro-Md"/>
                <a:cs typeface="HelveticaNeueLTPro-Md"/>
              </a:rPr>
              <a:t>.</a:t>
            </a:r>
            <a:endParaRPr sz="900">
              <a:latin typeface="HelveticaNeueLTPro-Md"/>
              <a:cs typeface="HelveticaNeueLTPro-Md"/>
            </a:endParaRPr>
          </a:p>
        </p:txBody>
      </p:sp>
      <p:sp>
        <p:nvSpPr>
          <p:cNvPr id="10" name="object 10"/>
          <p:cNvSpPr txBox="1"/>
          <p:nvPr/>
        </p:nvSpPr>
        <p:spPr>
          <a:xfrm>
            <a:off x="615950" y="2089222"/>
            <a:ext cx="377190" cy="162560"/>
          </a:xfrm>
          <a:prstGeom prst="rect">
            <a:avLst/>
          </a:prstGeom>
        </p:spPr>
        <p:txBody>
          <a:bodyPr vert="horz" wrap="square" lIns="0" tIns="12700" rIns="0" bIns="0" rtlCol="0">
            <a:spAutoFit/>
          </a:bodyPr>
          <a:lstStyle/>
          <a:p>
            <a:pPr marL="12700">
              <a:lnSpc>
                <a:spcPct val="100000"/>
              </a:lnSpc>
              <a:spcBef>
                <a:spcPts val="100"/>
              </a:spcBef>
            </a:pPr>
            <a:r>
              <a:rPr sz="900" b="1" spc="10" dirty="0">
                <a:solidFill>
                  <a:srgbClr val="025FAD"/>
                </a:solidFill>
                <a:latin typeface="Helvetica Neue LT Pro 75"/>
                <a:cs typeface="Helvetica Neue LT Pro 75"/>
              </a:rPr>
              <a:t>ODOR</a:t>
            </a:r>
            <a:endParaRPr sz="900">
              <a:latin typeface="Helvetica Neue LT Pro 75"/>
              <a:cs typeface="Helvetica Neue LT Pro 75"/>
            </a:endParaRPr>
          </a:p>
        </p:txBody>
      </p:sp>
      <p:sp>
        <p:nvSpPr>
          <p:cNvPr id="11" name="object 11"/>
          <p:cNvSpPr txBox="1"/>
          <p:nvPr/>
        </p:nvSpPr>
        <p:spPr>
          <a:xfrm>
            <a:off x="2667000" y="2089222"/>
            <a:ext cx="724535" cy="162560"/>
          </a:xfrm>
          <a:prstGeom prst="rect">
            <a:avLst/>
          </a:prstGeom>
        </p:spPr>
        <p:txBody>
          <a:bodyPr vert="horz" wrap="square" lIns="0" tIns="12700" rIns="0" bIns="0" rtlCol="0">
            <a:spAutoFit/>
          </a:bodyPr>
          <a:lstStyle/>
          <a:p>
            <a:pPr marL="12700">
              <a:lnSpc>
                <a:spcPct val="100000"/>
              </a:lnSpc>
              <a:spcBef>
                <a:spcPts val="100"/>
              </a:spcBef>
            </a:pPr>
            <a:r>
              <a:rPr sz="900" spc="-10" dirty="0">
                <a:solidFill>
                  <a:srgbClr val="1C216F"/>
                </a:solidFill>
                <a:latin typeface="HelveticaNeueLTPro-Md"/>
                <a:cs typeface="HelveticaNeueLTPro-Md"/>
              </a:rPr>
              <a:t>N</a:t>
            </a:r>
            <a:r>
              <a:rPr sz="900" spc="-15" dirty="0">
                <a:solidFill>
                  <a:srgbClr val="1C216F"/>
                </a:solidFill>
                <a:latin typeface="HelveticaNeueLTPro-Md"/>
                <a:cs typeface="HelveticaNeueLTPro-Md"/>
              </a:rPr>
              <a:t>o</a:t>
            </a:r>
            <a:r>
              <a:rPr sz="900" dirty="0">
                <a:solidFill>
                  <a:srgbClr val="1C216F"/>
                </a:solidFill>
                <a:latin typeface="HelveticaNeueLTPro-Md"/>
                <a:cs typeface="HelveticaNeueLTPro-Md"/>
              </a:rPr>
              <a:t>t</a:t>
            </a:r>
            <a:r>
              <a:rPr sz="900" spc="-40" dirty="0">
                <a:solidFill>
                  <a:srgbClr val="1C216F"/>
                </a:solidFill>
                <a:latin typeface="HelveticaNeueLTPro-Md"/>
                <a:cs typeface="HelveticaNeueLTPro-Md"/>
              </a:rPr>
              <a:t> </a:t>
            </a:r>
            <a:r>
              <a:rPr sz="900" spc="-25" dirty="0">
                <a:solidFill>
                  <a:srgbClr val="1C216F"/>
                </a:solidFill>
                <a:latin typeface="HelveticaNeueLTPro-Md"/>
                <a:cs typeface="HelveticaNeueLTPro-Md"/>
              </a:rPr>
              <a:t>a</a:t>
            </a:r>
            <a:r>
              <a:rPr sz="900" spc="-20" dirty="0">
                <a:solidFill>
                  <a:srgbClr val="1C216F"/>
                </a:solidFill>
                <a:latin typeface="HelveticaNeueLTPro-Md"/>
                <a:cs typeface="HelveticaNeueLTPro-Md"/>
              </a:rPr>
              <a:t>v</a:t>
            </a:r>
            <a:r>
              <a:rPr sz="900" spc="-5" dirty="0">
                <a:solidFill>
                  <a:srgbClr val="1C216F"/>
                </a:solidFill>
                <a:latin typeface="HelveticaNeueLTPro-Md"/>
                <a:cs typeface="HelveticaNeueLTPro-Md"/>
              </a:rPr>
              <a:t>a</a:t>
            </a:r>
            <a:r>
              <a:rPr sz="900" spc="-15" dirty="0">
                <a:solidFill>
                  <a:srgbClr val="1C216F"/>
                </a:solidFill>
                <a:latin typeface="HelveticaNeueLTPro-Md"/>
                <a:cs typeface="HelveticaNeueLTPro-Md"/>
              </a:rPr>
              <a:t>i</a:t>
            </a:r>
            <a:r>
              <a:rPr sz="900" spc="-10" dirty="0">
                <a:solidFill>
                  <a:srgbClr val="1C216F"/>
                </a:solidFill>
                <a:latin typeface="HelveticaNeueLTPro-Md"/>
                <a:cs typeface="HelveticaNeueLTPro-Md"/>
              </a:rPr>
              <a:t>l</a:t>
            </a:r>
            <a:r>
              <a:rPr sz="900" spc="-5" dirty="0">
                <a:solidFill>
                  <a:srgbClr val="1C216F"/>
                </a:solidFill>
                <a:latin typeface="HelveticaNeueLTPro-Md"/>
                <a:cs typeface="HelveticaNeueLTPro-Md"/>
              </a:rPr>
              <a:t>a</a:t>
            </a:r>
            <a:r>
              <a:rPr sz="900" spc="-10" dirty="0">
                <a:solidFill>
                  <a:srgbClr val="1C216F"/>
                </a:solidFill>
                <a:latin typeface="HelveticaNeueLTPro-Md"/>
                <a:cs typeface="HelveticaNeueLTPro-Md"/>
              </a:rPr>
              <a:t>bl</a:t>
            </a:r>
            <a:r>
              <a:rPr sz="900" spc="-15" dirty="0">
                <a:solidFill>
                  <a:srgbClr val="1C216F"/>
                </a:solidFill>
                <a:latin typeface="HelveticaNeueLTPro-Md"/>
                <a:cs typeface="HelveticaNeueLTPro-Md"/>
              </a:rPr>
              <a:t>e</a:t>
            </a:r>
            <a:r>
              <a:rPr sz="900" dirty="0">
                <a:solidFill>
                  <a:srgbClr val="1C216F"/>
                </a:solidFill>
                <a:latin typeface="HelveticaNeueLTPro-Md"/>
                <a:cs typeface="HelveticaNeueLTPro-Md"/>
              </a:rPr>
              <a:t>.</a:t>
            </a:r>
            <a:endParaRPr sz="900">
              <a:latin typeface="HelveticaNeueLTPro-Md"/>
              <a:cs typeface="HelveticaNeueLTPro-Md"/>
            </a:endParaRPr>
          </a:p>
        </p:txBody>
      </p:sp>
      <p:sp>
        <p:nvSpPr>
          <p:cNvPr id="12" name="object 12"/>
          <p:cNvSpPr txBox="1"/>
          <p:nvPr/>
        </p:nvSpPr>
        <p:spPr>
          <a:xfrm>
            <a:off x="615950" y="2495622"/>
            <a:ext cx="1132205" cy="162560"/>
          </a:xfrm>
          <a:prstGeom prst="rect">
            <a:avLst/>
          </a:prstGeom>
        </p:spPr>
        <p:txBody>
          <a:bodyPr vert="horz" wrap="square" lIns="0" tIns="12700" rIns="0" bIns="0" rtlCol="0">
            <a:spAutoFit/>
          </a:bodyPr>
          <a:lstStyle/>
          <a:p>
            <a:pPr marL="12700">
              <a:lnSpc>
                <a:spcPct val="100000"/>
              </a:lnSpc>
              <a:spcBef>
                <a:spcPts val="100"/>
              </a:spcBef>
            </a:pPr>
            <a:r>
              <a:rPr sz="900" b="1" spc="5" dirty="0">
                <a:solidFill>
                  <a:srgbClr val="025FAD"/>
                </a:solidFill>
                <a:latin typeface="Helvetica Neue LT Pro 75"/>
                <a:cs typeface="Helvetica Neue LT Pro 75"/>
              </a:rPr>
              <a:t>ODOR</a:t>
            </a:r>
            <a:r>
              <a:rPr sz="900" b="1" spc="-35" dirty="0">
                <a:solidFill>
                  <a:srgbClr val="025FAD"/>
                </a:solidFill>
                <a:latin typeface="Helvetica Neue LT Pro 75"/>
                <a:cs typeface="Helvetica Neue LT Pro 75"/>
              </a:rPr>
              <a:t> </a:t>
            </a:r>
            <a:r>
              <a:rPr sz="900" b="1" spc="5" dirty="0">
                <a:solidFill>
                  <a:srgbClr val="025FAD"/>
                </a:solidFill>
                <a:latin typeface="Helvetica Neue LT Pro 75"/>
                <a:cs typeface="Helvetica Neue LT Pro 75"/>
              </a:rPr>
              <a:t>THRESHOLD</a:t>
            </a:r>
            <a:endParaRPr sz="900">
              <a:latin typeface="Helvetica Neue LT Pro 75"/>
              <a:cs typeface="Helvetica Neue LT Pro 75"/>
            </a:endParaRPr>
          </a:p>
        </p:txBody>
      </p:sp>
      <p:sp>
        <p:nvSpPr>
          <p:cNvPr id="13" name="object 13"/>
          <p:cNvSpPr txBox="1"/>
          <p:nvPr/>
        </p:nvSpPr>
        <p:spPr>
          <a:xfrm>
            <a:off x="2667000" y="2495622"/>
            <a:ext cx="724535" cy="162560"/>
          </a:xfrm>
          <a:prstGeom prst="rect">
            <a:avLst/>
          </a:prstGeom>
        </p:spPr>
        <p:txBody>
          <a:bodyPr vert="horz" wrap="square" lIns="0" tIns="12700" rIns="0" bIns="0" rtlCol="0">
            <a:spAutoFit/>
          </a:bodyPr>
          <a:lstStyle/>
          <a:p>
            <a:pPr marL="12700">
              <a:lnSpc>
                <a:spcPct val="100000"/>
              </a:lnSpc>
              <a:spcBef>
                <a:spcPts val="100"/>
              </a:spcBef>
            </a:pPr>
            <a:r>
              <a:rPr sz="900" spc="-10" dirty="0">
                <a:solidFill>
                  <a:srgbClr val="1C216F"/>
                </a:solidFill>
                <a:latin typeface="HelveticaNeueLTPro-Md"/>
                <a:cs typeface="HelveticaNeueLTPro-Md"/>
              </a:rPr>
              <a:t>N</a:t>
            </a:r>
            <a:r>
              <a:rPr sz="900" spc="-15" dirty="0">
                <a:solidFill>
                  <a:srgbClr val="1C216F"/>
                </a:solidFill>
                <a:latin typeface="HelveticaNeueLTPro-Md"/>
                <a:cs typeface="HelveticaNeueLTPro-Md"/>
              </a:rPr>
              <a:t>o</a:t>
            </a:r>
            <a:r>
              <a:rPr sz="900" dirty="0">
                <a:solidFill>
                  <a:srgbClr val="1C216F"/>
                </a:solidFill>
                <a:latin typeface="HelveticaNeueLTPro-Md"/>
                <a:cs typeface="HelveticaNeueLTPro-Md"/>
              </a:rPr>
              <a:t>t</a:t>
            </a:r>
            <a:r>
              <a:rPr sz="900" spc="-40" dirty="0">
                <a:solidFill>
                  <a:srgbClr val="1C216F"/>
                </a:solidFill>
                <a:latin typeface="HelveticaNeueLTPro-Md"/>
                <a:cs typeface="HelveticaNeueLTPro-Md"/>
              </a:rPr>
              <a:t> </a:t>
            </a:r>
            <a:r>
              <a:rPr sz="900" spc="-25" dirty="0">
                <a:solidFill>
                  <a:srgbClr val="1C216F"/>
                </a:solidFill>
                <a:latin typeface="HelveticaNeueLTPro-Md"/>
                <a:cs typeface="HelveticaNeueLTPro-Md"/>
              </a:rPr>
              <a:t>a</a:t>
            </a:r>
            <a:r>
              <a:rPr sz="900" spc="-20" dirty="0">
                <a:solidFill>
                  <a:srgbClr val="1C216F"/>
                </a:solidFill>
                <a:latin typeface="HelveticaNeueLTPro-Md"/>
                <a:cs typeface="HelveticaNeueLTPro-Md"/>
              </a:rPr>
              <a:t>v</a:t>
            </a:r>
            <a:r>
              <a:rPr sz="900" spc="-5" dirty="0">
                <a:solidFill>
                  <a:srgbClr val="1C216F"/>
                </a:solidFill>
                <a:latin typeface="HelveticaNeueLTPro-Md"/>
                <a:cs typeface="HelveticaNeueLTPro-Md"/>
              </a:rPr>
              <a:t>a</a:t>
            </a:r>
            <a:r>
              <a:rPr sz="900" spc="-15" dirty="0">
                <a:solidFill>
                  <a:srgbClr val="1C216F"/>
                </a:solidFill>
                <a:latin typeface="HelveticaNeueLTPro-Md"/>
                <a:cs typeface="HelveticaNeueLTPro-Md"/>
              </a:rPr>
              <a:t>i</a:t>
            </a:r>
            <a:r>
              <a:rPr sz="900" spc="-10" dirty="0">
                <a:solidFill>
                  <a:srgbClr val="1C216F"/>
                </a:solidFill>
                <a:latin typeface="HelveticaNeueLTPro-Md"/>
                <a:cs typeface="HelveticaNeueLTPro-Md"/>
              </a:rPr>
              <a:t>l</a:t>
            </a:r>
            <a:r>
              <a:rPr sz="900" spc="-5" dirty="0">
                <a:solidFill>
                  <a:srgbClr val="1C216F"/>
                </a:solidFill>
                <a:latin typeface="HelveticaNeueLTPro-Md"/>
                <a:cs typeface="HelveticaNeueLTPro-Md"/>
              </a:rPr>
              <a:t>a</a:t>
            </a:r>
            <a:r>
              <a:rPr sz="900" spc="-10" dirty="0">
                <a:solidFill>
                  <a:srgbClr val="1C216F"/>
                </a:solidFill>
                <a:latin typeface="HelveticaNeueLTPro-Md"/>
                <a:cs typeface="HelveticaNeueLTPro-Md"/>
              </a:rPr>
              <a:t>bl</a:t>
            </a:r>
            <a:r>
              <a:rPr sz="900" spc="-15" dirty="0">
                <a:solidFill>
                  <a:srgbClr val="1C216F"/>
                </a:solidFill>
                <a:latin typeface="HelveticaNeueLTPro-Md"/>
                <a:cs typeface="HelveticaNeueLTPro-Md"/>
              </a:rPr>
              <a:t>e</a:t>
            </a:r>
            <a:r>
              <a:rPr sz="900" dirty="0">
                <a:solidFill>
                  <a:srgbClr val="1C216F"/>
                </a:solidFill>
                <a:latin typeface="HelveticaNeueLTPro-Md"/>
                <a:cs typeface="HelveticaNeueLTPro-Md"/>
              </a:rPr>
              <a:t>.</a:t>
            </a:r>
            <a:endParaRPr sz="900">
              <a:latin typeface="HelveticaNeueLTPro-Md"/>
              <a:cs typeface="HelveticaNeueLTPro-Md"/>
            </a:endParaRPr>
          </a:p>
        </p:txBody>
      </p:sp>
      <p:sp>
        <p:nvSpPr>
          <p:cNvPr id="14" name="object 14"/>
          <p:cNvSpPr txBox="1"/>
          <p:nvPr/>
        </p:nvSpPr>
        <p:spPr>
          <a:xfrm>
            <a:off x="615950" y="2902022"/>
            <a:ext cx="186690" cy="162560"/>
          </a:xfrm>
          <a:prstGeom prst="rect">
            <a:avLst/>
          </a:prstGeom>
        </p:spPr>
        <p:txBody>
          <a:bodyPr vert="horz" wrap="square" lIns="0" tIns="12700" rIns="0" bIns="0" rtlCol="0">
            <a:spAutoFit/>
          </a:bodyPr>
          <a:lstStyle/>
          <a:p>
            <a:pPr marL="12700">
              <a:lnSpc>
                <a:spcPct val="100000"/>
              </a:lnSpc>
              <a:spcBef>
                <a:spcPts val="100"/>
              </a:spcBef>
            </a:pPr>
            <a:r>
              <a:rPr sz="900" b="1" dirty="0">
                <a:solidFill>
                  <a:srgbClr val="025FAD"/>
                </a:solidFill>
                <a:latin typeface="Helvetica Neue LT Pro 75"/>
                <a:cs typeface="Helvetica Neue LT Pro 75"/>
              </a:rPr>
              <a:t>PH</a:t>
            </a:r>
            <a:endParaRPr sz="900">
              <a:latin typeface="Helvetica Neue LT Pro 75"/>
              <a:cs typeface="Helvetica Neue LT Pro 75"/>
            </a:endParaRPr>
          </a:p>
        </p:txBody>
      </p:sp>
      <p:sp>
        <p:nvSpPr>
          <p:cNvPr id="15" name="object 15"/>
          <p:cNvSpPr txBox="1"/>
          <p:nvPr/>
        </p:nvSpPr>
        <p:spPr>
          <a:xfrm>
            <a:off x="2667000" y="2902022"/>
            <a:ext cx="724535" cy="162560"/>
          </a:xfrm>
          <a:prstGeom prst="rect">
            <a:avLst/>
          </a:prstGeom>
        </p:spPr>
        <p:txBody>
          <a:bodyPr vert="horz" wrap="square" lIns="0" tIns="12700" rIns="0" bIns="0" rtlCol="0">
            <a:spAutoFit/>
          </a:bodyPr>
          <a:lstStyle/>
          <a:p>
            <a:pPr marL="12700">
              <a:lnSpc>
                <a:spcPct val="100000"/>
              </a:lnSpc>
              <a:spcBef>
                <a:spcPts val="100"/>
              </a:spcBef>
            </a:pPr>
            <a:r>
              <a:rPr sz="900" spc="-10" dirty="0">
                <a:solidFill>
                  <a:srgbClr val="1C216F"/>
                </a:solidFill>
                <a:latin typeface="HelveticaNeueLTPro-Md"/>
                <a:cs typeface="HelveticaNeueLTPro-Md"/>
              </a:rPr>
              <a:t>N</a:t>
            </a:r>
            <a:r>
              <a:rPr sz="900" spc="-15" dirty="0">
                <a:solidFill>
                  <a:srgbClr val="1C216F"/>
                </a:solidFill>
                <a:latin typeface="HelveticaNeueLTPro-Md"/>
                <a:cs typeface="HelveticaNeueLTPro-Md"/>
              </a:rPr>
              <a:t>o</a:t>
            </a:r>
            <a:r>
              <a:rPr sz="900" dirty="0">
                <a:solidFill>
                  <a:srgbClr val="1C216F"/>
                </a:solidFill>
                <a:latin typeface="HelveticaNeueLTPro-Md"/>
                <a:cs typeface="HelveticaNeueLTPro-Md"/>
              </a:rPr>
              <a:t>t</a:t>
            </a:r>
            <a:r>
              <a:rPr sz="900" spc="-40" dirty="0">
                <a:solidFill>
                  <a:srgbClr val="1C216F"/>
                </a:solidFill>
                <a:latin typeface="HelveticaNeueLTPro-Md"/>
                <a:cs typeface="HelveticaNeueLTPro-Md"/>
              </a:rPr>
              <a:t> </a:t>
            </a:r>
            <a:r>
              <a:rPr sz="900" spc="-25" dirty="0">
                <a:solidFill>
                  <a:srgbClr val="1C216F"/>
                </a:solidFill>
                <a:latin typeface="HelveticaNeueLTPro-Md"/>
                <a:cs typeface="HelveticaNeueLTPro-Md"/>
              </a:rPr>
              <a:t>a</a:t>
            </a:r>
            <a:r>
              <a:rPr sz="900" spc="-20" dirty="0">
                <a:solidFill>
                  <a:srgbClr val="1C216F"/>
                </a:solidFill>
                <a:latin typeface="HelveticaNeueLTPro-Md"/>
                <a:cs typeface="HelveticaNeueLTPro-Md"/>
              </a:rPr>
              <a:t>v</a:t>
            </a:r>
            <a:r>
              <a:rPr sz="900" spc="-5" dirty="0">
                <a:solidFill>
                  <a:srgbClr val="1C216F"/>
                </a:solidFill>
                <a:latin typeface="HelveticaNeueLTPro-Md"/>
                <a:cs typeface="HelveticaNeueLTPro-Md"/>
              </a:rPr>
              <a:t>a</a:t>
            </a:r>
            <a:r>
              <a:rPr sz="900" spc="-15" dirty="0">
                <a:solidFill>
                  <a:srgbClr val="1C216F"/>
                </a:solidFill>
                <a:latin typeface="HelveticaNeueLTPro-Md"/>
                <a:cs typeface="HelveticaNeueLTPro-Md"/>
              </a:rPr>
              <a:t>i</a:t>
            </a:r>
            <a:r>
              <a:rPr sz="900" spc="-10" dirty="0">
                <a:solidFill>
                  <a:srgbClr val="1C216F"/>
                </a:solidFill>
                <a:latin typeface="HelveticaNeueLTPro-Md"/>
                <a:cs typeface="HelveticaNeueLTPro-Md"/>
              </a:rPr>
              <a:t>l</a:t>
            </a:r>
            <a:r>
              <a:rPr sz="900" spc="-5" dirty="0">
                <a:solidFill>
                  <a:srgbClr val="1C216F"/>
                </a:solidFill>
                <a:latin typeface="HelveticaNeueLTPro-Md"/>
                <a:cs typeface="HelveticaNeueLTPro-Md"/>
              </a:rPr>
              <a:t>a</a:t>
            </a:r>
            <a:r>
              <a:rPr sz="900" spc="-10" dirty="0">
                <a:solidFill>
                  <a:srgbClr val="1C216F"/>
                </a:solidFill>
                <a:latin typeface="HelveticaNeueLTPro-Md"/>
                <a:cs typeface="HelveticaNeueLTPro-Md"/>
              </a:rPr>
              <a:t>bl</a:t>
            </a:r>
            <a:r>
              <a:rPr sz="900" spc="-15" dirty="0">
                <a:solidFill>
                  <a:srgbClr val="1C216F"/>
                </a:solidFill>
                <a:latin typeface="HelveticaNeueLTPro-Md"/>
                <a:cs typeface="HelveticaNeueLTPro-Md"/>
              </a:rPr>
              <a:t>e</a:t>
            </a:r>
            <a:r>
              <a:rPr sz="900" dirty="0">
                <a:solidFill>
                  <a:srgbClr val="1C216F"/>
                </a:solidFill>
                <a:latin typeface="HelveticaNeueLTPro-Md"/>
                <a:cs typeface="HelveticaNeueLTPro-Md"/>
              </a:rPr>
              <a:t>.</a:t>
            </a:r>
            <a:endParaRPr sz="900">
              <a:latin typeface="HelveticaNeueLTPro-Md"/>
              <a:cs typeface="HelveticaNeueLTPro-Md"/>
            </a:endParaRPr>
          </a:p>
        </p:txBody>
      </p:sp>
      <p:sp>
        <p:nvSpPr>
          <p:cNvPr id="16" name="object 16"/>
          <p:cNvSpPr txBox="1"/>
          <p:nvPr/>
        </p:nvSpPr>
        <p:spPr>
          <a:xfrm>
            <a:off x="615950" y="3308422"/>
            <a:ext cx="901700" cy="162560"/>
          </a:xfrm>
          <a:prstGeom prst="rect">
            <a:avLst/>
          </a:prstGeom>
        </p:spPr>
        <p:txBody>
          <a:bodyPr vert="horz" wrap="square" lIns="0" tIns="12700" rIns="0" bIns="0" rtlCol="0">
            <a:spAutoFit/>
          </a:bodyPr>
          <a:lstStyle/>
          <a:p>
            <a:pPr marL="12700">
              <a:lnSpc>
                <a:spcPct val="100000"/>
              </a:lnSpc>
              <a:spcBef>
                <a:spcPts val="100"/>
              </a:spcBef>
            </a:pPr>
            <a:r>
              <a:rPr sz="900" b="1" spc="5" dirty="0">
                <a:solidFill>
                  <a:srgbClr val="025FAD"/>
                </a:solidFill>
                <a:latin typeface="Helvetica Neue LT Pro 75"/>
                <a:cs typeface="Helvetica Neue LT Pro 75"/>
              </a:rPr>
              <a:t>BOILING</a:t>
            </a:r>
            <a:r>
              <a:rPr sz="900" b="1" spc="-50" dirty="0">
                <a:solidFill>
                  <a:srgbClr val="025FAD"/>
                </a:solidFill>
                <a:latin typeface="Helvetica Neue LT Pro 75"/>
                <a:cs typeface="Helvetica Neue LT Pro 75"/>
              </a:rPr>
              <a:t> </a:t>
            </a:r>
            <a:r>
              <a:rPr sz="900" b="1" spc="5" dirty="0">
                <a:solidFill>
                  <a:srgbClr val="025FAD"/>
                </a:solidFill>
                <a:latin typeface="Helvetica Neue LT Pro 75"/>
                <a:cs typeface="Helvetica Neue LT Pro 75"/>
              </a:rPr>
              <a:t>POINT</a:t>
            </a:r>
            <a:endParaRPr sz="900">
              <a:latin typeface="Helvetica Neue LT Pro 75"/>
              <a:cs typeface="Helvetica Neue LT Pro 75"/>
            </a:endParaRPr>
          </a:p>
        </p:txBody>
      </p:sp>
      <p:sp>
        <p:nvSpPr>
          <p:cNvPr id="17" name="object 17"/>
          <p:cNvSpPr txBox="1"/>
          <p:nvPr/>
        </p:nvSpPr>
        <p:spPr>
          <a:xfrm>
            <a:off x="2667000" y="3308422"/>
            <a:ext cx="724535" cy="162560"/>
          </a:xfrm>
          <a:prstGeom prst="rect">
            <a:avLst/>
          </a:prstGeom>
        </p:spPr>
        <p:txBody>
          <a:bodyPr vert="horz" wrap="square" lIns="0" tIns="12700" rIns="0" bIns="0" rtlCol="0">
            <a:spAutoFit/>
          </a:bodyPr>
          <a:lstStyle/>
          <a:p>
            <a:pPr marL="12700">
              <a:lnSpc>
                <a:spcPct val="100000"/>
              </a:lnSpc>
              <a:spcBef>
                <a:spcPts val="100"/>
              </a:spcBef>
            </a:pPr>
            <a:r>
              <a:rPr sz="900" spc="-10" dirty="0">
                <a:solidFill>
                  <a:srgbClr val="1C216F"/>
                </a:solidFill>
                <a:latin typeface="HelveticaNeueLTPro-Md"/>
                <a:cs typeface="HelveticaNeueLTPro-Md"/>
              </a:rPr>
              <a:t>N</a:t>
            </a:r>
            <a:r>
              <a:rPr sz="900" spc="-15" dirty="0">
                <a:solidFill>
                  <a:srgbClr val="1C216F"/>
                </a:solidFill>
                <a:latin typeface="HelveticaNeueLTPro-Md"/>
                <a:cs typeface="HelveticaNeueLTPro-Md"/>
              </a:rPr>
              <a:t>o</a:t>
            </a:r>
            <a:r>
              <a:rPr sz="900" dirty="0">
                <a:solidFill>
                  <a:srgbClr val="1C216F"/>
                </a:solidFill>
                <a:latin typeface="HelveticaNeueLTPro-Md"/>
                <a:cs typeface="HelveticaNeueLTPro-Md"/>
              </a:rPr>
              <a:t>t</a:t>
            </a:r>
            <a:r>
              <a:rPr sz="900" spc="-40" dirty="0">
                <a:solidFill>
                  <a:srgbClr val="1C216F"/>
                </a:solidFill>
                <a:latin typeface="HelveticaNeueLTPro-Md"/>
                <a:cs typeface="HelveticaNeueLTPro-Md"/>
              </a:rPr>
              <a:t> </a:t>
            </a:r>
            <a:r>
              <a:rPr sz="900" spc="-25" dirty="0">
                <a:solidFill>
                  <a:srgbClr val="1C216F"/>
                </a:solidFill>
                <a:latin typeface="HelveticaNeueLTPro-Md"/>
                <a:cs typeface="HelveticaNeueLTPro-Md"/>
              </a:rPr>
              <a:t>a</a:t>
            </a:r>
            <a:r>
              <a:rPr sz="900" spc="-20" dirty="0">
                <a:solidFill>
                  <a:srgbClr val="1C216F"/>
                </a:solidFill>
                <a:latin typeface="HelveticaNeueLTPro-Md"/>
                <a:cs typeface="HelveticaNeueLTPro-Md"/>
              </a:rPr>
              <a:t>v</a:t>
            </a:r>
            <a:r>
              <a:rPr sz="900" spc="-5" dirty="0">
                <a:solidFill>
                  <a:srgbClr val="1C216F"/>
                </a:solidFill>
                <a:latin typeface="HelveticaNeueLTPro-Md"/>
                <a:cs typeface="HelveticaNeueLTPro-Md"/>
              </a:rPr>
              <a:t>a</a:t>
            </a:r>
            <a:r>
              <a:rPr sz="900" spc="-15" dirty="0">
                <a:solidFill>
                  <a:srgbClr val="1C216F"/>
                </a:solidFill>
                <a:latin typeface="HelveticaNeueLTPro-Md"/>
                <a:cs typeface="HelveticaNeueLTPro-Md"/>
              </a:rPr>
              <a:t>i</a:t>
            </a:r>
            <a:r>
              <a:rPr sz="900" spc="-10" dirty="0">
                <a:solidFill>
                  <a:srgbClr val="1C216F"/>
                </a:solidFill>
                <a:latin typeface="HelveticaNeueLTPro-Md"/>
                <a:cs typeface="HelveticaNeueLTPro-Md"/>
              </a:rPr>
              <a:t>l</a:t>
            </a:r>
            <a:r>
              <a:rPr sz="900" spc="-5" dirty="0">
                <a:solidFill>
                  <a:srgbClr val="1C216F"/>
                </a:solidFill>
                <a:latin typeface="HelveticaNeueLTPro-Md"/>
                <a:cs typeface="HelveticaNeueLTPro-Md"/>
              </a:rPr>
              <a:t>a</a:t>
            </a:r>
            <a:r>
              <a:rPr sz="900" spc="-10" dirty="0">
                <a:solidFill>
                  <a:srgbClr val="1C216F"/>
                </a:solidFill>
                <a:latin typeface="HelveticaNeueLTPro-Md"/>
                <a:cs typeface="HelveticaNeueLTPro-Md"/>
              </a:rPr>
              <a:t>bl</a:t>
            </a:r>
            <a:r>
              <a:rPr sz="900" spc="-15" dirty="0">
                <a:solidFill>
                  <a:srgbClr val="1C216F"/>
                </a:solidFill>
                <a:latin typeface="HelveticaNeueLTPro-Md"/>
                <a:cs typeface="HelveticaNeueLTPro-Md"/>
              </a:rPr>
              <a:t>e</a:t>
            </a:r>
            <a:r>
              <a:rPr sz="900" dirty="0">
                <a:solidFill>
                  <a:srgbClr val="1C216F"/>
                </a:solidFill>
                <a:latin typeface="HelveticaNeueLTPro-Md"/>
                <a:cs typeface="HelveticaNeueLTPro-Md"/>
              </a:rPr>
              <a:t>.</a:t>
            </a:r>
            <a:endParaRPr sz="900">
              <a:latin typeface="HelveticaNeueLTPro-Md"/>
              <a:cs typeface="HelveticaNeueLTPro-Md"/>
            </a:endParaRPr>
          </a:p>
        </p:txBody>
      </p:sp>
      <p:sp>
        <p:nvSpPr>
          <p:cNvPr id="18" name="object 18"/>
          <p:cNvSpPr txBox="1"/>
          <p:nvPr/>
        </p:nvSpPr>
        <p:spPr>
          <a:xfrm>
            <a:off x="615950" y="3714822"/>
            <a:ext cx="938530" cy="162560"/>
          </a:xfrm>
          <a:prstGeom prst="rect">
            <a:avLst/>
          </a:prstGeom>
        </p:spPr>
        <p:txBody>
          <a:bodyPr vert="horz" wrap="square" lIns="0" tIns="12700" rIns="0" bIns="0" rtlCol="0">
            <a:spAutoFit/>
          </a:bodyPr>
          <a:lstStyle/>
          <a:p>
            <a:pPr marL="12700">
              <a:lnSpc>
                <a:spcPct val="100000"/>
              </a:lnSpc>
              <a:spcBef>
                <a:spcPts val="100"/>
              </a:spcBef>
            </a:pPr>
            <a:r>
              <a:rPr sz="900" b="1" spc="-5" dirty="0">
                <a:solidFill>
                  <a:srgbClr val="025FAD"/>
                </a:solidFill>
                <a:latin typeface="Helvetica Neue LT Pro 75"/>
                <a:cs typeface="Helvetica Neue LT Pro 75"/>
              </a:rPr>
              <a:t>MELTING</a:t>
            </a:r>
            <a:r>
              <a:rPr sz="900" b="1" spc="-45" dirty="0">
                <a:solidFill>
                  <a:srgbClr val="025FAD"/>
                </a:solidFill>
                <a:latin typeface="Helvetica Neue LT Pro 75"/>
                <a:cs typeface="Helvetica Neue LT Pro 75"/>
              </a:rPr>
              <a:t> </a:t>
            </a:r>
            <a:r>
              <a:rPr sz="900" b="1" spc="5" dirty="0">
                <a:solidFill>
                  <a:srgbClr val="025FAD"/>
                </a:solidFill>
                <a:latin typeface="Helvetica Neue LT Pro 75"/>
                <a:cs typeface="Helvetica Neue LT Pro 75"/>
              </a:rPr>
              <a:t>POINT</a:t>
            </a:r>
            <a:endParaRPr sz="900">
              <a:latin typeface="Helvetica Neue LT Pro 75"/>
              <a:cs typeface="Helvetica Neue LT Pro 75"/>
            </a:endParaRPr>
          </a:p>
        </p:txBody>
      </p:sp>
      <p:sp>
        <p:nvSpPr>
          <p:cNvPr id="19" name="object 19"/>
          <p:cNvSpPr txBox="1"/>
          <p:nvPr/>
        </p:nvSpPr>
        <p:spPr>
          <a:xfrm>
            <a:off x="2667000" y="3714822"/>
            <a:ext cx="724535" cy="162560"/>
          </a:xfrm>
          <a:prstGeom prst="rect">
            <a:avLst/>
          </a:prstGeom>
        </p:spPr>
        <p:txBody>
          <a:bodyPr vert="horz" wrap="square" lIns="0" tIns="12700" rIns="0" bIns="0" rtlCol="0">
            <a:spAutoFit/>
          </a:bodyPr>
          <a:lstStyle/>
          <a:p>
            <a:pPr marL="12700">
              <a:lnSpc>
                <a:spcPct val="100000"/>
              </a:lnSpc>
              <a:spcBef>
                <a:spcPts val="100"/>
              </a:spcBef>
            </a:pPr>
            <a:r>
              <a:rPr sz="900" spc="-10" dirty="0">
                <a:solidFill>
                  <a:srgbClr val="1C216F"/>
                </a:solidFill>
                <a:latin typeface="HelveticaNeueLTPro-Md"/>
                <a:cs typeface="HelveticaNeueLTPro-Md"/>
              </a:rPr>
              <a:t>N</a:t>
            </a:r>
            <a:r>
              <a:rPr sz="900" spc="-15" dirty="0">
                <a:solidFill>
                  <a:srgbClr val="1C216F"/>
                </a:solidFill>
                <a:latin typeface="HelveticaNeueLTPro-Md"/>
                <a:cs typeface="HelveticaNeueLTPro-Md"/>
              </a:rPr>
              <a:t>o</a:t>
            </a:r>
            <a:r>
              <a:rPr sz="900" dirty="0">
                <a:solidFill>
                  <a:srgbClr val="1C216F"/>
                </a:solidFill>
                <a:latin typeface="HelveticaNeueLTPro-Md"/>
                <a:cs typeface="HelveticaNeueLTPro-Md"/>
              </a:rPr>
              <a:t>t</a:t>
            </a:r>
            <a:r>
              <a:rPr sz="900" spc="-40" dirty="0">
                <a:solidFill>
                  <a:srgbClr val="1C216F"/>
                </a:solidFill>
                <a:latin typeface="HelveticaNeueLTPro-Md"/>
                <a:cs typeface="HelveticaNeueLTPro-Md"/>
              </a:rPr>
              <a:t> </a:t>
            </a:r>
            <a:r>
              <a:rPr sz="900" spc="-25" dirty="0">
                <a:solidFill>
                  <a:srgbClr val="1C216F"/>
                </a:solidFill>
                <a:latin typeface="HelveticaNeueLTPro-Md"/>
                <a:cs typeface="HelveticaNeueLTPro-Md"/>
              </a:rPr>
              <a:t>a</a:t>
            </a:r>
            <a:r>
              <a:rPr sz="900" spc="-20" dirty="0">
                <a:solidFill>
                  <a:srgbClr val="1C216F"/>
                </a:solidFill>
                <a:latin typeface="HelveticaNeueLTPro-Md"/>
                <a:cs typeface="HelveticaNeueLTPro-Md"/>
              </a:rPr>
              <a:t>v</a:t>
            </a:r>
            <a:r>
              <a:rPr sz="900" spc="-5" dirty="0">
                <a:solidFill>
                  <a:srgbClr val="1C216F"/>
                </a:solidFill>
                <a:latin typeface="HelveticaNeueLTPro-Md"/>
                <a:cs typeface="HelveticaNeueLTPro-Md"/>
              </a:rPr>
              <a:t>a</a:t>
            </a:r>
            <a:r>
              <a:rPr sz="900" spc="-15" dirty="0">
                <a:solidFill>
                  <a:srgbClr val="1C216F"/>
                </a:solidFill>
                <a:latin typeface="HelveticaNeueLTPro-Md"/>
                <a:cs typeface="HelveticaNeueLTPro-Md"/>
              </a:rPr>
              <a:t>i</a:t>
            </a:r>
            <a:r>
              <a:rPr sz="900" spc="-10" dirty="0">
                <a:solidFill>
                  <a:srgbClr val="1C216F"/>
                </a:solidFill>
                <a:latin typeface="HelveticaNeueLTPro-Md"/>
                <a:cs typeface="HelveticaNeueLTPro-Md"/>
              </a:rPr>
              <a:t>l</a:t>
            </a:r>
            <a:r>
              <a:rPr sz="900" spc="-5" dirty="0">
                <a:solidFill>
                  <a:srgbClr val="1C216F"/>
                </a:solidFill>
                <a:latin typeface="HelveticaNeueLTPro-Md"/>
                <a:cs typeface="HelveticaNeueLTPro-Md"/>
              </a:rPr>
              <a:t>a</a:t>
            </a:r>
            <a:r>
              <a:rPr sz="900" spc="-10" dirty="0">
                <a:solidFill>
                  <a:srgbClr val="1C216F"/>
                </a:solidFill>
                <a:latin typeface="HelveticaNeueLTPro-Md"/>
                <a:cs typeface="HelveticaNeueLTPro-Md"/>
              </a:rPr>
              <a:t>bl</a:t>
            </a:r>
            <a:r>
              <a:rPr sz="900" spc="-15" dirty="0">
                <a:solidFill>
                  <a:srgbClr val="1C216F"/>
                </a:solidFill>
                <a:latin typeface="HelveticaNeueLTPro-Md"/>
                <a:cs typeface="HelveticaNeueLTPro-Md"/>
              </a:rPr>
              <a:t>e</a:t>
            </a:r>
            <a:r>
              <a:rPr sz="900" b="1" dirty="0">
                <a:solidFill>
                  <a:srgbClr val="025FAD"/>
                </a:solidFill>
                <a:latin typeface="Helvetica Neue LT Pro 75"/>
                <a:cs typeface="Helvetica Neue LT Pro 75"/>
              </a:rPr>
              <a:t>.</a:t>
            </a:r>
            <a:endParaRPr sz="900">
              <a:latin typeface="Helvetica Neue LT Pro 75"/>
              <a:cs typeface="Helvetica Neue LT Pro 75"/>
            </a:endParaRPr>
          </a:p>
        </p:txBody>
      </p:sp>
      <p:sp>
        <p:nvSpPr>
          <p:cNvPr id="20" name="object 20"/>
          <p:cNvSpPr txBox="1"/>
          <p:nvPr/>
        </p:nvSpPr>
        <p:spPr>
          <a:xfrm>
            <a:off x="615950" y="4121222"/>
            <a:ext cx="798830" cy="162560"/>
          </a:xfrm>
          <a:prstGeom prst="rect">
            <a:avLst/>
          </a:prstGeom>
        </p:spPr>
        <p:txBody>
          <a:bodyPr vert="horz" wrap="square" lIns="0" tIns="12700" rIns="0" bIns="0" rtlCol="0">
            <a:spAutoFit/>
          </a:bodyPr>
          <a:lstStyle/>
          <a:p>
            <a:pPr marL="12700">
              <a:lnSpc>
                <a:spcPct val="100000"/>
              </a:lnSpc>
              <a:spcBef>
                <a:spcPts val="100"/>
              </a:spcBef>
            </a:pPr>
            <a:r>
              <a:rPr sz="900" b="1" spc="10" dirty="0">
                <a:solidFill>
                  <a:srgbClr val="025FAD"/>
                </a:solidFill>
                <a:latin typeface="Helvetica Neue LT Pro 75"/>
                <a:cs typeface="Helvetica Neue LT Pro 75"/>
              </a:rPr>
              <a:t>FLASH</a:t>
            </a:r>
            <a:r>
              <a:rPr sz="900" b="1" spc="-55" dirty="0">
                <a:solidFill>
                  <a:srgbClr val="025FAD"/>
                </a:solidFill>
                <a:latin typeface="Helvetica Neue LT Pro 75"/>
                <a:cs typeface="Helvetica Neue LT Pro 75"/>
              </a:rPr>
              <a:t> </a:t>
            </a:r>
            <a:r>
              <a:rPr sz="900" b="1" spc="5" dirty="0">
                <a:solidFill>
                  <a:srgbClr val="025FAD"/>
                </a:solidFill>
                <a:latin typeface="Helvetica Neue LT Pro 75"/>
                <a:cs typeface="Helvetica Neue LT Pro 75"/>
              </a:rPr>
              <a:t>POINT</a:t>
            </a:r>
            <a:endParaRPr sz="900">
              <a:latin typeface="Helvetica Neue LT Pro 75"/>
              <a:cs typeface="Helvetica Neue LT Pro 75"/>
            </a:endParaRPr>
          </a:p>
        </p:txBody>
      </p:sp>
      <p:sp>
        <p:nvSpPr>
          <p:cNvPr id="21" name="object 21"/>
          <p:cNvSpPr txBox="1"/>
          <p:nvPr/>
        </p:nvSpPr>
        <p:spPr>
          <a:xfrm>
            <a:off x="2667000" y="4121222"/>
            <a:ext cx="2436495" cy="162560"/>
          </a:xfrm>
          <a:prstGeom prst="rect">
            <a:avLst/>
          </a:prstGeom>
        </p:spPr>
        <p:txBody>
          <a:bodyPr vert="horz" wrap="square" lIns="0" tIns="12700" rIns="0" bIns="0" rtlCol="0">
            <a:spAutoFit/>
          </a:bodyPr>
          <a:lstStyle/>
          <a:p>
            <a:pPr marL="12700">
              <a:lnSpc>
                <a:spcPct val="100000"/>
              </a:lnSpc>
              <a:spcBef>
                <a:spcPts val="100"/>
              </a:spcBef>
            </a:pPr>
            <a:r>
              <a:rPr sz="900" spc="-10" dirty="0">
                <a:solidFill>
                  <a:srgbClr val="1C216F"/>
                </a:solidFill>
                <a:latin typeface="HelveticaNeueLTPro-Md"/>
                <a:cs typeface="HelveticaNeueLTPro-Md"/>
              </a:rPr>
              <a:t>Closed</a:t>
            </a:r>
            <a:r>
              <a:rPr sz="900" spc="-45" dirty="0">
                <a:solidFill>
                  <a:srgbClr val="1C216F"/>
                </a:solidFill>
                <a:latin typeface="HelveticaNeueLTPro-Md"/>
                <a:cs typeface="HelveticaNeueLTPro-Md"/>
              </a:rPr>
              <a:t> </a:t>
            </a:r>
            <a:r>
              <a:rPr sz="900" spc="-15" dirty="0">
                <a:solidFill>
                  <a:srgbClr val="1C216F"/>
                </a:solidFill>
                <a:latin typeface="HelveticaNeueLTPro-Md"/>
                <a:cs typeface="HelveticaNeueLTPro-Md"/>
              </a:rPr>
              <a:t>cup:</a:t>
            </a:r>
            <a:r>
              <a:rPr sz="900" spc="-40" dirty="0">
                <a:solidFill>
                  <a:srgbClr val="1C216F"/>
                </a:solidFill>
                <a:latin typeface="HelveticaNeueLTPro-Md"/>
                <a:cs typeface="HelveticaNeueLTPro-Md"/>
              </a:rPr>
              <a:t> </a:t>
            </a:r>
            <a:r>
              <a:rPr sz="900" spc="-15" dirty="0">
                <a:solidFill>
                  <a:srgbClr val="1C216F"/>
                </a:solidFill>
                <a:latin typeface="HelveticaNeueLTPro-Md"/>
                <a:cs typeface="HelveticaNeueLTPro-Md"/>
              </a:rPr>
              <a:t>26.85°C</a:t>
            </a:r>
            <a:r>
              <a:rPr sz="900" spc="-40" dirty="0">
                <a:solidFill>
                  <a:srgbClr val="1C216F"/>
                </a:solidFill>
                <a:latin typeface="HelveticaNeueLTPro-Md"/>
                <a:cs typeface="HelveticaNeueLTPro-Md"/>
              </a:rPr>
              <a:t> </a:t>
            </a:r>
            <a:r>
              <a:rPr sz="900" spc="-5" dirty="0">
                <a:solidFill>
                  <a:srgbClr val="1C216F"/>
                </a:solidFill>
                <a:latin typeface="HelveticaNeueLTPro-Md"/>
                <a:cs typeface="HelveticaNeueLTPro-Md"/>
              </a:rPr>
              <a:t>(80.3°F)</a:t>
            </a:r>
            <a:r>
              <a:rPr sz="900" spc="-40" dirty="0">
                <a:solidFill>
                  <a:srgbClr val="1C216F"/>
                </a:solidFill>
                <a:latin typeface="HelveticaNeueLTPro-Md"/>
                <a:cs typeface="HelveticaNeueLTPro-Md"/>
              </a:rPr>
              <a:t> </a:t>
            </a:r>
            <a:r>
              <a:rPr sz="900" spc="-20" dirty="0">
                <a:solidFill>
                  <a:srgbClr val="1C216F"/>
                </a:solidFill>
                <a:latin typeface="HelveticaNeueLTPro-Md"/>
                <a:cs typeface="HelveticaNeueLTPro-Md"/>
              </a:rPr>
              <a:t>[Abel’s</a:t>
            </a:r>
            <a:r>
              <a:rPr sz="900" spc="-40" dirty="0">
                <a:solidFill>
                  <a:srgbClr val="1C216F"/>
                </a:solidFill>
                <a:latin typeface="HelveticaNeueLTPro-Md"/>
                <a:cs typeface="HelveticaNeueLTPro-Md"/>
              </a:rPr>
              <a:t> </a:t>
            </a:r>
            <a:r>
              <a:rPr sz="900" spc="-10" dirty="0">
                <a:solidFill>
                  <a:srgbClr val="1C216F"/>
                </a:solidFill>
                <a:latin typeface="HelveticaNeueLTPro-Md"/>
                <a:cs typeface="HelveticaNeueLTPro-Md"/>
              </a:rPr>
              <a:t>close</a:t>
            </a:r>
            <a:r>
              <a:rPr sz="900" spc="-40" dirty="0">
                <a:solidFill>
                  <a:srgbClr val="1C216F"/>
                </a:solidFill>
                <a:latin typeface="HelveticaNeueLTPro-Md"/>
                <a:cs typeface="HelveticaNeueLTPro-Md"/>
              </a:rPr>
              <a:t> </a:t>
            </a:r>
            <a:r>
              <a:rPr sz="900" spc="-15" dirty="0">
                <a:solidFill>
                  <a:srgbClr val="1C216F"/>
                </a:solidFill>
                <a:latin typeface="HelveticaNeueLTPro-Md"/>
                <a:cs typeface="HelveticaNeueLTPro-Md"/>
              </a:rPr>
              <a:t>cup]</a:t>
            </a:r>
            <a:endParaRPr sz="900">
              <a:latin typeface="HelveticaNeueLTPro-Md"/>
              <a:cs typeface="HelveticaNeueLTPro-Md"/>
            </a:endParaRPr>
          </a:p>
        </p:txBody>
      </p:sp>
      <p:sp>
        <p:nvSpPr>
          <p:cNvPr id="22" name="object 22"/>
          <p:cNvSpPr txBox="1"/>
          <p:nvPr/>
        </p:nvSpPr>
        <p:spPr>
          <a:xfrm>
            <a:off x="615950" y="4527622"/>
            <a:ext cx="1094105" cy="162560"/>
          </a:xfrm>
          <a:prstGeom prst="rect">
            <a:avLst/>
          </a:prstGeom>
        </p:spPr>
        <p:txBody>
          <a:bodyPr vert="horz" wrap="square" lIns="0" tIns="12700" rIns="0" bIns="0" rtlCol="0">
            <a:spAutoFit/>
          </a:bodyPr>
          <a:lstStyle/>
          <a:p>
            <a:pPr marL="12700">
              <a:lnSpc>
                <a:spcPct val="100000"/>
              </a:lnSpc>
              <a:spcBef>
                <a:spcPts val="100"/>
              </a:spcBef>
            </a:pPr>
            <a:r>
              <a:rPr sz="900" b="1" dirty="0">
                <a:solidFill>
                  <a:srgbClr val="025FAD"/>
                </a:solidFill>
                <a:latin typeface="Helvetica Neue LT Pro 75"/>
                <a:cs typeface="Helvetica Neue LT Pro 75"/>
              </a:rPr>
              <a:t>VAPOR</a:t>
            </a:r>
            <a:r>
              <a:rPr sz="900" b="1" spc="-55" dirty="0">
                <a:solidFill>
                  <a:srgbClr val="025FAD"/>
                </a:solidFill>
                <a:latin typeface="Helvetica Neue LT Pro 75"/>
                <a:cs typeface="Helvetica Neue LT Pro 75"/>
              </a:rPr>
              <a:t> </a:t>
            </a:r>
            <a:r>
              <a:rPr sz="900" b="1" spc="10" dirty="0">
                <a:solidFill>
                  <a:srgbClr val="025FAD"/>
                </a:solidFill>
                <a:latin typeface="Helvetica Neue LT Pro 75"/>
                <a:cs typeface="Helvetica Neue LT Pro 75"/>
              </a:rPr>
              <a:t>PRESSURE</a:t>
            </a:r>
            <a:endParaRPr sz="900">
              <a:latin typeface="Helvetica Neue LT Pro 75"/>
              <a:cs typeface="Helvetica Neue LT Pro 75"/>
            </a:endParaRPr>
          </a:p>
        </p:txBody>
      </p:sp>
      <p:sp>
        <p:nvSpPr>
          <p:cNvPr id="23" name="object 23"/>
          <p:cNvSpPr txBox="1"/>
          <p:nvPr/>
        </p:nvSpPr>
        <p:spPr>
          <a:xfrm>
            <a:off x="2667000" y="4527622"/>
            <a:ext cx="724535" cy="162560"/>
          </a:xfrm>
          <a:prstGeom prst="rect">
            <a:avLst/>
          </a:prstGeom>
        </p:spPr>
        <p:txBody>
          <a:bodyPr vert="horz" wrap="square" lIns="0" tIns="12700" rIns="0" bIns="0" rtlCol="0">
            <a:spAutoFit/>
          </a:bodyPr>
          <a:lstStyle/>
          <a:p>
            <a:pPr marL="12700">
              <a:lnSpc>
                <a:spcPct val="100000"/>
              </a:lnSpc>
              <a:spcBef>
                <a:spcPts val="100"/>
              </a:spcBef>
            </a:pPr>
            <a:r>
              <a:rPr sz="900" spc="-10" dirty="0">
                <a:solidFill>
                  <a:srgbClr val="1C216F"/>
                </a:solidFill>
                <a:latin typeface="HelveticaNeueLTPro-Md"/>
                <a:cs typeface="HelveticaNeueLTPro-Md"/>
              </a:rPr>
              <a:t>N</a:t>
            </a:r>
            <a:r>
              <a:rPr sz="900" spc="-15" dirty="0">
                <a:solidFill>
                  <a:srgbClr val="1C216F"/>
                </a:solidFill>
                <a:latin typeface="HelveticaNeueLTPro-Md"/>
                <a:cs typeface="HelveticaNeueLTPro-Md"/>
              </a:rPr>
              <a:t>o</a:t>
            </a:r>
            <a:r>
              <a:rPr sz="900" dirty="0">
                <a:solidFill>
                  <a:srgbClr val="1C216F"/>
                </a:solidFill>
                <a:latin typeface="HelveticaNeueLTPro-Md"/>
                <a:cs typeface="HelveticaNeueLTPro-Md"/>
              </a:rPr>
              <a:t>t</a:t>
            </a:r>
            <a:r>
              <a:rPr sz="900" spc="-40" dirty="0">
                <a:solidFill>
                  <a:srgbClr val="1C216F"/>
                </a:solidFill>
                <a:latin typeface="HelveticaNeueLTPro-Md"/>
                <a:cs typeface="HelveticaNeueLTPro-Md"/>
              </a:rPr>
              <a:t> </a:t>
            </a:r>
            <a:r>
              <a:rPr sz="900" spc="-25" dirty="0">
                <a:solidFill>
                  <a:srgbClr val="1C216F"/>
                </a:solidFill>
                <a:latin typeface="HelveticaNeueLTPro-Md"/>
                <a:cs typeface="HelveticaNeueLTPro-Md"/>
              </a:rPr>
              <a:t>a</a:t>
            </a:r>
            <a:r>
              <a:rPr sz="900" spc="-20" dirty="0">
                <a:solidFill>
                  <a:srgbClr val="1C216F"/>
                </a:solidFill>
                <a:latin typeface="HelveticaNeueLTPro-Md"/>
                <a:cs typeface="HelveticaNeueLTPro-Md"/>
              </a:rPr>
              <a:t>v</a:t>
            </a:r>
            <a:r>
              <a:rPr sz="900" spc="-5" dirty="0">
                <a:solidFill>
                  <a:srgbClr val="1C216F"/>
                </a:solidFill>
                <a:latin typeface="HelveticaNeueLTPro-Md"/>
                <a:cs typeface="HelveticaNeueLTPro-Md"/>
              </a:rPr>
              <a:t>a</a:t>
            </a:r>
            <a:r>
              <a:rPr sz="900" spc="-15" dirty="0">
                <a:solidFill>
                  <a:srgbClr val="1C216F"/>
                </a:solidFill>
                <a:latin typeface="HelveticaNeueLTPro-Md"/>
                <a:cs typeface="HelveticaNeueLTPro-Md"/>
              </a:rPr>
              <a:t>i</a:t>
            </a:r>
            <a:r>
              <a:rPr sz="900" spc="-10" dirty="0">
                <a:solidFill>
                  <a:srgbClr val="1C216F"/>
                </a:solidFill>
                <a:latin typeface="HelveticaNeueLTPro-Md"/>
                <a:cs typeface="HelveticaNeueLTPro-Md"/>
              </a:rPr>
              <a:t>l</a:t>
            </a:r>
            <a:r>
              <a:rPr sz="900" spc="-5" dirty="0">
                <a:solidFill>
                  <a:srgbClr val="1C216F"/>
                </a:solidFill>
                <a:latin typeface="HelveticaNeueLTPro-Md"/>
                <a:cs typeface="HelveticaNeueLTPro-Md"/>
              </a:rPr>
              <a:t>a</a:t>
            </a:r>
            <a:r>
              <a:rPr sz="900" spc="-10" dirty="0">
                <a:solidFill>
                  <a:srgbClr val="1C216F"/>
                </a:solidFill>
                <a:latin typeface="HelveticaNeueLTPro-Md"/>
                <a:cs typeface="HelveticaNeueLTPro-Md"/>
              </a:rPr>
              <a:t>bl</a:t>
            </a:r>
            <a:r>
              <a:rPr sz="900" spc="-15" dirty="0">
                <a:solidFill>
                  <a:srgbClr val="1C216F"/>
                </a:solidFill>
                <a:latin typeface="HelveticaNeueLTPro-Md"/>
                <a:cs typeface="HelveticaNeueLTPro-Md"/>
              </a:rPr>
              <a:t>e</a:t>
            </a:r>
            <a:r>
              <a:rPr sz="900" dirty="0">
                <a:solidFill>
                  <a:srgbClr val="1C216F"/>
                </a:solidFill>
                <a:latin typeface="HelveticaNeueLTPro-Md"/>
                <a:cs typeface="HelveticaNeueLTPro-Md"/>
              </a:rPr>
              <a:t>.</a:t>
            </a:r>
            <a:endParaRPr sz="900">
              <a:latin typeface="HelveticaNeueLTPro-Md"/>
              <a:cs typeface="HelveticaNeueLTPro-Md"/>
            </a:endParaRPr>
          </a:p>
        </p:txBody>
      </p:sp>
      <p:sp>
        <p:nvSpPr>
          <p:cNvPr id="24" name="object 24"/>
          <p:cNvSpPr txBox="1"/>
          <p:nvPr/>
        </p:nvSpPr>
        <p:spPr>
          <a:xfrm>
            <a:off x="615950" y="4934022"/>
            <a:ext cx="718820" cy="162560"/>
          </a:xfrm>
          <a:prstGeom prst="rect">
            <a:avLst/>
          </a:prstGeom>
        </p:spPr>
        <p:txBody>
          <a:bodyPr vert="horz" wrap="square" lIns="0" tIns="12700" rIns="0" bIns="0" rtlCol="0">
            <a:spAutoFit/>
          </a:bodyPr>
          <a:lstStyle/>
          <a:p>
            <a:pPr marL="12700">
              <a:lnSpc>
                <a:spcPct val="100000"/>
              </a:lnSpc>
              <a:spcBef>
                <a:spcPts val="100"/>
              </a:spcBef>
            </a:pPr>
            <a:r>
              <a:rPr sz="900" b="1" spc="10" dirty="0">
                <a:solidFill>
                  <a:srgbClr val="025FAD"/>
                </a:solidFill>
                <a:latin typeface="Helvetica Neue LT Pro 75"/>
                <a:cs typeface="Helvetica Neue LT Pro 75"/>
              </a:rPr>
              <a:t>SO</a:t>
            </a:r>
            <a:r>
              <a:rPr sz="900" b="1" spc="-5" dirty="0">
                <a:solidFill>
                  <a:srgbClr val="025FAD"/>
                </a:solidFill>
                <a:latin typeface="Helvetica Neue LT Pro 75"/>
                <a:cs typeface="Helvetica Neue LT Pro 75"/>
              </a:rPr>
              <a:t>L</a:t>
            </a:r>
            <a:r>
              <a:rPr sz="900" b="1" spc="15" dirty="0">
                <a:solidFill>
                  <a:srgbClr val="025FAD"/>
                </a:solidFill>
                <a:latin typeface="Helvetica Neue LT Pro 75"/>
                <a:cs typeface="Helvetica Neue LT Pro 75"/>
              </a:rPr>
              <a:t>U</a:t>
            </a:r>
            <a:r>
              <a:rPr sz="900" b="1" spc="10" dirty="0">
                <a:solidFill>
                  <a:srgbClr val="025FAD"/>
                </a:solidFill>
                <a:latin typeface="Helvetica Neue LT Pro 75"/>
                <a:cs typeface="Helvetica Neue LT Pro 75"/>
              </a:rPr>
              <a:t>BI</a:t>
            </a:r>
            <a:r>
              <a:rPr sz="900" b="1" spc="5" dirty="0">
                <a:solidFill>
                  <a:srgbClr val="025FAD"/>
                </a:solidFill>
                <a:latin typeface="Helvetica Neue LT Pro 75"/>
                <a:cs typeface="Helvetica Neue LT Pro 75"/>
              </a:rPr>
              <a:t>LI</a:t>
            </a:r>
            <a:r>
              <a:rPr sz="900" b="1" spc="40" dirty="0">
                <a:solidFill>
                  <a:srgbClr val="025FAD"/>
                </a:solidFill>
                <a:latin typeface="Helvetica Neue LT Pro 75"/>
                <a:cs typeface="Helvetica Neue LT Pro 75"/>
              </a:rPr>
              <a:t>T</a:t>
            </a:r>
            <a:r>
              <a:rPr sz="900" b="1" dirty="0">
                <a:solidFill>
                  <a:srgbClr val="025FAD"/>
                </a:solidFill>
                <a:latin typeface="Helvetica Neue LT Pro 75"/>
                <a:cs typeface="Helvetica Neue LT Pro 75"/>
              </a:rPr>
              <a:t>Y</a:t>
            </a:r>
            <a:endParaRPr sz="900">
              <a:latin typeface="Helvetica Neue LT Pro 75"/>
              <a:cs typeface="Helvetica Neue LT Pro 75"/>
            </a:endParaRPr>
          </a:p>
        </p:txBody>
      </p:sp>
      <p:sp>
        <p:nvSpPr>
          <p:cNvPr id="25" name="object 25"/>
          <p:cNvSpPr txBox="1"/>
          <p:nvPr/>
        </p:nvSpPr>
        <p:spPr>
          <a:xfrm>
            <a:off x="2667000" y="4934022"/>
            <a:ext cx="724535" cy="162560"/>
          </a:xfrm>
          <a:prstGeom prst="rect">
            <a:avLst/>
          </a:prstGeom>
        </p:spPr>
        <p:txBody>
          <a:bodyPr vert="horz" wrap="square" lIns="0" tIns="12700" rIns="0" bIns="0" rtlCol="0">
            <a:spAutoFit/>
          </a:bodyPr>
          <a:lstStyle/>
          <a:p>
            <a:pPr marL="12700">
              <a:lnSpc>
                <a:spcPct val="100000"/>
              </a:lnSpc>
              <a:spcBef>
                <a:spcPts val="100"/>
              </a:spcBef>
            </a:pPr>
            <a:r>
              <a:rPr sz="900" spc="-10" dirty="0">
                <a:solidFill>
                  <a:srgbClr val="1C216F"/>
                </a:solidFill>
                <a:latin typeface="HelveticaNeueLTPro-Md"/>
                <a:cs typeface="HelveticaNeueLTPro-Md"/>
              </a:rPr>
              <a:t>N</a:t>
            </a:r>
            <a:r>
              <a:rPr sz="900" spc="-15" dirty="0">
                <a:solidFill>
                  <a:srgbClr val="1C216F"/>
                </a:solidFill>
                <a:latin typeface="HelveticaNeueLTPro-Md"/>
                <a:cs typeface="HelveticaNeueLTPro-Md"/>
              </a:rPr>
              <a:t>o</a:t>
            </a:r>
            <a:r>
              <a:rPr sz="900" dirty="0">
                <a:solidFill>
                  <a:srgbClr val="1C216F"/>
                </a:solidFill>
                <a:latin typeface="HelveticaNeueLTPro-Md"/>
                <a:cs typeface="HelveticaNeueLTPro-Md"/>
              </a:rPr>
              <a:t>t</a:t>
            </a:r>
            <a:r>
              <a:rPr sz="900" spc="-40" dirty="0">
                <a:solidFill>
                  <a:srgbClr val="1C216F"/>
                </a:solidFill>
                <a:latin typeface="HelveticaNeueLTPro-Md"/>
                <a:cs typeface="HelveticaNeueLTPro-Md"/>
              </a:rPr>
              <a:t> </a:t>
            </a:r>
            <a:r>
              <a:rPr sz="900" spc="-25" dirty="0">
                <a:solidFill>
                  <a:srgbClr val="1C216F"/>
                </a:solidFill>
                <a:latin typeface="HelveticaNeueLTPro-Md"/>
                <a:cs typeface="HelveticaNeueLTPro-Md"/>
              </a:rPr>
              <a:t>a</a:t>
            </a:r>
            <a:r>
              <a:rPr sz="900" spc="-20" dirty="0">
                <a:solidFill>
                  <a:srgbClr val="1C216F"/>
                </a:solidFill>
                <a:latin typeface="HelveticaNeueLTPro-Md"/>
                <a:cs typeface="HelveticaNeueLTPro-Md"/>
              </a:rPr>
              <a:t>v</a:t>
            </a:r>
            <a:r>
              <a:rPr sz="900" spc="-5" dirty="0">
                <a:solidFill>
                  <a:srgbClr val="1C216F"/>
                </a:solidFill>
                <a:latin typeface="HelveticaNeueLTPro-Md"/>
                <a:cs typeface="HelveticaNeueLTPro-Md"/>
              </a:rPr>
              <a:t>a</a:t>
            </a:r>
            <a:r>
              <a:rPr sz="900" spc="-15" dirty="0">
                <a:solidFill>
                  <a:srgbClr val="1C216F"/>
                </a:solidFill>
                <a:latin typeface="HelveticaNeueLTPro-Md"/>
                <a:cs typeface="HelveticaNeueLTPro-Md"/>
              </a:rPr>
              <a:t>i</a:t>
            </a:r>
            <a:r>
              <a:rPr sz="900" spc="-10" dirty="0">
                <a:solidFill>
                  <a:srgbClr val="1C216F"/>
                </a:solidFill>
                <a:latin typeface="HelveticaNeueLTPro-Md"/>
                <a:cs typeface="HelveticaNeueLTPro-Md"/>
              </a:rPr>
              <a:t>l</a:t>
            </a:r>
            <a:r>
              <a:rPr sz="900" spc="-5" dirty="0">
                <a:solidFill>
                  <a:srgbClr val="1C216F"/>
                </a:solidFill>
                <a:latin typeface="HelveticaNeueLTPro-Md"/>
                <a:cs typeface="HelveticaNeueLTPro-Md"/>
              </a:rPr>
              <a:t>a</a:t>
            </a:r>
            <a:r>
              <a:rPr sz="900" spc="-10" dirty="0">
                <a:solidFill>
                  <a:srgbClr val="1C216F"/>
                </a:solidFill>
                <a:latin typeface="HelveticaNeueLTPro-Md"/>
                <a:cs typeface="HelveticaNeueLTPro-Md"/>
              </a:rPr>
              <a:t>bl</a:t>
            </a:r>
            <a:r>
              <a:rPr sz="900" spc="-15" dirty="0">
                <a:solidFill>
                  <a:srgbClr val="1C216F"/>
                </a:solidFill>
                <a:latin typeface="HelveticaNeueLTPro-Md"/>
                <a:cs typeface="HelveticaNeueLTPro-Md"/>
              </a:rPr>
              <a:t>e</a:t>
            </a:r>
            <a:r>
              <a:rPr sz="900" dirty="0">
                <a:solidFill>
                  <a:srgbClr val="1C216F"/>
                </a:solidFill>
                <a:latin typeface="HelveticaNeueLTPro-Md"/>
                <a:cs typeface="HelveticaNeueLTPro-Md"/>
              </a:rPr>
              <a:t>.</a:t>
            </a:r>
            <a:endParaRPr sz="900">
              <a:latin typeface="HelveticaNeueLTPro-Md"/>
              <a:cs typeface="HelveticaNeueLTPro-Md"/>
            </a:endParaRPr>
          </a:p>
        </p:txBody>
      </p:sp>
      <p:sp>
        <p:nvSpPr>
          <p:cNvPr id="26" name="object 26"/>
          <p:cNvSpPr txBox="1"/>
          <p:nvPr/>
        </p:nvSpPr>
        <p:spPr>
          <a:xfrm>
            <a:off x="615950" y="5340422"/>
            <a:ext cx="969644" cy="162560"/>
          </a:xfrm>
          <a:prstGeom prst="rect">
            <a:avLst/>
          </a:prstGeom>
        </p:spPr>
        <p:txBody>
          <a:bodyPr vert="horz" wrap="square" lIns="0" tIns="12700" rIns="0" bIns="0" rtlCol="0">
            <a:spAutoFit/>
          </a:bodyPr>
          <a:lstStyle/>
          <a:p>
            <a:pPr marL="12700">
              <a:lnSpc>
                <a:spcPct val="100000"/>
              </a:lnSpc>
              <a:spcBef>
                <a:spcPts val="100"/>
              </a:spcBef>
            </a:pPr>
            <a:r>
              <a:rPr sz="900" b="1" spc="-30" dirty="0">
                <a:solidFill>
                  <a:srgbClr val="025FAD"/>
                </a:solidFill>
                <a:latin typeface="Helvetica Neue LT Pro 75"/>
                <a:cs typeface="Helvetica Neue LT Pro 75"/>
              </a:rPr>
              <a:t>V</a:t>
            </a:r>
            <a:r>
              <a:rPr sz="900" b="1" spc="15" dirty="0">
                <a:solidFill>
                  <a:srgbClr val="025FAD"/>
                </a:solidFill>
                <a:latin typeface="Helvetica Neue LT Pro 75"/>
                <a:cs typeface="Helvetica Neue LT Pro 75"/>
              </a:rPr>
              <a:t>A</a:t>
            </a:r>
            <a:r>
              <a:rPr sz="900" b="1" spc="10" dirty="0">
                <a:solidFill>
                  <a:srgbClr val="025FAD"/>
                </a:solidFill>
                <a:latin typeface="Helvetica Neue LT Pro 75"/>
                <a:cs typeface="Helvetica Neue LT Pro 75"/>
              </a:rPr>
              <a:t>PO</a:t>
            </a:r>
            <a:r>
              <a:rPr sz="900" b="1" dirty="0">
                <a:solidFill>
                  <a:srgbClr val="025FAD"/>
                </a:solidFill>
                <a:latin typeface="Helvetica Neue LT Pro 75"/>
                <a:cs typeface="Helvetica Neue LT Pro 75"/>
              </a:rPr>
              <a:t>R </a:t>
            </a:r>
            <a:r>
              <a:rPr sz="900" b="1" spc="10" dirty="0">
                <a:solidFill>
                  <a:srgbClr val="025FAD"/>
                </a:solidFill>
                <a:latin typeface="Helvetica Neue LT Pro 75"/>
                <a:cs typeface="Helvetica Neue LT Pro 75"/>
              </a:rPr>
              <a:t>D</a:t>
            </a:r>
            <a:r>
              <a:rPr sz="900" b="1" spc="15" dirty="0">
                <a:solidFill>
                  <a:srgbClr val="025FAD"/>
                </a:solidFill>
                <a:latin typeface="Helvetica Neue LT Pro 75"/>
                <a:cs typeface="Helvetica Neue LT Pro 75"/>
              </a:rPr>
              <a:t>EN</a:t>
            </a:r>
            <a:r>
              <a:rPr sz="900" b="1" spc="20" dirty="0">
                <a:solidFill>
                  <a:srgbClr val="025FAD"/>
                </a:solidFill>
                <a:latin typeface="Helvetica Neue LT Pro 75"/>
                <a:cs typeface="Helvetica Neue LT Pro 75"/>
              </a:rPr>
              <a:t>S</a:t>
            </a:r>
            <a:r>
              <a:rPr sz="900" b="1" spc="5" dirty="0">
                <a:solidFill>
                  <a:srgbClr val="025FAD"/>
                </a:solidFill>
                <a:latin typeface="Helvetica Neue LT Pro 75"/>
                <a:cs typeface="Helvetica Neue LT Pro 75"/>
              </a:rPr>
              <a:t>I</a:t>
            </a:r>
            <a:r>
              <a:rPr sz="900" b="1" spc="40" dirty="0">
                <a:solidFill>
                  <a:srgbClr val="025FAD"/>
                </a:solidFill>
                <a:latin typeface="Helvetica Neue LT Pro 75"/>
                <a:cs typeface="Helvetica Neue LT Pro 75"/>
              </a:rPr>
              <a:t>T</a:t>
            </a:r>
            <a:r>
              <a:rPr sz="900" b="1" dirty="0">
                <a:solidFill>
                  <a:srgbClr val="025FAD"/>
                </a:solidFill>
                <a:latin typeface="Helvetica Neue LT Pro 75"/>
                <a:cs typeface="Helvetica Neue LT Pro 75"/>
              </a:rPr>
              <a:t>Y</a:t>
            </a:r>
            <a:endParaRPr sz="900">
              <a:latin typeface="Helvetica Neue LT Pro 75"/>
              <a:cs typeface="Helvetica Neue LT Pro 75"/>
            </a:endParaRPr>
          </a:p>
        </p:txBody>
      </p:sp>
      <p:sp>
        <p:nvSpPr>
          <p:cNvPr id="27" name="object 27"/>
          <p:cNvSpPr txBox="1"/>
          <p:nvPr/>
        </p:nvSpPr>
        <p:spPr>
          <a:xfrm>
            <a:off x="2667000" y="5340422"/>
            <a:ext cx="724535" cy="162560"/>
          </a:xfrm>
          <a:prstGeom prst="rect">
            <a:avLst/>
          </a:prstGeom>
        </p:spPr>
        <p:txBody>
          <a:bodyPr vert="horz" wrap="square" lIns="0" tIns="12700" rIns="0" bIns="0" rtlCol="0">
            <a:spAutoFit/>
          </a:bodyPr>
          <a:lstStyle/>
          <a:p>
            <a:pPr marL="12700">
              <a:lnSpc>
                <a:spcPct val="100000"/>
              </a:lnSpc>
              <a:spcBef>
                <a:spcPts val="100"/>
              </a:spcBef>
            </a:pPr>
            <a:r>
              <a:rPr sz="900" spc="-10" dirty="0">
                <a:solidFill>
                  <a:srgbClr val="1C216F"/>
                </a:solidFill>
                <a:latin typeface="HelveticaNeueLTPro-Md"/>
                <a:cs typeface="HelveticaNeueLTPro-Md"/>
              </a:rPr>
              <a:t>N</a:t>
            </a:r>
            <a:r>
              <a:rPr sz="900" spc="-15" dirty="0">
                <a:solidFill>
                  <a:srgbClr val="1C216F"/>
                </a:solidFill>
                <a:latin typeface="HelveticaNeueLTPro-Md"/>
                <a:cs typeface="HelveticaNeueLTPro-Md"/>
              </a:rPr>
              <a:t>o</a:t>
            </a:r>
            <a:r>
              <a:rPr sz="900" dirty="0">
                <a:solidFill>
                  <a:srgbClr val="1C216F"/>
                </a:solidFill>
                <a:latin typeface="HelveticaNeueLTPro-Md"/>
                <a:cs typeface="HelveticaNeueLTPro-Md"/>
              </a:rPr>
              <a:t>t</a:t>
            </a:r>
            <a:r>
              <a:rPr sz="900" spc="-40" dirty="0">
                <a:solidFill>
                  <a:srgbClr val="1C216F"/>
                </a:solidFill>
                <a:latin typeface="HelveticaNeueLTPro-Md"/>
                <a:cs typeface="HelveticaNeueLTPro-Md"/>
              </a:rPr>
              <a:t> </a:t>
            </a:r>
            <a:r>
              <a:rPr sz="900" spc="-25" dirty="0">
                <a:solidFill>
                  <a:srgbClr val="1C216F"/>
                </a:solidFill>
                <a:latin typeface="HelveticaNeueLTPro-Md"/>
                <a:cs typeface="HelveticaNeueLTPro-Md"/>
              </a:rPr>
              <a:t>a</a:t>
            </a:r>
            <a:r>
              <a:rPr sz="900" spc="-20" dirty="0">
                <a:solidFill>
                  <a:srgbClr val="1C216F"/>
                </a:solidFill>
                <a:latin typeface="HelveticaNeueLTPro-Md"/>
                <a:cs typeface="HelveticaNeueLTPro-Md"/>
              </a:rPr>
              <a:t>v</a:t>
            </a:r>
            <a:r>
              <a:rPr sz="900" spc="-5" dirty="0">
                <a:solidFill>
                  <a:srgbClr val="1C216F"/>
                </a:solidFill>
                <a:latin typeface="HelveticaNeueLTPro-Md"/>
                <a:cs typeface="HelveticaNeueLTPro-Md"/>
              </a:rPr>
              <a:t>a</a:t>
            </a:r>
            <a:r>
              <a:rPr sz="900" spc="-15" dirty="0">
                <a:solidFill>
                  <a:srgbClr val="1C216F"/>
                </a:solidFill>
                <a:latin typeface="HelveticaNeueLTPro-Md"/>
                <a:cs typeface="HelveticaNeueLTPro-Md"/>
              </a:rPr>
              <a:t>i</a:t>
            </a:r>
            <a:r>
              <a:rPr sz="900" spc="-10" dirty="0">
                <a:solidFill>
                  <a:srgbClr val="1C216F"/>
                </a:solidFill>
                <a:latin typeface="HelveticaNeueLTPro-Md"/>
                <a:cs typeface="HelveticaNeueLTPro-Md"/>
              </a:rPr>
              <a:t>l</a:t>
            </a:r>
            <a:r>
              <a:rPr sz="900" spc="-5" dirty="0">
                <a:solidFill>
                  <a:srgbClr val="1C216F"/>
                </a:solidFill>
                <a:latin typeface="HelveticaNeueLTPro-Md"/>
                <a:cs typeface="HelveticaNeueLTPro-Md"/>
              </a:rPr>
              <a:t>a</a:t>
            </a:r>
            <a:r>
              <a:rPr sz="900" spc="-10" dirty="0">
                <a:solidFill>
                  <a:srgbClr val="1C216F"/>
                </a:solidFill>
                <a:latin typeface="HelveticaNeueLTPro-Md"/>
                <a:cs typeface="HelveticaNeueLTPro-Md"/>
              </a:rPr>
              <a:t>bl</a:t>
            </a:r>
            <a:r>
              <a:rPr sz="900" spc="-15" dirty="0">
                <a:solidFill>
                  <a:srgbClr val="1C216F"/>
                </a:solidFill>
                <a:latin typeface="HelveticaNeueLTPro-Md"/>
                <a:cs typeface="HelveticaNeueLTPro-Md"/>
              </a:rPr>
              <a:t>e</a:t>
            </a:r>
            <a:r>
              <a:rPr sz="900" dirty="0">
                <a:solidFill>
                  <a:srgbClr val="1C216F"/>
                </a:solidFill>
                <a:latin typeface="HelveticaNeueLTPro-Md"/>
                <a:cs typeface="HelveticaNeueLTPro-Md"/>
              </a:rPr>
              <a:t>.</a:t>
            </a:r>
            <a:endParaRPr sz="900">
              <a:latin typeface="HelveticaNeueLTPro-Md"/>
              <a:cs typeface="HelveticaNeueLTPro-Md"/>
            </a:endParaRPr>
          </a:p>
        </p:txBody>
      </p:sp>
      <p:sp>
        <p:nvSpPr>
          <p:cNvPr id="28" name="object 28"/>
          <p:cNvSpPr txBox="1"/>
          <p:nvPr/>
        </p:nvSpPr>
        <p:spPr>
          <a:xfrm>
            <a:off x="615950" y="5746822"/>
            <a:ext cx="1838325" cy="162560"/>
          </a:xfrm>
          <a:prstGeom prst="rect">
            <a:avLst/>
          </a:prstGeom>
        </p:spPr>
        <p:txBody>
          <a:bodyPr vert="horz" wrap="square" lIns="0" tIns="12700" rIns="0" bIns="0" rtlCol="0">
            <a:spAutoFit/>
          </a:bodyPr>
          <a:lstStyle/>
          <a:p>
            <a:pPr marL="12700">
              <a:lnSpc>
                <a:spcPct val="100000"/>
              </a:lnSpc>
              <a:spcBef>
                <a:spcPts val="100"/>
              </a:spcBef>
            </a:pPr>
            <a:r>
              <a:rPr sz="900" b="1" spc="5" dirty="0">
                <a:solidFill>
                  <a:srgbClr val="025FAD"/>
                </a:solidFill>
                <a:latin typeface="Helvetica Neue LT Pro 75"/>
                <a:cs typeface="Helvetica Neue LT Pro 75"/>
              </a:rPr>
              <a:t>AUTO-IGNITION</a:t>
            </a:r>
            <a:r>
              <a:rPr sz="900" b="1" spc="-40" dirty="0">
                <a:solidFill>
                  <a:srgbClr val="025FAD"/>
                </a:solidFill>
                <a:latin typeface="Helvetica Neue LT Pro 75"/>
                <a:cs typeface="Helvetica Neue LT Pro 75"/>
              </a:rPr>
              <a:t> </a:t>
            </a:r>
            <a:r>
              <a:rPr sz="900" b="1" spc="5" dirty="0">
                <a:solidFill>
                  <a:srgbClr val="025FAD"/>
                </a:solidFill>
                <a:latin typeface="Helvetica Neue LT Pro 75"/>
                <a:cs typeface="Helvetica Neue LT Pro 75"/>
              </a:rPr>
              <a:t>TEMPERATURE</a:t>
            </a:r>
            <a:endParaRPr sz="900">
              <a:latin typeface="Helvetica Neue LT Pro 75"/>
              <a:cs typeface="Helvetica Neue LT Pro 75"/>
            </a:endParaRPr>
          </a:p>
        </p:txBody>
      </p:sp>
      <p:sp>
        <p:nvSpPr>
          <p:cNvPr id="29" name="object 29"/>
          <p:cNvSpPr txBox="1"/>
          <p:nvPr/>
        </p:nvSpPr>
        <p:spPr>
          <a:xfrm>
            <a:off x="2667000" y="5746822"/>
            <a:ext cx="724535" cy="162560"/>
          </a:xfrm>
          <a:prstGeom prst="rect">
            <a:avLst/>
          </a:prstGeom>
        </p:spPr>
        <p:txBody>
          <a:bodyPr vert="horz" wrap="square" lIns="0" tIns="12700" rIns="0" bIns="0" rtlCol="0">
            <a:spAutoFit/>
          </a:bodyPr>
          <a:lstStyle/>
          <a:p>
            <a:pPr marL="12700">
              <a:lnSpc>
                <a:spcPct val="100000"/>
              </a:lnSpc>
              <a:spcBef>
                <a:spcPts val="100"/>
              </a:spcBef>
            </a:pPr>
            <a:r>
              <a:rPr sz="900" spc="-10" dirty="0">
                <a:solidFill>
                  <a:srgbClr val="1C216F"/>
                </a:solidFill>
                <a:latin typeface="HelveticaNeueLTPro-Md"/>
                <a:cs typeface="HelveticaNeueLTPro-Md"/>
              </a:rPr>
              <a:t>N</a:t>
            </a:r>
            <a:r>
              <a:rPr sz="900" spc="-15" dirty="0">
                <a:solidFill>
                  <a:srgbClr val="1C216F"/>
                </a:solidFill>
                <a:latin typeface="HelveticaNeueLTPro-Md"/>
                <a:cs typeface="HelveticaNeueLTPro-Md"/>
              </a:rPr>
              <a:t>o</a:t>
            </a:r>
            <a:r>
              <a:rPr sz="900" dirty="0">
                <a:solidFill>
                  <a:srgbClr val="1C216F"/>
                </a:solidFill>
                <a:latin typeface="HelveticaNeueLTPro-Md"/>
                <a:cs typeface="HelveticaNeueLTPro-Md"/>
              </a:rPr>
              <a:t>t</a:t>
            </a:r>
            <a:r>
              <a:rPr sz="900" spc="-40" dirty="0">
                <a:solidFill>
                  <a:srgbClr val="1C216F"/>
                </a:solidFill>
                <a:latin typeface="HelveticaNeueLTPro-Md"/>
                <a:cs typeface="HelveticaNeueLTPro-Md"/>
              </a:rPr>
              <a:t> </a:t>
            </a:r>
            <a:r>
              <a:rPr sz="900" spc="-25" dirty="0">
                <a:solidFill>
                  <a:srgbClr val="1C216F"/>
                </a:solidFill>
                <a:latin typeface="HelveticaNeueLTPro-Md"/>
                <a:cs typeface="HelveticaNeueLTPro-Md"/>
              </a:rPr>
              <a:t>a</a:t>
            </a:r>
            <a:r>
              <a:rPr sz="900" spc="-20" dirty="0">
                <a:solidFill>
                  <a:srgbClr val="1C216F"/>
                </a:solidFill>
                <a:latin typeface="HelveticaNeueLTPro-Md"/>
                <a:cs typeface="HelveticaNeueLTPro-Md"/>
              </a:rPr>
              <a:t>v</a:t>
            </a:r>
            <a:r>
              <a:rPr sz="900" spc="-5" dirty="0">
                <a:solidFill>
                  <a:srgbClr val="1C216F"/>
                </a:solidFill>
                <a:latin typeface="HelveticaNeueLTPro-Md"/>
                <a:cs typeface="HelveticaNeueLTPro-Md"/>
              </a:rPr>
              <a:t>a</a:t>
            </a:r>
            <a:r>
              <a:rPr sz="900" spc="-15" dirty="0">
                <a:solidFill>
                  <a:srgbClr val="1C216F"/>
                </a:solidFill>
                <a:latin typeface="HelveticaNeueLTPro-Md"/>
                <a:cs typeface="HelveticaNeueLTPro-Md"/>
              </a:rPr>
              <a:t>i</a:t>
            </a:r>
            <a:r>
              <a:rPr sz="900" spc="-10" dirty="0">
                <a:solidFill>
                  <a:srgbClr val="1C216F"/>
                </a:solidFill>
                <a:latin typeface="HelveticaNeueLTPro-Md"/>
                <a:cs typeface="HelveticaNeueLTPro-Md"/>
              </a:rPr>
              <a:t>l</a:t>
            </a:r>
            <a:r>
              <a:rPr sz="900" spc="-5" dirty="0">
                <a:solidFill>
                  <a:srgbClr val="1C216F"/>
                </a:solidFill>
                <a:latin typeface="HelveticaNeueLTPro-Md"/>
                <a:cs typeface="HelveticaNeueLTPro-Md"/>
              </a:rPr>
              <a:t>a</a:t>
            </a:r>
            <a:r>
              <a:rPr sz="900" spc="-10" dirty="0">
                <a:solidFill>
                  <a:srgbClr val="1C216F"/>
                </a:solidFill>
                <a:latin typeface="HelveticaNeueLTPro-Md"/>
                <a:cs typeface="HelveticaNeueLTPro-Md"/>
              </a:rPr>
              <a:t>bl</a:t>
            </a:r>
            <a:r>
              <a:rPr sz="900" spc="-15" dirty="0">
                <a:solidFill>
                  <a:srgbClr val="1C216F"/>
                </a:solidFill>
                <a:latin typeface="HelveticaNeueLTPro-Md"/>
                <a:cs typeface="HelveticaNeueLTPro-Md"/>
              </a:rPr>
              <a:t>e</a:t>
            </a:r>
            <a:r>
              <a:rPr sz="900" dirty="0">
                <a:solidFill>
                  <a:srgbClr val="1C216F"/>
                </a:solidFill>
                <a:latin typeface="HelveticaNeueLTPro-Md"/>
                <a:cs typeface="HelveticaNeueLTPro-Md"/>
              </a:rPr>
              <a:t>.</a:t>
            </a:r>
            <a:endParaRPr sz="900">
              <a:latin typeface="HelveticaNeueLTPro-Md"/>
              <a:cs typeface="HelveticaNeueLTPro-Md"/>
            </a:endParaRPr>
          </a:p>
        </p:txBody>
      </p:sp>
      <p:sp>
        <p:nvSpPr>
          <p:cNvPr id="30" name="object 30"/>
          <p:cNvSpPr txBox="1"/>
          <p:nvPr/>
        </p:nvSpPr>
        <p:spPr>
          <a:xfrm>
            <a:off x="615950" y="6153222"/>
            <a:ext cx="538480" cy="162560"/>
          </a:xfrm>
          <a:prstGeom prst="rect">
            <a:avLst/>
          </a:prstGeom>
        </p:spPr>
        <p:txBody>
          <a:bodyPr vert="horz" wrap="square" lIns="0" tIns="12700" rIns="0" bIns="0" rtlCol="0">
            <a:spAutoFit/>
          </a:bodyPr>
          <a:lstStyle/>
          <a:p>
            <a:pPr marL="12700">
              <a:lnSpc>
                <a:spcPct val="100000"/>
              </a:lnSpc>
              <a:spcBef>
                <a:spcPts val="100"/>
              </a:spcBef>
            </a:pPr>
            <a:r>
              <a:rPr sz="900" b="1" spc="10" dirty="0">
                <a:solidFill>
                  <a:srgbClr val="025FAD"/>
                </a:solidFill>
                <a:latin typeface="Helvetica Neue LT Pro 75"/>
                <a:cs typeface="Helvetica Neue LT Pro 75"/>
              </a:rPr>
              <a:t>D</a:t>
            </a:r>
            <a:r>
              <a:rPr sz="900" b="1" spc="15" dirty="0">
                <a:solidFill>
                  <a:srgbClr val="025FAD"/>
                </a:solidFill>
                <a:latin typeface="Helvetica Neue LT Pro 75"/>
                <a:cs typeface="Helvetica Neue LT Pro 75"/>
              </a:rPr>
              <a:t>EN</a:t>
            </a:r>
            <a:r>
              <a:rPr sz="900" b="1" spc="20" dirty="0">
                <a:solidFill>
                  <a:srgbClr val="025FAD"/>
                </a:solidFill>
                <a:latin typeface="Helvetica Neue LT Pro 75"/>
                <a:cs typeface="Helvetica Neue LT Pro 75"/>
              </a:rPr>
              <a:t>S</a:t>
            </a:r>
            <a:r>
              <a:rPr sz="900" b="1" spc="5" dirty="0">
                <a:solidFill>
                  <a:srgbClr val="025FAD"/>
                </a:solidFill>
                <a:latin typeface="Helvetica Neue LT Pro 75"/>
                <a:cs typeface="Helvetica Neue LT Pro 75"/>
              </a:rPr>
              <a:t>I</a:t>
            </a:r>
            <a:r>
              <a:rPr sz="900" b="1" spc="40" dirty="0">
                <a:solidFill>
                  <a:srgbClr val="025FAD"/>
                </a:solidFill>
                <a:latin typeface="Helvetica Neue LT Pro 75"/>
                <a:cs typeface="Helvetica Neue LT Pro 75"/>
              </a:rPr>
              <a:t>T</a:t>
            </a:r>
            <a:r>
              <a:rPr sz="900" b="1" dirty="0">
                <a:solidFill>
                  <a:srgbClr val="025FAD"/>
                </a:solidFill>
                <a:latin typeface="Helvetica Neue LT Pro 75"/>
                <a:cs typeface="Helvetica Neue LT Pro 75"/>
              </a:rPr>
              <a:t>Y</a:t>
            </a:r>
            <a:endParaRPr sz="900">
              <a:latin typeface="Helvetica Neue LT Pro 75"/>
              <a:cs typeface="Helvetica Neue LT Pro 75"/>
            </a:endParaRPr>
          </a:p>
        </p:txBody>
      </p:sp>
      <p:sp>
        <p:nvSpPr>
          <p:cNvPr id="31" name="object 31"/>
          <p:cNvSpPr txBox="1"/>
          <p:nvPr/>
        </p:nvSpPr>
        <p:spPr>
          <a:xfrm>
            <a:off x="2667000" y="6153223"/>
            <a:ext cx="1155700" cy="151323"/>
          </a:xfrm>
          <a:prstGeom prst="rect">
            <a:avLst/>
          </a:prstGeom>
        </p:spPr>
        <p:txBody>
          <a:bodyPr vert="horz" wrap="square" lIns="0" tIns="12700" rIns="0" bIns="0" rtlCol="0">
            <a:spAutoFit/>
          </a:bodyPr>
          <a:lstStyle/>
          <a:p>
            <a:pPr marL="12700">
              <a:lnSpc>
                <a:spcPct val="100000"/>
              </a:lnSpc>
              <a:spcBef>
                <a:spcPts val="100"/>
              </a:spcBef>
            </a:pPr>
            <a:r>
              <a:rPr lang="en-TT" sz="900" spc="-15" dirty="0">
                <a:solidFill>
                  <a:srgbClr val="1C216F"/>
                </a:solidFill>
                <a:latin typeface="HelveticaNeueLTPro-Md"/>
                <a:cs typeface="HelveticaNeueLTPro-Md"/>
              </a:rPr>
              <a:t>1.6401 g/cm3</a:t>
            </a:r>
            <a:endParaRPr sz="900" dirty="0">
              <a:latin typeface="HelveticaNeueLTPro-Md"/>
              <a:cs typeface="HelveticaNeueLTPro-Md"/>
            </a:endParaRPr>
          </a:p>
        </p:txBody>
      </p:sp>
      <p:sp>
        <p:nvSpPr>
          <p:cNvPr id="32" name="object 32"/>
          <p:cNvSpPr txBox="1"/>
          <p:nvPr/>
        </p:nvSpPr>
        <p:spPr>
          <a:xfrm>
            <a:off x="615950" y="6559622"/>
            <a:ext cx="911225" cy="162560"/>
          </a:xfrm>
          <a:prstGeom prst="rect">
            <a:avLst/>
          </a:prstGeom>
        </p:spPr>
        <p:txBody>
          <a:bodyPr vert="horz" wrap="square" lIns="0" tIns="12700" rIns="0" bIns="0" rtlCol="0">
            <a:spAutoFit/>
          </a:bodyPr>
          <a:lstStyle/>
          <a:p>
            <a:pPr marL="12700">
              <a:lnSpc>
                <a:spcPct val="100000"/>
              </a:lnSpc>
              <a:spcBef>
                <a:spcPts val="100"/>
              </a:spcBef>
            </a:pPr>
            <a:r>
              <a:rPr sz="900" b="1" spc="10" dirty="0">
                <a:solidFill>
                  <a:srgbClr val="025FAD"/>
                </a:solidFill>
                <a:latin typeface="Helvetica Neue LT Pro 75"/>
                <a:cs typeface="Helvetica Neue LT Pro 75"/>
              </a:rPr>
              <a:t>FLAMMABILITY</a:t>
            </a:r>
            <a:endParaRPr sz="900">
              <a:latin typeface="Helvetica Neue LT Pro 75"/>
              <a:cs typeface="Helvetica Neue LT Pro 75"/>
            </a:endParaRPr>
          </a:p>
        </p:txBody>
      </p:sp>
      <p:sp>
        <p:nvSpPr>
          <p:cNvPr id="33" name="object 33"/>
          <p:cNvSpPr txBox="1"/>
          <p:nvPr/>
        </p:nvSpPr>
        <p:spPr>
          <a:xfrm>
            <a:off x="2667000" y="6559622"/>
            <a:ext cx="694055" cy="162560"/>
          </a:xfrm>
          <a:prstGeom prst="rect">
            <a:avLst/>
          </a:prstGeom>
        </p:spPr>
        <p:txBody>
          <a:bodyPr vert="horz" wrap="square" lIns="0" tIns="12700" rIns="0" bIns="0" rtlCol="0">
            <a:spAutoFit/>
          </a:bodyPr>
          <a:lstStyle/>
          <a:p>
            <a:pPr marL="12700">
              <a:lnSpc>
                <a:spcPct val="100000"/>
              </a:lnSpc>
              <a:spcBef>
                <a:spcPts val="100"/>
              </a:spcBef>
            </a:pPr>
            <a:r>
              <a:rPr sz="900" spc="-10" dirty="0">
                <a:solidFill>
                  <a:srgbClr val="1C216F"/>
                </a:solidFill>
                <a:latin typeface="HelveticaNeueLTPro-Md"/>
                <a:cs typeface="HelveticaNeueLTPro-Md"/>
              </a:rPr>
              <a:t>N</a:t>
            </a:r>
            <a:r>
              <a:rPr sz="900" spc="-15" dirty="0">
                <a:solidFill>
                  <a:srgbClr val="1C216F"/>
                </a:solidFill>
                <a:latin typeface="HelveticaNeueLTPro-Md"/>
                <a:cs typeface="HelveticaNeueLTPro-Md"/>
              </a:rPr>
              <a:t>o</a:t>
            </a:r>
            <a:r>
              <a:rPr sz="900" dirty="0">
                <a:solidFill>
                  <a:srgbClr val="1C216F"/>
                </a:solidFill>
                <a:latin typeface="HelveticaNeueLTPro-Md"/>
                <a:cs typeface="HelveticaNeueLTPro-Md"/>
              </a:rPr>
              <a:t>t</a:t>
            </a:r>
            <a:r>
              <a:rPr sz="900" spc="-40" dirty="0">
                <a:solidFill>
                  <a:srgbClr val="1C216F"/>
                </a:solidFill>
                <a:latin typeface="HelveticaNeueLTPro-Md"/>
                <a:cs typeface="HelveticaNeueLTPro-Md"/>
              </a:rPr>
              <a:t> </a:t>
            </a:r>
            <a:r>
              <a:rPr sz="900" spc="-25" dirty="0">
                <a:solidFill>
                  <a:srgbClr val="1C216F"/>
                </a:solidFill>
                <a:latin typeface="HelveticaNeueLTPro-Md"/>
                <a:cs typeface="HelveticaNeueLTPro-Md"/>
              </a:rPr>
              <a:t>a</a:t>
            </a:r>
            <a:r>
              <a:rPr sz="900" spc="-20" dirty="0">
                <a:solidFill>
                  <a:srgbClr val="1C216F"/>
                </a:solidFill>
                <a:latin typeface="HelveticaNeueLTPro-Md"/>
                <a:cs typeface="HelveticaNeueLTPro-Md"/>
              </a:rPr>
              <a:t>v</a:t>
            </a:r>
            <a:r>
              <a:rPr sz="900" spc="-5" dirty="0">
                <a:solidFill>
                  <a:srgbClr val="1C216F"/>
                </a:solidFill>
                <a:latin typeface="HelveticaNeueLTPro-Md"/>
                <a:cs typeface="HelveticaNeueLTPro-Md"/>
              </a:rPr>
              <a:t>a</a:t>
            </a:r>
            <a:r>
              <a:rPr sz="900" spc="-15" dirty="0">
                <a:solidFill>
                  <a:srgbClr val="1C216F"/>
                </a:solidFill>
                <a:latin typeface="HelveticaNeueLTPro-Md"/>
                <a:cs typeface="HelveticaNeueLTPro-Md"/>
              </a:rPr>
              <a:t>i</a:t>
            </a:r>
            <a:r>
              <a:rPr sz="900" spc="-10" dirty="0">
                <a:solidFill>
                  <a:srgbClr val="1C216F"/>
                </a:solidFill>
                <a:latin typeface="HelveticaNeueLTPro-Md"/>
                <a:cs typeface="HelveticaNeueLTPro-Md"/>
              </a:rPr>
              <a:t>l</a:t>
            </a:r>
            <a:r>
              <a:rPr sz="900" spc="-5" dirty="0">
                <a:solidFill>
                  <a:srgbClr val="1C216F"/>
                </a:solidFill>
                <a:latin typeface="HelveticaNeueLTPro-Md"/>
                <a:cs typeface="HelveticaNeueLTPro-Md"/>
              </a:rPr>
              <a:t>a</a:t>
            </a:r>
            <a:r>
              <a:rPr sz="900" spc="-10" dirty="0">
                <a:solidFill>
                  <a:srgbClr val="1C216F"/>
                </a:solidFill>
                <a:latin typeface="HelveticaNeueLTPro-Md"/>
                <a:cs typeface="HelveticaNeueLTPro-Md"/>
              </a:rPr>
              <a:t>bl</a:t>
            </a:r>
            <a:r>
              <a:rPr sz="900" dirty="0">
                <a:solidFill>
                  <a:srgbClr val="1C216F"/>
                </a:solidFill>
                <a:latin typeface="HelveticaNeueLTPro-Md"/>
                <a:cs typeface="HelveticaNeueLTPro-Md"/>
              </a:rPr>
              <a:t>e</a:t>
            </a:r>
            <a:endParaRPr sz="900">
              <a:latin typeface="HelveticaNeueLTPro-Md"/>
              <a:cs typeface="HelveticaNeueLTPro-Md"/>
            </a:endParaRPr>
          </a:p>
        </p:txBody>
      </p:sp>
      <p:sp>
        <p:nvSpPr>
          <p:cNvPr id="34" name="object 34"/>
          <p:cNvSpPr/>
          <p:nvPr/>
        </p:nvSpPr>
        <p:spPr>
          <a:xfrm>
            <a:off x="600115" y="1981454"/>
            <a:ext cx="6547484" cy="0"/>
          </a:xfrm>
          <a:custGeom>
            <a:avLst/>
            <a:gdLst/>
            <a:ahLst/>
            <a:cxnLst/>
            <a:rect l="l" t="t" r="r" b="b"/>
            <a:pathLst>
              <a:path w="6547484">
                <a:moveTo>
                  <a:pt x="0" y="0"/>
                </a:moveTo>
                <a:lnTo>
                  <a:pt x="6547104" y="0"/>
                </a:lnTo>
              </a:path>
            </a:pathLst>
          </a:custGeom>
          <a:ln w="12700">
            <a:solidFill>
              <a:srgbClr val="14B1E7"/>
            </a:solidFill>
          </a:ln>
        </p:spPr>
        <p:txBody>
          <a:bodyPr wrap="square" lIns="0" tIns="0" rIns="0" bIns="0" rtlCol="0"/>
          <a:lstStyle/>
          <a:p>
            <a:endParaRPr/>
          </a:p>
        </p:txBody>
      </p:sp>
      <p:sp>
        <p:nvSpPr>
          <p:cNvPr id="35" name="object 35"/>
          <p:cNvSpPr/>
          <p:nvPr/>
        </p:nvSpPr>
        <p:spPr>
          <a:xfrm>
            <a:off x="600115" y="4404615"/>
            <a:ext cx="6547484" cy="0"/>
          </a:xfrm>
          <a:custGeom>
            <a:avLst/>
            <a:gdLst/>
            <a:ahLst/>
            <a:cxnLst/>
            <a:rect l="l" t="t" r="r" b="b"/>
            <a:pathLst>
              <a:path w="6547484">
                <a:moveTo>
                  <a:pt x="0" y="0"/>
                </a:moveTo>
                <a:lnTo>
                  <a:pt x="6547104" y="0"/>
                </a:lnTo>
              </a:path>
            </a:pathLst>
          </a:custGeom>
          <a:ln w="12700">
            <a:solidFill>
              <a:srgbClr val="14B1E7"/>
            </a:solidFill>
          </a:ln>
        </p:spPr>
        <p:txBody>
          <a:bodyPr wrap="square" lIns="0" tIns="0" rIns="0" bIns="0" rtlCol="0"/>
          <a:lstStyle/>
          <a:p>
            <a:endParaRPr/>
          </a:p>
        </p:txBody>
      </p:sp>
      <p:sp>
        <p:nvSpPr>
          <p:cNvPr id="36" name="object 36"/>
          <p:cNvSpPr/>
          <p:nvPr/>
        </p:nvSpPr>
        <p:spPr>
          <a:xfrm>
            <a:off x="600115" y="2789172"/>
            <a:ext cx="6547484" cy="0"/>
          </a:xfrm>
          <a:custGeom>
            <a:avLst/>
            <a:gdLst/>
            <a:ahLst/>
            <a:cxnLst/>
            <a:rect l="l" t="t" r="r" b="b"/>
            <a:pathLst>
              <a:path w="6547484">
                <a:moveTo>
                  <a:pt x="0" y="0"/>
                </a:moveTo>
                <a:lnTo>
                  <a:pt x="6547104" y="0"/>
                </a:lnTo>
              </a:path>
            </a:pathLst>
          </a:custGeom>
          <a:ln w="12700">
            <a:solidFill>
              <a:srgbClr val="14B1E7"/>
            </a:solidFill>
          </a:ln>
        </p:spPr>
        <p:txBody>
          <a:bodyPr wrap="square" lIns="0" tIns="0" rIns="0" bIns="0" rtlCol="0"/>
          <a:lstStyle/>
          <a:p>
            <a:endParaRPr/>
          </a:p>
        </p:txBody>
      </p:sp>
      <p:sp>
        <p:nvSpPr>
          <p:cNvPr id="37" name="object 37"/>
          <p:cNvSpPr/>
          <p:nvPr/>
        </p:nvSpPr>
        <p:spPr>
          <a:xfrm>
            <a:off x="600115" y="5212336"/>
            <a:ext cx="6547484" cy="0"/>
          </a:xfrm>
          <a:custGeom>
            <a:avLst/>
            <a:gdLst/>
            <a:ahLst/>
            <a:cxnLst/>
            <a:rect l="l" t="t" r="r" b="b"/>
            <a:pathLst>
              <a:path w="6547484">
                <a:moveTo>
                  <a:pt x="0" y="0"/>
                </a:moveTo>
                <a:lnTo>
                  <a:pt x="6547104" y="0"/>
                </a:lnTo>
              </a:path>
            </a:pathLst>
          </a:custGeom>
          <a:ln w="12700">
            <a:solidFill>
              <a:srgbClr val="14B1E7"/>
            </a:solidFill>
          </a:ln>
        </p:spPr>
        <p:txBody>
          <a:bodyPr wrap="square" lIns="0" tIns="0" rIns="0" bIns="0" rtlCol="0"/>
          <a:lstStyle/>
          <a:p>
            <a:endParaRPr/>
          </a:p>
        </p:txBody>
      </p:sp>
      <p:sp>
        <p:nvSpPr>
          <p:cNvPr id="38" name="object 38"/>
          <p:cNvSpPr/>
          <p:nvPr/>
        </p:nvSpPr>
        <p:spPr>
          <a:xfrm>
            <a:off x="600115" y="3596894"/>
            <a:ext cx="6547484" cy="0"/>
          </a:xfrm>
          <a:custGeom>
            <a:avLst/>
            <a:gdLst/>
            <a:ahLst/>
            <a:cxnLst/>
            <a:rect l="l" t="t" r="r" b="b"/>
            <a:pathLst>
              <a:path w="6547484">
                <a:moveTo>
                  <a:pt x="0" y="0"/>
                </a:moveTo>
                <a:lnTo>
                  <a:pt x="6547104" y="0"/>
                </a:lnTo>
              </a:path>
            </a:pathLst>
          </a:custGeom>
          <a:ln w="12700">
            <a:solidFill>
              <a:srgbClr val="14B1E7"/>
            </a:solidFill>
          </a:ln>
        </p:spPr>
        <p:txBody>
          <a:bodyPr wrap="square" lIns="0" tIns="0" rIns="0" bIns="0" rtlCol="0"/>
          <a:lstStyle/>
          <a:p>
            <a:endParaRPr/>
          </a:p>
        </p:txBody>
      </p:sp>
      <p:sp>
        <p:nvSpPr>
          <p:cNvPr id="39" name="object 39"/>
          <p:cNvSpPr/>
          <p:nvPr/>
        </p:nvSpPr>
        <p:spPr>
          <a:xfrm>
            <a:off x="600115" y="5616194"/>
            <a:ext cx="6547484" cy="0"/>
          </a:xfrm>
          <a:custGeom>
            <a:avLst/>
            <a:gdLst/>
            <a:ahLst/>
            <a:cxnLst/>
            <a:rect l="l" t="t" r="r" b="b"/>
            <a:pathLst>
              <a:path w="6547484">
                <a:moveTo>
                  <a:pt x="0" y="0"/>
                </a:moveTo>
                <a:lnTo>
                  <a:pt x="6547104" y="0"/>
                </a:lnTo>
              </a:path>
            </a:pathLst>
          </a:custGeom>
          <a:ln w="12700">
            <a:solidFill>
              <a:srgbClr val="14B1E7"/>
            </a:solidFill>
          </a:ln>
        </p:spPr>
        <p:txBody>
          <a:bodyPr wrap="square" lIns="0" tIns="0" rIns="0" bIns="0" rtlCol="0"/>
          <a:lstStyle/>
          <a:p>
            <a:endParaRPr/>
          </a:p>
        </p:txBody>
      </p:sp>
      <p:sp>
        <p:nvSpPr>
          <p:cNvPr id="40" name="object 40"/>
          <p:cNvSpPr/>
          <p:nvPr/>
        </p:nvSpPr>
        <p:spPr>
          <a:xfrm>
            <a:off x="594359" y="2385315"/>
            <a:ext cx="6547484" cy="0"/>
          </a:xfrm>
          <a:custGeom>
            <a:avLst/>
            <a:gdLst/>
            <a:ahLst/>
            <a:cxnLst/>
            <a:rect l="l" t="t" r="r" b="b"/>
            <a:pathLst>
              <a:path w="6547484">
                <a:moveTo>
                  <a:pt x="0" y="0"/>
                </a:moveTo>
                <a:lnTo>
                  <a:pt x="6547104" y="0"/>
                </a:lnTo>
              </a:path>
            </a:pathLst>
          </a:custGeom>
          <a:ln w="12700">
            <a:solidFill>
              <a:srgbClr val="14B1E7"/>
            </a:solidFill>
          </a:ln>
        </p:spPr>
        <p:txBody>
          <a:bodyPr wrap="square" lIns="0" tIns="0" rIns="0" bIns="0" rtlCol="0"/>
          <a:lstStyle/>
          <a:p>
            <a:endParaRPr/>
          </a:p>
        </p:txBody>
      </p:sp>
      <p:sp>
        <p:nvSpPr>
          <p:cNvPr id="41" name="object 41"/>
          <p:cNvSpPr/>
          <p:nvPr/>
        </p:nvSpPr>
        <p:spPr>
          <a:xfrm>
            <a:off x="600115" y="4808472"/>
            <a:ext cx="6547484" cy="0"/>
          </a:xfrm>
          <a:custGeom>
            <a:avLst/>
            <a:gdLst/>
            <a:ahLst/>
            <a:cxnLst/>
            <a:rect l="l" t="t" r="r" b="b"/>
            <a:pathLst>
              <a:path w="6547484">
                <a:moveTo>
                  <a:pt x="0" y="0"/>
                </a:moveTo>
                <a:lnTo>
                  <a:pt x="6547104" y="0"/>
                </a:lnTo>
              </a:path>
            </a:pathLst>
          </a:custGeom>
          <a:ln w="12700">
            <a:solidFill>
              <a:srgbClr val="14B1E7"/>
            </a:solidFill>
          </a:ln>
        </p:spPr>
        <p:txBody>
          <a:bodyPr wrap="square" lIns="0" tIns="0" rIns="0" bIns="0" rtlCol="0"/>
          <a:lstStyle/>
          <a:p>
            <a:endParaRPr/>
          </a:p>
        </p:txBody>
      </p:sp>
      <p:sp>
        <p:nvSpPr>
          <p:cNvPr id="42" name="object 42"/>
          <p:cNvSpPr/>
          <p:nvPr/>
        </p:nvSpPr>
        <p:spPr>
          <a:xfrm>
            <a:off x="600115" y="3193036"/>
            <a:ext cx="6547484" cy="0"/>
          </a:xfrm>
          <a:custGeom>
            <a:avLst/>
            <a:gdLst/>
            <a:ahLst/>
            <a:cxnLst/>
            <a:rect l="l" t="t" r="r" b="b"/>
            <a:pathLst>
              <a:path w="6547484">
                <a:moveTo>
                  <a:pt x="0" y="0"/>
                </a:moveTo>
                <a:lnTo>
                  <a:pt x="6547104" y="0"/>
                </a:lnTo>
              </a:path>
            </a:pathLst>
          </a:custGeom>
          <a:ln w="12700">
            <a:solidFill>
              <a:srgbClr val="14B1E7"/>
            </a:solidFill>
          </a:ln>
        </p:spPr>
        <p:txBody>
          <a:bodyPr wrap="square" lIns="0" tIns="0" rIns="0" bIns="0" rtlCol="0"/>
          <a:lstStyle/>
          <a:p>
            <a:endParaRPr/>
          </a:p>
        </p:txBody>
      </p:sp>
      <p:sp>
        <p:nvSpPr>
          <p:cNvPr id="43" name="object 43"/>
          <p:cNvSpPr/>
          <p:nvPr/>
        </p:nvSpPr>
        <p:spPr>
          <a:xfrm>
            <a:off x="600115" y="4000753"/>
            <a:ext cx="6547484" cy="0"/>
          </a:xfrm>
          <a:custGeom>
            <a:avLst/>
            <a:gdLst/>
            <a:ahLst/>
            <a:cxnLst/>
            <a:rect l="l" t="t" r="r" b="b"/>
            <a:pathLst>
              <a:path w="6547484">
                <a:moveTo>
                  <a:pt x="0" y="0"/>
                </a:moveTo>
                <a:lnTo>
                  <a:pt x="6547104" y="0"/>
                </a:lnTo>
              </a:path>
            </a:pathLst>
          </a:custGeom>
          <a:ln w="12700">
            <a:solidFill>
              <a:srgbClr val="14B1E7"/>
            </a:solidFill>
          </a:ln>
        </p:spPr>
        <p:txBody>
          <a:bodyPr wrap="square" lIns="0" tIns="0" rIns="0" bIns="0" rtlCol="0"/>
          <a:lstStyle/>
          <a:p>
            <a:endParaRPr/>
          </a:p>
        </p:txBody>
      </p:sp>
      <p:sp>
        <p:nvSpPr>
          <p:cNvPr id="44" name="object 44"/>
          <p:cNvSpPr/>
          <p:nvPr/>
        </p:nvSpPr>
        <p:spPr>
          <a:xfrm>
            <a:off x="600115" y="6020053"/>
            <a:ext cx="6547484" cy="0"/>
          </a:xfrm>
          <a:custGeom>
            <a:avLst/>
            <a:gdLst/>
            <a:ahLst/>
            <a:cxnLst/>
            <a:rect l="l" t="t" r="r" b="b"/>
            <a:pathLst>
              <a:path w="6547484">
                <a:moveTo>
                  <a:pt x="0" y="0"/>
                </a:moveTo>
                <a:lnTo>
                  <a:pt x="6547104" y="0"/>
                </a:lnTo>
              </a:path>
            </a:pathLst>
          </a:custGeom>
          <a:ln w="12700">
            <a:solidFill>
              <a:srgbClr val="14B1E7"/>
            </a:solidFill>
          </a:ln>
        </p:spPr>
        <p:txBody>
          <a:bodyPr wrap="square" lIns="0" tIns="0" rIns="0" bIns="0" rtlCol="0"/>
          <a:lstStyle/>
          <a:p>
            <a:endParaRPr/>
          </a:p>
        </p:txBody>
      </p:sp>
      <p:sp>
        <p:nvSpPr>
          <p:cNvPr id="45" name="object 45"/>
          <p:cNvSpPr/>
          <p:nvPr/>
        </p:nvSpPr>
        <p:spPr>
          <a:xfrm>
            <a:off x="600115" y="6423912"/>
            <a:ext cx="6547484" cy="0"/>
          </a:xfrm>
          <a:custGeom>
            <a:avLst/>
            <a:gdLst/>
            <a:ahLst/>
            <a:cxnLst/>
            <a:rect l="l" t="t" r="r" b="b"/>
            <a:pathLst>
              <a:path w="6547484">
                <a:moveTo>
                  <a:pt x="0" y="0"/>
                </a:moveTo>
                <a:lnTo>
                  <a:pt x="6547104" y="0"/>
                </a:lnTo>
              </a:path>
            </a:pathLst>
          </a:custGeom>
          <a:ln w="12700">
            <a:solidFill>
              <a:srgbClr val="14B1E7"/>
            </a:solidFill>
          </a:ln>
        </p:spPr>
        <p:txBody>
          <a:bodyPr wrap="square" lIns="0" tIns="0" rIns="0" bIns="0" rtlCol="0"/>
          <a:lstStyle/>
          <a:p>
            <a:endParaRPr/>
          </a:p>
        </p:txBody>
      </p:sp>
      <p:sp>
        <p:nvSpPr>
          <p:cNvPr id="46" name="object 46"/>
          <p:cNvSpPr/>
          <p:nvPr/>
        </p:nvSpPr>
        <p:spPr>
          <a:xfrm>
            <a:off x="600115" y="7625961"/>
            <a:ext cx="6547484" cy="0"/>
          </a:xfrm>
          <a:custGeom>
            <a:avLst/>
            <a:gdLst/>
            <a:ahLst/>
            <a:cxnLst/>
            <a:rect l="l" t="t" r="r" b="b"/>
            <a:pathLst>
              <a:path w="6547484">
                <a:moveTo>
                  <a:pt x="0" y="0"/>
                </a:moveTo>
                <a:lnTo>
                  <a:pt x="6547104" y="0"/>
                </a:lnTo>
              </a:path>
            </a:pathLst>
          </a:custGeom>
          <a:ln w="12700">
            <a:solidFill>
              <a:srgbClr val="14B1E7"/>
            </a:solidFill>
          </a:ln>
        </p:spPr>
        <p:txBody>
          <a:bodyPr wrap="square" lIns="0" tIns="0" rIns="0" bIns="0" rtlCol="0"/>
          <a:lstStyle/>
          <a:p>
            <a:endParaRPr/>
          </a:p>
        </p:txBody>
      </p:sp>
      <p:sp>
        <p:nvSpPr>
          <p:cNvPr id="47" name="object 47"/>
          <p:cNvSpPr/>
          <p:nvPr/>
        </p:nvSpPr>
        <p:spPr>
          <a:xfrm>
            <a:off x="600115" y="8216378"/>
            <a:ext cx="6547484" cy="0"/>
          </a:xfrm>
          <a:custGeom>
            <a:avLst/>
            <a:gdLst/>
            <a:ahLst/>
            <a:cxnLst/>
            <a:rect l="l" t="t" r="r" b="b"/>
            <a:pathLst>
              <a:path w="6547484">
                <a:moveTo>
                  <a:pt x="0" y="0"/>
                </a:moveTo>
                <a:lnTo>
                  <a:pt x="6547104" y="0"/>
                </a:lnTo>
              </a:path>
            </a:pathLst>
          </a:custGeom>
          <a:ln w="12700">
            <a:solidFill>
              <a:srgbClr val="14B1E7"/>
            </a:solidFill>
          </a:ln>
        </p:spPr>
        <p:txBody>
          <a:bodyPr wrap="square" lIns="0" tIns="0" rIns="0" bIns="0" rtlCol="0"/>
          <a:lstStyle/>
          <a:p>
            <a:endParaRPr/>
          </a:p>
        </p:txBody>
      </p:sp>
      <p:sp>
        <p:nvSpPr>
          <p:cNvPr id="48" name="object 48"/>
          <p:cNvSpPr/>
          <p:nvPr/>
        </p:nvSpPr>
        <p:spPr>
          <a:xfrm>
            <a:off x="600115" y="8806791"/>
            <a:ext cx="6547484" cy="0"/>
          </a:xfrm>
          <a:custGeom>
            <a:avLst/>
            <a:gdLst/>
            <a:ahLst/>
            <a:cxnLst/>
            <a:rect l="l" t="t" r="r" b="b"/>
            <a:pathLst>
              <a:path w="6547484">
                <a:moveTo>
                  <a:pt x="0" y="0"/>
                </a:moveTo>
                <a:lnTo>
                  <a:pt x="6547104" y="0"/>
                </a:lnTo>
              </a:path>
            </a:pathLst>
          </a:custGeom>
          <a:ln w="12700">
            <a:solidFill>
              <a:srgbClr val="14B1E7"/>
            </a:solidFill>
          </a:ln>
        </p:spPr>
        <p:txBody>
          <a:bodyPr wrap="square" lIns="0" tIns="0" rIns="0" bIns="0" rtlCol="0"/>
          <a:lstStyle/>
          <a:p>
            <a:endParaRPr/>
          </a:p>
        </p:txBody>
      </p:sp>
      <p:sp>
        <p:nvSpPr>
          <p:cNvPr id="49" name="object 49"/>
          <p:cNvSpPr txBox="1"/>
          <p:nvPr/>
        </p:nvSpPr>
        <p:spPr>
          <a:xfrm>
            <a:off x="457200" y="6940295"/>
            <a:ext cx="6684645" cy="228600"/>
          </a:xfrm>
          <a:prstGeom prst="rect">
            <a:avLst/>
          </a:prstGeom>
          <a:solidFill>
            <a:srgbClr val="0B61AD"/>
          </a:solidFill>
        </p:spPr>
        <p:txBody>
          <a:bodyPr vert="horz" wrap="square" lIns="0" tIns="24130" rIns="0" bIns="0" rtlCol="0">
            <a:spAutoFit/>
          </a:bodyPr>
          <a:lstStyle/>
          <a:p>
            <a:pPr marL="228600">
              <a:lnSpc>
                <a:spcPct val="100000"/>
              </a:lnSpc>
              <a:spcBef>
                <a:spcPts val="190"/>
              </a:spcBef>
            </a:pPr>
            <a:r>
              <a:rPr sz="1100" b="1" spc="-10" dirty="0">
                <a:solidFill>
                  <a:srgbClr val="FFFFFF"/>
                </a:solidFill>
                <a:latin typeface="Helvetica Neue LT Pro 75"/>
                <a:cs typeface="Helvetica Neue LT Pro 75"/>
              </a:rPr>
              <a:t>10.</a:t>
            </a:r>
            <a:r>
              <a:rPr sz="1100" b="1" spc="-15" dirty="0">
                <a:solidFill>
                  <a:srgbClr val="FFFFFF"/>
                </a:solidFill>
                <a:latin typeface="Helvetica Neue LT Pro 75"/>
                <a:cs typeface="Helvetica Neue LT Pro 75"/>
              </a:rPr>
              <a:t> </a:t>
            </a:r>
            <a:r>
              <a:rPr sz="1100" b="1" spc="-5" dirty="0">
                <a:solidFill>
                  <a:srgbClr val="FFFFFF"/>
                </a:solidFill>
                <a:latin typeface="Helvetica Neue LT Pro 75"/>
                <a:cs typeface="Helvetica Neue LT Pro 75"/>
              </a:rPr>
              <a:t>STABILITY</a:t>
            </a:r>
            <a:r>
              <a:rPr sz="1100" b="1" spc="-15" dirty="0">
                <a:solidFill>
                  <a:srgbClr val="FFFFFF"/>
                </a:solidFill>
                <a:latin typeface="Helvetica Neue LT Pro 75"/>
                <a:cs typeface="Helvetica Neue LT Pro 75"/>
              </a:rPr>
              <a:t> </a:t>
            </a:r>
            <a:r>
              <a:rPr sz="1100" b="1" spc="5" dirty="0">
                <a:solidFill>
                  <a:srgbClr val="FFFFFF"/>
                </a:solidFill>
                <a:latin typeface="Helvetica Neue LT Pro 75"/>
                <a:cs typeface="Helvetica Neue LT Pro 75"/>
              </a:rPr>
              <a:t>AND</a:t>
            </a:r>
            <a:r>
              <a:rPr sz="1100" b="1" spc="-15" dirty="0">
                <a:solidFill>
                  <a:srgbClr val="FFFFFF"/>
                </a:solidFill>
                <a:latin typeface="Helvetica Neue LT Pro 75"/>
                <a:cs typeface="Helvetica Neue LT Pro 75"/>
              </a:rPr>
              <a:t> </a:t>
            </a:r>
            <a:r>
              <a:rPr sz="1100" b="1" spc="5" dirty="0">
                <a:solidFill>
                  <a:srgbClr val="FFFFFF"/>
                </a:solidFill>
                <a:latin typeface="Helvetica Neue LT Pro 75"/>
                <a:cs typeface="Helvetica Neue LT Pro 75"/>
              </a:rPr>
              <a:t>REACTIVITY</a:t>
            </a:r>
            <a:endParaRPr sz="1100">
              <a:latin typeface="Helvetica Neue LT Pro 75"/>
              <a:cs typeface="Helvetica Neue LT Pro 75"/>
            </a:endParaRPr>
          </a:p>
        </p:txBody>
      </p:sp>
      <p:sp>
        <p:nvSpPr>
          <p:cNvPr id="58" name="object 58"/>
          <p:cNvSpPr txBox="1">
            <a:spLocks noGrp="1"/>
          </p:cNvSpPr>
          <p:nvPr>
            <p:ph type="sldNum" sz="quarter" idx="7"/>
          </p:nvPr>
        </p:nvSpPr>
        <p:spPr>
          <a:prstGeom prst="rect">
            <a:avLst/>
          </a:prstGeom>
        </p:spPr>
        <p:txBody>
          <a:bodyPr vert="horz" wrap="square" lIns="0" tIns="9525" rIns="0" bIns="0" rtlCol="0">
            <a:spAutoFit/>
          </a:bodyPr>
          <a:lstStyle/>
          <a:p>
            <a:pPr marL="38100">
              <a:lnSpc>
                <a:spcPct val="100000"/>
              </a:lnSpc>
              <a:spcBef>
                <a:spcPts val="75"/>
              </a:spcBef>
            </a:pPr>
            <a:fld id="{81D60167-4931-47E6-BA6A-407CBD079E47}" type="slidenum">
              <a:rPr dirty="0"/>
              <a:t>8</a:t>
            </a:fld>
            <a:endParaRPr dirty="0"/>
          </a:p>
        </p:txBody>
      </p:sp>
      <p:sp>
        <p:nvSpPr>
          <p:cNvPr id="50" name="object 50"/>
          <p:cNvSpPr txBox="1"/>
          <p:nvPr/>
        </p:nvSpPr>
        <p:spPr>
          <a:xfrm>
            <a:off x="615950" y="7308057"/>
            <a:ext cx="3206750" cy="162560"/>
          </a:xfrm>
          <a:prstGeom prst="rect">
            <a:avLst/>
          </a:prstGeom>
        </p:spPr>
        <p:txBody>
          <a:bodyPr vert="horz" wrap="square" lIns="0" tIns="12700" rIns="0" bIns="0" rtlCol="0">
            <a:spAutoFit/>
          </a:bodyPr>
          <a:lstStyle/>
          <a:p>
            <a:pPr marL="12700">
              <a:lnSpc>
                <a:spcPct val="100000"/>
              </a:lnSpc>
              <a:spcBef>
                <a:spcPts val="100"/>
              </a:spcBef>
              <a:tabLst>
                <a:tab pos="2072005" algn="l"/>
              </a:tabLst>
            </a:pPr>
            <a:r>
              <a:rPr sz="900" b="1" spc="10" dirty="0">
                <a:solidFill>
                  <a:srgbClr val="025FAD"/>
                </a:solidFill>
                <a:latin typeface="Helvetica Neue LT Pro 75"/>
                <a:cs typeface="Helvetica Neue LT Pro 75"/>
              </a:rPr>
              <a:t>C</a:t>
            </a:r>
            <a:r>
              <a:rPr sz="900" b="1" spc="15" dirty="0">
                <a:solidFill>
                  <a:srgbClr val="025FAD"/>
                </a:solidFill>
                <a:latin typeface="Helvetica Neue LT Pro 75"/>
                <a:cs typeface="Helvetica Neue LT Pro 75"/>
              </a:rPr>
              <a:t>HEM</a:t>
            </a:r>
            <a:r>
              <a:rPr sz="900" b="1" spc="10" dirty="0">
                <a:solidFill>
                  <a:srgbClr val="025FAD"/>
                </a:solidFill>
                <a:latin typeface="Helvetica Neue LT Pro 75"/>
                <a:cs typeface="Helvetica Neue LT Pro 75"/>
              </a:rPr>
              <a:t>I</a:t>
            </a:r>
            <a:r>
              <a:rPr sz="900" b="1" spc="-5" dirty="0">
                <a:solidFill>
                  <a:srgbClr val="025FAD"/>
                </a:solidFill>
                <a:latin typeface="Helvetica Neue LT Pro 75"/>
                <a:cs typeface="Helvetica Neue LT Pro 75"/>
              </a:rPr>
              <a:t>C</a:t>
            </a:r>
            <a:r>
              <a:rPr sz="900" b="1" spc="15" dirty="0">
                <a:solidFill>
                  <a:srgbClr val="025FAD"/>
                </a:solidFill>
                <a:latin typeface="Helvetica Neue LT Pro 75"/>
                <a:cs typeface="Helvetica Neue LT Pro 75"/>
              </a:rPr>
              <a:t>A</a:t>
            </a:r>
            <a:r>
              <a:rPr sz="900" b="1" dirty="0">
                <a:solidFill>
                  <a:srgbClr val="025FAD"/>
                </a:solidFill>
                <a:latin typeface="Helvetica Neue LT Pro 75"/>
                <a:cs typeface="Helvetica Neue LT Pro 75"/>
              </a:rPr>
              <a:t>L </a:t>
            </a:r>
            <a:r>
              <a:rPr sz="900" b="1" spc="10" dirty="0">
                <a:solidFill>
                  <a:srgbClr val="025FAD"/>
                </a:solidFill>
                <a:latin typeface="Helvetica Neue LT Pro 75"/>
                <a:cs typeface="Helvetica Neue LT Pro 75"/>
              </a:rPr>
              <a:t>S</a:t>
            </a:r>
            <a:r>
              <a:rPr sz="900" b="1" spc="-55" dirty="0">
                <a:solidFill>
                  <a:srgbClr val="025FAD"/>
                </a:solidFill>
                <a:latin typeface="Helvetica Neue LT Pro 75"/>
                <a:cs typeface="Helvetica Neue LT Pro 75"/>
              </a:rPr>
              <a:t>T</a:t>
            </a:r>
            <a:r>
              <a:rPr sz="900" b="1" spc="15" dirty="0">
                <a:solidFill>
                  <a:srgbClr val="025FAD"/>
                </a:solidFill>
                <a:latin typeface="Helvetica Neue LT Pro 75"/>
                <a:cs typeface="Helvetica Neue LT Pro 75"/>
              </a:rPr>
              <a:t>A</a:t>
            </a:r>
            <a:r>
              <a:rPr sz="900" b="1" spc="10" dirty="0">
                <a:solidFill>
                  <a:srgbClr val="025FAD"/>
                </a:solidFill>
                <a:latin typeface="Helvetica Neue LT Pro 75"/>
                <a:cs typeface="Helvetica Neue LT Pro 75"/>
              </a:rPr>
              <a:t>BI</a:t>
            </a:r>
            <a:r>
              <a:rPr sz="900" b="1" spc="5" dirty="0">
                <a:solidFill>
                  <a:srgbClr val="025FAD"/>
                </a:solidFill>
                <a:latin typeface="Helvetica Neue LT Pro 75"/>
                <a:cs typeface="Helvetica Neue LT Pro 75"/>
              </a:rPr>
              <a:t>LI</a:t>
            </a:r>
            <a:r>
              <a:rPr sz="900" b="1" spc="40" dirty="0">
                <a:solidFill>
                  <a:srgbClr val="025FAD"/>
                </a:solidFill>
                <a:latin typeface="Helvetica Neue LT Pro 75"/>
                <a:cs typeface="Helvetica Neue LT Pro 75"/>
              </a:rPr>
              <a:t>T</a:t>
            </a:r>
            <a:r>
              <a:rPr sz="900" b="1" dirty="0">
                <a:solidFill>
                  <a:srgbClr val="025FAD"/>
                </a:solidFill>
                <a:latin typeface="Helvetica Neue LT Pro 75"/>
                <a:cs typeface="Helvetica Neue LT Pro 75"/>
              </a:rPr>
              <a:t>Y	</a:t>
            </a:r>
            <a:r>
              <a:rPr sz="900" spc="-5" dirty="0">
                <a:solidFill>
                  <a:srgbClr val="1C216F"/>
                </a:solidFill>
                <a:latin typeface="HelveticaNeueLTPro-Md"/>
                <a:cs typeface="HelveticaNeueLTPro-Md"/>
              </a:rPr>
              <a:t>T</a:t>
            </a:r>
            <a:r>
              <a:rPr sz="900" spc="-10" dirty="0">
                <a:solidFill>
                  <a:srgbClr val="1C216F"/>
                </a:solidFill>
                <a:latin typeface="HelveticaNeueLTPro-Md"/>
                <a:cs typeface="HelveticaNeueLTPro-Md"/>
              </a:rPr>
              <a:t>h</a:t>
            </a:r>
            <a:r>
              <a:rPr sz="900" dirty="0">
                <a:solidFill>
                  <a:srgbClr val="1C216F"/>
                </a:solidFill>
                <a:latin typeface="HelveticaNeueLTPro-Md"/>
                <a:cs typeface="HelveticaNeueLTPro-Md"/>
              </a:rPr>
              <a:t>e</a:t>
            </a:r>
            <a:r>
              <a:rPr sz="900" spc="-40" dirty="0">
                <a:solidFill>
                  <a:srgbClr val="1C216F"/>
                </a:solidFill>
                <a:latin typeface="HelveticaNeueLTPro-Md"/>
                <a:cs typeface="HelveticaNeueLTPro-Md"/>
              </a:rPr>
              <a:t> </a:t>
            </a:r>
            <a:r>
              <a:rPr sz="900" spc="-10" dirty="0">
                <a:solidFill>
                  <a:srgbClr val="1C216F"/>
                </a:solidFill>
                <a:latin typeface="HelveticaNeueLTPro-Md"/>
                <a:cs typeface="HelveticaNeueLTPro-Md"/>
              </a:rPr>
              <a:t>p</a:t>
            </a:r>
            <a:r>
              <a:rPr sz="900" spc="-5" dirty="0">
                <a:solidFill>
                  <a:srgbClr val="1C216F"/>
                </a:solidFill>
                <a:latin typeface="HelveticaNeueLTPro-Md"/>
                <a:cs typeface="HelveticaNeueLTPro-Md"/>
              </a:rPr>
              <a:t>r</a:t>
            </a:r>
            <a:r>
              <a:rPr sz="900" spc="-10" dirty="0">
                <a:solidFill>
                  <a:srgbClr val="1C216F"/>
                </a:solidFill>
                <a:latin typeface="HelveticaNeueLTPro-Md"/>
                <a:cs typeface="HelveticaNeueLTPro-Md"/>
              </a:rPr>
              <a:t>odu</a:t>
            </a:r>
            <a:r>
              <a:rPr sz="900" spc="-5" dirty="0">
                <a:solidFill>
                  <a:srgbClr val="1C216F"/>
                </a:solidFill>
                <a:latin typeface="HelveticaNeueLTPro-Md"/>
                <a:cs typeface="HelveticaNeueLTPro-Md"/>
              </a:rPr>
              <a:t>c</a:t>
            </a:r>
            <a:r>
              <a:rPr sz="900" dirty="0">
                <a:solidFill>
                  <a:srgbClr val="1C216F"/>
                </a:solidFill>
                <a:latin typeface="HelveticaNeueLTPro-Md"/>
                <a:cs typeface="HelveticaNeueLTPro-Md"/>
              </a:rPr>
              <a:t>t</a:t>
            </a:r>
            <a:r>
              <a:rPr sz="900" spc="-40" dirty="0">
                <a:solidFill>
                  <a:srgbClr val="1C216F"/>
                </a:solidFill>
                <a:latin typeface="HelveticaNeueLTPro-Md"/>
                <a:cs typeface="HelveticaNeueLTPro-Md"/>
              </a:rPr>
              <a:t> </a:t>
            </a:r>
            <a:r>
              <a:rPr sz="900" spc="-10" dirty="0">
                <a:solidFill>
                  <a:srgbClr val="1C216F"/>
                </a:solidFill>
                <a:latin typeface="HelveticaNeueLTPro-Md"/>
                <a:cs typeface="HelveticaNeueLTPro-Md"/>
              </a:rPr>
              <a:t>i</a:t>
            </a:r>
            <a:r>
              <a:rPr sz="900" dirty="0">
                <a:solidFill>
                  <a:srgbClr val="1C216F"/>
                </a:solidFill>
                <a:latin typeface="HelveticaNeueLTPro-Md"/>
                <a:cs typeface="HelveticaNeueLTPro-Md"/>
              </a:rPr>
              <a:t>s</a:t>
            </a:r>
            <a:r>
              <a:rPr sz="900" spc="-40" dirty="0">
                <a:solidFill>
                  <a:srgbClr val="1C216F"/>
                </a:solidFill>
                <a:latin typeface="HelveticaNeueLTPro-Md"/>
                <a:cs typeface="HelveticaNeueLTPro-Md"/>
              </a:rPr>
              <a:t> </a:t>
            </a:r>
            <a:r>
              <a:rPr sz="900" spc="-5" dirty="0">
                <a:solidFill>
                  <a:srgbClr val="1C216F"/>
                </a:solidFill>
                <a:latin typeface="HelveticaNeueLTPro-Md"/>
                <a:cs typeface="HelveticaNeueLTPro-Md"/>
              </a:rPr>
              <a:t>sta</a:t>
            </a:r>
            <a:r>
              <a:rPr sz="900" spc="-10" dirty="0">
                <a:solidFill>
                  <a:srgbClr val="1C216F"/>
                </a:solidFill>
                <a:latin typeface="HelveticaNeueLTPro-Md"/>
                <a:cs typeface="HelveticaNeueLTPro-Md"/>
              </a:rPr>
              <a:t>bl</a:t>
            </a:r>
            <a:r>
              <a:rPr sz="900" spc="-15" dirty="0">
                <a:solidFill>
                  <a:srgbClr val="1C216F"/>
                </a:solidFill>
                <a:latin typeface="HelveticaNeueLTPro-Md"/>
                <a:cs typeface="HelveticaNeueLTPro-Md"/>
              </a:rPr>
              <a:t>e</a:t>
            </a:r>
            <a:r>
              <a:rPr sz="900" dirty="0">
                <a:solidFill>
                  <a:srgbClr val="1C216F"/>
                </a:solidFill>
                <a:latin typeface="HelveticaNeueLTPro-Md"/>
                <a:cs typeface="HelveticaNeueLTPro-Md"/>
              </a:rPr>
              <a:t>.</a:t>
            </a:r>
            <a:endParaRPr sz="900">
              <a:latin typeface="HelveticaNeueLTPro-Md"/>
              <a:cs typeface="HelveticaNeueLTPro-Md"/>
            </a:endParaRPr>
          </a:p>
        </p:txBody>
      </p:sp>
      <p:sp>
        <p:nvSpPr>
          <p:cNvPr id="51" name="object 51"/>
          <p:cNvSpPr txBox="1"/>
          <p:nvPr/>
        </p:nvSpPr>
        <p:spPr>
          <a:xfrm>
            <a:off x="2675635" y="7771474"/>
            <a:ext cx="2322195" cy="289560"/>
          </a:xfrm>
          <a:prstGeom prst="rect">
            <a:avLst/>
          </a:prstGeom>
        </p:spPr>
        <p:txBody>
          <a:bodyPr vert="horz" wrap="square" lIns="0" tIns="25400" rIns="0" bIns="0" rtlCol="0">
            <a:spAutoFit/>
          </a:bodyPr>
          <a:lstStyle/>
          <a:p>
            <a:pPr marL="12700" marR="5080">
              <a:lnSpc>
                <a:spcPts val="1000"/>
              </a:lnSpc>
              <a:spcBef>
                <a:spcPts val="200"/>
              </a:spcBef>
            </a:pPr>
            <a:r>
              <a:rPr sz="900" spc="-10" dirty="0">
                <a:solidFill>
                  <a:srgbClr val="1C216F"/>
                </a:solidFill>
                <a:latin typeface="HelveticaNeueLTPro-Md"/>
                <a:cs typeface="HelveticaNeueLTPro-Md"/>
              </a:rPr>
              <a:t>Under</a:t>
            </a:r>
            <a:r>
              <a:rPr sz="900" spc="-50" dirty="0">
                <a:solidFill>
                  <a:srgbClr val="1C216F"/>
                </a:solidFill>
                <a:latin typeface="HelveticaNeueLTPro-Md"/>
                <a:cs typeface="HelveticaNeueLTPro-Md"/>
              </a:rPr>
              <a:t> </a:t>
            </a:r>
            <a:r>
              <a:rPr sz="900" spc="-10" dirty="0">
                <a:solidFill>
                  <a:srgbClr val="1C216F"/>
                </a:solidFill>
                <a:latin typeface="HelveticaNeueLTPro-Md"/>
                <a:cs typeface="HelveticaNeueLTPro-Md"/>
              </a:rPr>
              <a:t>normal</a:t>
            </a:r>
            <a:r>
              <a:rPr sz="900" spc="-45" dirty="0">
                <a:solidFill>
                  <a:srgbClr val="1C216F"/>
                </a:solidFill>
                <a:latin typeface="HelveticaNeueLTPro-Md"/>
                <a:cs typeface="HelveticaNeueLTPro-Md"/>
              </a:rPr>
              <a:t> </a:t>
            </a:r>
            <a:r>
              <a:rPr sz="900" spc="-10" dirty="0">
                <a:solidFill>
                  <a:srgbClr val="1C216F"/>
                </a:solidFill>
                <a:latin typeface="HelveticaNeueLTPro-Md"/>
                <a:cs typeface="HelveticaNeueLTPro-Md"/>
              </a:rPr>
              <a:t>conditions</a:t>
            </a:r>
            <a:r>
              <a:rPr sz="900" spc="-45" dirty="0">
                <a:solidFill>
                  <a:srgbClr val="1C216F"/>
                </a:solidFill>
                <a:latin typeface="HelveticaNeueLTPro-Md"/>
                <a:cs typeface="HelveticaNeueLTPro-Md"/>
              </a:rPr>
              <a:t> </a:t>
            </a:r>
            <a:r>
              <a:rPr sz="900" spc="-10" dirty="0">
                <a:solidFill>
                  <a:srgbClr val="1C216F"/>
                </a:solidFill>
                <a:latin typeface="HelveticaNeueLTPro-Md"/>
                <a:cs typeface="HelveticaNeueLTPro-Md"/>
              </a:rPr>
              <a:t>of</a:t>
            </a:r>
            <a:r>
              <a:rPr sz="900" spc="-45" dirty="0">
                <a:solidFill>
                  <a:srgbClr val="1C216F"/>
                </a:solidFill>
                <a:latin typeface="HelveticaNeueLTPro-Md"/>
                <a:cs typeface="HelveticaNeueLTPro-Md"/>
              </a:rPr>
              <a:t> </a:t>
            </a:r>
            <a:r>
              <a:rPr sz="900" spc="-10" dirty="0">
                <a:solidFill>
                  <a:srgbClr val="1C216F"/>
                </a:solidFill>
                <a:latin typeface="HelveticaNeueLTPro-Md"/>
                <a:cs typeface="HelveticaNeueLTPro-Md"/>
              </a:rPr>
              <a:t>storage</a:t>
            </a:r>
            <a:r>
              <a:rPr sz="900" spc="-50" dirty="0">
                <a:solidFill>
                  <a:srgbClr val="1C216F"/>
                </a:solidFill>
                <a:latin typeface="HelveticaNeueLTPro-Md"/>
                <a:cs typeface="HelveticaNeueLTPro-Md"/>
              </a:rPr>
              <a:t> </a:t>
            </a:r>
            <a:r>
              <a:rPr sz="900" spc="-5" dirty="0">
                <a:solidFill>
                  <a:srgbClr val="1C216F"/>
                </a:solidFill>
                <a:latin typeface="HelveticaNeueLTPro-Md"/>
                <a:cs typeface="HelveticaNeueLTPro-Md"/>
              </a:rPr>
              <a:t>and</a:t>
            </a:r>
            <a:r>
              <a:rPr sz="900" spc="-45" dirty="0">
                <a:solidFill>
                  <a:srgbClr val="1C216F"/>
                </a:solidFill>
                <a:latin typeface="HelveticaNeueLTPro-Md"/>
                <a:cs typeface="HelveticaNeueLTPro-Md"/>
              </a:rPr>
              <a:t> </a:t>
            </a:r>
            <a:r>
              <a:rPr sz="900" spc="-10" dirty="0">
                <a:solidFill>
                  <a:srgbClr val="1C216F"/>
                </a:solidFill>
                <a:latin typeface="HelveticaNeueLTPro-Md"/>
                <a:cs typeface="HelveticaNeueLTPro-Md"/>
              </a:rPr>
              <a:t>use, </a:t>
            </a:r>
            <a:r>
              <a:rPr sz="900" spc="-235" dirty="0">
                <a:solidFill>
                  <a:srgbClr val="1C216F"/>
                </a:solidFill>
                <a:latin typeface="HelveticaNeueLTPro-Md"/>
                <a:cs typeface="HelveticaNeueLTPro-Md"/>
              </a:rPr>
              <a:t> </a:t>
            </a:r>
            <a:r>
              <a:rPr sz="900" spc="-5" dirty="0">
                <a:solidFill>
                  <a:srgbClr val="1C216F"/>
                </a:solidFill>
                <a:latin typeface="HelveticaNeueLTPro-Md"/>
                <a:cs typeface="HelveticaNeueLTPro-Md"/>
              </a:rPr>
              <a:t>hazardous</a:t>
            </a:r>
            <a:r>
              <a:rPr sz="900" spc="-45" dirty="0">
                <a:solidFill>
                  <a:srgbClr val="1C216F"/>
                </a:solidFill>
                <a:latin typeface="HelveticaNeueLTPro-Md"/>
                <a:cs typeface="HelveticaNeueLTPro-Md"/>
              </a:rPr>
              <a:t> </a:t>
            </a:r>
            <a:r>
              <a:rPr sz="900" spc="-10" dirty="0">
                <a:solidFill>
                  <a:srgbClr val="1C216F"/>
                </a:solidFill>
                <a:latin typeface="HelveticaNeueLTPro-Md"/>
                <a:cs typeface="HelveticaNeueLTPro-Md"/>
              </a:rPr>
              <a:t>reactions</a:t>
            </a:r>
            <a:r>
              <a:rPr sz="900" spc="-40" dirty="0">
                <a:solidFill>
                  <a:srgbClr val="1C216F"/>
                </a:solidFill>
                <a:latin typeface="HelveticaNeueLTPro-Md"/>
                <a:cs typeface="HelveticaNeueLTPro-Md"/>
              </a:rPr>
              <a:t> </a:t>
            </a:r>
            <a:r>
              <a:rPr sz="900" spc="-10" dirty="0">
                <a:solidFill>
                  <a:srgbClr val="1C216F"/>
                </a:solidFill>
                <a:latin typeface="HelveticaNeueLTPro-Md"/>
                <a:cs typeface="HelveticaNeueLTPro-Md"/>
              </a:rPr>
              <a:t>will</a:t>
            </a:r>
            <a:r>
              <a:rPr sz="900" spc="-45" dirty="0">
                <a:solidFill>
                  <a:srgbClr val="1C216F"/>
                </a:solidFill>
                <a:latin typeface="HelveticaNeueLTPro-Md"/>
                <a:cs typeface="HelveticaNeueLTPro-Md"/>
              </a:rPr>
              <a:t> </a:t>
            </a:r>
            <a:r>
              <a:rPr sz="900" spc="-10" dirty="0">
                <a:solidFill>
                  <a:srgbClr val="1C216F"/>
                </a:solidFill>
                <a:latin typeface="HelveticaNeueLTPro-Md"/>
                <a:cs typeface="HelveticaNeueLTPro-Md"/>
              </a:rPr>
              <a:t>not</a:t>
            </a:r>
            <a:r>
              <a:rPr sz="900" spc="-40" dirty="0">
                <a:solidFill>
                  <a:srgbClr val="1C216F"/>
                </a:solidFill>
                <a:latin typeface="HelveticaNeueLTPro-Md"/>
                <a:cs typeface="HelveticaNeueLTPro-Md"/>
              </a:rPr>
              <a:t> </a:t>
            </a:r>
            <a:r>
              <a:rPr sz="900" spc="-20" dirty="0">
                <a:solidFill>
                  <a:srgbClr val="1C216F"/>
                </a:solidFill>
                <a:latin typeface="HelveticaNeueLTPro-Md"/>
                <a:cs typeface="HelveticaNeueLTPro-Md"/>
              </a:rPr>
              <a:t>occur.</a:t>
            </a:r>
            <a:endParaRPr sz="900">
              <a:latin typeface="HelveticaNeueLTPro-Md"/>
              <a:cs typeface="HelveticaNeueLTPro-Md"/>
            </a:endParaRPr>
          </a:p>
        </p:txBody>
      </p:sp>
      <p:sp>
        <p:nvSpPr>
          <p:cNvPr id="52" name="object 52"/>
          <p:cNvSpPr txBox="1"/>
          <p:nvPr/>
        </p:nvSpPr>
        <p:spPr>
          <a:xfrm>
            <a:off x="615950" y="7771474"/>
            <a:ext cx="945515" cy="289560"/>
          </a:xfrm>
          <a:prstGeom prst="rect">
            <a:avLst/>
          </a:prstGeom>
        </p:spPr>
        <p:txBody>
          <a:bodyPr vert="horz" wrap="square" lIns="0" tIns="25400" rIns="0" bIns="0" rtlCol="0">
            <a:spAutoFit/>
          </a:bodyPr>
          <a:lstStyle/>
          <a:p>
            <a:pPr marL="12700" marR="5080">
              <a:lnSpc>
                <a:spcPts val="1000"/>
              </a:lnSpc>
              <a:spcBef>
                <a:spcPts val="200"/>
              </a:spcBef>
            </a:pPr>
            <a:r>
              <a:rPr sz="900" b="1" spc="10" dirty="0">
                <a:solidFill>
                  <a:srgbClr val="025FAD"/>
                </a:solidFill>
                <a:latin typeface="Helvetica Neue LT Pro 75"/>
                <a:cs typeface="Helvetica Neue LT Pro 75"/>
              </a:rPr>
              <a:t>POSSIBILITY</a:t>
            </a:r>
            <a:r>
              <a:rPr sz="900" b="1" spc="-65" dirty="0">
                <a:solidFill>
                  <a:srgbClr val="025FAD"/>
                </a:solidFill>
                <a:latin typeface="Helvetica Neue LT Pro 75"/>
                <a:cs typeface="Helvetica Neue LT Pro 75"/>
              </a:rPr>
              <a:t> </a:t>
            </a:r>
            <a:r>
              <a:rPr sz="900" b="1" spc="5" dirty="0">
                <a:solidFill>
                  <a:srgbClr val="025FAD"/>
                </a:solidFill>
                <a:latin typeface="Helvetica Neue LT Pro 75"/>
                <a:cs typeface="Helvetica Neue LT Pro 75"/>
              </a:rPr>
              <a:t>OF </a:t>
            </a:r>
            <a:r>
              <a:rPr sz="900" b="1" spc="-235" dirty="0">
                <a:solidFill>
                  <a:srgbClr val="025FAD"/>
                </a:solidFill>
                <a:latin typeface="Helvetica Neue LT Pro 75"/>
                <a:cs typeface="Helvetica Neue LT Pro 75"/>
              </a:rPr>
              <a:t> </a:t>
            </a:r>
            <a:r>
              <a:rPr sz="900" b="1" spc="5" dirty="0">
                <a:solidFill>
                  <a:srgbClr val="025FAD"/>
                </a:solidFill>
                <a:latin typeface="Helvetica Neue LT Pro 75"/>
                <a:cs typeface="Helvetica Neue LT Pro 75"/>
              </a:rPr>
              <a:t>REACTIONS</a:t>
            </a:r>
            <a:endParaRPr sz="900">
              <a:latin typeface="Helvetica Neue LT Pro 75"/>
              <a:cs typeface="Helvetica Neue LT Pro 75"/>
            </a:endParaRPr>
          </a:p>
        </p:txBody>
      </p:sp>
      <p:sp>
        <p:nvSpPr>
          <p:cNvPr id="53" name="object 53"/>
          <p:cNvSpPr txBox="1"/>
          <p:nvPr/>
        </p:nvSpPr>
        <p:spPr>
          <a:xfrm>
            <a:off x="2675635" y="8361889"/>
            <a:ext cx="4213860" cy="289560"/>
          </a:xfrm>
          <a:prstGeom prst="rect">
            <a:avLst/>
          </a:prstGeom>
        </p:spPr>
        <p:txBody>
          <a:bodyPr vert="horz" wrap="square" lIns="0" tIns="25400" rIns="0" bIns="0" rtlCol="0">
            <a:spAutoFit/>
          </a:bodyPr>
          <a:lstStyle/>
          <a:p>
            <a:pPr marL="12700" marR="5080">
              <a:lnSpc>
                <a:spcPts val="1000"/>
              </a:lnSpc>
              <a:spcBef>
                <a:spcPts val="200"/>
              </a:spcBef>
            </a:pPr>
            <a:r>
              <a:rPr sz="900" spc="-15" dirty="0">
                <a:solidFill>
                  <a:srgbClr val="1C216F"/>
                </a:solidFill>
                <a:latin typeface="HelveticaNeueLTPro-Md"/>
                <a:cs typeface="HelveticaNeueLTPro-Md"/>
              </a:rPr>
              <a:t>Avoid</a:t>
            </a:r>
            <a:r>
              <a:rPr sz="900" spc="-65" dirty="0">
                <a:solidFill>
                  <a:srgbClr val="1C216F"/>
                </a:solidFill>
                <a:latin typeface="HelveticaNeueLTPro-Md"/>
                <a:cs typeface="HelveticaNeueLTPro-Md"/>
              </a:rPr>
              <a:t> </a:t>
            </a:r>
            <a:r>
              <a:rPr sz="900" spc="-10" dirty="0">
                <a:solidFill>
                  <a:srgbClr val="1C216F"/>
                </a:solidFill>
                <a:latin typeface="HelveticaNeueLTPro-Md"/>
                <a:cs typeface="HelveticaNeueLTPro-Md"/>
              </a:rPr>
              <a:t>all</a:t>
            </a:r>
            <a:r>
              <a:rPr sz="900" spc="-60" dirty="0">
                <a:solidFill>
                  <a:srgbClr val="1C216F"/>
                </a:solidFill>
                <a:latin typeface="HelveticaNeueLTPro-Md"/>
                <a:cs typeface="HelveticaNeueLTPro-Md"/>
              </a:rPr>
              <a:t> </a:t>
            </a:r>
            <a:r>
              <a:rPr sz="900" spc="-10" dirty="0">
                <a:solidFill>
                  <a:srgbClr val="1C216F"/>
                </a:solidFill>
                <a:latin typeface="HelveticaNeueLTPro-Md"/>
                <a:cs typeface="HelveticaNeueLTPro-Md"/>
              </a:rPr>
              <a:t>possible</a:t>
            </a:r>
            <a:r>
              <a:rPr sz="900" spc="-60" dirty="0">
                <a:solidFill>
                  <a:srgbClr val="1C216F"/>
                </a:solidFill>
                <a:latin typeface="HelveticaNeueLTPro-Md"/>
                <a:cs typeface="HelveticaNeueLTPro-Md"/>
              </a:rPr>
              <a:t> </a:t>
            </a:r>
            <a:r>
              <a:rPr sz="900" spc="-10" dirty="0">
                <a:solidFill>
                  <a:srgbClr val="1C216F"/>
                </a:solidFill>
                <a:latin typeface="HelveticaNeueLTPro-Md"/>
                <a:cs typeface="HelveticaNeueLTPro-Md"/>
              </a:rPr>
              <a:t>sources</a:t>
            </a:r>
            <a:r>
              <a:rPr sz="900" spc="-65" dirty="0">
                <a:solidFill>
                  <a:srgbClr val="1C216F"/>
                </a:solidFill>
                <a:latin typeface="HelveticaNeueLTPro-Md"/>
                <a:cs typeface="HelveticaNeueLTPro-Md"/>
              </a:rPr>
              <a:t> </a:t>
            </a:r>
            <a:r>
              <a:rPr sz="900" spc="-10" dirty="0">
                <a:solidFill>
                  <a:srgbClr val="1C216F"/>
                </a:solidFill>
                <a:latin typeface="HelveticaNeueLTPro-Md"/>
                <a:cs typeface="HelveticaNeueLTPro-Md"/>
              </a:rPr>
              <a:t>of</a:t>
            </a:r>
            <a:r>
              <a:rPr sz="900" spc="-60" dirty="0">
                <a:solidFill>
                  <a:srgbClr val="1C216F"/>
                </a:solidFill>
                <a:latin typeface="HelveticaNeueLTPro-Md"/>
                <a:cs typeface="HelveticaNeueLTPro-Md"/>
              </a:rPr>
              <a:t> </a:t>
            </a:r>
            <a:r>
              <a:rPr sz="900" spc="-10" dirty="0">
                <a:solidFill>
                  <a:srgbClr val="1C216F"/>
                </a:solidFill>
                <a:latin typeface="HelveticaNeueLTPro-Md"/>
                <a:cs typeface="HelveticaNeueLTPro-Md"/>
              </a:rPr>
              <a:t>ignition</a:t>
            </a:r>
            <a:r>
              <a:rPr sz="900" spc="-60" dirty="0">
                <a:solidFill>
                  <a:srgbClr val="1C216F"/>
                </a:solidFill>
                <a:latin typeface="HelveticaNeueLTPro-Md"/>
                <a:cs typeface="HelveticaNeueLTPro-Md"/>
              </a:rPr>
              <a:t> </a:t>
            </a:r>
            <a:r>
              <a:rPr sz="900" spc="-10" dirty="0">
                <a:solidFill>
                  <a:srgbClr val="1C216F"/>
                </a:solidFill>
                <a:latin typeface="HelveticaNeueLTPro-Md"/>
                <a:cs typeface="HelveticaNeueLTPro-Md"/>
              </a:rPr>
              <a:t>(spark</a:t>
            </a:r>
            <a:r>
              <a:rPr sz="900" spc="-60" dirty="0">
                <a:solidFill>
                  <a:srgbClr val="1C216F"/>
                </a:solidFill>
                <a:latin typeface="HelveticaNeueLTPro-Md"/>
                <a:cs typeface="HelveticaNeueLTPro-Md"/>
              </a:rPr>
              <a:t> </a:t>
            </a:r>
            <a:r>
              <a:rPr sz="900" spc="-5" dirty="0">
                <a:solidFill>
                  <a:srgbClr val="1C216F"/>
                </a:solidFill>
                <a:latin typeface="HelveticaNeueLTPro-Md"/>
                <a:cs typeface="HelveticaNeueLTPro-Md"/>
              </a:rPr>
              <a:t>or</a:t>
            </a:r>
            <a:r>
              <a:rPr sz="900" spc="-65" dirty="0">
                <a:solidFill>
                  <a:srgbClr val="1C216F"/>
                </a:solidFill>
                <a:latin typeface="HelveticaNeueLTPro-Md"/>
                <a:cs typeface="HelveticaNeueLTPro-Md"/>
              </a:rPr>
              <a:t> </a:t>
            </a:r>
            <a:r>
              <a:rPr sz="900" spc="-15" dirty="0">
                <a:solidFill>
                  <a:srgbClr val="1C216F"/>
                </a:solidFill>
                <a:latin typeface="HelveticaNeueLTPro-Md"/>
                <a:cs typeface="HelveticaNeueLTPro-Md"/>
              </a:rPr>
              <a:t>flame).</a:t>
            </a:r>
            <a:r>
              <a:rPr sz="900" spc="-60" dirty="0">
                <a:solidFill>
                  <a:srgbClr val="1C216F"/>
                </a:solidFill>
                <a:latin typeface="HelveticaNeueLTPro-Md"/>
                <a:cs typeface="HelveticaNeueLTPro-Md"/>
              </a:rPr>
              <a:t> </a:t>
            </a:r>
            <a:r>
              <a:rPr sz="900" spc="-5" dirty="0">
                <a:solidFill>
                  <a:srgbClr val="1C216F"/>
                </a:solidFill>
                <a:latin typeface="HelveticaNeueLTPro-Md"/>
                <a:cs typeface="HelveticaNeueLTPro-Md"/>
              </a:rPr>
              <a:t>Do</a:t>
            </a:r>
            <a:r>
              <a:rPr sz="900" spc="-60" dirty="0">
                <a:solidFill>
                  <a:srgbClr val="1C216F"/>
                </a:solidFill>
                <a:latin typeface="HelveticaNeueLTPro-Md"/>
                <a:cs typeface="HelveticaNeueLTPro-Md"/>
              </a:rPr>
              <a:t> </a:t>
            </a:r>
            <a:r>
              <a:rPr sz="900" spc="-10" dirty="0">
                <a:solidFill>
                  <a:srgbClr val="1C216F"/>
                </a:solidFill>
                <a:latin typeface="HelveticaNeueLTPro-Md"/>
                <a:cs typeface="HelveticaNeueLTPro-Md"/>
              </a:rPr>
              <a:t>not</a:t>
            </a:r>
            <a:r>
              <a:rPr sz="900" spc="-65" dirty="0">
                <a:solidFill>
                  <a:srgbClr val="1C216F"/>
                </a:solidFill>
                <a:latin typeface="HelveticaNeueLTPro-Md"/>
                <a:cs typeface="HelveticaNeueLTPro-Md"/>
              </a:rPr>
              <a:t> </a:t>
            </a:r>
            <a:r>
              <a:rPr sz="900" spc="-10" dirty="0">
                <a:solidFill>
                  <a:srgbClr val="1C216F"/>
                </a:solidFill>
                <a:latin typeface="HelveticaNeueLTPro-Md"/>
                <a:cs typeface="HelveticaNeueLTPro-Md"/>
              </a:rPr>
              <a:t>pressurize,</a:t>
            </a:r>
            <a:r>
              <a:rPr sz="900" spc="-60" dirty="0">
                <a:solidFill>
                  <a:srgbClr val="1C216F"/>
                </a:solidFill>
                <a:latin typeface="HelveticaNeueLTPro-Md"/>
                <a:cs typeface="HelveticaNeueLTPro-Md"/>
              </a:rPr>
              <a:t> </a:t>
            </a:r>
            <a:r>
              <a:rPr sz="900" spc="-10" dirty="0">
                <a:solidFill>
                  <a:srgbClr val="1C216F"/>
                </a:solidFill>
                <a:latin typeface="HelveticaNeueLTPro-Md"/>
                <a:cs typeface="HelveticaNeueLTPro-Md"/>
              </a:rPr>
              <a:t>cut,</a:t>
            </a:r>
            <a:r>
              <a:rPr sz="900" spc="-60" dirty="0">
                <a:solidFill>
                  <a:srgbClr val="1C216F"/>
                </a:solidFill>
                <a:latin typeface="HelveticaNeueLTPro-Md"/>
                <a:cs typeface="HelveticaNeueLTPro-Md"/>
              </a:rPr>
              <a:t> </a:t>
            </a:r>
            <a:r>
              <a:rPr sz="900" spc="-15" dirty="0">
                <a:solidFill>
                  <a:srgbClr val="1C216F"/>
                </a:solidFill>
                <a:latin typeface="HelveticaNeueLTPro-Md"/>
                <a:cs typeface="HelveticaNeueLTPro-Md"/>
              </a:rPr>
              <a:t>weld, </a:t>
            </a:r>
            <a:r>
              <a:rPr sz="900" spc="-235" dirty="0">
                <a:solidFill>
                  <a:srgbClr val="1C216F"/>
                </a:solidFill>
                <a:latin typeface="HelveticaNeueLTPro-Md"/>
                <a:cs typeface="HelveticaNeueLTPro-Md"/>
              </a:rPr>
              <a:t> </a:t>
            </a:r>
            <a:r>
              <a:rPr sz="900" spc="-10" dirty="0">
                <a:solidFill>
                  <a:srgbClr val="1C216F"/>
                </a:solidFill>
                <a:latin typeface="HelveticaNeueLTPro-Md"/>
                <a:cs typeface="HelveticaNeueLTPro-Md"/>
              </a:rPr>
              <a:t>braze,</a:t>
            </a:r>
            <a:r>
              <a:rPr sz="900" spc="-40" dirty="0">
                <a:solidFill>
                  <a:srgbClr val="1C216F"/>
                </a:solidFill>
                <a:latin typeface="HelveticaNeueLTPro-Md"/>
                <a:cs typeface="HelveticaNeueLTPro-Md"/>
              </a:rPr>
              <a:t> </a:t>
            </a:r>
            <a:r>
              <a:rPr sz="900" spc="-20" dirty="0">
                <a:solidFill>
                  <a:srgbClr val="1C216F"/>
                </a:solidFill>
                <a:latin typeface="HelveticaNeueLTPro-Md"/>
                <a:cs typeface="HelveticaNeueLTPro-Md"/>
              </a:rPr>
              <a:t>solder,</a:t>
            </a:r>
            <a:r>
              <a:rPr sz="900" spc="-35" dirty="0">
                <a:solidFill>
                  <a:srgbClr val="1C216F"/>
                </a:solidFill>
                <a:latin typeface="HelveticaNeueLTPro-Md"/>
                <a:cs typeface="HelveticaNeueLTPro-Md"/>
              </a:rPr>
              <a:t> </a:t>
            </a:r>
            <a:r>
              <a:rPr sz="900" spc="-10" dirty="0">
                <a:solidFill>
                  <a:srgbClr val="1C216F"/>
                </a:solidFill>
                <a:latin typeface="HelveticaNeueLTPro-Md"/>
                <a:cs typeface="HelveticaNeueLTPro-Md"/>
              </a:rPr>
              <a:t>drill,</a:t>
            </a:r>
            <a:r>
              <a:rPr sz="900" spc="-40" dirty="0">
                <a:solidFill>
                  <a:srgbClr val="1C216F"/>
                </a:solidFill>
                <a:latin typeface="HelveticaNeueLTPro-Md"/>
                <a:cs typeface="HelveticaNeueLTPro-Md"/>
              </a:rPr>
              <a:t> </a:t>
            </a:r>
            <a:r>
              <a:rPr sz="900" spc="-10" dirty="0">
                <a:solidFill>
                  <a:srgbClr val="1C216F"/>
                </a:solidFill>
                <a:latin typeface="HelveticaNeueLTPro-Md"/>
                <a:cs typeface="HelveticaNeueLTPro-Md"/>
              </a:rPr>
              <a:t>grind</a:t>
            </a:r>
            <a:r>
              <a:rPr sz="900" spc="-35" dirty="0">
                <a:solidFill>
                  <a:srgbClr val="1C216F"/>
                </a:solidFill>
                <a:latin typeface="HelveticaNeueLTPro-Md"/>
                <a:cs typeface="HelveticaNeueLTPro-Md"/>
              </a:rPr>
              <a:t> </a:t>
            </a:r>
            <a:r>
              <a:rPr sz="900" spc="-5" dirty="0">
                <a:solidFill>
                  <a:srgbClr val="1C216F"/>
                </a:solidFill>
                <a:latin typeface="HelveticaNeueLTPro-Md"/>
                <a:cs typeface="HelveticaNeueLTPro-Md"/>
              </a:rPr>
              <a:t>or</a:t>
            </a:r>
            <a:r>
              <a:rPr sz="900" spc="-35" dirty="0">
                <a:solidFill>
                  <a:srgbClr val="1C216F"/>
                </a:solidFill>
                <a:latin typeface="HelveticaNeueLTPro-Md"/>
                <a:cs typeface="HelveticaNeueLTPro-Md"/>
              </a:rPr>
              <a:t> </a:t>
            </a:r>
            <a:r>
              <a:rPr sz="900" spc="-15" dirty="0">
                <a:solidFill>
                  <a:srgbClr val="1C216F"/>
                </a:solidFill>
                <a:latin typeface="HelveticaNeueLTPro-Md"/>
                <a:cs typeface="HelveticaNeueLTPro-Md"/>
              </a:rPr>
              <a:t>expose</a:t>
            </a:r>
            <a:r>
              <a:rPr sz="900" spc="-40" dirty="0">
                <a:solidFill>
                  <a:srgbClr val="1C216F"/>
                </a:solidFill>
                <a:latin typeface="HelveticaNeueLTPro-Md"/>
                <a:cs typeface="HelveticaNeueLTPro-Md"/>
              </a:rPr>
              <a:t> </a:t>
            </a:r>
            <a:r>
              <a:rPr sz="900" spc="-10" dirty="0">
                <a:solidFill>
                  <a:srgbClr val="1C216F"/>
                </a:solidFill>
                <a:latin typeface="HelveticaNeueLTPro-Md"/>
                <a:cs typeface="HelveticaNeueLTPro-Md"/>
              </a:rPr>
              <a:t>containers</a:t>
            </a:r>
            <a:r>
              <a:rPr sz="900" spc="-35" dirty="0">
                <a:solidFill>
                  <a:srgbClr val="1C216F"/>
                </a:solidFill>
                <a:latin typeface="HelveticaNeueLTPro-Md"/>
                <a:cs typeface="HelveticaNeueLTPro-Md"/>
              </a:rPr>
              <a:t> </a:t>
            </a:r>
            <a:r>
              <a:rPr sz="900" spc="-10" dirty="0">
                <a:solidFill>
                  <a:srgbClr val="1C216F"/>
                </a:solidFill>
                <a:latin typeface="HelveticaNeueLTPro-Md"/>
                <a:cs typeface="HelveticaNeueLTPro-Md"/>
              </a:rPr>
              <a:t>to</a:t>
            </a:r>
            <a:r>
              <a:rPr sz="900" spc="-40" dirty="0">
                <a:solidFill>
                  <a:srgbClr val="1C216F"/>
                </a:solidFill>
                <a:latin typeface="HelveticaNeueLTPro-Md"/>
                <a:cs typeface="HelveticaNeueLTPro-Md"/>
              </a:rPr>
              <a:t> </a:t>
            </a:r>
            <a:r>
              <a:rPr sz="900" spc="-10" dirty="0">
                <a:solidFill>
                  <a:srgbClr val="1C216F"/>
                </a:solidFill>
                <a:latin typeface="HelveticaNeueLTPro-Md"/>
                <a:cs typeface="HelveticaNeueLTPro-Md"/>
              </a:rPr>
              <a:t>heat</a:t>
            </a:r>
            <a:r>
              <a:rPr sz="900" spc="-35" dirty="0">
                <a:solidFill>
                  <a:srgbClr val="1C216F"/>
                </a:solidFill>
                <a:latin typeface="HelveticaNeueLTPro-Md"/>
                <a:cs typeface="HelveticaNeueLTPro-Md"/>
              </a:rPr>
              <a:t> </a:t>
            </a:r>
            <a:r>
              <a:rPr sz="900" spc="-5" dirty="0">
                <a:solidFill>
                  <a:srgbClr val="1C216F"/>
                </a:solidFill>
                <a:latin typeface="HelveticaNeueLTPro-Md"/>
                <a:cs typeface="HelveticaNeueLTPro-Md"/>
              </a:rPr>
              <a:t>or</a:t>
            </a:r>
            <a:r>
              <a:rPr sz="900" spc="-35" dirty="0">
                <a:solidFill>
                  <a:srgbClr val="1C216F"/>
                </a:solidFill>
                <a:latin typeface="HelveticaNeueLTPro-Md"/>
                <a:cs typeface="HelveticaNeueLTPro-Md"/>
              </a:rPr>
              <a:t> </a:t>
            </a:r>
            <a:r>
              <a:rPr sz="900" spc="-10" dirty="0">
                <a:solidFill>
                  <a:srgbClr val="1C216F"/>
                </a:solidFill>
                <a:latin typeface="HelveticaNeueLTPro-Md"/>
                <a:cs typeface="HelveticaNeueLTPro-Md"/>
              </a:rPr>
              <a:t>sources</a:t>
            </a:r>
            <a:r>
              <a:rPr sz="900" spc="-40" dirty="0">
                <a:solidFill>
                  <a:srgbClr val="1C216F"/>
                </a:solidFill>
                <a:latin typeface="HelveticaNeueLTPro-Md"/>
                <a:cs typeface="HelveticaNeueLTPro-Md"/>
              </a:rPr>
              <a:t> </a:t>
            </a:r>
            <a:r>
              <a:rPr sz="900" spc="-10" dirty="0">
                <a:solidFill>
                  <a:srgbClr val="1C216F"/>
                </a:solidFill>
                <a:latin typeface="HelveticaNeueLTPro-Md"/>
                <a:cs typeface="HelveticaNeueLTPro-Md"/>
              </a:rPr>
              <a:t>of</a:t>
            </a:r>
            <a:r>
              <a:rPr sz="900" spc="-35" dirty="0">
                <a:solidFill>
                  <a:srgbClr val="1C216F"/>
                </a:solidFill>
                <a:latin typeface="HelveticaNeueLTPro-Md"/>
                <a:cs typeface="HelveticaNeueLTPro-Md"/>
              </a:rPr>
              <a:t> </a:t>
            </a:r>
            <a:r>
              <a:rPr sz="900" spc="-10" dirty="0">
                <a:solidFill>
                  <a:srgbClr val="1C216F"/>
                </a:solidFill>
                <a:latin typeface="HelveticaNeueLTPro-Md"/>
                <a:cs typeface="HelveticaNeueLTPro-Md"/>
              </a:rPr>
              <a:t>ignition.</a:t>
            </a:r>
            <a:endParaRPr sz="900">
              <a:latin typeface="HelveticaNeueLTPro-Md"/>
              <a:cs typeface="HelveticaNeueLTPro-Md"/>
            </a:endParaRPr>
          </a:p>
        </p:txBody>
      </p:sp>
      <p:sp>
        <p:nvSpPr>
          <p:cNvPr id="54" name="object 54"/>
          <p:cNvSpPr txBox="1"/>
          <p:nvPr/>
        </p:nvSpPr>
        <p:spPr>
          <a:xfrm>
            <a:off x="615950" y="8361889"/>
            <a:ext cx="767715" cy="289560"/>
          </a:xfrm>
          <a:prstGeom prst="rect">
            <a:avLst/>
          </a:prstGeom>
        </p:spPr>
        <p:txBody>
          <a:bodyPr vert="horz" wrap="square" lIns="0" tIns="25400" rIns="0" bIns="0" rtlCol="0">
            <a:spAutoFit/>
          </a:bodyPr>
          <a:lstStyle/>
          <a:p>
            <a:pPr marL="12700" marR="5080">
              <a:lnSpc>
                <a:spcPts val="1000"/>
              </a:lnSpc>
              <a:spcBef>
                <a:spcPts val="200"/>
              </a:spcBef>
            </a:pPr>
            <a:r>
              <a:rPr sz="900" b="1" spc="5" dirty="0">
                <a:solidFill>
                  <a:srgbClr val="025FAD"/>
                </a:solidFill>
                <a:latin typeface="Helvetica Neue LT Pro 75"/>
                <a:cs typeface="Helvetica Neue LT Pro 75"/>
              </a:rPr>
              <a:t>C</a:t>
            </a:r>
            <a:r>
              <a:rPr sz="900" b="1" spc="10" dirty="0">
                <a:solidFill>
                  <a:srgbClr val="025FAD"/>
                </a:solidFill>
                <a:latin typeface="Helvetica Neue LT Pro 75"/>
                <a:cs typeface="Helvetica Neue LT Pro 75"/>
              </a:rPr>
              <a:t>O</a:t>
            </a:r>
            <a:r>
              <a:rPr sz="900" b="1" spc="15" dirty="0">
                <a:solidFill>
                  <a:srgbClr val="025FAD"/>
                </a:solidFill>
                <a:latin typeface="Helvetica Neue LT Pro 75"/>
                <a:cs typeface="Helvetica Neue LT Pro 75"/>
              </a:rPr>
              <a:t>N</a:t>
            </a:r>
            <a:r>
              <a:rPr sz="900" b="1" spc="10" dirty="0">
                <a:solidFill>
                  <a:srgbClr val="025FAD"/>
                </a:solidFill>
                <a:latin typeface="Helvetica Neue LT Pro 75"/>
                <a:cs typeface="Helvetica Neue LT Pro 75"/>
              </a:rPr>
              <a:t>D</a:t>
            </a:r>
            <a:r>
              <a:rPr sz="900" b="1" spc="5" dirty="0">
                <a:solidFill>
                  <a:srgbClr val="025FAD"/>
                </a:solidFill>
                <a:latin typeface="Helvetica Neue LT Pro 75"/>
                <a:cs typeface="Helvetica Neue LT Pro 75"/>
              </a:rPr>
              <a:t>IT</a:t>
            </a:r>
            <a:r>
              <a:rPr sz="900" b="1" spc="10" dirty="0">
                <a:solidFill>
                  <a:srgbClr val="025FAD"/>
                </a:solidFill>
                <a:latin typeface="Helvetica Neue LT Pro 75"/>
                <a:cs typeface="Helvetica Neue LT Pro 75"/>
              </a:rPr>
              <a:t>IO</a:t>
            </a:r>
            <a:r>
              <a:rPr sz="900" b="1" spc="15" dirty="0">
                <a:solidFill>
                  <a:srgbClr val="025FAD"/>
                </a:solidFill>
                <a:latin typeface="Helvetica Neue LT Pro 75"/>
                <a:cs typeface="Helvetica Neue LT Pro 75"/>
              </a:rPr>
              <a:t>N</a:t>
            </a:r>
            <a:r>
              <a:rPr sz="900" b="1" dirty="0">
                <a:solidFill>
                  <a:srgbClr val="025FAD"/>
                </a:solidFill>
                <a:latin typeface="Helvetica Neue LT Pro 75"/>
                <a:cs typeface="Helvetica Neue LT Pro 75"/>
              </a:rPr>
              <a:t>S  </a:t>
            </a:r>
            <a:r>
              <a:rPr sz="900" b="1" spc="-5" dirty="0">
                <a:solidFill>
                  <a:srgbClr val="025FAD"/>
                </a:solidFill>
                <a:latin typeface="Helvetica Neue LT Pro 75"/>
                <a:cs typeface="Helvetica Neue LT Pro 75"/>
              </a:rPr>
              <a:t>TO</a:t>
            </a:r>
            <a:r>
              <a:rPr sz="900" b="1" spc="-15" dirty="0">
                <a:solidFill>
                  <a:srgbClr val="025FAD"/>
                </a:solidFill>
                <a:latin typeface="Helvetica Neue LT Pro 75"/>
                <a:cs typeface="Helvetica Neue LT Pro 75"/>
              </a:rPr>
              <a:t> </a:t>
            </a:r>
            <a:r>
              <a:rPr sz="900" b="1" spc="-5" dirty="0">
                <a:solidFill>
                  <a:srgbClr val="025FAD"/>
                </a:solidFill>
                <a:latin typeface="Helvetica Neue LT Pro 75"/>
                <a:cs typeface="Helvetica Neue LT Pro 75"/>
              </a:rPr>
              <a:t>AVOID</a:t>
            </a:r>
            <a:endParaRPr sz="900">
              <a:latin typeface="Helvetica Neue LT Pro 75"/>
              <a:cs typeface="Helvetica Neue LT Pro 75"/>
            </a:endParaRPr>
          </a:p>
        </p:txBody>
      </p:sp>
      <p:sp>
        <p:nvSpPr>
          <p:cNvPr id="55" name="object 55"/>
          <p:cNvSpPr txBox="1"/>
          <p:nvPr/>
        </p:nvSpPr>
        <p:spPr>
          <a:xfrm>
            <a:off x="2675635" y="9015804"/>
            <a:ext cx="1332865" cy="162560"/>
          </a:xfrm>
          <a:prstGeom prst="rect">
            <a:avLst/>
          </a:prstGeom>
        </p:spPr>
        <p:txBody>
          <a:bodyPr vert="horz" wrap="square" lIns="0" tIns="12700" rIns="0" bIns="0" rtlCol="0">
            <a:spAutoFit/>
          </a:bodyPr>
          <a:lstStyle/>
          <a:p>
            <a:pPr marL="12700">
              <a:lnSpc>
                <a:spcPct val="100000"/>
              </a:lnSpc>
              <a:spcBef>
                <a:spcPts val="100"/>
              </a:spcBef>
            </a:pPr>
            <a:r>
              <a:rPr sz="900" spc="-10" dirty="0">
                <a:solidFill>
                  <a:srgbClr val="1C216F"/>
                </a:solidFill>
                <a:latin typeface="HelveticaNeueLTPro-Md"/>
                <a:cs typeface="HelveticaNeueLTPro-Md"/>
              </a:rPr>
              <a:t>N</a:t>
            </a:r>
            <a:r>
              <a:rPr sz="900" dirty="0">
                <a:solidFill>
                  <a:srgbClr val="1C216F"/>
                </a:solidFill>
                <a:latin typeface="HelveticaNeueLTPro-Md"/>
                <a:cs typeface="HelveticaNeueLTPro-Md"/>
              </a:rPr>
              <a:t>o</a:t>
            </a:r>
            <a:r>
              <a:rPr sz="900" spc="-40" dirty="0">
                <a:solidFill>
                  <a:srgbClr val="1C216F"/>
                </a:solidFill>
                <a:latin typeface="HelveticaNeueLTPro-Md"/>
                <a:cs typeface="HelveticaNeueLTPro-Md"/>
              </a:rPr>
              <a:t> </a:t>
            </a:r>
            <a:r>
              <a:rPr sz="900" spc="-5" dirty="0">
                <a:solidFill>
                  <a:srgbClr val="1C216F"/>
                </a:solidFill>
                <a:latin typeface="HelveticaNeueLTPro-Md"/>
                <a:cs typeface="HelveticaNeueLTPro-Md"/>
              </a:rPr>
              <a:t>k</a:t>
            </a:r>
            <a:r>
              <a:rPr sz="900" spc="-10" dirty="0">
                <a:solidFill>
                  <a:srgbClr val="1C216F"/>
                </a:solidFill>
                <a:latin typeface="HelveticaNeueLTPro-Md"/>
                <a:cs typeface="HelveticaNeueLTPro-Md"/>
              </a:rPr>
              <a:t>n</a:t>
            </a:r>
            <a:r>
              <a:rPr sz="900" spc="-25" dirty="0">
                <a:solidFill>
                  <a:srgbClr val="1C216F"/>
                </a:solidFill>
                <a:latin typeface="HelveticaNeueLTPro-Md"/>
                <a:cs typeface="HelveticaNeueLTPro-Md"/>
              </a:rPr>
              <a:t>o</a:t>
            </a:r>
            <a:r>
              <a:rPr sz="900" spc="-10" dirty="0">
                <a:solidFill>
                  <a:srgbClr val="1C216F"/>
                </a:solidFill>
                <a:latin typeface="HelveticaNeueLTPro-Md"/>
                <a:cs typeface="HelveticaNeueLTPro-Md"/>
              </a:rPr>
              <a:t>w</a:t>
            </a:r>
            <a:r>
              <a:rPr sz="900" dirty="0">
                <a:solidFill>
                  <a:srgbClr val="1C216F"/>
                </a:solidFill>
                <a:latin typeface="HelveticaNeueLTPro-Md"/>
                <a:cs typeface="HelveticaNeueLTPro-Md"/>
              </a:rPr>
              <a:t>n</a:t>
            </a:r>
            <a:r>
              <a:rPr sz="900" spc="-40" dirty="0">
                <a:solidFill>
                  <a:srgbClr val="1C216F"/>
                </a:solidFill>
                <a:latin typeface="HelveticaNeueLTPro-Md"/>
                <a:cs typeface="HelveticaNeueLTPro-Md"/>
              </a:rPr>
              <a:t> </a:t>
            </a:r>
            <a:r>
              <a:rPr sz="900" spc="-15" dirty="0">
                <a:solidFill>
                  <a:srgbClr val="1C216F"/>
                </a:solidFill>
                <a:latin typeface="HelveticaNeueLTPro-Md"/>
                <a:cs typeface="HelveticaNeueLTPro-Md"/>
              </a:rPr>
              <a:t>i</a:t>
            </a:r>
            <a:r>
              <a:rPr sz="900" spc="-10" dirty="0">
                <a:solidFill>
                  <a:srgbClr val="1C216F"/>
                </a:solidFill>
                <a:latin typeface="HelveticaNeueLTPro-Md"/>
                <a:cs typeface="HelveticaNeueLTPro-Md"/>
              </a:rPr>
              <a:t>ncompat</a:t>
            </a:r>
            <a:r>
              <a:rPr sz="900" spc="-15" dirty="0">
                <a:solidFill>
                  <a:srgbClr val="1C216F"/>
                </a:solidFill>
                <a:latin typeface="HelveticaNeueLTPro-Md"/>
                <a:cs typeface="HelveticaNeueLTPro-Md"/>
              </a:rPr>
              <a:t>i</a:t>
            </a:r>
            <a:r>
              <a:rPr sz="900" spc="-10" dirty="0">
                <a:solidFill>
                  <a:srgbClr val="1C216F"/>
                </a:solidFill>
                <a:latin typeface="HelveticaNeueLTPro-Md"/>
                <a:cs typeface="HelveticaNeueLTPro-Md"/>
              </a:rPr>
              <a:t>b</a:t>
            </a:r>
            <a:r>
              <a:rPr sz="900" spc="-15" dirty="0">
                <a:solidFill>
                  <a:srgbClr val="1C216F"/>
                </a:solidFill>
                <a:latin typeface="HelveticaNeueLTPro-Md"/>
                <a:cs typeface="HelveticaNeueLTPro-Md"/>
              </a:rPr>
              <a:t>il</a:t>
            </a:r>
            <a:r>
              <a:rPr sz="900" spc="-10" dirty="0">
                <a:solidFill>
                  <a:srgbClr val="1C216F"/>
                </a:solidFill>
                <a:latin typeface="HelveticaNeueLTPro-Md"/>
                <a:cs typeface="HelveticaNeueLTPro-Md"/>
              </a:rPr>
              <a:t>i</a:t>
            </a:r>
            <a:r>
              <a:rPr sz="900" spc="10" dirty="0">
                <a:solidFill>
                  <a:srgbClr val="1C216F"/>
                </a:solidFill>
                <a:latin typeface="HelveticaNeueLTPro-Md"/>
                <a:cs typeface="HelveticaNeueLTPro-Md"/>
              </a:rPr>
              <a:t>t</a:t>
            </a:r>
            <a:r>
              <a:rPr sz="900" dirty="0">
                <a:solidFill>
                  <a:srgbClr val="1C216F"/>
                </a:solidFill>
                <a:latin typeface="HelveticaNeueLTPro-Md"/>
                <a:cs typeface="HelveticaNeueLTPro-Md"/>
              </a:rPr>
              <a:t>y</a:t>
            </a:r>
            <a:endParaRPr sz="900">
              <a:latin typeface="HelveticaNeueLTPro-Md"/>
              <a:cs typeface="HelveticaNeueLTPro-Md"/>
            </a:endParaRPr>
          </a:p>
        </p:txBody>
      </p:sp>
      <p:sp>
        <p:nvSpPr>
          <p:cNvPr id="56" name="object 56"/>
          <p:cNvSpPr txBox="1"/>
          <p:nvPr/>
        </p:nvSpPr>
        <p:spPr>
          <a:xfrm>
            <a:off x="615950" y="9015804"/>
            <a:ext cx="1275080" cy="162560"/>
          </a:xfrm>
          <a:prstGeom prst="rect">
            <a:avLst/>
          </a:prstGeom>
        </p:spPr>
        <p:txBody>
          <a:bodyPr vert="horz" wrap="square" lIns="0" tIns="12700" rIns="0" bIns="0" rtlCol="0">
            <a:spAutoFit/>
          </a:bodyPr>
          <a:lstStyle/>
          <a:p>
            <a:pPr marL="12700">
              <a:lnSpc>
                <a:spcPct val="100000"/>
              </a:lnSpc>
              <a:spcBef>
                <a:spcPts val="100"/>
              </a:spcBef>
            </a:pPr>
            <a:r>
              <a:rPr sz="900" b="1" dirty="0">
                <a:solidFill>
                  <a:srgbClr val="025FAD"/>
                </a:solidFill>
                <a:latin typeface="Helvetica Neue LT Pro 75"/>
                <a:cs typeface="Helvetica Neue LT Pro 75"/>
              </a:rPr>
              <a:t>MATERIALS</a:t>
            </a:r>
            <a:r>
              <a:rPr sz="900" b="1" spc="-20" dirty="0">
                <a:solidFill>
                  <a:srgbClr val="025FAD"/>
                </a:solidFill>
                <a:latin typeface="Helvetica Neue LT Pro 75"/>
                <a:cs typeface="Helvetica Neue LT Pro 75"/>
              </a:rPr>
              <a:t> </a:t>
            </a:r>
            <a:r>
              <a:rPr sz="900" b="1" spc="-5" dirty="0">
                <a:solidFill>
                  <a:srgbClr val="025FAD"/>
                </a:solidFill>
                <a:latin typeface="Helvetica Neue LT Pro 75"/>
                <a:cs typeface="Helvetica Neue LT Pro 75"/>
              </a:rPr>
              <a:t>TO</a:t>
            </a:r>
            <a:r>
              <a:rPr sz="900" b="1" spc="-20" dirty="0">
                <a:solidFill>
                  <a:srgbClr val="025FAD"/>
                </a:solidFill>
                <a:latin typeface="Helvetica Neue LT Pro 75"/>
                <a:cs typeface="Helvetica Neue LT Pro 75"/>
              </a:rPr>
              <a:t> </a:t>
            </a:r>
            <a:r>
              <a:rPr sz="900" b="1" spc="-5" dirty="0">
                <a:solidFill>
                  <a:srgbClr val="025FAD"/>
                </a:solidFill>
                <a:latin typeface="Helvetica Neue LT Pro 75"/>
                <a:cs typeface="Helvetica Neue LT Pro 75"/>
              </a:rPr>
              <a:t>AVOID</a:t>
            </a:r>
            <a:endParaRPr sz="900">
              <a:latin typeface="Helvetica Neue LT Pro 75"/>
              <a:cs typeface="Helvetica Neue LT Pro 75"/>
            </a:endParaRPr>
          </a:p>
        </p:txBody>
      </p:sp>
      <p:sp>
        <p:nvSpPr>
          <p:cNvPr id="59" name="object 8">
            <a:extLst>
              <a:ext uri="{FF2B5EF4-FFF2-40B4-BE49-F238E27FC236}">
                <a16:creationId xmlns:a16="http://schemas.microsoft.com/office/drawing/2014/main" id="{8EE09B5A-4F4C-4EA0-881D-9B909C09AB9A}"/>
              </a:ext>
            </a:extLst>
          </p:cNvPr>
          <p:cNvSpPr txBox="1">
            <a:spLocks noGrp="1"/>
          </p:cNvSpPr>
          <p:nvPr>
            <p:ph type="title"/>
          </p:nvPr>
        </p:nvSpPr>
        <p:spPr>
          <a:xfrm>
            <a:off x="444500" y="889000"/>
            <a:ext cx="7199630" cy="387350"/>
          </a:xfrm>
          <a:prstGeom prst="rect">
            <a:avLst/>
          </a:prstGeom>
        </p:spPr>
        <p:txBody>
          <a:bodyPr vert="horz" wrap="square" lIns="0" tIns="16510" rIns="0" bIns="0" rtlCol="0">
            <a:spAutoFit/>
          </a:bodyPr>
          <a:lstStyle/>
          <a:p>
            <a:pPr marL="12700">
              <a:lnSpc>
                <a:spcPct val="100000"/>
              </a:lnSpc>
              <a:spcBef>
                <a:spcPts val="130"/>
              </a:spcBef>
            </a:pPr>
            <a:r>
              <a:rPr lang="en-US" sz="2350" spc="-85" dirty="0">
                <a:solidFill>
                  <a:srgbClr val="2DBEEF"/>
                </a:solidFill>
                <a:latin typeface="HelveticaNeueLTPro-Roman"/>
                <a:cs typeface="HelveticaNeueLTPro-Roman"/>
              </a:rPr>
              <a:t>BERGER EPILUX SLIP RESISNTANCE BASE  PART A</a:t>
            </a:r>
            <a:endParaRPr sz="2350" dirty="0">
              <a:latin typeface="HelveticaNeueLTPro-Roman"/>
              <a:cs typeface="HelveticaNeueLTPro-Roman"/>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5702300" y="522165"/>
            <a:ext cx="1621790" cy="208279"/>
          </a:xfrm>
          <a:prstGeom prst="rect">
            <a:avLst/>
          </a:prstGeom>
        </p:spPr>
        <p:txBody>
          <a:bodyPr vert="horz" wrap="square" lIns="0" tIns="12700" rIns="0" bIns="0" rtlCol="0">
            <a:spAutoFit/>
          </a:bodyPr>
          <a:lstStyle/>
          <a:p>
            <a:pPr marL="12700">
              <a:lnSpc>
                <a:spcPct val="100000"/>
              </a:lnSpc>
              <a:spcBef>
                <a:spcPts val="100"/>
              </a:spcBef>
            </a:pPr>
            <a:r>
              <a:rPr sz="1200" b="1" spc="-50" dirty="0">
                <a:solidFill>
                  <a:srgbClr val="1C216F"/>
                </a:solidFill>
                <a:latin typeface="Helvetica Neue LT Std 75"/>
                <a:cs typeface="Helvetica Neue LT Std 75"/>
              </a:rPr>
              <a:t>D</a:t>
            </a:r>
            <a:r>
              <a:rPr sz="1200" b="1" spc="-140" dirty="0">
                <a:solidFill>
                  <a:srgbClr val="1C216F"/>
                </a:solidFill>
                <a:latin typeface="Helvetica Neue LT Std 75"/>
                <a:cs typeface="Helvetica Neue LT Std 75"/>
              </a:rPr>
              <a:t>AT</a:t>
            </a:r>
            <a:r>
              <a:rPr sz="1200" b="1" dirty="0">
                <a:solidFill>
                  <a:srgbClr val="1C216F"/>
                </a:solidFill>
                <a:latin typeface="Helvetica Neue LT Std 75"/>
                <a:cs typeface="Helvetica Neue LT Std 75"/>
              </a:rPr>
              <a:t>A</a:t>
            </a:r>
            <a:r>
              <a:rPr sz="1200" b="1" spc="-100" dirty="0">
                <a:solidFill>
                  <a:srgbClr val="1C216F"/>
                </a:solidFill>
                <a:latin typeface="Helvetica Neue LT Std 75"/>
                <a:cs typeface="Helvetica Neue LT Std 75"/>
              </a:rPr>
              <a:t> </a:t>
            </a:r>
            <a:r>
              <a:rPr sz="1200" b="1" spc="-50" dirty="0">
                <a:solidFill>
                  <a:srgbClr val="1C216F"/>
                </a:solidFill>
                <a:latin typeface="Helvetica Neue LT Std 75"/>
                <a:cs typeface="Helvetica Neue LT Std 75"/>
              </a:rPr>
              <a:t>SHEETS</a:t>
            </a:r>
            <a:r>
              <a:rPr sz="1200" b="1" dirty="0">
                <a:solidFill>
                  <a:srgbClr val="1C216F"/>
                </a:solidFill>
                <a:latin typeface="Helvetica Neue LT Std 75"/>
                <a:cs typeface="Helvetica Neue LT Std 75"/>
              </a:rPr>
              <a:t>:</a:t>
            </a:r>
            <a:r>
              <a:rPr sz="1200" b="1" spc="20" dirty="0">
                <a:solidFill>
                  <a:srgbClr val="1C216F"/>
                </a:solidFill>
                <a:latin typeface="Helvetica Neue LT Std 75"/>
                <a:cs typeface="Helvetica Neue LT Std 75"/>
              </a:rPr>
              <a:t> </a:t>
            </a:r>
            <a:r>
              <a:rPr sz="1200" spc="-50" dirty="0">
                <a:solidFill>
                  <a:srgbClr val="17B0E6"/>
                </a:solidFill>
                <a:latin typeface="HelveticaNeueLTStd-Md"/>
                <a:cs typeface="HelveticaNeueLTStd-Md"/>
              </a:rPr>
              <a:t>SAFETY</a:t>
            </a:r>
            <a:endParaRPr sz="1200">
              <a:latin typeface="HelveticaNeueLTStd-Md"/>
              <a:cs typeface="HelveticaNeueLTStd-Md"/>
            </a:endParaRPr>
          </a:p>
        </p:txBody>
      </p:sp>
      <p:grpSp>
        <p:nvGrpSpPr>
          <p:cNvPr id="3" name="object 3"/>
          <p:cNvGrpSpPr/>
          <p:nvPr/>
        </p:nvGrpSpPr>
        <p:grpSpPr>
          <a:xfrm>
            <a:off x="7318184" y="1508086"/>
            <a:ext cx="128270" cy="6530340"/>
            <a:chOff x="7318184" y="1508086"/>
            <a:chExt cx="128270" cy="6530340"/>
          </a:xfrm>
        </p:grpSpPr>
        <p:sp>
          <p:nvSpPr>
            <p:cNvPr id="4" name="object 4"/>
            <p:cNvSpPr/>
            <p:nvPr/>
          </p:nvSpPr>
          <p:spPr>
            <a:xfrm>
              <a:off x="7318184" y="1508086"/>
              <a:ext cx="128270" cy="2654935"/>
            </a:xfrm>
            <a:custGeom>
              <a:avLst/>
              <a:gdLst/>
              <a:ahLst/>
              <a:cxnLst/>
              <a:rect l="l" t="t" r="r" b="b"/>
              <a:pathLst>
                <a:path w="128270" h="2654935">
                  <a:moveTo>
                    <a:pt x="128016" y="0"/>
                  </a:moveTo>
                  <a:lnTo>
                    <a:pt x="0" y="0"/>
                  </a:lnTo>
                  <a:lnTo>
                    <a:pt x="0" y="2654338"/>
                  </a:lnTo>
                  <a:lnTo>
                    <a:pt x="128016" y="2654338"/>
                  </a:lnTo>
                  <a:lnTo>
                    <a:pt x="128016" y="0"/>
                  </a:lnTo>
                  <a:close/>
                </a:path>
              </a:pathLst>
            </a:custGeom>
            <a:solidFill>
              <a:srgbClr val="14B1E7"/>
            </a:solidFill>
          </p:spPr>
          <p:txBody>
            <a:bodyPr wrap="square" lIns="0" tIns="0" rIns="0" bIns="0" rtlCol="0"/>
            <a:lstStyle/>
            <a:p>
              <a:endParaRPr/>
            </a:p>
          </p:txBody>
        </p:sp>
        <p:sp>
          <p:nvSpPr>
            <p:cNvPr id="5" name="object 5"/>
            <p:cNvSpPr/>
            <p:nvPr/>
          </p:nvSpPr>
          <p:spPr>
            <a:xfrm>
              <a:off x="7318184" y="4162412"/>
              <a:ext cx="128270" cy="1275080"/>
            </a:xfrm>
            <a:custGeom>
              <a:avLst/>
              <a:gdLst/>
              <a:ahLst/>
              <a:cxnLst/>
              <a:rect l="l" t="t" r="r" b="b"/>
              <a:pathLst>
                <a:path w="128270" h="1275079">
                  <a:moveTo>
                    <a:pt x="128016" y="0"/>
                  </a:moveTo>
                  <a:lnTo>
                    <a:pt x="0" y="0"/>
                  </a:lnTo>
                  <a:lnTo>
                    <a:pt x="0" y="1274914"/>
                  </a:lnTo>
                  <a:lnTo>
                    <a:pt x="128016" y="1274914"/>
                  </a:lnTo>
                  <a:lnTo>
                    <a:pt x="128016" y="0"/>
                  </a:lnTo>
                  <a:close/>
                </a:path>
              </a:pathLst>
            </a:custGeom>
            <a:solidFill>
              <a:srgbClr val="0B61AD"/>
            </a:solidFill>
          </p:spPr>
          <p:txBody>
            <a:bodyPr wrap="square" lIns="0" tIns="0" rIns="0" bIns="0" rtlCol="0"/>
            <a:lstStyle/>
            <a:p>
              <a:endParaRPr/>
            </a:p>
          </p:txBody>
        </p:sp>
        <p:sp>
          <p:nvSpPr>
            <p:cNvPr id="6" name="object 6"/>
            <p:cNvSpPr/>
            <p:nvPr/>
          </p:nvSpPr>
          <p:spPr>
            <a:xfrm>
              <a:off x="7318184" y="5437327"/>
              <a:ext cx="128270" cy="1301115"/>
            </a:xfrm>
            <a:custGeom>
              <a:avLst/>
              <a:gdLst/>
              <a:ahLst/>
              <a:cxnLst/>
              <a:rect l="l" t="t" r="r" b="b"/>
              <a:pathLst>
                <a:path w="128270" h="1301115">
                  <a:moveTo>
                    <a:pt x="128016" y="0"/>
                  </a:moveTo>
                  <a:lnTo>
                    <a:pt x="0" y="0"/>
                  </a:lnTo>
                  <a:lnTo>
                    <a:pt x="0" y="1300492"/>
                  </a:lnTo>
                  <a:lnTo>
                    <a:pt x="128016" y="1300492"/>
                  </a:lnTo>
                  <a:lnTo>
                    <a:pt x="128016" y="0"/>
                  </a:lnTo>
                  <a:close/>
                </a:path>
              </a:pathLst>
            </a:custGeom>
            <a:solidFill>
              <a:srgbClr val="009ADB"/>
            </a:solidFill>
          </p:spPr>
          <p:txBody>
            <a:bodyPr wrap="square" lIns="0" tIns="0" rIns="0" bIns="0" rtlCol="0"/>
            <a:lstStyle/>
            <a:p>
              <a:endParaRPr/>
            </a:p>
          </p:txBody>
        </p:sp>
        <p:sp>
          <p:nvSpPr>
            <p:cNvPr id="7" name="object 7"/>
            <p:cNvSpPr/>
            <p:nvPr/>
          </p:nvSpPr>
          <p:spPr>
            <a:xfrm>
              <a:off x="7318184" y="6737832"/>
              <a:ext cx="128270" cy="1300480"/>
            </a:xfrm>
            <a:custGeom>
              <a:avLst/>
              <a:gdLst/>
              <a:ahLst/>
              <a:cxnLst/>
              <a:rect l="l" t="t" r="r" b="b"/>
              <a:pathLst>
                <a:path w="128270" h="1300479">
                  <a:moveTo>
                    <a:pt x="128016" y="0"/>
                  </a:moveTo>
                  <a:lnTo>
                    <a:pt x="0" y="0"/>
                  </a:lnTo>
                  <a:lnTo>
                    <a:pt x="0" y="1300479"/>
                  </a:lnTo>
                  <a:lnTo>
                    <a:pt x="128016" y="1300479"/>
                  </a:lnTo>
                  <a:lnTo>
                    <a:pt x="128016" y="0"/>
                  </a:lnTo>
                  <a:close/>
                </a:path>
              </a:pathLst>
            </a:custGeom>
            <a:solidFill>
              <a:srgbClr val="00B3F0"/>
            </a:solidFill>
          </p:spPr>
          <p:txBody>
            <a:bodyPr wrap="square" lIns="0" tIns="0" rIns="0" bIns="0" rtlCol="0"/>
            <a:lstStyle/>
            <a:p>
              <a:endParaRPr/>
            </a:p>
          </p:txBody>
        </p:sp>
      </p:grpSp>
      <p:sp>
        <p:nvSpPr>
          <p:cNvPr id="8" name="object 8"/>
          <p:cNvSpPr txBox="1"/>
          <p:nvPr/>
        </p:nvSpPr>
        <p:spPr>
          <a:xfrm>
            <a:off x="457200" y="1362455"/>
            <a:ext cx="6693534" cy="228600"/>
          </a:xfrm>
          <a:prstGeom prst="rect">
            <a:avLst/>
          </a:prstGeom>
          <a:solidFill>
            <a:srgbClr val="0B61AD"/>
          </a:solidFill>
        </p:spPr>
        <p:txBody>
          <a:bodyPr vert="horz" wrap="square" lIns="0" tIns="24130" rIns="0" bIns="0" rtlCol="0">
            <a:spAutoFit/>
          </a:bodyPr>
          <a:lstStyle/>
          <a:p>
            <a:pPr marL="228600">
              <a:lnSpc>
                <a:spcPct val="100000"/>
              </a:lnSpc>
              <a:spcBef>
                <a:spcPts val="190"/>
              </a:spcBef>
            </a:pPr>
            <a:r>
              <a:rPr sz="1100" b="1" spc="-45" dirty="0">
                <a:solidFill>
                  <a:srgbClr val="FFFFFF"/>
                </a:solidFill>
                <a:latin typeface="Helvetica Neue LT Pro 75"/>
                <a:cs typeface="Helvetica Neue LT Pro 75"/>
              </a:rPr>
              <a:t>11.</a:t>
            </a:r>
            <a:r>
              <a:rPr sz="1100" b="1" spc="-20" dirty="0">
                <a:solidFill>
                  <a:srgbClr val="FFFFFF"/>
                </a:solidFill>
                <a:latin typeface="Helvetica Neue LT Pro 75"/>
                <a:cs typeface="Helvetica Neue LT Pro 75"/>
              </a:rPr>
              <a:t> </a:t>
            </a:r>
            <a:r>
              <a:rPr sz="1100" b="1" spc="-5" dirty="0">
                <a:solidFill>
                  <a:srgbClr val="FFFFFF"/>
                </a:solidFill>
                <a:latin typeface="Helvetica Neue LT Pro 75"/>
                <a:cs typeface="Helvetica Neue LT Pro 75"/>
              </a:rPr>
              <a:t>TOXICOLOGICAL</a:t>
            </a:r>
            <a:r>
              <a:rPr sz="1100" b="1" spc="-15" dirty="0">
                <a:solidFill>
                  <a:srgbClr val="FFFFFF"/>
                </a:solidFill>
                <a:latin typeface="Helvetica Neue LT Pro 75"/>
                <a:cs typeface="Helvetica Neue LT Pro 75"/>
              </a:rPr>
              <a:t> </a:t>
            </a:r>
            <a:r>
              <a:rPr sz="1100" b="1" spc="-5" dirty="0">
                <a:solidFill>
                  <a:srgbClr val="FFFFFF"/>
                </a:solidFill>
                <a:latin typeface="Helvetica Neue LT Pro 75"/>
                <a:cs typeface="Helvetica Neue LT Pro 75"/>
              </a:rPr>
              <a:t>INFORMATION</a:t>
            </a:r>
            <a:endParaRPr sz="1100">
              <a:latin typeface="Helvetica Neue LT Pro 75"/>
              <a:cs typeface="Helvetica Neue LT Pro 75"/>
            </a:endParaRPr>
          </a:p>
        </p:txBody>
      </p:sp>
      <p:sp>
        <p:nvSpPr>
          <p:cNvPr id="9" name="object 9"/>
          <p:cNvSpPr txBox="1"/>
          <p:nvPr/>
        </p:nvSpPr>
        <p:spPr>
          <a:xfrm>
            <a:off x="615950" y="1655395"/>
            <a:ext cx="2149475" cy="162560"/>
          </a:xfrm>
          <a:prstGeom prst="rect">
            <a:avLst/>
          </a:prstGeom>
        </p:spPr>
        <p:txBody>
          <a:bodyPr vert="horz" wrap="square" lIns="0" tIns="12700" rIns="0" bIns="0" rtlCol="0">
            <a:spAutoFit/>
          </a:bodyPr>
          <a:lstStyle/>
          <a:p>
            <a:pPr marL="12700">
              <a:lnSpc>
                <a:spcPct val="100000"/>
              </a:lnSpc>
              <a:spcBef>
                <a:spcPts val="100"/>
              </a:spcBef>
            </a:pPr>
            <a:r>
              <a:rPr sz="900" b="1" spc="5" dirty="0">
                <a:solidFill>
                  <a:srgbClr val="025FAD"/>
                </a:solidFill>
                <a:latin typeface="Helvetica Neue LT Pro 75"/>
                <a:cs typeface="Helvetica Neue LT Pro 75"/>
              </a:rPr>
              <a:t>POTENTIAL</a:t>
            </a:r>
            <a:r>
              <a:rPr sz="900" b="1" spc="-20" dirty="0">
                <a:solidFill>
                  <a:srgbClr val="025FAD"/>
                </a:solidFill>
                <a:latin typeface="Helvetica Neue LT Pro 75"/>
                <a:cs typeface="Helvetica Neue LT Pro 75"/>
              </a:rPr>
              <a:t> </a:t>
            </a:r>
            <a:r>
              <a:rPr sz="900" b="1" dirty="0">
                <a:solidFill>
                  <a:srgbClr val="025FAD"/>
                </a:solidFill>
                <a:latin typeface="Helvetica Neue LT Pro 75"/>
                <a:cs typeface="Helvetica Neue LT Pro 75"/>
              </a:rPr>
              <a:t>ACUTE</a:t>
            </a:r>
            <a:r>
              <a:rPr sz="900" b="1" spc="-20" dirty="0">
                <a:solidFill>
                  <a:srgbClr val="025FAD"/>
                </a:solidFill>
                <a:latin typeface="Helvetica Neue LT Pro 75"/>
                <a:cs typeface="Helvetica Neue LT Pro 75"/>
              </a:rPr>
              <a:t> </a:t>
            </a:r>
            <a:r>
              <a:rPr sz="900" b="1" dirty="0">
                <a:solidFill>
                  <a:srgbClr val="025FAD"/>
                </a:solidFill>
                <a:latin typeface="Helvetica Neue LT Pro 75"/>
                <a:cs typeface="Helvetica Neue LT Pro 75"/>
              </a:rPr>
              <a:t>HEALTH</a:t>
            </a:r>
            <a:r>
              <a:rPr sz="900" b="1" spc="-25" dirty="0">
                <a:solidFill>
                  <a:srgbClr val="025FAD"/>
                </a:solidFill>
                <a:latin typeface="Helvetica Neue LT Pro 75"/>
                <a:cs typeface="Helvetica Neue LT Pro 75"/>
              </a:rPr>
              <a:t> </a:t>
            </a:r>
            <a:r>
              <a:rPr sz="900" b="1" spc="5" dirty="0">
                <a:solidFill>
                  <a:srgbClr val="025FAD"/>
                </a:solidFill>
                <a:latin typeface="Helvetica Neue LT Pro 75"/>
                <a:cs typeface="Helvetica Neue LT Pro 75"/>
              </a:rPr>
              <a:t>EFFECTS</a:t>
            </a:r>
            <a:endParaRPr sz="900">
              <a:latin typeface="Helvetica Neue LT Pro 75"/>
              <a:cs typeface="Helvetica Neue LT Pro 75"/>
            </a:endParaRPr>
          </a:p>
        </p:txBody>
      </p:sp>
      <p:sp>
        <p:nvSpPr>
          <p:cNvPr id="10" name="object 10"/>
          <p:cNvSpPr txBox="1"/>
          <p:nvPr/>
        </p:nvSpPr>
        <p:spPr>
          <a:xfrm>
            <a:off x="615950" y="1833195"/>
            <a:ext cx="732155" cy="543560"/>
          </a:xfrm>
          <a:prstGeom prst="rect">
            <a:avLst/>
          </a:prstGeom>
        </p:spPr>
        <p:txBody>
          <a:bodyPr vert="horz" wrap="square" lIns="0" tIns="25400" rIns="0" bIns="0" rtlCol="0">
            <a:spAutoFit/>
          </a:bodyPr>
          <a:lstStyle/>
          <a:p>
            <a:pPr marL="12700" marR="5080">
              <a:lnSpc>
                <a:spcPts val="1000"/>
              </a:lnSpc>
              <a:spcBef>
                <a:spcPts val="200"/>
              </a:spcBef>
            </a:pPr>
            <a:r>
              <a:rPr sz="900" spc="5" dirty="0">
                <a:solidFill>
                  <a:srgbClr val="1C216F"/>
                </a:solidFill>
                <a:latin typeface="HelveticaNeueLTPro-Md"/>
                <a:cs typeface="HelveticaNeueLTPro-Md"/>
              </a:rPr>
              <a:t>Inhalation: </a:t>
            </a:r>
            <a:r>
              <a:rPr sz="900" spc="10" dirty="0">
                <a:solidFill>
                  <a:srgbClr val="1C216F"/>
                </a:solidFill>
                <a:latin typeface="HelveticaNeueLTPro-Md"/>
                <a:cs typeface="HelveticaNeueLTPro-Md"/>
              </a:rPr>
              <a:t> </a:t>
            </a:r>
            <a:r>
              <a:rPr sz="900" spc="5" dirty="0">
                <a:solidFill>
                  <a:srgbClr val="1C216F"/>
                </a:solidFill>
                <a:latin typeface="HelveticaNeueLTPro-Md"/>
                <a:cs typeface="HelveticaNeueLTPro-Md"/>
              </a:rPr>
              <a:t>Ingestion: </a:t>
            </a:r>
            <a:r>
              <a:rPr sz="900" spc="10" dirty="0">
                <a:solidFill>
                  <a:srgbClr val="1C216F"/>
                </a:solidFill>
                <a:latin typeface="HelveticaNeueLTPro-Md"/>
                <a:cs typeface="HelveticaNeueLTPro-Md"/>
              </a:rPr>
              <a:t> </a:t>
            </a:r>
            <a:r>
              <a:rPr sz="900" spc="5" dirty="0">
                <a:solidFill>
                  <a:srgbClr val="1C216F"/>
                </a:solidFill>
                <a:latin typeface="HelveticaNeueLTPro-Md"/>
                <a:cs typeface="HelveticaNeueLTPro-Md"/>
              </a:rPr>
              <a:t>Skin</a:t>
            </a:r>
            <a:r>
              <a:rPr sz="900" spc="-60" dirty="0">
                <a:solidFill>
                  <a:srgbClr val="1C216F"/>
                </a:solidFill>
                <a:latin typeface="HelveticaNeueLTPro-Md"/>
                <a:cs typeface="HelveticaNeueLTPro-Md"/>
              </a:rPr>
              <a:t> </a:t>
            </a:r>
            <a:r>
              <a:rPr sz="900" spc="5" dirty="0">
                <a:solidFill>
                  <a:srgbClr val="1C216F"/>
                </a:solidFill>
                <a:latin typeface="HelveticaNeueLTPro-Md"/>
                <a:cs typeface="HelveticaNeueLTPro-Md"/>
              </a:rPr>
              <a:t>contact: </a:t>
            </a:r>
            <a:r>
              <a:rPr sz="900" spc="-235" dirty="0">
                <a:solidFill>
                  <a:srgbClr val="1C216F"/>
                </a:solidFill>
                <a:latin typeface="HelveticaNeueLTPro-Md"/>
                <a:cs typeface="HelveticaNeueLTPro-Md"/>
              </a:rPr>
              <a:t> </a:t>
            </a:r>
            <a:r>
              <a:rPr sz="900" spc="-5" dirty="0">
                <a:solidFill>
                  <a:srgbClr val="1C216F"/>
                </a:solidFill>
                <a:latin typeface="HelveticaNeueLTPro-Md"/>
                <a:cs typeface="HelveticaNeueLTPro-Md"/>
              </a:rPr>
              <a:t>Eye</a:t>
            </a:r>
            <a:r>
              <a:rPr sz="900" spc="-30" dirty="0">
                <a:solidFill>
                  <a:srgbClr val="1C216F"/>
                </a:solidFill>
                <a:latin typeface="HelveticaNeueLTPro-Md"/>
                <a:cs typeface="HelveticaNeueLTPro-Md"/>
              </a:rPr>
              <a:t> </a:t>
            </a:r>
            <a:r>
              <a:rPr sz="900" spc="5" dirty="0">
                <a:solidFill>
                  <a:srgbClr val="1C216F"/>
                </a:solidFill>
                <a:latin typeface="HelveticaNeueLTPro-Md"/>
                <a:cs typeface="HelveticaNeueLTPro-Md"/>
              </a:rPr>
              <a:t>contact:</a:t>
            </a:r>
            <a:endParaRPr sz="900">
              <a:latin typeface="HelveticaNeueLTPro-Md"/>
              <a:cs typeface="HelveticaNeueLTPro-Md"/>
            </a:endParaRPr>
          </a:p>
        </p:txBody>
      </p:sp>
      <p:sp>
        <p:nvSpPr>
          <p:cNvPr id="11" name="object 11"/>
          <p:cNvSpPr txBox="1"/>
          <p:nvPr/>
        </p:nvSpPr>
        <p:spPr>
          <a:xfrm>
            <a:off x="2425661" y="1833195"/>
            <a:ext cx="3930498" cy="551433"/>
          </a:xfrm>
          <a:prstGeom prst="rect">
            <a:avLst/>
          </a:prstGeom>
        </p:spPr>
        <p:txBody>
          <a:bodyPr vert="horz" wrap="square" lIns="0" tIns="12700" rIns="0" bIns="0" rtlCol="0">
            <a:spAutoFit/>
          </a:bodyPr>
          <a:lstStyle/>
          <a:p>
            <a:pPr marL="12700">
              <a:lnSpc>
                <a:spcPts val="1040"/>
              </a:lnSpc>
              <a:spcBef>
                <a:spcPts val="100"/>
              </a:spcBef>
            </a:pPr>
            <a:r>
              <a:rPr sz="900" spc="5" dirty="0">
                <a:solidFill>
                  <a:srgbClr val="1C216F"/>
                </a:solidFill>
                <a:latin typeface="HelveticaNeueLTPro-Md"/>
                <a:cs typeface="HelveticaNeueLTPro-Md"/>
              </a:rPr>
              <a:t>Harmful</a:t>
            </a:r>
            <a:r>
              <a:rPr sz="900" spc="-25" dirty="0">
                <a:solidFill>
                  <a:srgbClr val="1C216F"/>
                </a:solidFill>
                <a:latin typeface="HelveticaNeueLTPro-Md"/>
                <a:cs typeface="HelveticaNeueLTPro-Md"/>
              </a:rPr>
              <a:t> </a:t>
            </a:r>
            <a:r>
              <a:rPr sz="900" spc="-5" dirty="0">
                <a:solidFill>
                  <a:srgbClr val="1C216F"/>
                </a:solidFill>
                <a:latin typeface="HelveticaNeueLTPro-Md"/>
                <a:cs typeface="HelveticaNeueLTPro-Md"/>
              </a:rPr>
              <a:t>by</a:t>
            </a:r>
            <a:r>
              <a:rPr sz="900" spc="-20" dirty="0">
                <a:solidFill>
                  <a:srgbClr val="1C216F"/>
                </a:solidFill>
                <a:latin typeface="HelveticaNeueLTPro-Md"/>
                <a:cs typeface="HelveticaNeueLTPro-Md"/>
              </a:rPr>
              <a:t> </a:t>
            </a:r>
            <a:r>
              <a:rPr sz="900" spc="5" dirty="0">
                <a:solidFill>
                  <a:srgbClr val="1C216F"/>
                </a:solidFill>
                <a:latin typeface="HelveticaNeueLTPro-Md"/>
                <a:cs typeface="HelveticaNeueLTPro-Md"/>
              </a:rPr>
              <a:t>inhalation.</a:t>
            </a:r>
            <a:endParaRPr sz="900" dirty="0">
              <a:latin typeface="HelveticaNeueLTPro-Md"/>
              <a:cs typeface="HelveticaNeueLTPro-Md"/>
            </a:endParaRPr>
          </a:p>
          <a:p>
            <a:pPr marL="12700" marR="5080" indent="-635">
              <a:lnSpc>
                <a:spcPts val="1000"/>
              </a:lnSpc>
              <a:spcBef>
                <a:spcPts val="60"/>
              </a:spcBef>
            </a:pPr>
            <a:r>
              <a:rPr sz="900" spc="5" dirty="0">
                <a:solidFill>
                  <a:srgbClr val="1C216F"/>
                </a:solidFill>
                <a:latin typeface="HelveticaNeueLTPro-Md"/>
                <a:cs typeface="HelveticaNeueLTPro-Md"/>
              </a:rPr>
              <a:t>Irritating </a:t>
            </a:r>
            <a:r>
              <a:rPr sz="900" spc="-5" dirty="0">
                <a:solidFill>
                  <a:srgbClr val="1C216F"/>
                </a:solidFill>
                <a:latin typeface="HelveticaNeueLTPro-Md"/>
                <a:cs typeface="HelveticaNeueLTPro-Md"/>
              </a:rPr>
              <a:t>to </a:t>
            </a:r>
            <a:r>
              <a:rPr sz="900" spc="5" dirty="0">
                <a:solidFill>
                  <a:srgbClr val="1C216F"/>
                </a:solidFill>
                <a:latin typeface="HelveticaNeueLTPro-Md"/>
                <a:cs typeface="HelveticaNeueLTPro-Md"/>
              </a:rPr>
              <a:t>mouth, throat and stomach. </a:t>
            </a:r>
            <a:r>
              <a:rPr lang="en-US" sz="900" spc="10" dirty="0">
                <a:solidFill>
                  <a:srgbClr val="1C216F"/>
                </a:solidFill>
                <a:latin typeface="HelveticaNeueLTPro-Md"/>
                <a:cs typeface="HelveticaNeueLTPro-Md"/>
              </a:rPr>
              <a:t>Irritating to skin. May cause sensitization by skin contact.</a:t>
            </a:r>
          </a:p>
          <a:p>
            <a:pPr marL="12700" marR="5080" indent="-635">
              <a:lnSpc>
                <a:spcPts val="1000"/>
              </a:lnSpc>
              <a:spcBef>
                <a:spcPts val="60"/>
              </a:spcBef>
            </a:pPr>
            <a:r>
              <a:rPr sz="900" spc="5" dirty="0">
                <a:solidFill>
                  <a:srgbClr val="1C216F"/>
                </a:solidFill>
                <a:latin typeface="HelveticaNeueLTPro-Md"/>
                <a:cs typeface="HelveticaNeueLTPro-Md"/>
              </a:rPr>
              <a:t>Irritating</a:t>
            </a:r>
            <a:r>
              <a:rPr sz="900" spc="-5" dirty="0">
                <a:solidFill>
                  <a:srgbClr val="1C216F"/>
                </a:solidFill>
                <a:latin typeface="HelveticaNeueLTPro-Md"/>
                <a:cs typeface="HelveticaNeueLTPro-Md"/>
              </a:rPr>
              <a:t> to</a:t>
            </a:r>
            <a:r>
              <a:rPr sz="900" dirty="0">
                <a:solidFill>
                  <a:srgbClr val="1C216F"/>
                </a:solidFill>
                <a:latin typeface="HelveticaNeueLTPro-Md"/>
                <a:cs typeface="HelveticaNeueLTPro-Md"/>
              </a:rPr>
              <a:t> eyes.</a:t>
            </a:r>
            <a:endParaRPr sz="900" dirty="0">
              <a:latin typeface="HelveticaNeueLTPro-Md"/>
              <a:cs typeface="HelveticaNeueLTPro-Md"/>
            </a:endParaRPr>
          </a:p>
        </p:txBody>
      </p:sp>
      <p:sp>
        <p:nvSpPr>
          <p:cNvPr id="12" name="object 12"/>
          <p:cNvSpPr txBox="1"/>
          <p:nvPr/>
        </p:nvSpPr>
        <p:spPr>
          <a:xfrm>
            <a:off x="615950" y="8659695"/>
            <a:ext cx="2157730" cy="162560"/>
          </a:xfrm>
          <a:prstGeom prst="rect">
            <a:avLst/>
          </a:prstGeom>
        </p:spPr>
        <p:txBody>
          <a:bodyPr vert="horz" wrap="square" lIns="0" tIns="12700" rIns="0" bIns="0" rtlCol="0">
            <a:spAutoFit/>
          </a:bodyPr>
          <a:lstStyle/>
          <a:p>
            <a:pPr marL="12700">
              <a:lnSpc>
                <a:spcPct val="100000"/>
              </a:lnSpc>
              <a:spcBef>
                <a:spcPts val="100"/>
              </a:spcBef>
            </a:pPr>
            <a:r>
              <a:rPr sz="900" b="1" spc="10" dirty="0">
                <a:solidFill>
                  <a:srgbClr val="025FAD"/>
                </a:solidFill>
                <a:latin typeface="Helvetica Neue LT Pro 75"/>
                <a:cs typeface="Helvetica Neue LT Pro 75"/>
              </a:rPr>
              <a:t>OVER-EXPOSURE</a:t>
            </a:r>
            <a:r>
              <a:rPr sz="900" b="1" spc="-60" dirty="0">
                <a:solidFill>
                  <a:srgbClr val="025FAD"/>
                </a:solidFill>
                <a:latin typeface="Helvetica Neue LT Pro 75"/>
                <a:cs typeface="Helvetica Neue LT Pro 75"/>
              </a:rPr>
              <a:t> </a:t>
            </a:r>
            <a:r>
              <a:rPr sz="900" b="1" spc="10" dirty="0">
                <a:solidFill>
                  <a:srgbClr val="025FAD"/>
                </a:solidFill>
                <a:latin typeface="Helvetica Neue LT Pro 75"/>
                <a:cs typeface="Helvetica Neue LT Pro 75"/>
              </a:rPr>
              <a:t>SIGNS/SYMPTOMS</a:t>
            </a:r>
            <a:endParaRPr sz="900">
              <a:latin typeface="Helvetica Neue LT Pro 75"/>
              <a:cs typeface="Helvetica Neue LT Pro 75"/>
            </a:endParaRPr>
          </a:p>
        </p:txBody>
      </p:sp>
      <p:sp>
        <p:nvSpPr>
          <p:cNvPr id="13" name="object 13"/>
          <p:cNvSpPr txBox="1"/>
          <p:nvPr/>
        </p:nvSpPr>
        <p:spPr>
          <a:xfrm>
            <a:off x="615950" y="8837495"/>
            <a:ext cx="554990" cy="543560"/>
          </a:xfrm>
          <a:prstGeom prst="rect">
            <a:avLst/>
          </a:prstGeom>
        </p:spPr>
        <p:txBody>
          <a:bodyPr vert="horz" wrap="square" lIns="0" tIns="25400" rIns="0" bIns="0" rtlCol="0">
            <a:spAutoFit/>
          </a:bodyPr>
          <a:lstStyle/>
          <a:p>
            <a:pPr marL="12700" marR="5080" algn="just">
              <a:lnSpc>
                <a:spcPts val="1000"/>
              </a:lnSpc>
              <a:spcBef>
                <a:spcPts val="200"/>
              </a:spcBef>
            </a:pPr>
            <a:r>
              <a:rPr sz="900" spc="5" dirty="0">
                <a:solidFill>
                  <a:srgbClr val="1C216F"/>
                </a:solidFill>
                <a:latin typeface="HelveticaNeueLTPro-Md"/>
                <a:cs typeface="HelveticaNeueLTPro-Md"/>
              </a:rPr>
              <a:t>Inh</a:t>
            </a:r>
            <a:r>
              <a:rPr sz="900" spc="15" dirty="0">
                <a:solidFill>
                  <a:srgbClr val="1C216F"/>
                </a:solidFill>
                <a:latin typeface="HelveticaNeueLTPro-Md"/>
                <a:cs typeface="HelveticaNeueLTPro-Md"/>
              </a:rPr>
              <a:t>a</a:t>
            </a:r>
            <a:r>
              <a:rPr sz="900" spc="5" dirty="0">
                <a:solidFill>
                  <a:srgbClr val="1C216F"/>
                </a:solidFill>
                <a:latin typeface="HelveticaNeueLTPro-Md"/>
                <a:cs typeface="HelveticaNeueLTPro-Md"/>
              </a:rPr>
              <a:t>lation  Ingestion </a:t>
            </a:r>
            <a:r>
              <a:rPr sz="900" spc="-240" dirty="0">
                <a:solidFill>
                  <a:srgbClr val="1C216F"/>
                </a:solidFill>
                <a:latin typeface="HelveticaNeueLTPro-Md"/>
                <a:cs typeface="HelveticaNeueLTPro-Md"/>
              </a:rPr>
              <a:t> </a:t>
            </a:r>
            <a:r>
              <a:rPr sz="900" spc="5" dirty="0">
                <a:solidFill>
                  <a:srgbClr val="1C216F"/>
                </a:solidFill>
                <a:latin typeface="HelveticaNeueLTPro-Md"/>
                <a:cs typeface="HelveticaNeueLTPro-Md"/>
              </a:rPr>
              <a:t>Skin</a:t>
            </a:r>
            <a:endParaRPr sz="900">
              <a:latin typeface="HelveticaNeueLTPro-Md"/>
              <a:cs typeface="HelveticaNeueLTPro-Md"/>
            </a:endParaRPr>
          </a:p>
          <a:p>
            <a:pPr marL="12700">
              <a:lnSpc>
                <a:spcPts val="980"/>
              </a:lnSpc>
            </a:pPr>
            <a:r>
              <a:rPr sz="900" dirty="0">
                <a:solidFill>
                  <a:srgbClr val="1C216F"/>
                </a:solidFill>
                <a:latin typeface="HelveticaNeueLTPro-Md"/>
                <a:cs typeface="HelveticaNeueLTPro-Md"/>
              </a:rPr>
              <a:t>Eyes</a:t>
            </a:r>
            <a:endParaRPr sz="900">
              <a:latin typeface="HelveticaNeueLTPro-Md"/>
              <a:cs typeface="HelveticaNeueLTPro-Md"/>
            </a:endParaRPr>
          </a:p>
        </p:txBody>
      </p:sp>
      <p:sp>
        <p:nvSpPr>
          <p:cNvPr id="14" name="object 14"/>
          <p:cNvSpPr txBox="1"/>
          <p:nvPr/>
        </p:nvSpPr>
        <p:spPr>
          <a:xfrm>
            <a:off x="2425776" y="8837495"/>
            <a:ext cx="4050665" cy="543560"/>
          </a:xfrm>
          <a:prstGeom prst="rect">
            <a:avLst/>
          </a:prstGeom>
        </p:spPr>
        <p:txBody>
          <a:bodyPr vert="horz" wrap="square" lIns="0" tIns="12700" rIns="0" bIns="0" rtlCol="0">
            <a:spAutoFit/>
          </a:bodyPr>
          <a:lstStyle/>
          <a:p>
            <a:pPr marL="12700">
              <a:lnSpc>
                <a:spcPts val="1040"/>
              </a:lnSpc>
              <a:spcBef>
                <a:spcPts val="100"/>
              </a:spcBef>
            </a:pPr>
            <a:r>
              <a:rPr sz="900" dirty="0">
                <a:solidFill>
                  <a:srgbClr val="1C216F"/>
                </a:solidFill>
                <a:latin typeface="HelveticaNeueLTPro-Md"/>
                <a:cs typeface="HelveticaNeueLTPro-Md"/>
              </a:rPr>
              <a:t>:</a:t>
            </a:r>
            <a:r>
              <a:rPr sz="900" spc="-25" dirty="0">
                <a:solidFill>
                  <a:srgbClr val="1C216F"/>
                </a:solidFill>
                <a:latin typeface="HelveticaNeueLTPro-Md"/>
                <a:cs typeface="HelveticaNeueLTPro-Md"/>
              </a:rPr>
              <a:t> </a:t>
            </a:r>
            <a:r>
              <a:rPr sz="900" spc="5" dirty="0">
                <a:solidFill>
                  <a:srgbClr val="1C216F"/>
                </a:solidFill>
                <a:latin typeface="HelveticaNeueLTPro-Md"/>
                <a:cs typeface="HelveticaNeueLTPro-Md"/>
              </a:rPr>
              <a:t>No</a:t>
            </a:r>
            <a:r>
              <a:rPr sz="900" spc="-25" dirty="0">
                <a:solidFill>
                  <a:srgbClr val="1C216F"/>
                </a:solidFill>
                <a:latin typeface="HelveticaNeueLTPro-Md"/>
                <a:cs typeface="HelveticaNeueLTPro-Md"/>
              </a:rPr>
              <a:t> </a:t>
            </a:r>
            <a:r>
              <a:rPr sz="900" spc="5" dirty="0">
                <a:solidFill>
                  <a:srgbClr val="1C216F"/>
                </a:solidFill>
                <a:latin typeface="HelveticaNeueLTPro-Md"/>
                <a:cs typeface="HelveticaNeueLTPro-Md"/>
              </a:rPr>
              <a:t>specific</a:t>
            </a:r>
            <a:r>
              <a:rPr sz="900" spc="-25" dirty="0">
                <a:solidFill>
                  <a:srgbClr val="1C216F"/>
                </a:solidFill>
                <a:latin typeface="HelveticaNeueLTPro-Md"/>
                <a:cs typeface="HelveticaNeueLTPro-Md"/>
              </a:rPr>
              <a:t> </a:t>
            </a:r>
            <a:r>
              <a:rPr sz="900" spc="5" dirty="0">
                <a:solidFill>
                  <a:srgbClr val="1C216F"/>
                </a:solidFill>
                <a:latin typeface="HelveticaNeueLTPro-Md"/>
                <a:cs typeface="HelveticaNeueLTPro-Md"/>
              </a:rPr>
              <a:t>data.</a:t>
            </a:r>
            <a:endParaRPr sz="900">
              <a:latin typeface="HelveticaNeueLTPro-Md"/>
              <a:cs typeface="HelveticaNeueLTPro-Md"/>
            </a:endParaRPr>
          </a:p>
          <a:p>
            <a:pPr marL="12700">
              <a:lnSpc>
                <a:spcPts val="1000"/>
              </a:lnSpc>
            </a:pPr>
            <a:r>
              <a:rPr sz="900" dirty="0">
                <a:solidFill>
                  <a:srgbClr val="1C216F"/>
                </a:solidFill>
                <a:latin typeface="HelveticaNeueLTPro-Md"/>
                <a:cs typeface="HelveticaNeueLTPro-Md"/>
              </a:rPr>
              <a:t>:</a:t>
            </a:r>
            <a:r>
              <a:rPr sz="900" spc="-25" dirty="0">
                <a:solidFill>
                  <a:srgbClr val="1C216F"/>
                </a:solidFill>
                <a:latin typeface="HelveticaNeueLTPro-Md"/>
                <a:cs typeface="HelveticaNeueLTPro-Md"/>
              </a:rPr>
              <a:t> </a:t>
            </a:r>
            <a:r>
              <a:rPr sz="900" spc="5" dirty="0">
                <a:solidFill>
                  <a:srgbClr val="1C216F"/>
                </a:solidFill>
                <a:latin typeface="HelveticaNeueLTPro-Md"/>
                <a:cs typeface="HelveticaNeueLTPro-Md"/>
              </a:rPr>
              <a:t>No</a:t>
            </a:r>
            <a:r>
              <a:rPr sz="900" spc="-25" dirty="0">
                <a:solidFill>
                  <a:srgbClr val="1C216F"/>
                </a:solidFill>
                <a:latin typeface="HelveticaNeueLTPro-Md"/>
                <a:cs typeface="HelveticaNeueLTPro-Md"/>
              </a:rPr>
              <a:t> </a:t>
            </a:r>
            <a:r>
              <a:rPr sz="900" spc="5" dirty="0">
                <a:solidFill>
                  <a:srgbClr val="1C216F"/>
                </a:solidFill>
                <a:latin typeface="HelveticaNeueLTPro-Md"/>
                <a:cs typeface="HelveticaNeueLTPro-Md"/>
              </a:rPr>
              <a:t>specific</a:t>
            </a:r>
            <a:r>
              <a:rPr sz="900" spc="-20" dirty="0">
                <a:solidFill>
                  <a:srgbClr val="1C216F"/>
                </a:solidFill>
                <a:latin typeface="HelveticaNeueLTPro-Md"/>
                <a:cs typeface="HelveticaNeueLTPro-Md"/>
              </a:rPr>
              <a:t> </a:t>
            </a:r>
            <a:r>
              <a:rPr sz="900" spc="5" dirty="0">
                <a:solidFill>
                  <a:srgbClr val="1C216F"/>
                </a:solidFill>
                <a:latin typeface="HelveticaNeueLTPro-Md"/>
                <a:cs typeface="HelveticaNeueLTPro-Md"/>
              </a:rPr>
              <a:t>data.</a:t>
            </a:r>
            <a:endParaRPr sz="900">
              <a:latin typeface="HelveticaNeueLTPro-Md"/>
              <a:cs typeface="HelveticaNeueLTPro-Md"/>
            </a:endParaRPr>
          </a:p>
          <a:p>
            <a:pPr marL="12700">
              <a:lnSpc>
                <a:spcPts val="1000"/>
              </a:lnSpc>
            </a:pPr>
            <a:r>
              <a:rPr sz="900" dirty="0">
                <a:solidFill>
                  <a:srgbClr val="1C216F"/>
                </a:solidFill>
                <a:latin typeface="HelveticaNeueLTPro-Md"/>
                <a:cs typeface="HelveticaNeueLTPro-Md"/>
              </a:rPr>
              <a:t>:</a:t>
            </a:r>
            <a:r>
              <a:rPr sz="900" spc="5" dirty="0">
                <a:solidFill>
                  <a:srgbClr val="1C216F"/>
                </a:solidFill>
                <a:latin typeface="HelveticaNeueLTPro-Md"/>
                <a:cs typeface="HelveticaNeueLTPro-Md"/>
              </a:rPr>
              <a:t> Adverse </a:t>
            </a:r>
            <a:r>
              <a:rPr sz="900" dirty="0">
                <a:solidFill>
                  <a:srgbClr val="1C216F"/>
                </a:solidFill>
                <a:latin typeface="HelveticaNeueLTPro-Md"/>
                <a:cs typeface="HelveticaNeueLTPro-Md"/>
              </a:rPr>
              <a:t>symptoms</a:t>
            </a:r>
            <a:r>
              <a:rPr sz="900" spc="5" dirty="0">
                <a:solidFill>
                  <a:srgbClr val="1C216F"/>
                </a:solidFill>
                <a:latin typeface="HelveticaNeueLTPro-Md"/>
                <a:cs typeface="HelveticaNeueLTPro-Md"/>
              </a:rPr>
              <a:t> </a:t>
            </a:r>
            <a:r>
              <a:rPr sz="900" dirty="0">
                <a:solidFill>
                  <a:srgbClr val="1C216F"/>
                </a:solidFill>
                <a:latin typeface="HelveticaNeueLTPro-Md"/>
                <a:cs typeface="HelveticaNeueLTPro-Md"/>
              </a:rPr>
              <a:t>may</a:t>
            </a:r>
            <a:r>
              <a:rPr sz="900" spc="5" dirty="0">
                <a:solidFill>
                  <a:srgbClr val="1C216F"/>
                </a:solidFill>
                <a:latin typeface="HelveticaNeueLTPro-Md"/>
                <a:cs typeface="HelveticaNeueLTPro-Md"/>
              </a:rPr>
              <a:t> include </a:t>
            </a:r>
            <a:r>
              <a:rPr sz="900" dirty="0">
                <a:solidFill>
                  <a:srgbClr val="1C216F"/>
                </a:solidFill>
                <a:latin typeface="HelveticaNeueLTPro-Md"/>
                <a:cs typeface="HelveticaNeueLTPro-Md"/>
              </a:rPr>
              <a:t>the</a:t>
            </a:r>
            <a:r>
              <a:rPr sz="900" spc="5" dirty="0">
                <a:solidFill>
                  <a:srgbClr val="1C216F"/>
                </a:solidFill>
                <a:latin typeface="HelveticaNeueLTPro-Md"/>
                <a:cs typeface="HelveticaNeueLTPro-Md"/>
              </a:rPr>
              <a:t> </a:t>
            </a:r>
            <a:r>
              <a:rPr sz="900" dirty="0">
                <a:solidFill>
                  <a:srgbClr val="1C216F"/>
                </a:solidFill>
                <a:latin typeface="HelveticaNeueLTPro-Md"/>
                <a:cs typeface="HelveticaNeueLTPro-Md"/>
              </a:rPr>
              <a:t>following:</a:t>
            </a:r>
            <a:r>
              <a:rPr sz="900" spc="5" dirty="0">
                <a:solidFill>
                  <a:srgbClr val="1C216F"/>
                </a:solidFill>
                <a:latin typeface="HelveticaNeueLTPro-Md"/>
                <a:cs typeface="HelveticaNeueLTPro-Md"/>
              </a:rPr>
              <a:t> irritation, redness</a:t>
            </a:r>
            <a:endParaRPr sz="900">
              <a:latin typeface="HelveticaNeueLTPro-Md"/>
              <a:cs typeface="HelveticaNeueLTPro-Md"/>
            </a:endParaRPr>
          </a:p>
          <a:p>
            <a:pPr marL="12700">
              <a:lnSpc>
                <a:spcPts val="1040"/>
              </a:lnSpc>
            </a:pPr>
            <a:r>
              <a:rPr sz="900" dirty="0">
                <a:solidFill>
                  <a:srgbClr val="1C216F"/>
                </a:solidFill>
                <a:latin typeface="HelveticaNeueLTPro-Md"/>
                <a:cs typeface="HelveticaNeueLTPro-Md"/>
              </a:rPr>
              <a:t>:</a:t>
            </a:r>
            <a:r>
              <a:rPr sz="900" spc="5" dirty="0">
                <a:solidFill>
                  <a:srgbClr val="1C216F"/>
                </a:solidFill>
                <a:latin typeface="HelveticaNeueLTPro-Md"/>
                <a:cs typeface="HelveticaNeueLTPro-Md"/>
              </a:rPr>
              <a:t> Adverse</a:t>
            </a:r>
            <a:r>
              <a:rPr sz="900" spc="10" dirty="0">
                <a:solidFill>
                  <a:srgbClr val="1C216F"/>
                </a:solidFill>
                <a:latin typeface="HelveticaNeueLTPro-Md"/>
                <a:cs typeface="HelveticaNeueLTPro-Md"/>
              </a:rPr>
              <a:t> </a:t>
            </a:r>
            <a:r>
              <a:rPr sz="900" dirty="0">
                <a:solidFill>
                  <a:srgbClr val="1C216F"/>
                </a:solidFill>
                <a:latin typeface="HelveticaNeueLTPro-Md"/>
                <a:cs typeface="HelveticaNeueLTPro-Md"/>
              </a:rPr>
              <a:t>symptoms</a:t>
            </a:r>
            <a:r>
              <a:rPr sz="900" spc="10" dirty="0">
                <a:solidFill>
                  <a:srgbClr val="1C216F"/>
                </a:solidFill>
                <a:latin typeface="HelveticaNeueLTPro-Md"/>
                <a:cs typeface="HelveticaNeueLTPro-Md"/>
              </a:rPr>
              <a:t> </a:t>
            </a:r>
            <a:r>
              <a:rPr sz="900" dirty="0">
                <a:solidFill>
                  <a:srgbClr val="1C216F"/>
                </a:solidFill>
                <a:latin typeface="HelveticaNeueLTPro-Md"/>
                <a:cs typeface="HelveticaNeueLTPro-Md"/>
              </a:rPr>
              <a:t>may</a:t>
            </a:r>
            <a:r>
              <a:rPr sz="900" spc="10" dirty="0">
                <a:solidFill>
                  <a:srgbClr val="1C216F"/>
                </a:solidFill>
                <a:latin typeface="HelveticaNeueLTPro-Md"/>
                <a:cs typeface="HelveticaNeueLTPro-Md"/>
              </a:rPr>
              <a:t> </a:t>
            </a:r>
            <a:r>
              <a:rPr sz="900" spc="5" dirty="0">
                <a:solidFill>
                  <a:srgbClr val="1C216F"/>
                </a:solidFill>
                <a:latin typeface="HelveticaNeueLTPro-Md"/>
                <a:cs typeface="HelveticaNeueLTPro-Md"/>
              </a:rPr>
              <a:t>include </a:t>
            </a:r>
            <a:r>
              <a:rPr sz="900" dirty="0">
                <a:solidFill>
                  <a:srgbClr val="1C216F"/>
                </a:solidFill>
                <a:latin typeface="HelveticaNeueLTPro-Md"/>
                <a:cs typeface="HelveticaNeueLTPro-Md"/>
              </a:rPr>
              <a:t>the</a:t>
            </a:r>
            <a:r>
              <a:rPr sz="900" spc="10" dirty="0">
                <a:solidFill>
                  <a:srgbClr val="1C216F"/>
                </a:solidFill>
                <a:latin typeface="HelveticaNeueLTPro-Md"/>
                <a:cs typeface="HelveticaNeueLTPro-Md"/>
              </a:rPr>
              <a:t> </a:t>
            </a:r>
            <a:r>
              <a:rPr sz="900" dirty="0">
                <a:solidFill>
                  <a:srgbClr val="1C216F"/>
                </a:solidFill>
                <a:latin typeface="HelveticaNeueLTPro-Md"/>
                <a:cs typeface="HelveticaNeueLTPro-Md"/>
              </a:rPr>
              <a:t>following:</a:t>
            </a:r>
            <a:r>
              <a:rPr sz="900" spc="10" dirty="0">
                <a:solidFill>
                  <a:srgbClr val="1C216F"/>
                </a:solidFill>
                <a:latin typeface="HelveticaNeueLTPro-Md"/>
                <a:cs typeface="HelveticaNeueLTPro-Md"/>
              </a:rPr>
              <a:t> </a:t>
            </a:r>
            <a:r>
              <a:rPr sz="900" spc="5" dirty="0">
                <a:solidFill>
                  <a:srgbClr val="1C216F"/>
                </a:solidFill>
                <a:latin typeface="HelveticaNeueLTPro-Md"/>
                <a:cs typeface="HelveticaNeueLTPro-Md"/>
              </a:rPr>
              <a:t>irritation,</a:t>
            </a:r>
            <a:r>
              <a:rPr sz="900" spc="10" dirty="0">
                <a:solidFill>
                  <a:srgbClr val="1C216F"/>
                </a:solidFill>
                <a:latin typeface="HelveticaNeueLTPro-Md"/>
                <a:cs typeface="HelveticaNeueLTPro-Md"/>
              </a:rPr>
              <a:t> </a:t>
            </a:r>
            <a:r>
              <a:rPr sz="900" dirty="0">
                <a:solidFill>
                  <a:srgbClr val="1C216F"/>
                </a:solidFill>
                <a:latin typeface="HelveticaNeueLTPro-Md"/>
                <a:cs typeface="HelveticaNeueLTPro-Md"/>
              </a:rPr>
              <a:t>watering,</a:t>
            </a:r>
            <a:r>
              <a:rPr sz="900" spc="10" dirty="0">
                <a:solidFill>
                  <a:srgbClr val="1C216F"/>
                </a:solidFill>
                <a:latin typeface="HelveticaNeueLTPro-Md"/>
                <a:cs typeface="HelveticaNeueLTPro-Md"/>
              </a:rPr>
              <a:t> </a:t>
            </a:r>
            <a:r>
              <a:rPr sz="900" spc="5" dirty="0">
                <a:solidFill>
                  <a:srgbClr val="1C216F"/>
                </a:solidFill>
                <a:latin typeface="HelveticaNeueLTPro-Md"/>
                <a:cs typeface="HelveticaNeueLTPro-Md"/>
              </a:rPr>
              <a:t>redness</a:t>
            </a:r>
            <a:endParaRPr sz="900">
              <a:latin typeface="HelveticaNeueLTPro-Md"/>
              <a:cs typeface="HelveticaNeueLTPro-Md"/>
            </a:endParaRPr>
          </a:p>
        </p:txBody>
      </p:sp>
      <p:sp>
        <p:nvSpPr>
          <p:cNvPr id="15" name="object 15"/>
          <p:cNvSpPr txBox="1"/>
          <p:nvPr/>
        </p:nvSpPr>
        <p:spPr>
          <a:xfrm>
            <a:off x="615950" y="6781800"/>
            <a:ext cx="1739900" cy="1231106"/>
          </a:xfrm>
          <a:prstGeom prst="rect">
            <a:avLst/>
          </a:prstGeom>
        </p:spPr>
        <p:txBody>
          <a:bodyPr vert="horz" wrap="square" lIns="0" tIns="25400" rIns="0" bIns="0" rtlCol="0">
            <a:spAutoFit/>
          </a:bodyPr>
          <a:lstStyle/>
          <a:p>
            <a:pPr marL="12700" marR="5080">
              <a:lnSpc>
                <a:spcPts val="1000"/>
              </a:lnSpc>
              <a:spcBef>
                <a:spcPts val="200"/>
              </a:spcBef>
            </a:pPr>
            <a:r>
              <a:rPr sz="900" b="1" spc="5" dirty="0">
                <a:solidFill>
                  <a:srgbClr val="025FAD"/>
                </a:solidFill>
                <a:latin typeface="Helvetica Neue LT Pro 75"/>
                <a:cs typeface="Helvetica Neue LT Pro 75"/>
              </a:rPr>
              <a:t>CHRONIC EFFECTS </a:t>
            </a:r>
            <a:r>
              <a:rPr sz="900" b="1" spc="10" dirty="0">
                <a:solidFill>
                  <a:srgbClr val="025FAD"/>
                </a:solidFill>
                <a:latin typeface="Helvetica Neue LT Pro 75"/>
                <a:cs typeface="Helvetica Neue LT Pro 75"/>
              </a:rPr>
              <a:t> </a:t>
            </a:r>
            <a:endParaRPr lang="en-US" sz="900" b="1" spc="10" dirty="0">
              <a:solidFill>
                <a:srgbClr val="025FAD"/>
              </a:solidFill>
              <a:latin typeface="Helvetica Neue LT Pro 75"/>
              <a:cs typeface="Helvetica Neue LT Pro 75"/>
            </a:endParaRPr>
          </a:p>
          <a:p>
            <a:pPr marL="12700" marR="5080">
              <a:lnSpc>
                <a:spcPts val="1000"/>
              </a:lnSpc>
              <a:spcBef>
                <a:spcPts val="200"/>
              </a:spcBef>
            </a:pPr>
            <a:endParaRPr lang="en-TT" sz="900" b="1" spc="10" dirty="0">
              <a:solidFill>
                <a:srgbClr val="025FAD"/>
              </a:solidFill>
              <a:latin typeface="Helvetica Neue LT Pro 75"/>
              <a:cs typeface="Helvetica Neue LT Pro 75"/>
            </a:endParaRPr>
          </a:p>
          <a:p>
            <a:pPr marL="12700" marR="5080">
              <a:lnSpc>
                <a:spcPts val="1000"/>
              </a:lnSpc>
              <a:spcBef>
                <a:spcPts val="200"/>
              </a:spcBef>
            </a:pPr>
            <a:r>
              <a:rPr sz="900" b="1" spc="10" dirty="0">
                <a:solidFill>
                  <a:srgbClr val="025FAD"/>
                </a:solidFill>
                <a:latin typeface="Helvetica Neue LT Pro 75"/>
                <a:cs typeface="Helvetica Neue LT Pro 75"/>
              </a:rPr>
              <a:t>CARCINOGENICITY </a:t>
            </a:r>
            <a:r>
              <a:rPr sz="900" b="1" spc="15" dirty="0">
                <a:solidFill>
                  <a:srgbClr val="025FAD"/>
                </a:solidFill>
                <a:latin typeface="Helvetica Neue LT Pro 75"/>
                <a:cs typeface="Helvetica Neue LT Pro 75"/>
              </a:rPr>
              <a:t> </a:t>
            </a:r>
            <a:endParaRPr lang="en-US" sz="900" b="1" spc="15" dirty="0">
              <a:solidFill>
                <a:srgbClr val="025FAD"/>
              </a:solidFill>
              <a:latin typeface="Helvetica Neue LT Pro 75"/>
              <a:cs typeface="Helvetica Neue LT Pro 75"/>
            </a:endParaRPr>
          </a:p>
          <a:p>
            <a:pPr marL="12700" marR="5080">
              <a:lnSpc>
                <a:spcPts val="1000"/>
              </a:lnSpc>
              <a:spcBef>
                <a:spcPts val="200"/>
              </a:spcBef>
            </a:pPr>
            <a:r>
              <a:rPr sz="900" b="1" spc="5" dirty="0">
                <a:solidFill>
                  <a:srgbClr val="025FAD"/>
                </a:solidFill>
                <a:latin typeface="Helvetica Neue LT Pro 75"/>
                <a:cs typeface="Helvetica Neue LT Pro 75"/>
              </a:rPr>
              <a:t>MUTAGENICITY </a:t>
            </a:r>
            <a:r>
              <a:rPr sz="900" b="1" spc="10" dirty="0">
                <a:solidFill>
                  <a:srgbClr val="025FAD"/>
                </a:solidFill>
                <a:latin typeface="Helvetica Neue LT Pro 75"/>
                <a:cs typeface="Helvetica Neue LT Pro 75"/>
              </a:rPr>
              <a:t> </a:t>
            </a:r>
            <a:endParaRPr lang="en-US" sz="900" b="1" spc="10" dirty="0">
              <a:solidFill>
                <a:srgbClr val="025FAD"/>
              </a:solidFill>
              <a:latin typeface="Helvetica Neue LT Pro 75"/>
              <a:cs typeface="Helvetica Neue LT Pro 75"/>
            </a:endParaRPr>
          </a:p>
          <a:p>
            <a:pPr marL="12700" marR="5080">
              <a:lnSpc>
                <a:spcPts val="1000"/>
              </a:lnSpc>
              <a:spcBef>
                <a:spcPts val="200"/>
              </a:spcBef>
            </a:pPr>
            <a:r>
              <a:rPr sz="900" b="1" spc="5" dirty="0">
                <a:solidFill>
                  <a:srgbClr val="025FAD"/>
                </a:solidFill>
                <a:latin typeface="Helvetica Neue LT Pro 75"/>
                <a:cs typeface="Helvetica Neue LT Pro 75"/>
              </a:rPr>
              <a:t>TERATOGENICITY </a:t>
            </a:r>
            <a:r>
              <a:rPr sz="900" b="1" spc="10" dirty="0">
                <a:solidFill>
                  <a:srgbClr val="025FAD"/>
                </a:solidFill>
                <a:latin typeface="Helvetica Neue LT Pro 75"/>
                <a:cs typeface="Helvetica Neue LT Pro 75"/>
              </a:rPr>
              <a:t> </a:t>
            </a:r>
            <a:endParaRPr lang="en-US" sz="900" b="1" spc="10" dirty="0">
              <a:solidFill>
                <a:srgbClr val="025FAD"/>
              </a:solidFill>
              <a:latin typeface="Helvetica Neue LT Pro 75"/>
              <a:cs typeface="Helvetica Neue LT Pro 75"/>
            </a:endParaRPr>
          </a:p>
          <a:p>
            <a:pPr marL="12700" marR="5080">
              <a:lnSpc>
                <a:spcPts val="1000"/>
              </a:lnSpc>
              <a:spcBef>
                <a:spcPts val="200"/>
              </a:spcBef>
            </a:pPr>
            <a:r>
              <a:rPr sz="900" b="1" spc="5" dirty="0">
                <a:solidFill>
                  <a:srgbClr val="025FAD"/>
                </a:solidFill>
                <a:latin typeface="Helvetica Neue LT Pro 75"/>
                <a:cs typeface="Helvetica Neue LT Pro 75"/>
              </a:rPr>
              <a:t>DEVELOPMENTAL EFFECTS </a:t>
            </a:r>
            <a:r>
              <a:rPr sz="900" b="1" spc="10" dirty="0">
                <a:solidFill>
                  <a:srgbClr val="025FAD"/>
                </a:solidFill>
                <a:latin typeface="Helvetica Neue LT Pro 75"/>
                <a:cs typeface="Helvetica Neue LT Pro 75"/>
              </a:rPr>
              <a:t> </a:t>
            </a:r>
            <a:endParaRPr lang="en-US" sz="900" b="1" spc="10" dirty="0">
              <a:solidFill>
                <a:srgbClr val="025FAD"/>
              </a:solidFill>
              <a:latin typeface="Helvetica Neue LT Pro 75"/>
              <a:cs typeface="Helvetica Neue LT Pro 75"/>
            </a:endParaRPr>
          </a:p>
          <a:p>
            <a:pPr marL="12700" marR="5080">
              <a:lnSpc>
                <a:spcPts val="1000"/>
              </a:lnSpc>
              <a:spcBef>
                <a:spcPts val="200"/>
              </a:spcBef>
            </a:pPr>
            <a:r>
              <a:rPr sz="900" b="1" spc="10" dirty="0">
                <a:solidFill>
                  <a:srgbClr val="025FAD"/>
                </a:solidFill>
                <a:latin typeface="Helvetica Neue LT Pro 75"/>
                <a:cs typeface="Helvetica Neue LT Pro 75"/>
              </a:rPr>
              <a:t>FERTILITY </a:t>
            </a:r>
            <a:r>
              <a:rPr sz="900" b="1" spc="5" dirty="0">
                <a:solidFill>
                  <a:srgbClr val="025FAD"/>
                </a:solidFill>
                <a:latin typeface="Helvetica Neue LT Pro 75"/>
                <a:cs typeface="Helvetica Neue LT Pro 75"/>
              </a:rPr>
              <a:t>EFFECTS </a:t>
            </a:r>
            <a:r>
              <a:rPr sz="900" b="1" spc="10" dirty="0">
                <a:solidFill>
                  <a:srgbClr val="025FAD"/>
                </a:solidFill>
                <a:latin typeface="Helvetica Neue LT Pro 75"/>
                <a:cs typeface="Helvetica Neue LT Pro 75"/>
              </a:rPr>
              <a:t> </a:t>
            </a:r>
            <a:endParaRPr lang="en-US" sz="900" b="1" spc="10" dirty="0">
              <a:solidFill>
                <a:srgbClr val="025FAD"/>
              </a:solidFill>
              <a:latin typeface="Helvetica Neue LT Pro 75"/>
              <a:cs typeface="Helvetica Neue LT Pro 75"/>
            </a:endParaRPr>
          </a:p>
          <a:p>
            <a:pPr marL="12700" marR="5080">
              <a:lnSpc>
                <a:spcPts val="1000"/>
              </a:lnSpc>
              <a:spcBef>
                <a:spcPts val="200"/>
              </a:spcBef>
            </a:pPr>
            <a:r>
              <a:rPr sz="900" b="1" spc="10" dirty="0">
                <a:solidFill>
                  <a:srgbClr val="025FAD"/>
                </a:solidFill>
                <a:latin typeface="Helvetica Neue LT Pro 75"/>
                <a:cs typeface="Helvetica Neue LT Pro 75"/>
              </a:rPr>
              <a:t>DENMARK</a:t>
            </a:r>
            <a:r>
              <a:rPr sz="900" b="1" spc="-25" dirty="0">
                <a:solidFill>
                  <a:srgbClr val="025FAD"/>
                </a:solidFill>
                <a:latin typeface="Helvetica Neue LT Pro 75"/>
                <a:cs typeface="Helvetica Neue LT Pro 75"/>
              </a:rPr>
              <a:t> </a:t>
            </a:r>
            <a:r>
              <a:rPr sz="900" b="1" spc="5" dirty="0">
                <a:solidFill>
                  <a:srgbClr val="025FAD"/>
                </a:solidFill>
                <a:latin typeface="Helvetica Neue LT Pro 75"/>
                <a:cs typeface="Helvetica Neue LT Pro 75"/>
              </a:rPr>
              <a:t>CARCINOGEN</a:t>
            </a:r>
            <a:r>
              <a:rPr sz="900" b="1" spc="-25" dirty="0">
                <a:solidFill>
                  <a:srgbClr val="025FAD"/>
                </a:solidFill>
                <a:latin typeface="Helvetica Neue LT Pro 75"/>
                <a:cs typeface="Helvetica Neue LT Pro 75"/>
              </a:rPr>
              <a:t> </a:t>
            </a:r>
            <a:r>
              <a:rPr sz="900" b="1" spc="10" dirty="0">
                <a:solidFill>
                  <a:srgbClr val="025FAD"/>
                </a:solidFill>
                <a:latin typeface="Helvetica Neue LT Pro 75"/>
                <a:cs typeface="Helvetica Neue LT Pro 75"/>
              </a:rPr>
              <a:t>LIST</a:t>
            </a:r>
            <a:endParaRPr sz="900" dirty="0">
              <a:latin typeface="Helvetica Neue LT Pro 75"/>
              <a:cs typeface="Helvetica Neue LT Pro 75"/>
            </a:endParaRPr>
          </a:p>
        </p:txBody>
      </p:sp>
      <p:sp>
        <p:nvSpPr>
          <p:cNvPr id="16" name="object 16"/>
          <p:cNvSpPr txBox="1"/>
          <p:nvPr/>
        </p:nvSpPr>
        <p:spPr>
          <a:xfrm>
            <a:off x="2425730" y="6781800"/>
            <a:ext cx="5499070" cy="1436291"/>
          </a:xfrm>
          <a:prstGeom prst="rect">
            <a:avLst/>
          </a:prstGeom>
        </p:spPr>
        <p:txBody>
          <a:bodyPr vert="horz" wrap="square" lIns="0" tIns="25400" rIns="0" bIns="0" rtlCol="0">
            <a:spAutoFit/>
          </a:bodyPr>
          <a:lstStyle/>
          <a:p>
            <a:pPr marL="12700" marR="1769745" algn="just">
              <a:lnSpc>
                <a:spcPts val="1000"/>
              </a:lnSpc>
              <a:spcBef>
                <a:spcPts val="200"/>
              </a:spcBef>
            </a:pPr>
            <a:r>
              <a:rPr lang="en-US" sz="900" spc="5" dirty="0">
                <a:solidFill>
                  <a:srgbClr val="1C216F"/>
                </a:solidFill>
                <a:latin typeface="HelveticaNeueLTPro-Md"/>
                <a:cs typeface="HelveticaNeueLTPro-Md"/>
              </a:rPr>
              <a:t>Once sensitized, a severe allergic reaction may occur when subsequently exposed to very low levels.</a:t>
            </a:r>
          </a:p>
          <a:p>
            <a:pPr marL="12700" marR="1769745" algn="just">
              <a:lnSpc>
                <a:spcPts val="1000"/>
              </a:lnSpc>
              <a:spcBef>
                <a:spcPts val="200"/>
              </a:spcBef>
            </a:pPr>
            <a:r>
              <a:rPr lang="en-US" sz="900" spc="5" dirty="0">
                <a:solidFill>
                  <a:srgbClr val="1C216F"/>
                </a:solidFill>
                <a:latin typeface="HelveticaNeueLTPro-Md"/>
                <a:cs typeface="HelveticaNeueLTPro-Md"/>
              </a:rPr>
              <a:t>May cause cancer. Risk of cancer depends on duration and level of exposure. </a:t>
            </a:r>
          </a:p>
          <a:p>
            <a:pPr marL="12700" marR="1769745" algn="just">
              <a:lnSpc>
                <a:spcPts val="1000"/>
              </a:lnSpc>
              <a:spcBef>
                <a:spcPts val="200"/>
              </a:spcBef>
            </a:pPr>
            <a:r>
              <a:rPr lang="en-US" sz="900" spc="5" dirty="0">
                <a:solidFill>
                  <a:srgbClr val="1C216F"/>
                </a:solidFill>
                <a:latin typeface="HelveticaNeueLTPro-Md"/>
                <a:cs typeface="HelveticaNeueLTPro-Md"/>
              </a:rPr>
              <a:t>May cause heritable genetic effects.</a:t>
            </a:r>
          </a:p>
          <a:p>
            <a:pPr marL="12700" marR="1769745" algn="just">
              <a:lnSpc>
                <a:spcPts val="1000"/>
              </a:lnSpc>
              <a:spcBef>
                <a:spcPts val="200"/>
              </a:spcBef>
            </a:pPr>
            <a:r>
              <a:rPr sz="900" spc="5" dirty="0">
                <a:solidFill>
                  <a:srgbClr val="1C216F"/>
                </a:solidFill>
                <a:latin typeface="HelveticaNeueLTPro-Md"/>
                <a:cs typeface="HelveticaNeueLTPro-Md"/>
              </a:rPr>
              <a:t>No known significant </a:t>
            </a:r>
            <a:r>
              <a:rPr sz="900" spc="10" dirty="0">
                <a:solidFill>
                  <a:srgbClr val="1C216F"/>
                </a:solidFill>
                <a:latin typeface="HelveticaNeueLTPro-Md"/>
                <a:cs typeface="HelveticaNeueLTPro-Md"/>
              </a:rPr>
              <a:t>effects </a:t>
            </a:r>
            <a:r>
              <a:rPr sz="900" spc="5" dirty="0">
                <a:solidFill>
                  <a:srgbClr val="1C216F"/>
                </a:solidFill>
                <a:latin typeface="HelveticaNeueLTPro-Md"/>
                <a:cs typeface="HelveticaNeueLTPro-Md"/>
              </a:rPr>
              <a:t>or critical </a:t>
            </a:r>
            <a:r>
              <a:rPr sz="900" spc="10" dirty="0">
                <a:solidFill>
                  <a:srgbClr val="1C216F"/>
                </a:solidFill>
                <a:latin typeface="HelveticaNeueLTPro-Md"/>
                <a:cs typeface="HelveticaNeueLTPro-Md"/>
              </a:rPr>
              <a:t>hazards </a:t>
            </a:r>
            <a:r>
              <a:rPr sz="900" spc="-240" dirty="0">
                <a:solidFill>
                  <a:srgbClr val="1C216F"/>
                </a:solidFill>
                <a:latin typeface="HelveticaNeueLTPro-Md"/>
                <a:cs typeface="HelveticaNeueLTPro-Md"/>
              </a:rPr>
              <a:t> </a:t>
            </a:r>
            <a:endParaRPr lang="en-US" sz="900" spc="-240" dirty="0">
              <a:solidFill>
                <a:srgbClr val="1C216F"/>
              </a:solidFill>
              <a:latin typeface="HelveticaNeueLTPro-Md"/>
              <a:cs typeface="HelveticaNeueLTPro-Md"/>
            </a:endParaRPr>
          </a:p>
          <a:p>
            <a:pPr marL="12700" marR="1769745" algn="just">
              <a:lnSpc>
                <a:spcPts val="1000"/>
              </a:lnSpc>
              <a:spcBef>
                <a:spcPts val="200"/>
              </a:spcBef>
            </a:pPr>
            <a:r>
              <a:rPr sz="900" spc="5" dirty="0">
                <a:solidFill>
                  <a:srgbClr val="1C216F"/>
                </a:solidFill>
                <a:latin typeface="HelveticaNeueLTPro-Md"/>
                <a:cs typeface="HelveticaNeueLTPro-Md"/>
              </a:rPr>
              <a:t>No known significant </a:t>
            </a:r>
            <a:r>
              <a:rPr sz="900" spc="10" dirty="0">
                <a:solidFill>
                  <a:srgbClr val="1C216F"/>
                </a:solidFill>
                <a:latin typeface="HelveticaNeueLTPro-Md"/>
                <a:cs typeface="HelveticaNeueLTPro-Md"/>
              </a:rPr>
              <a:t>effects </a:t>
            </a:r>
            <a:r>
              <a:rPr sz="900" spc="5" dirty="0">
                <a:solidFill>
                  <a:srgbClr val="1C216F"/>
                </a:solidFill>
                <a:latin typeface="HelveticaNeueLTPro-Md"/>
                <a:cs typeface="HelveticaNeueLTPro-Md"/>
              </a:rPr>
              <a:t>or critical </a:t>
            </a:r>
            <a:r>
              <a:rPr sz="900" spc="10" dirty="0">
                <a:solidFill>
                  <a:srgbClr val="1C216F"/>
                </a:solidFill>
                <a:latin typeface="HelveticaNeueLTPro-Md"/>
                <a:cs typeface="HelveticaNeueLTPro-Md"/>
              </a:rPr>
              <a:t>hazards </a:t>
            </a:r>
            <a:r>
              <a:rPr sz="900" spc="-240" dirty="0">
                <a:solidFill>
                  <a:srgbClr val="1C216F"/>
                </a:solidFill>
                <a:latin typeface="HelveticaNeueLTPro-Md"/>
                <a:cs typeface="HelveticaNeueLTPro-Md"/>
              </a:rPr>
              <a:t> </a:t>
            </a:r>
            <a:endParaRPr lang="en-US" sz="900" spc="-240" dirty="0">
              <a:solidFill>
                <a:srgbClr val="1C216F"/>
              </a:solidFill>
              <a:latin typeface="HelveticaNeueLTPro-Md"/>
              <a:cs typeface="HelveticaNeueLTPro-Md"/>
            </a:endParaRPr>
          </a:p>
          <a:p>
            <a:pPr marL="12700" marR="1769745" algn="just">
              <a:lnSpc>
                <a:spcPts val="1000"/>
              </a:lnSpc>
              <a:spcBef>
                <a:spcPts val="200"/>
              </a:spcBef>
            </a:pPr>
            <a:r>
              <a:rPr sz="900" spc="5" dirty="0">
                <a:solidFill>
                  <a:srgbClr val="1C216F"/>
                </a:solidFill>
                <a:latin typeface="HelveticaNeueLTPro-Md"/>
                <a:cs typeface="HelveticaNeueLTPro-Md"/>
              </a:rPr>
              <a:t>No</a:t>
            </a:r>
            <a:r>
              <a:rPr sz="900" spc="-10" dirty="0">
                <a:solidFill>
                  <a:srgbClr val="1C216F"/>
                </a:solidFill>
                <a:latin typeface="HelveticaNeueLTPro-Md"/>
                <a:cs typeface="HelveticaNeueLTPro-Md"/>
              </a:rPr>
              <a:t> </a:t>
            </a:r>
            <a:r>
              <a:rPr sz="900" spc="5" dirty="0">
                <a:solidFill>
                  <a:srgbClr val="1C216F"/>
                </a:solidFill>
                <a:latin typeface="HelveticaNeueLTPro-Md"/>
                <a:cs typeface="HelveticaNeueLTPro-Md"/>
              </a:rPr>
              <a:t>known</a:t>
            </a:r>
            <a:r>
              <a:rPr sz="900" spc="-5" dirty="0">
                <a:solidFill>
                  <a:srgbClr val="1C216F"/>
                </a:solidFill>
                <a:latin typeface="HelveticaNeueLTPro-Md"/>
                <a:cs typeface="HelveticaNeueLTPro-Md"/>
              </a:rPr>
              <a:t> </a:t>
            </a:r>
            <a:r>
              <a:rPr sz="900" spc="5" dirty="0">
                <a:solidFill>
                  <a:srgbClr val="1C216F"/>
                </a:solidFill>
                <a:latin typeface="HelveticaNeueLTPro-Md"/>
                <a:cs typeface="HelveticaNeueLTPro-Md"/>
              </a:rPr>
              <a:t>significant</a:t>
            </a:r>
            <a:r>
              <a:rPr sz="900" spc="-5" dirty="0">
                <a:solidFill>
                  <a:srgbClr val="1C216F"/>
                </a:solidFill>
                <a:latin typeface="HelveticaNeueLTPro-Md"/>
                <a:cs typeface="HelveticaNeueLTPro-Md"/>
              </a:rPr>
              <a:t> </a:t>
            </a:r>
            <a:r>
              <a:rPr sz="900" spc="10" dirty="0">
                <a:solidFill>
                  <a:srgbClr val="1C216F"/>
                </a:solidFill>
                <a:latin typeface="HelveticaNeueLTPro-Md"/>
                <a:cs typeface="HelveticaNeueLTPro-Md"/>
              </a:rPr>
              <a:t>effects</a:t>
            </a:r>
            <a:r>
              <a:rPr sz="900" spc="-5" dirty="0">
                <a:solidFill>
                  <a:srgbClr val="1C216F"/>
                </a:solidFill>
                <a:latin typeface="HelveticaNeueLTPro-Md"/>
                <a:cs typeface="HelveticaNeueLTPro-Md"/>
              </a:rPr>
              <a:t> </a:t>
            </a:r>
            <a:r>
              <a:rPr sz="900" spc="5" dirty="0">
                <a:solidFill>
                  <a:srgbClr val="1C216F"/>
                </a:solidFill>
                <a:latin typeface="HelveticaNeueLTPro-Md"/>
                <a:cs typeface="HelveticaNeueLTPro-Md"/>
              </a:rPr>
              <a:t>or</a:t>
            </a:r>
            <a:r>
              <a:rPr sz="900" spc="-5" dirty="0">
                <a:solidFill>
                  <a:srgbClr val="1C216F"/>
                </a:solidFill>
                <a:latin typeface="HelveticaNeueLTPro-Md"/>
                <a:cs typeface="HelveticaNeueLTPro-Md"/>
              </a:rPr>
              <a:t> </a:t>
            </a:r>
            <a:r>
              <a:rPr sz="900" spc="5" dirty="0">
                <a:solidFill>
                  <a:srgbClr val="1C216F"/>
                </a:solidFill>
                <a:latin typeface="HelveticaNeueLTPro-Md"/>
                <a:cs typeface="HelveticaNeueLTPro-Md"/>
              </a:rPr>
              <a:t>critical</a:t>
            </a:r>
            <a:r>
              <a:rPr sz="900" spc="-5" dirty="0">
                <a:solidFill>
                  <a:srgbClr val="1C216F"/>
                </a:solidFill>
                <a:latin typeface="HelveticaNeueLTPro-Md"/>
                <a:cs typeface="HelveticaNeueLTPro-Md"/>
              </a:rPr>
              <a:t> </a:t>
            </a:r>
            <a:r>
              <a:rPr sz="900" spc="10" dirty="0">
                <a:solidFill>
                  <a:srgbClr val="1C216F"/>
                </a:solidFill>
                <a:latin typeface="HelveticaNeueLTPro-Md"/>
                <a:cs typeface="HelveticaNeueLTPro-Md"/>
              </a:rPr>
              <a:t>hazards</a:t>
            </a:r>
            <a:endParaRPr sz="900" dirty="0">
              <a:latin typeface="HelveticaNeueLTPro-Md"/>
              <a:cs typeface="HelveticaNeueLTPro-Md"/>
            </a:endParaRPr>
          </a:p>
          <a:p>
            <a:pPr marL="12700" marR="5080" indent="-635" algn="just">
              <a:lnSpc>
                <a:spcPts val="1000"/>
              </a:lnSpc>
            </a:pPr>
            <a:r>
              <a:rPr sz="900" spc="5" dirty="0">
                <a:solidFill>
                  <a:srgbClr val="1C216F"/>
                </a:solidFill>
                <a:latin typeface="HelveticaNeueLTPro-Md"/>
                <a:cs typeface="HelveticaNeueLTPro-Md"/>
              </a:rPr>
              <a:t>Contains </a:t>
            </a:r>
            <a:r>
              <a:rPr sz="900" dirty="0">
                <a:solidFill>
                  <a:srgbClr val="1C216F"/>
                </a:solidFill>
                <a:latin typeface="HelveticaNeueLTPro-Md"/>
                <a:cs typeface="HelveticaNeueLTPro-Md"/>
              </a:rPr>
              <a:t>a </a:t>
            </a:r>
            <a:r>
              <a:rPr sz="900" spc="5" dirty="0">
                <a:solidFill>
                  <a:srgbClr val="1C216F"/>
                </a:solidFill>
                <a:latin typeface="HelveticaNeueLTPro-Md"/>
                <a:cs typeface="HelveticaNeueLTPro-Md"/>
              </a:rPr>
              <a:t>substance or substances listed under National </a:t>
            </a:r>
            <a:r>
              <a:rPr sz="900" dirty="0">
                <a:solidFill>
                  <a:srgbClr val="1C216F"/>
                </a:solidFill>
                <a:latin typeface="HelveticaNeueLTPro-Md"/>
                <a:cs typeface="HelveticaNeueLTPro-Md"/>
              </a:rPr>
              <a:t>Working </a:t>
            </a:r>
            <a:r>
              <a:rPr sz="900" spc="5" dirty="0">
                <a:solidFill>
                  <a:srgbClr val="1C216F"/>
                </a:solidFill>
                <a:latin typeface="HelveticaNeueLTPro-Md"/>
                <a:cs typeface="HelveticaNeueLTPro-Md"/>
              </a:rPr>
              <a:t>Environment </a:t>
            </a:r>
            <a:r>
              <a:rPr sz="900" spc="-240" dirty="0">
                <a:solidFill>
                  <a:srgbClr val="1C216F"/>
                </a:solidFill>
                <a:latin typeface="HelveticaNeueLTPro-Md"/>
                <a:cs typeface="HelveticaNeueLTPro-Md"/>
              </a:rPr>
              <a:t> </a:t>
            </a:r>
            <a:endParaRPr lang="en-US" sz="900" spc="-240" dirty="0">
              <a:solidFill>
                <a:srgbClr val="1C216F"/>
              </a:solidFill>
              <a:latin typeface="HelveticaNeueLTPro-Md"/>
              <a:cs typeface="HelveticaNeueLTPro-Md"/>
            </a:endParaRPr>
          </a:p>
          <a:p>
            <a:pPr marL="12700" marR="5080" indent="-635" algn="just">
              <a:lnSpc>
                <a:spcPts val="1000"/>
              </a:lnSpc>
            </a:pPr>
            <a:r>
              <a:rPr sz="900" spc="5" dirty="0">
                <a:solidFill>
                  <a:srgbClr val="1C216F"/>
                </a:solidFill>
                <a:latin typeface="HelveticaNeueLTPro-Md"/>
                <a:cs typeface="HelveticaNeueLTPro-Md"/>
              </a:rPr>
              <a:t>Authorities</a:t>
            </a:r>
            <a:r>
              <a:rPr sz="900" spc="-5" dirty="0">
                <a:solidFill>
                  <a:srgbClr val="1C216F"/>
                </a:solidFill>
                <a:latin typeface="HelveticaNeueLTPro-Md"/>
                <a:cs typeface="HelveticaNeueLTPro-Md"/>
              </a:rPr>
              <a:t> </a:t>
            </a:r>
            <a:r>
              <a:rPr sz="900" dirty="0">
                <a:solidFill>
                  <a:srgbClr val="1C216F"/>
                </a:solidFill>
                <a:latin typeface="HelveticaNeueLTPro-Md"/>
                <a:cs typeface="HelveticaNeueLTPro-Md"/>
              </a:rPr>
              <a:t>Executive </a:t>
            </a:r>
            <a:r>
              <a:rPr sz="900" spc="5" dirty="0">
                <a:solidFill>
                  <a:srgbClr val="1C216F"/>
                </a:solidFill>
                <a:latin typeface="HelveticaNeueLTPro-Md"/>
                <a:cs typeface="HelveticaNeueLTPro-Md"/>
              </a:rPr>
              <a:t>Order</a:t>
            </a:r>
            <a:r>
              <a:rPr sz="900" dirty="0">
                <a:solidFill>
                  <a:srgbClr val="1C216F"/>
                </a:solidFill>
                <a:latin typeface="HelveticaNeueLTPro-Md"/>
                <a:cs typeface="HelveticaNeueLTPro-Md"/>
              </a:rPr>
              <a:t> </a:t>
            </a:r>
            <a:r>
              <a:rPr sz="900" spc="10" dirty="0">
                <a:solidFill>
                  <a:srgbClr val="1C216F"/>
                </a:solidFill>
                <a:latin typeface="HelveticaNeueLTPro-Md"/>
                <a:cs typeface="HelveticaNeueLTPro-Md"/>
              </a:rPr>
              <a:t>908/2005.</a:t>
            </a:r>
            <a:endParaRPr sz="900" dirty="0">
              <a:latin typeface="HelveticaNeueLTPro-Md"/>
              <a:cs typeface="HelveticaNeueLTPro-Md"/>
            </a:endParaRPr>
          </a:p>
        </p:txBody>
      </p:sp>
      <p:graphicFrame>
        <p:nvGraphicFramePr>
          <p:cNvPr id="17" name="object 17"/>
          <p:cNvGraphicFramePr>
            <a:graphicFrameLocks noGrp="1"/>
          </p:cNvGraphicFramePr>
          <p:nvPr>
            <p:extLst>
              <p:ext uri="{D42A27DB-BD31-4B8C-83A1-F6EECF244321}">
                <p14:modId xmlns:p14="http://schemas.microsoft.com/office/powerpoint/2010/main" val="3710198372"/>
              </p:ext>
            </p:extLst>
          </p:nvPr>
        </p:nvGraphicFramePr>
        <p:xfrm>
          <a:off x="457200" y="5820411"/>
          <a:ext cx="6691630" cy="808989"/>
        </p:xfrm>
        <a:graphic>
          <a:graphicData uri="http://schemas.openxmlformats.org/drawingml/2006/table">
            <a:tbl>
              <a:tblPr firstRow="1" bandRow="1">
                <a:tableStyleId>{2D5ABB26-0587-4C30-8999-92F81FD0307C}</a:tableStyleId>
              </a:tblPr>
              <a:tblGrid>
                <a:gridCol w="945515">
                  <a:extLst>
                    <a:ext uri="{9D8B030D-6E8A-4147-A177-3AD203B41FA5}">
                      <a16:colId xmlns:a16="http://schemas.microsoft.com/office/drawing/2014/main" val="20000"/>
                    </a:ext>
                  </a:extLst>
                </a:gridCol>
                <a:gridCol w="1360805">
                  <a:extLst>
                    <a:ext uri="{9D8B030D-6E8A-4147-A177-3AD203B41FA5}">
                      <a16:colId xmlns:a16="http://schemas.microsoft.com/office/drawing/2014/main" val="20001"/>
                    </a:ext>
                  </a:extLst>
                </a:gridCol>
                <a:gridCol w="1223010">
                  <a:extLst>
                    <a:ext uri="{9D8B030D-6E8A-4147-A177-3AD203B41FA5}">
                      <a16:colId xmlns:a16="http://schemas.microsoft.com/office/drawing/2014/main" val="20002"/>
                    </a:ext>
                  </a:extLst>
                </a:gridCol>
                <a:gridCol w="1757680">
                  <a:extLst>
                    <a:ext uri="{9D8B030D-6E8A-4147-A177-3AD203B41FA5}">
                      <a16:colId xmlns:a16="http://schemas.microsoft.com/office/drawing/2014/main" val="20003"/>
                    </a:ext>
                  </a:extLst>
                </a:gridCol>
                <a:gridCol w="1404620">
                  <a:extLst>
                    <a:ext uri="{9D8B030D-6E8A-4147-A177-3AD203B41FA5}">
                      <a16:colId xmlns:a16="http://schemas.microsoft.com/office/drawing/2014/main" val="20004"/>
                    </a:ext>
                  </a:extLst>
                </a:gridCol>
              </a:tblGrid>
              <a:tr h="469900">
                <a:tc>
                  <a:txBody>
                    <a:bodyPr/>
                    <a:lstStyle/>
                    <a:p>
                      <a:pPr>
                        <a:lnSpc>
                          <a:spcPct val="100000"/>
                        </a:lnSpc>
                        <a:spcBef>
                          <a:spcPts val="40"/>
                        </a:spcBef>
                      </a:pPr>
                      <a:endParaRPr sz="550">
                        <a:solidFill>
                          <a:srgbClr val="002060"/>
                        </a:solidFill>
                        <a:latin typeface="Times"/>
                        <a:cs typeface="Times"/>
                      </a:endParaRPr>
                    </a:p>
                    <a:p>
                      <a:pPr marL="171450" marR="201930">
                        <a:lnSpc>
                          <a:spcPct val="100000"/>
                        </a:lnSpc>
                      </a:pPr>
                      <a:r>
                        <a:rPr sz="900" b="1" spc="-20" dirty="0">
                          <a:solidFill>
                            <a:srgbClr val="002060"/>
                          </a:solidFill>
                          <a:latin typeface="Helvetica Neue LT Pro 75"/>
                          <a:cs typeface="Helvetica Neue LT Pro 75"/>
                        </a:rPr>
                        <a:t>P</a:t>
                      </a:r>
                      <a:r>
                        <a:rPr sz="900" b="1" spc="-15" dirty="0">
                          <a:solidFill>
                            <a:srgbClr val="002060"/>
                          </a:solidFill>
                          <a:latin typeface="Helvetica Neue LT Pro 75"/>
                          <a:cs typeface="Helvetica Neue LT Pro 75"/>
                        </a:rPr>
                        <a:t>R</a:t>
                      </a:r>
                      <a:r>
                        <a:rPr sz="900" b="1" spc="-5" dirty="0">
                          <a:solidFill>
                            <a:srgbClr val="002060"/>
                          </a:solidFill>
                          <a:latin typeface="Helvetica Neue LT Pro 75"/>
                          <a:cs typeface="Helvetica Neue LT Pro 75"/>
                        </a:rPr>
                        <a:t>O</a:t>
                      </a:r>
                      <a:r>
                        <a:rPr sz="900" b="1" spc="-10" dirty="0">
                          <a:solidFill>
                            <a:srgbClr val="002060"/>
                          </a:solidFill>
                          <a:latin typeface="Helvetica Neue LT Pro 75"/>
                          <a:cs typeface="Helvetica Neue LT Pro 75"/>
                        </a:rPr>
                        <a:t>DUC</a:t>
                      </a:r>
                      <a:r>
                        <a:rPr sz="900" b="1" dirty="0">
                          <a:solidFill>
                            <a:srgbClr val="002060"/>
                          </a:solidFill>
                          <a:latin typeface="Helvetica Neue LT Pro 75"/>
                          <a:cs typeface="Helvetica Neue LT Pro 75"/>
                        </a:rPr>
                        <a:t>T  </a:t>
                      </a:r>
                      <a:r>
                        <a:rPr sz="900" b="1" spc="-5" dirty="0">
                          <a:solidFill>
                            <a:srgbClr val="002060"/>
                          </a:solidFill>
                          <a:latin typeface="Helvetica Neue LT Pro 75"/>
                          <a:cs typeface="Helvetica Neue LT Pro 75"/>
                        </a:rPr>
                        <a:t>NAME</a:t>
                      </a:r>
                      <a:endParaRPr sz="900">
                        <a:solidFill>
                          <a:srgbClr val="002060"/>
                        </a:solidFill>
                        <a:latin typeface="Helvetica Neue LT Pro 75"/>
                        <a:cs typeface="Helvetica Neue LT Pro 75"/>
                      </a:endParaRPr>
                    </a:p>
                  </a:txBody>
                  <a:tcPr marL="0" marR="0" marT="5080" marB="0">
                    <a:lnT w="12700">
                      <a:solidFill>
                        <a:srgbClr val="14B1E7"/>
                      </a:solidFill>
                      <a:prstDash val="solid"/>
                    </a:lnT>
                  </a:tcPr>
                </a:tc>
                <a:tc>
                  <a:txBody>
                    <a:bodyPr/>
                    <a:lstStyle/>
                    <a:p>
                      <a:pPr>
                        <a:lnSpc>
                          <a:spcPct val="100000"/>
                        </a:lnSpc>
                        <a:spcBef>
                          <a:spcPts val="40"/>
                        </a:spcBef>
                      </a:pPr>
                      <a:endParaRPr sz="550">
                        <a:solidFill>
                          <a:srgbClr val="002060"/>
                        </a:solidFill>
                        <a:latin typeface="Times"/>
                        <a:cs typeface="Times"/>
                      </a:endParaRPr>
                    </a:p>
                    <a:p>
                      <a:pPr marL="209550" marR="250190" indent="-635">
                        <a:lnSpc>
                          <a:spcPct val="100000"/>
                        </a:lnSpc>
                      </a:pPr>
                      <a:r>
                        <a:rPr sz="900" b="1" spc="-25" dirty="0">
                          <a:solidFill>
                            <a:srgbClr val="002060"/>
                          </a:solidFill>
                          <a:latin typeface="Helvetica Neue LT Pro 75"/>
                          <a:cs typeface="Helvetica Neue LT Pro 75"/>
                        </a:rPr>
                        <a:t>C</a:t>
                      </a:r>
                      <a:r>
                        <a:rPr sz="900" b="1" spc="-5" dirty="0">
                          <a:solidFill>
                            <a:srgbClr val="002060"/>
                          </a:solidFill>
                          <a:latin typeface="Helvetica Neue LT Pro 75"/>
                          <a:cs typeface="Helvetica Neue LT Pro 75"/>
                        </a:rPr>
                        <a:t>A</a:t>
                      </a:r>
                      <a:r>
                        <a:rPr sz="900" b="1" spc="-15" dirty="0">
                          <a:solidFill>
                            <a:srgbClr val="002060"/>
                          </a:solidFill>
                          <a:latin typeface="Helvetica Neue LT Pro 75"/>
                          <a:cs typeface="Helvetica Neue LT Pro 75"/>
                        </a:rPr>
                        <a:t>R</a:t>
                      </a:r>
                      <a:r>
                        <a:rPr sz="900" b="1" spc="-10" dirty="0">
                          <a:solidFill>
                            <a:srgbClr val="002060"/>
                          </a:solidFill>
                          <a:latin typeface="Helvetica Neue LT Pro 75"/>
                          <a:cs typeface="Helvetica Neue LT Pro 75"/>
                        </a:rPr>
                        <a:t>C</a:t>
                      </a:r>
                      <a:r>
                        <a:rPr sz="900" b="1" spc="-5" dirty="0">
                          <a:solidFill>
                            <a:srgbClr val="002060"/>
                          </a:solidFill>
                          <a:latin typeface="Helvetica Neue LT Pro 75"/>
                          <a:cs typeface="Helvetica Neue LT Pro 75"/>
                        </a:rPr>
                        <a:t>IN</a:t>
                      </a:r>
                      <a:r>
                        <a:rPr sz="900" b="1" spc="-10" dirty="0">
                          <a:solidFill>
                            <a:srgbClr val="002060"/>
                          </a:solidFill>
                          <a:latin typeface="Helvetica Neue LT Pro 75"/>
                          <a:cs typeface="Helvetica Neue LT Pro 75"/>
                        </a:rPr>
                        <a:t>O</a:t>
                      </a:r>
                      <a:r>
                        <a:rPr sz="900" b="1" spc="-5" dirty="0">
                          <a:solidFill>
                            <a:srgbClr val="002060"/>
                          </a:solidFill>
                          <a:latin typeface="Helvetica Neue LT Pro 75"/>
                          <a:cs typeface="Helvetica Neue LT Pro 75"/>
                        </a:rPr>
                        <a:t>G</a:t>
                      </a:r>
                      <a:r>
                        <a:rPr sz="900" b="1" dirty="0">
                          <a:solidFill>
                            <a:srgbClr val="002060"/>
                          </a:solidFill>
                          <a:latin typeface="Helvetica Neue LT Pro 75"/>
                          <a:cs typeface="Helvetica Neue LT Pro 75"/>
                        </a:rPr>
                        <a:t>E</a:t>
                      </a:r>
                      <a:r>
                        <a:rPr sz="900" b="1" spc="-5" dirty="0">
                          <a:solidFill>
                            <a:srgbClr val="002060"/>
                          </a:solidFill>
                          <a:latin typeface="Helvetica Neue LT Pro 75"/>
                          <a:cs typeface="Helvetica Neue LT Pro 75"/>
                        </a:rPr>
                        <a:t>NI</a:t>
                      </a:r>
                      <a:r>
                        <a:rPr sz="900" b="1" dirty="0">
                          <a:solidFill>
                            <a:srgbClr val="002060"/>
                          </a:solidFill>
                          <a:latin typeface="Helvetica Neue LT Pro 75"/>
                          <a:cs typeface="Helvetica Neue LT Pro 75"/>
                        </a:rPr>
                        <a:t>C  </a:t>
                      </a:r>
                      <a:r>
                        <a:rPr sz="900" b="1" spc="-10" dirty="0">
                          <a:solidFill>
                            <a:srgbClr val="002060"/>
                          </a:solidFill>
                          <a:latin typeface="Helvetica Neue LT Pro 75"/>
                          <a:cs typeface="Helvetica Neue LT Pro 75"/>
                        </a:rPr>
                        <a:t>EFFECTS</a:t>
                      </a:r>
                      <a:endParaRPr sz="900">
                        <a:solidFill>
                          <a:srgbClr val="002060"/>
                        </a:solidFill>
                        <a:latin typeface="Helvetica Neue LT Pro 75"/>
                        <a:cs typeface="Helvetica Neue LT Pro 75"/>
                      </a:endParaRPr>
                    </a:p>
                  </a:txBody>
                  <a:tcPr marL="0" marR="0" marT="5080" marB="0">
                    <a:lnT w="12700">
                      <a:solidFill>
                        <a:srgbClr val="14B1E7"/>
                      </a:solidFill>
                      <a:prstDash val="solid"/>
                    </a:lnT>
                  </a:tcPr>
                </a:tc>
                <a:tc>
                  <a:txBody>
                    <a:bodyPr/>
                    <a:lstStyle/>
                    <a:p>
                      <a:pPr>
                        <a:lnSpc>
                          <a:spcPct val="100000"/>
                        </a:lnSpc>
                        <a:spcBef>
                          <a:spcPts val="40"/>
                        </a:spcBef>
                      </a:pPr>
                      <a:endParaRPr sz="550">
                        <a:solidFill>
                          <a:srgbClr val="002060"/>
                        </a:solidFill>
                        <a:latin typeface="Times"/>
                        <a:cs typeface="Times"/>
                      </a:endParaRPr>
                    </a:p>
                    <a:p>
                      <a:pPr marL="257810" marR="271780">
                        <a:lnSpc>
                          <a:spcPct val="100000"/>
                        </a:lnSpc>
                      </a:pPr>
                      <a:r>
                        <a:rPr sz="900" b="1" spc="-5" dirty="0">
                          <a:solidFill>
                            <a:srgbClr val="002060"/>
                          </a:solidFill>
                          <a:latin typeface="Helvetica Neue LT Pro 75"/>
                          <a:cs typeface="Helvetica Neue LT Pro 75"/>
                        </a:rPr>
                        <a:t>M</a:t>
                      </a:r>
                      <a:r>
                        <a:rPr sz="900" b="1" spc="-10" dirty="0">
                          <a:solidFill>
                            <a:srgbClr val="002060"/>
                          </a:solidFill>
                          <a:latin typeface="Helvetica Neue LT Pro 75"/>
                          <a:cs typeface="Helvetica Neue LT Pro 75"/>
                        </a:rPr>
                        <a:t>U</a:t>
                      </a:r>
                      <a:r>
                        <a:rPr sz="900" b="1" spc="-70" dirty="0">
                          <a:solidFill>
                            <a:srgbClr val="002060"/>
                          </a:solidFill>
                          <a:latin typeface="Helvetica Neue LT Pro 75"/>
                          <a:cs typeface="Helvetica Neue LT Pro 75"/>
                        </a:rPr>
                        <a:t>T</a:t>
                      </a:r>
                      <a:r>
                        <a:rPr sz="900" b="1" spc="-30" dirty="0">
                          <a:solidFill>
                            <a:srgbClr val="002060"/>
                          </a:solidFill>
                          <a:latin typeface="Helvetica Neue LT Pro 75"/>
                          <a:cs typeface="Helvetica Neue LT Pro 75"/>
                        </a:rPr>
                        <a:t>A</a:t>
                      </a:r>
                      <a:r>
                        <a:rPr sz="900" b="1" spc="-5" dirty="0">
                          <a:solidFill>
                            <a:srgbClr val="002060"/>
                          </a:solidFill>
                          <a:latin typeface="Helvetica Neue LT Pro 75"/>
                          <a:cs typeface="Helvetica Neue LT Pro 75"/>
                        </a:rPr>
                        <a:t>G</a:t>
                      </a:r>
                      <a:r>
                        <a:rPr sz="900" b="1" dirty="0">
                          <a:solidFill>
                            <a:srgbClr val="002060"/>
                          </a:solidFill>
                          <a:latin typeface="Helvetica Neue LT Pro 75"/>
                          <a:cs typeface="Helvetica Neue LT Pro 75"/>
                        </a:rPr>
                        <a:t>E</a:t>
                      </a:r>
                      <a:r>
                        <a:rPr sz="900" b="1" spc="-5" dirty="0">
                          <a:solidFill>
                            <a:srgbClr val="002060"/>
                          </a:solidFill>
                          <a:latin typeface="Helvetica Neue LT Pro 75"/>
                          <a:cs typeface="Helvetica Neue LT Pro 75"/>
                        </a:rPr>
                        <a:t>NI</a:t>
                      </a:r>
                      <a:r>
                        <a:rPr sz="900" b="1" dirty="0">
                          <a:solidFill>
                            <a:srgbClr val="002060"/>
                          </a:solidFill>
                          <a:latin typeface="Helvetica Neue LT Pro 75"/>
                          <a:cs typeface="Helvetica Neue LT Pro 75"/>
                        </a:rPr>
                        <a:t>C  </a:t>
                      </a:r>
                      <a:r>
                        <a:rPr sz="900" b="1" spc="-10" dirty="0">
                          <a:solidFill>
                            <a:srgbClr val="002060"/>
                          </a:solidFill>
                          <a:latin typeface="Helvetica Neue LT Pro 75"/>
                          <a:cs typeface="Helvetica Neue LT Pro 75"/>
                        </a:rPr>
                        <a:t>EFFECTS</a:t>
                      </a:r>
                      <a:endParaRPr sz="900">
                        <a:solidFill>
                          <a:srgbClr val="002060"/>
                        </a:solidFill>
                        <a:latin typeface="Helvetica Neue LT Pro 75"/>
                        <a:cs typeface="Helvetica Neue LT Pro 75"/>
                      </a:endParaRPr>
                    </a:p>
                  </a:txBody>
                  <a:tcPr marL="0" marR="0" marT="5080" marB="0">
                    <a:lnT w="12700">
                      <a:solidFill>
                        <a:srgbClr val="14B1E7"/>
                      </a:solidFill>
                      <a:prstDash val="solid"/>
                    </a:lnT>
                  </a:tcPr>
                </a:tc>
                <a:tc>
                  <a:txBody>
                    <a:bodyPr/>
                    <a:lstStyle/>
                    <a:p>
                      <a:pPr>
                        <a:lnSpc>
                          <a:spcPct val="100000"/>
                        </a:lnSpc>
                        <a:spcBef>
                          <a:spcPts val="40"/>
                        </a:spcBef>
                      </a:pPr>
                      <a:endParaRPr sz="550">
                        <a:solidFill>
                          <a:srgbClr val="002060"/>
                        </a:solidFill>
                        <a:latin typeface="Times"/>
                        <a:cs typeface="Times"/>
                      </a:endParaRPr>
                    </a:p>
                    <a:p>
                      <a:pPr marL="279400" marR="469265">
                        <a:lnSpc>
                          <a:spcPct val="100000"/>
                        </a:lnSpc>
                      </a:pPr>
                      <a:r>
                        <a:rPr sz="900" b="1" spc="-5" dirty="0">
                          <a:solidFill>
                            <a:srgbClr val="002060"/>
                          </a:solidFill>
                          <a:latin typeface="Helvetica Neue LT Pro 75"/>
                          <a:cs typeface="Helvetica Neue LT Pro 75"/>
                        </a:rPr>
                        <a:t>D</a:t>
                      </a:r>
                      <a:r>
                        <a:rPr sz="900" b="1" spc="5" dirty="0">
                          <a:solidFill>
                            <a:srgbClr val="002060"/>
                          </a:solidFill>
                          <a:latin typeface="Helvetica Neue LT Pro 75"/>
                          <a:cs typeface="Helvetica Neue LT Pro 75"/>
                        </a:rPr>
                        <a:t>E</a:t>
                      </a:r>
                      <a:r>
                        <a:rPr sz="900" b="1" spc="-5" dirty="0">
                          <a:solidFill>
                            <a:srgbClr val="002060"/>
                          </a:solidFill>
                          <a:latin typeface="Helvetica Neue LT Pro 75"/>
                          <a:cs typeface="Helvetica Neue LT Pro 75"/>
                        </a:rPr>
                        <a:t>V</a:t>
                      </a:r>
                      <a:r>
                        <a:rPr sz="900" b="1" dirty="0">
                          <a:solidFill>
                            <a:srgbClr val="002060"/>
                          </a:solidFill>
                          <a:latin typeface="Helvetica Neue LT Pro 75"/>
                          <a:cs typeface="Helvetica Neue LT Pro 75"/>
                        </a:rPr>
                        <a:t>E</a:t>
                      </a:r>
                      <a:r>
                        <a:rPr sz="900" b="1" spc="-25" dirty="0">
                          <a:solidFill>
                            <a:srgbClr val="002060"/>
                          </a:solidFill>
                          <a:latin typeface="Helvetica Neue LT Pro 75"/>
                          <a:cs typeface="Helvetica Neue LT Pro 75"/>
                        </a:rPr>
                        <a:t>L</a:t>
                      </a:r>
                      <a:r>
                        <a:rPr sz="900" b="1" spc="-5" dirty="0">
                          <a:solidFill>
                            <a:srgbClr val="002060"/>
                          </a:solidFill>
                          <a:latin typeface="Helvetica Neue LT Pro 75"/>
                          <a:cs typeface="Helvetica Neue LT Pro 75"/>
                        </a:rPr>
                        <a:t>O</a:t>
                      </a:r>
                      <a:r>
                        <a:rPr sz="900" b="1" spc="-20" dirty="0">
                          <a:solidFill>
                            <a:srgbClr val="002060"/>
                          </a:solidFill>
                          <a:latin typeface="Helvetica Neue LT Pro 75"/>
                          <a:cs typeface="Helvetica Neue LT Pro 75"/>
                        </a:rPr>
                        <a:t>P</a:t>
                      </a:r>
                      <a:r>
                        <a:rPr sz="900" b="1" spc="-5" dirty="0">
                          <a:solidFill>
                            <a:srgbClr val="002060"/>
                          </a:solidFill>
                          <a:latin typeface="Helvetica Neue LT Pro 75"/>
                          <a:cs typeface="Helvetica Neue LT Pro 75"/>
                        </a:rPr>
                        <a:t>M</a:t>
                      </a:r>
                      <a:r>
                        <a:rPr sz="900" b="1" dirty="0">
                          <a:solidFill>
                            <a:srgbClr val="002060"/>
                          </a:solidFill>
                          <a:latin typeface="Helvetica Neue LT Pro 75"/>
                          <a:cs typeface="Helvetica Neue LT Pro 75"/>
                        </a:rPr>
                        <a:t>E</a:t>
                      </a:r>
                      <a:r>
                        <a:rPr sz="900" b="1" spc="-10" dirty="0">
                          <a:solidFill>
                            <a:srgbClr val="002060"/>
                          </a:solidFill>
                          <a:latin typeface="Helvetica Neue LT Pro 75"/>
                          <a:cs typeface="Helvetica Neue LT Pro 75"/>
                        </a:rPr>
                        <a:t>N</a:t>
                      </a:r>
                      <a:r>
                        <a:rPr sz="900" b="1" spc="-70" dirty="0">
                          <a:solidFill>
                            <a:srgbClr val="002060"/>
                          </a:solidFill>
                          <a:latin typeface="Helvetica Neue LT Pro 75"/>
                          <a:cs typeface="Helvetica Neue LT Pro 75"/>
                        </a:rPr>
                        <a:t>T</a:t>
                      </a:r>
                      <a:r>
                        <a:rPr sz="900" b="1" spc="-5" dirty="0">
                          <a:solidFill>
                            <a:srgbClr val="002060"/>
                          </a:solidFill>
                          <a:latin typeface="Helvetica Neue LT Pro 75"/>
                          <a:cs typeface="Helvetica Neue LT Pro 75"/>
                        </a:rPr>
                        <a:t>A</a:t>
                      </a:r>
                      <a:r>
                        <a:rPr sz="900" b="1" dirty="0">
                          <a:solidFill>
                            <a:srgbClr val="002060"/>
                          </a:solidFill>
                          <a:latin typeface="Helvetica Neue LT Pro 75"/>
                          <a:cs typeface="Helvetica Neue LT Pro 75"/>
                        </a:rPr>
                        <a:t>L  </a:t>
                      </a:r>
                      <a:r>
                        <a:rPr sz="900" b="1" spc="-10" dirty="0">
                          <a:solidFill>
                            <a:srgbClr val="002060"/>
                          </a:solidFill>
                          <a:latin typeface="Helvetica Neue LT Pro 75"/>
                          <a:cs typeface="Helvetica Neue LT Pro 75"/>
                        </a:rPr>
                        <a:t>EFFECTS</a:t>
                      </a:r>
                      <a:endParaRPr sz="900">
                        <a:solidFill>
                          <a:srgbClr val="002060"/>
                        </a:solidFill>
                        <a:latin typeface="Helvetica Neue LT Pro 75"/>
                        <a:cs typeface="Helvetica Neue LT Pro 75"/>
                      </a:endParaRPr>
                    </a:p>
                  </a:txBody>
                  <a:tcPr marL="0" marR="0" marT="5080" marB="0">
                    <a:lnT w="12700">
                      <a:solidFill>
                        <a:srgbClr val="14B1E7"/>
                      </a:solidFill>
                      <a:prstDash val="solid"/>
                    </a:lnT>
                  </a:tcPr>
                </a:tc>
                <a:tc>
                  <a:txBody>
                    <a:bodyPr/>
                    <a:lstStyle/>
                    <a:p>
                      <a:pPr>
                        <a:lnSpc>
                          <a:spcPct val="100000"/>
                        </a:lnSpc>
                        <a:spcBef>
                          <a:spcPts val="40"/>
                        </a:spcBef>
                      </a:pPr>
                      <a:endParaRPr sz="550">
                        <a:solidFill>
                          <a:srgbClr val="002060"/>
                        </a:solidFill>
                        <a:latin typeface="Times"/>
                        <a:cs typeface="Times"/>
                      </a:endParaRPr>
                    </a:p>
                    <a:p>
                      <a:pPr marL="476884" marR="347980">
                        <a:lnSpc>
                          <a:spcPct val="100000"/>
                        </a:lnSpc>
                      </a:pPr>
                      <a:r>
                        <a:rPr sz="900" b="1" spc="-15" dirty="0">
                          <a:solidFill>
                            <a:srgbClr val="002060"/>
                          </a:solidFill>
                          <a:latin typeface="Helvetica Neue LT Pro 75"/>
                          <a:cs typeface="Helvetica Neue LT Pro 75"/>
                        </a:rPr>
                        <a:t>F</a:t>
                      </a:r>
                      <a:r>
                        <a:rPr sz="900" b="1" dirty="0">
                          <a:solidFill>
                            <a:srgbClr val="002060"/>
                          </a:solidFill>
                          <a:latin typeface="Helvetica Neue LT Pro 75"/>
                          <a:cs typeface="Helvetica Neue LT Pro 75"/>
                        </a:rPr>
                        <a:t>E</a:t>
                      </a:r>
                      <a:r>
                        <a:rPr sz="900" b="1" spc="-10" dirty="0">
                          <a:solidFill>
                            <a:srgbClr val="002060"/>
                          </a:solidFill>
                          <a:latin typeface="Helvetica Neue LT Pro 75"/>
                          <a:cs typeface="Helvetica Neue LT Pro 75"/>
                        </a:rPr>
                        <a:t>RT</a:t>
                      </a:r>
                      <a:r>
                        <a:rPr sz="900" b="1" spc="-5" dirty="0">
                          <a:solidFill>
                            <a:srgbClr val="002060"/>
                          </a:solidFill>
                          <a:latin typeface="Helvetica Neue LT Pro 75"/>
                          <a:cs typeface="Helvetica Neue LT Pro 75"/>
                        </a:rPr>
                        <a:t>I</a:t>
                      </a:r>
                      <a:r>
                        <a:rPr sz="900" b="1" spc="-15" dirty="0">
                          <a:solidFill>
                            <a:srgbClr val="002060"/>
                          </a:solidFill>
                          <a:latin typeface="Helvetica Neue LT Pro 75"/>
                          <a:cs typeface="Helvetica Neue LT Pro 75"/>
                        </a:rPr>
                        <a:t>LI</a:t>
                      </a:r>
                      <a:r>
                        <a:rPr sz="900" b="1" spc="20" dirty="0">
                          <a:solidFill>
                            <a:srgbClr val="002060"/>
                          </a:solidFill>
                          <a:latin typeface="Helvetica Neue LT Pro 75"/>
                          <a:cs typeface="Helvetica Neue LT Pro 75"/>
                        </a:rPr>
                        <a:t>T</a:t>
                      </a:r>
                      <a:r>
                        <a:rPr sz="900" b="1" dirty="0">
                          <a:solidFill>
                            <a:srgbClr val="002060"/>
                          </a:solidFill>
                          <a:latin typeface="Helvetica Neue LT Pro 75"/>
                          <a:cs typeface="Helvetica Neue LT Pro 75"/>
                        </a:rPr>
                        <a:t>Y  </a:t>
                      </a:r>
                      <a:r>
                        <a:rPr sz="900" b="1" spc="-10" dirty="0">
                          <a:solidFill>
                            <a:srgbClr val="002060"/>
                          </a:solidFill>
                          <a:latin typeface="Helvetica Neue LT Pro 75"/>
                          <a:cs typeface="Helvetica Neue LT Pro 75"/>
                        </a:rPr>
                        <a:t>EFFECTS</a:t>
                      </a:r>
                      <a:endParaRPr sz="900">
                        <a:solidFill>
                          <a:srgbClr val="002060"/>
                        </a:solidFill>
                        <a:latin typeface="Helvetica Neue LT Pro 75"/>
                        <a:cs typeface="Helvetica Neue LT Pro 75"/>
                      </a:endParaRPr>
                    </a:p>
                  </a:txBody>
                  <a:tcPr marL="0" marR="0" marT="5080" marB="0">
                    <a:lnT w="12700">
                      <a:solidFill>
                        <a:srgbClr val="14B1E7"/>
                      </a:solidFill>
                      <a:prstDash val="solid"/>
                    </a:lnT>
                  </a:tcPr>
                </a:tc>
                <a:extLst>
                  <a:ext uri="{0D108BD9-81ED-4DB2-BD59-A6C34878D82A}">
                    <a16:rowId xmlns:a16="http://schemas.microsoft.com/office/drawing/2014/main" val="10000"/>
                  </a:ext>
                </a:extLst>
              </a:tr>
              <a:tr h="335280">
                <a:tc>
                  <a:txBody>
                    <a:bodyPr/>
                    <a:lstStyle/>
                    <a:p>
                      <a:pPr marL="171450">
                        <a:lnSpc>
                          <a:spcPct val="100000"/>
                        </a:lnSpc>
                        <a:spcBef>
                          <a:spcPts val="509"/>
                        </a:spcBef>
                      </a:pPr>
                      <a:r>
                        <a:rPr lang="en-TT" sz="900" dirty="0">
                          <a:solidFill>
                            <a:srgbClr val="002060"/>
                          </a:solidFill>
                          <a:latin typeface="HelveticaNeueLTPro-Md"/>
                          <a:cs typeface="HelveticaNeueLTPro-Md"/>
                        </a:rPr>
                        <a:t>Stoddard solvent</a:t>
                      </a:r>
                      <a:endParaRPr sz="900" dirty="0">
                        <a:solidFill>
                          <a:srgbClr val="002060"/>
                        </a:solidFill>
                        <a:latin typeface="HelveticaNeueLTPro-Md"/>
                        <a:cs typeface="HelveticaNeueLTPro-Md"/>
                      </a:endParaRPr>
                    </a:p>
                  </a:txBody>
                  <a:tcPr marL="0" marR="0" marT="64769" marB="0">
                    <a:lnB w="12700">
                      <a:solidFill>
                        <a:srgbClr val="14B1E7"/>
                      </a:solidFill>
                      <a:prstDash val="solid"/>
                    </a:lnB>
                  </a:tcPr>
                </a:tc>
                <a:tc>
                  <a:txBody>
                    <a:bodyPr/>
                    <a:lstStyle/>
                    <a:p>
                      <a:pPr marL="209550">
                        <a:lnSpc>
                          <a:spcPct val="100000"/>
                        </a:lnSpc>
                        <a:spcBef>
                          <a:spcPts val="509"/>
                        </a:spcBef>
                      </a:pPr>
                      <a:r>
                        <a:rPr lang="en-TT" sz="900" dirty="0" err="1">
                          <a:solidFill>
                            <a:srgbClr val="002060"/>
                          </a:solidFill>
                          <a:latin typeface="HelveticaNeueLTPro-Md"/>
                          <a:cs typeface="HelveticaNeueLTPro-Md"/>
                        </a:rPr>
                        <a:t>Carc</a:t>
                      </a:r>
                      <a:r>
                        <a:rPr lang="en-TT" sz="900" dirty="0">
                          <a:solidFill>
                            <a:srgbClr val="002060"/>
                          </a:solidFill>
                          <a:latin typeface="HelveticaNeueLTPro-Md"/>
                          <a:cs typeface="HelveticaNeueLTPro-Md"/>
                        </a:rPr>
                        <a:t>. Cat. 2; R45</a:t>
                      </a:r>
                      <a:endParaRPr sz="900" dirty="0">
                        <a:solidFill>
                          <a:srgbClr val="002060"/>
                        </a:solidFill>
                        <a:latin typeface="HelveticaNeueLTPro-Md"/>
                        <a:cs typeface="HelveticaNeueLTPro-Md"/>
                      </a:endParaRPr>
                    </a:p>
                  </a:txBody>
                  <a:tcPr marL="0" marR="0" marT="64769" marB="0">
                    <a:lnB w="12700">
                      <a:solidFill>
                        <a:srgbClr val="14B1E7"/>
                      </a:solidFill>
                      <a:prstDash val="solid"/>
                    </a:lnB>
                  </a:tcPr>
                </a:tc>
                <a:tc>
                  <a:txBody>
                    <a:bodyPr/>
                    <a:lstStyle/>
                    <a:p>
                      <a:pPr marL="257810">
                        <a:lnSpc>
                          <a:spcPct val="100000"/>
                        </a:lnSpc>
                        <a:spcBef>
                          <a:spcPts val="509"/>
                        </a:spcBef>
                      </a:pPr>
                      <a:r>
                        <a:rPr lang="en-TT" sz="900" dirty="0" err="1">
                          <a:solidFill>
                            <a:srgbClr val="002060"/>
                          </a:solidFill>
                          <a:latin typeface="HelveticaNeueLTPro-Md"/>
                          <a:cs typeface="HelveticaNeueLTPro-Md"/>
                        </a:rPr>
                        <a:t>Muta</a:t>
                      </a:r>
                      <a:r>
                        <a:rPr lang="en-TT" sz="900" dirty="0">
                          <a:solidFill>
                            <a:srgbClr val="002060"/>
                          </a:solidFill>
                          <a:latin typeface="HelveticaNeueLTPro-Md"/>
                          <a:cs typeface="HelveticaNeueLTPro-Md"/>
                        </a:rPr>
                        <a:t>. Cat. 2; R46</a:t>
                      </a:r>
                      <a:endParaRPr sz="900" dirty="0">
                        <a:solidFill>
                          <a:srgbClr val="002060"/>
                        </a:solidFill>
                        <a:latin typeface="HelveticaNeueLTPro-Md"/>
                        <a:cs typeface="HelveticaNeueLTPro-Md"/>
                      </a:endParaRPr>
                    </a:p>
                  </a:txBody>
                  <a:tcPr marL="0" marR="0" marT="64769" marB="0">
                    <a:lnB w="12700">
                      <a:solidFill>
                        <a:srgbClr val="14B1E7"/>
                      </a:solidFill>
                      <a:prstDash val="solid"/>
                    </a:lnB>
                  </a:tcPr>
                </a:tc>
                <a:tc>
                  <a:txBody>
                    <a:bodyPr/>
                    <a:lstStyle/>
                    <a:p>
                      <a:pPr marL="279400">
                        <a:lnSpc>
                          <a:spcPct val="100000"/>
                        </a:lnSpc>
                        <a:spcBef>
                          <a:spcPts val="509"/>
                        </a:spcBef>
                      </a:pPr>
                      <a:r>
                        <a:rPr lang="en-US" sz="900" spc="-5" dirty="0">
                          <a:solidFill>
                            <a:srgbClr val="002060"/>
                          </a:solidFill>
                          <a:latin typeface="HelveticaNeueLTPro-Md"/>
                          <a:cs typeface="HelveticaNeueLTPro-Md"/>
                        </a:rPr>
                        <a:t>-</a:t>
                      </a:r>
                      <a:endParaRPr sz="900" dirty="0">
                        <a:solidFill>
                          <a:srgbClr val="002060"/>
                        </a:solidFill>
                        <a:latin typeface="HelveticaNeueLTPro-Md"/>
                        <a:cs typeface="HelveticaNeueLTPro-Md"/>
                      </a:endParaRPr>
                    </a:p>
                  </a:txBody>
                  <a:tcPr marL="0" marR="0" marT="64769" marB="0">
                    <a:lnB w="12700">
                      <a:solidFill>
                        <a:srgbClr val="14B1E7"/>
                      </a:solidFill>
                      <a:prstDash val="solid"/>
                    </a:lnB>
                  </a:tcPr>
                </a:tc>
                <a:tc>
                  <a:txBody>
                    <a:bodyPr/>
                    <a:lstStyle/>
                    <a:p>
                      <a:pPr marR="398145" algn="ctr">
                        <a:lnSpc>
                          <a:spcPct val="100000"/>
                        </a:lnSpc>
                        <a:spcBef>
                          <a:spcPts val="509"/>
                        </a:spcBef>
                      </a:pPr>
                      <a:r>
                        <a:rPr sz="900" dirty="0">
                          <a:solidFill>
                            <a:srgbClr val="002060"/>
                          </a:solidFill>
                          <a:latin typeface="HelveticaNeueLTPro-Md"/>
                          <a:cs typeface="HelveticaNeueLTPro-Md"/>
                        </a:rPr>
                        <a:t>-</a:t>
                      </a:r>
                    </a:p>
                  </a:txBody>
                  <a:tcPr marL="0" marR="0" marT="64769" marB="0">
                    <a:lnB w="12700">
                      <a:solidFill>
                        <a:srgbClr val="14B1E7"/>
                      </a:solidFill>
                      <a:prstDash val="solid"/>
                    </a:lnB>
                  </a:tcPr>
                </a:tc>
                <a:extLst>
                  <a:ext uri="{0D108BD9-81ED-4DB2-BD59-A6C34878D82A}">
                    <a16:rowId xmlns:a16="http://schemas.microsoft.com/office/drawing/2014/main" val="10001"/>
                  </a:ext>
                </a:extLst>
              </a:tr>
            </a:tbl>
          </a:graphicData>
        </a:graphic>
      </p:graphicFrame>
      <p:sp>
        <p:nvSpPr>
          <p:cNvPr id="18" name="object 18"/>
          <p:cNvSpPr/>
          <p:nvPr/>
        </p:nvSpPr>
        <p:spPr>
          <a:xfrm>
            <a:off x="457200" y="2497748"/>
            <a:ext cx="6693534" cy="0"/>
          </a:xfrm>
          <a:custGeom>
            <a:avLst/>
            <a:gdLst/>
            <a:ahLst/>
            <a:cxnLst/>
            <a:rect l="l" t="t" r="r" b="b"/>
            <a:pathLst>
              <a:path w="6693534">
                <a:moveTo>
                  <a:pt x="0" y="0"/>
                </a:moveTo>
                <a:lnTo>
                  <a:pt x="6693408" y="0"/>
                </a:lnTo>
              </a:path>
            </a:pathLst>
          </a:custGeom>
          <a:ln w="12700">
            <a:solidFill>
              <a:srgbClr val="14B1E7"/>
            </a:solidFill>
          </a:ln>
        </p:spPr>
        <p:txBody>
          <a:bodyPr wrap="square" lIns="0" tIns="0" rIns="0" bIns="0" rtlCol="0"/>
          <a:lstStyle/>
          <a:p>
            <a:endParaRPr/>
          </a:p>
        </p:txBody>
      </p:sp>
      <p:sp>
        <p:nvSpPr>
          <p:cNvPr id="19" name="object 19"/>
          <p:cNvSpPr/>
          <p:nvPr/>
        </p:nvSpPr>
        <p:spPr>
          <a:xfrm>
            <a:off x="457200" y="8548534"/>
            <a:ext cx="6693534" cy="0"/>
          </a:xfrm>
          <a:custGeom>
            <a:avLst/>
            <a:gdLst/>
            <a:ahLst/>
            <a:cxnLst/>
            <a:rect l="l" t="t" r="r" b="b"/>
            <a:pathLst>
              <a:path w="6693534">
                <a:moveTo>
                  <a:pt x="0" y="0"/>
                </a:moveTo>
                <a:lnTo>
                  <a:pt x="6693408" y="0"/>
                </a:lnTo>
              </a:path>
            </a:pathLst>
          </a:custGeom>
          <a:ln w="12700">
            <a:solidFill>
              <a:srgbClr val="14B1E7"/>
            </a:solidFill>
          </a:ln>
        </p:spPr>
        <p:txBody>
          <a:bodyPr wrap="square" lIns="0" tIns="0" rIns="0" bIns="0" rtlCol="0"/>
          <a:lstStyle/>
          <a:p>
            <a:endParaRPr/>
          </a:p>
        </p:txBody>
      </p:sp>
      <p:sp>
        <p:nvSpPr>
          <p:cNvPr id="20" name="object 20"/>
          <p:cNvSpPr txBox="1"/>
          <p:nvPr/>
        </p:nvSpPr>
        <p:spPr>
          <a:xfrm>
            <a:off x="615950" y="2608908"/>
            <a:ext cx="1694180" cy="162560"/>
          </a:xfrm>
          <a:prstGeom prst="rect">
            <a:avLst/>
          </a:prstGeom>
        </p:spPr>
        <p:txBody>
          <a:bodyPr vert="horz" wrap="square" lIns="0" tIns="12700" rIns="0" bIns="0" rtlCol="0">
            <a:spAutoFit/>
          </a:bodyPr>
          <a:lstStyle/>
          <a:p>
            <a:pPr marL="12700">
              <a:lnSpc>
                <a:spcPct val="100000"/>
              </a:lnSpc>
              <a:spcBef>
                <a:spcPts val="100"/>
              </a:spcBef>
            </a:pPr>
            <a:r>
              <a:rPr sz="900" b="1" spc="-15" dirty="0">
                <a:solidFill>
                  <a:srgbClr val="025FAD"/>
                </a:solidFill>
                <a:latin typeface="Helvetica Neue LT Pro 75"/>
                <a:cs typeface="Helvetica Neue LT Pro 75"/>
              </a:rPr>
              <a:t>PRODUCT/INGREDIENT</a:t>
            </a:r>
            <a:r>
              <a:rPr sz="900" b="1" spc="-40" dirty="0">
                <a:solidFill>
                  <a:srgbClr val="025FAD"/>
                </a:solidFill>
                <a:latin typeface="Helvetica Neue LT Pro 75"/>
                <a:cs typeface="Helvetica Neue LT Pro 75"/>
              </a:rPr>
              <a:t> </a:t>
            </a:r>
            <a:r>
              <a:rPr sz="900" b="1" spc="-10" dirty="0">
                <a:solidFill>
                  <a:srgbClr val="025FAD"/>
                </a:solidFill>
                <a:latin typeface="Helvetica Neue LT Pro 75"/>
                <a:cs typeface="Helvetica Neue LT Pro 75"/>
              </a:rPr>
              <a:t>NAME</a:t>
            </a:r>
            <a:endParaRPr sz="900">
              <a:latin typeface="Helvetica Neue LT Pro 75"/>
              <a:cs typeface="Helvetica Neue LT Pro 75"/>
            </a:endParaRPr>
          </a:p>
        </p:txBody>
      </p:sp>
      <p:sp>
        <p:nvSpPr>
          <p:cNvPr id="21" name="object 21"/>
          <p:cNvSpPr txBox="1"/>
          <p:nvPr/>
        </p:nvSpPr>
        <p:spPr>
          <a:xfrm>
            <a:off x="2425700" y="2608908"/>
            <a:ext cx="465455" cy="162560"/>
          </a:xfrm>
          <a:prstGeom prst="rect">
            <a:avLst/>
          </a:prstGeom>
        </p:spPr>
        <p:txBody>
          <a:bodyPr vert="horz" wrap="square" lIns="0" tIns="12700" rIns="0" bIns="0" rtlCol="0">
            <a:spAutoFit/>
          </a:bodyPr>
          <a:lstStyle/>
          <a:p>
            <a:pPr marL="12700">
              <a:lnSpc>
                <a:spcPct val="100000"/>
              </a:lnSpc>
              <a:spcBef>
                <a:spcPts val="100"/>
              </a:spcBef>
            </a:pPr>
            <a:r>
              <a:rPr sz="900" b="1" spc="-10" dirty="0">
                <a:solidFill>
                  <a:srgbClr val="025FAD"/>
                </a:solidFill>
                <a:latin typeface="Helvetica Neue LT Pro 75"/>
                <a:cs typeface="Helvetica Neue LT Pro 75"/>
              </a:rPr>
              <a:t>RESU</a:t>
            </a:r>
            <a:r>
              <a:rPr sz="900" b="1" spc="-85" dirty="0">
                <a:solidFill>
                  <a:srgbClr val="025FAD"/>
                </a:solidFill>
                <a:latin typeface="Helvetica Neue LT Pro 75"/>
                <a:cs typeface="Helvetica Neue LT Pro 75"/>
              </a:rPr>
              <a:t>L</a:t>
            </a:r>
            <a:r>
              <a:rPr sz="900" b="1" spc="-15" dirty="0">
                <a:solidFill>
                  <a:srgbClr val="025FAD"/>
                </a:solidFill>
                <a:latin typeface="Helvetica Neue LT Pro 75"/>
                <a:cs typeface="Helvetica Neue LT Pro 75"/>
              </a:rPr>
              <a:t>T</a:t>
            </a:r>
            <a:endParaRPr sz="900">
              <a:latin typeface="Helvetica Neue LT Pro 75"/>
              <a:cs typeface="Helvetica Neue LT Pro 75"/>
            </a:endParaRPr>
          </a:p>
        </p:txBody>
      </p:sp>
      <p:sp>
        <p:nvSpPr>
          <p:cNvPr id="22" name="object 22"/>
          <p:cNvSpPr txBox="1"/>
          <p:nvPr/>
        </p:nvSpPr>
        <p:spPr>
          <a:xfrm>
            <a:off x="3810004" y="2608908"/>
            <a:ext cx="985519" cy="162560"/>
          </a:xfrm>
          <a:prstGeom prst="rect">
            <a:avLst/>
          </a:prstGeom>
        </p:spPr>
        <p:txBody>
          <a:bodyPr vert="horz" wrap="square" lIns="0" tIns="12700" rIns="0" bIns="0" rtlCol="0">
            <a:spAutoFit/>
          </a:bodyPr>
          <a:lstStyle/>
          <a:p>
            <a:pPr marL="12700">
              <a:lnSpc>
                <a:spcPct val="100000"/>
              </a:lnSpc>
              <a:spcBef>
                <a:spcPts val="100"/>
              </a:spcBef>
            </a:pPr>
            <a:r>
              <a:rPr sz="900" b="1" spc="-10" dirty="0">
                <a:solidFill>
                  <a:srgbClr val="025FAD"/>
                </a:solidFill>
                <a:latin typeface="Helvetica Neue LT Pro 75"/>
                <a:cs typeface="Helvetica Neue LT Pro 75"/>
              </a:rPr>
              <a:t>SPECIES</a:t>
            </a:r>
            <a:r>
              <a:rPr sz="900" b="1" spc="265" dirty="0">
                <a:solidFill>
                  <a:srgbClr val="025FAD"/>
                </a:solidFill>
                <a:latin typeface="Helvetica Neue LT Pro 75"/>
                <a:cs typeface="Helvetica Neue LT Pro 75"/>
              </a:rPr>
              <a:t> </a:t>
            </a:r>
            <a:r>
              <a:rPr sz="900" b="1" spc="-10" dirty="0">
                <a:solidFill>
                  <a:srgbClr val="025FAD"/>
                </a:solidFill>
                <a:latin typeface="Helvetica Neue LT Pro 75"/>
                <a:cs typeface="Helvetica Neue LT Pro 75"/>
              </a:rPr>
              <a:t>SCORE</a:t>
            </a:r>
            <a:endParaRPr sz="900">
              <a:latin typeface="Helvetica Neue LT Pro 75"/>
              <a:cs typeface="Helvetica Neue LT Pro 75"/>
            </a:endParaRPr>
          </a:p>
        </p:txBody>
      </p:sp>
      <p:sp>
        <p:nvSpPr>
          <p:cNvPr id="23" name="object 23"/>
          <p:cNvSpPr txBox="1"/>
          <p:nvPr/>
        </p:nvSpPr>
        <p:spPr>
          <a:xfrm>
            <a:off x="4889558" y="2608908"/>
            <a:ext cx="654685" cy="162560"/>
          </a:xfrm>
          <a:prstGeom prst="rect">
            <a:avLst/>
          </a:prstGeom>
        </p:spPr>
        <p:txBody>
          <a:bodyPr vert="horz" wrap="square" lIns="0" tIns="12700" rIns="0" bIns="0" rtlCol="0">
            <a:spAutoFit/>
          </a:bodyPr>
          <a:lstStyle/>
          <a:p>
            <a:pPr marL="12700">
              <a:lnSpc>
                <a:spcPct val="100000"/>
              </a:lnSpc>
              <a:spcBef>
                <a:spcPts val="100"/>
              </a:spcBef>
            </a:pPr>
            <a:r>
              <a:rPr sz="900" b="1" spc="10" dirty="0">
                <a:solidFill>
                  <a:srgbClr val="025FAD"/>
                </a:solidFill>
                <a:latin typeface="Helvetica Neue LT Pro 75"/>
                <a:cs typeface="Helvetica Neue LT Pro 75"/>
              </a:rPr>
              <a:t>E</a:t>
            </a:r>
            <a:r>
              <a:rPr sz="900" b="1" spc="-5" dirty="0">
                <a:solidFill>
                  <a:srgbClr val="025FAD"/>
                </a:solidFill>
                <a:latin typeface="Helvetica Neue LT Pro 75"/>
                <a:cs typeface="Helvetica Neue LT Pro 75"/>
              </a:rPr>
              <a:t>X</a:t>
            </a:r>
            <a:r>
              <a:rPr sz="900" b="1" spc="-10" dirty="0">
                <a:solidFill>
                  <a:srgbClr val="025FAD"/>
                </a:solidFill>
                <a:latin typeface="Helvetica Neue LT Pro 75"/>
                <a:cs typeface="Helvetica Neue LT Pro 75"/>
              </a:rPr>
              <a:t>POSURE</a:t>
            </a:r>
            <a:endParaRPr sz="900">
              <a:latin typeface="Helvetica Neue LT Pro 75"/>
              <a:cs typeface="Helvetica Neue LT Pro 75"/>
            </a:endParaRPr>
          </a:p>
        </p:txBody>
      </p:sp>
      <p:sp>
        <p:nvSpPr>
          <p:cNvPr id="24" name="object 24"/>
          <p:cNvSpPr txBox="1"/>
          <p:nvPr/>
        </p:nvSpPr>
        <p:spPr>
          <a:xfrm>
            <a:off x="6098302" y="2608908"/>
            <a:ext cx="806450" cy="162560"/>
          </a:xfrm>
          <a:prstGeom prst="rect">
            <a:avLst/>
          </a:prstGeom>
        </p:spPr>
        <p:txBody>
          <a:bodyPr vert="horz" wrap="square" lIns="0" tIns="12700" rIns="0" bIns="0" rtlCol="0">
            <a:spAutoFit/>
          </a:bodyPr>
          <a:lstStyle/>
          <a:p>
            <a:pPr marL="12700">
              <a:lnSpc>
                <a:spcPct val="100000"/>
              </a:lnSpc>
              <a:spcBef>
                <a:spcPts val="100"/>
              </a:spcBef>
            </a:pPr>
            <a:r>
              <a:rPr sz="900" b="1" spc="-40" dirty="0">
                <a:solidFill>
                  <a:srgbClr val="025FAD"/>
                </a:solidFill>
                <a:latin typeface="Helvetica Neue LT Pro 75"/>
                <a:cs typeface="Helvetica Neue LT Pro 75"/>
              </a:rPr>
              <a:t>OBSERVATION</a:t>
            </a:r>
            <a:endParaRPr sz="900">
              <a:latin typeface="Helvetica Neue LT Pro 75"/>
              <a:cs typeface="Helvetica Neue LT Pro 75"/>
            </a:endParaRPr>
          </a:p>
        </p:txBody>
      </p:sp>
      <p:sp>
        <p:nvSpPr>
          <p:cNvPr id="25" name="object 25"/>
          <p:cNvSpPr txBox="1"/>
          <p:nvPr/>
        </p:nvSpPr>
        <p:spPr>
          <a:xfrm>
            <a:off x="615949" y="2883228"/>
            <a:ext cx="1520113" cy="579646"/>
          </a:xfrm>
          <a:prstGeom prst="rect">
            <a:avLst/>
          </a:prstGeom>
        </p:spPr>
        <p:txBody>
          <a:bodyPr vert="horz" wrap="square" lIns="0" tIns="12700" rIns="0" bIns="0" rtlCol="0">
            <a:spAutoFit/>
          </a:bodyPr>
          <a:lstStyle/>
          <a:p>
            <a:pPr marL="12700">
              <a:lnSpc>
                <a:spcPct val="100000"/>
              </a:lnSpc>
              <a:spcBef>
                <a:spcPts val="100"/>
              </a:spcBef>
            </a:pPr>
            <a:r>
              <a:rPr lang="en-TT" sz="900" spc="-25" dirty="0">
                <a:solidFill>
                  <a:srgbClr val="002060"/>
                </a:solidFill>
                <a:latin typeface="HelveticaNeueLTPro-Md"/>
                <a:cs typeface="HelveticaNeueLTPro-Md"/>
              </a:rPr>
              <a:t>reaction product: bisphenol-A¬ </a:t>
            </a:r>
          </a:p>
          <a:p>
            <a:pPr marL="12700">
              <a:lnSpc>
                <a:spcPct val="100000"/>
              </a:lnSpc>
              <a:spcBef>
                <a:spcPts val="100"/>
              </a:spcBef>
            </a:pPr>
            <a:r>
              <a:rPr lang="en-TT" sz="900" dirty="0">
                <a:solidFill>
                  <a:srgbClr val="002060"/>
                </a:solidFill>
                <a:latin typeface="HelveticaNeueLTPro-Md"/>
                <a:cs typeface="HelveticaNeueLTPro-Md"/>
              </a:rPr>
              <a:t>(</a:t>
            </a:r>
            <a:r>
              <a:rPr lang="en-TT" sz="900" dirty="0" err="1">
                <a:solidFill>
                  <a:srgbClr val="002060"/>
                </a:solidFill>
                <a:latin typeface="HelveticaNeueLTPro-Md"/>
                <a:cs typeface="HelveticaNeueLTPro-Md"/>
              </a:rPr>
              <a:t>epichlorhydrin</a:t>
            </a:r>
            <a:r>
              <a:rPr lang="en-TT" sz="900" dirty="0">
                <a:solidFill>
                  <a:srgbClr val="002060"/>
                </a:solidFill>
                <a:latin typeface="HelveticaNeueLTPro-Md"/>
                <a:cs typeface="HelveticaNeueLTPro-Md"/>
              </a:rPr>
              <a:t>); epoxy resin (number average molecular weight ≤ 700)</a:t>
            </a:r>
            <a:endParaRPr sz="900" dirty="0">
              <a:solidFill>
                <a:srgbClr val="002060"/>
              </a:solidFill>
              <a:latin typeface="HelveticaNeueLTPro-Md"/>
              <a:cs typeface="HelveticaNeueLTPro-Md"/>
            </a:endParaRPr>
          </a:p>
        </p:txBody>
      </p:sp>
      <p:sp>
        <p:nvSpPr>
          <p:cNvPr id="26" name="object 26"/>
          <p:cNvSpPr txBox="1"/>
          <p:nvPr/>
        </p:nvSpPr>
        <p:spPr>
          <a:xfrm>
            <a:off x="2425661" y="2883228"/>
            <a:ext cx="1384288" cy="453970"/>
          </a:xfrm>
          <a:prstGeom prst="rect">
            <a:avLst/>
          </a:prstGeom>
        </p:spPr>
        <p:txBody>
          <a:bodyPr vert="horz" wrap="square" lIns="0" tIns="12700" rIns="0" bIns="0" rtlCol="0">
            <a:spAutoFit/>
          </a:bodyPr>
          <a:lstStyle/>
          <a:p>
            <a:pPr marL="12700" marR="132080">
              <a:lnSpc>
                <a:spcPct val="100000"/>
              </a:lnSpc>
              <a:spcBef>
                <a:spcPts val="100"/>
              </a:spcBef>
            </a:pPr>
            <a:r>
              <a:rPr sz="900" dirty="0">
                <a:solidFill>
                  <a:srgbClr val="1C216F"/>
                </a:solidFill>
                <a:latin typeface="HelveticaNeueLTPro-Md"/>
                <a:cs typeface="HelveticaNeueLTPro-Md"/>
              </a:rPr>
              <a:t>Eyes - </a:t>
            </a:r>
            <a:r>
              <a:rPr sz="900" spc="5" dirty="0">
                <a:solidFill>
                  <a:srgbClr val="1C216F"/>
                </a:solidFill>
                <a:latin typeface="HelveticaNeueLTPro-Md"/>
                <a:cs typeface="HelveticaNeueLTPro-Md"/>
              </a:rPr>
              <a:t>Mild irritant</a:t>
            </a:r>
            <a:endParaRPr lang="en-US" sz="900" spc="5" dirty="0">
              <a:solidFill>
                <a:srgbClr val="1C216F"/>
              </a:solidFill>
              <a:latin typeface="HelveticaNeueLTPro-Md"/>
              <a:cs typeface="HelveticaNeueLTPro-Md"/>
            </a:endParaRPr>
          </a:p>
          <a:p>
            <a:pPr marL="12700" marR="132080">
              <a:lnSpc>
                <a:spcPct val="100000"/>
              </a:lnSpc>
              <a:spcBef>
                <a:spcPts val="100"/>
              </a:spcBef>
            </a:pPr>
            <a:r>
              <a:rPr sz="900" spc="5" dirty="0">
                <a:solidFill>
                  <a:srgbClr val="1C216F"/>
                </a:solidFill>
                <a:latin typeface="HelveticaNeueLTPro-Md"/>
                <a:cs typeface="HelveticaNeueLTPro-Md"/>
              </a:rPr>
              <a:t>Skin</a:t>
            </a:r>
            <a:r>
              <a:rPr sz="900" spc="-15" dirty="0">
                <a:solidFill>
                  <a:srgbClr val="1C216F"/>
                </a:solidFill>
                <a:latin typeface="HelveticaNeueLTPro-Md"/>
                <a:cs typeface="HelveticaNeueLTPro-Md"/>
              </a:rPr>
              <a:t> </a:t>
            </a:r>
            <a:r>
              <a:rPr sz="900" dirty="0">
                <a:solidFill>
                  <a:srgbClr val="1C216F"/>
                </a:solidFill>
                <a:latin typeface="HelveticaNeueLTPro-Md"/>
                <a:cs typeface="HelveticaNeueLTPro-Md"/>
              </a:rPr>
              <a:t>-</a:t>
            </a:r>
            <a:r>
              <a:rPr sz="900" spc="-10" dirty="0">
                <a:solidFill>
                  <a:srgbClr val="1C216F"/>
                </a:solidFill>
                <a:latin typeface="HelveticaNeueLTPro-Md"/>
                <a:cs typeface="HelveticaNeueLTPro-Md"/>
              </a:rPr>
              <a:t> </a:t>
            </a:r>
            <a:r>
              <a:rPr sz="900" spc="5" dirty="0">
                <a:solidFill>
                  <a:srgbClr val="1C216F"/>
                </a:solidFill>
                <a:latin typeface="HelveticaNeueLTPro-Md"/>
                <a:cs typeface="HelveticaNeueLTPro-Md"/>
              </a:rPr>
              <a:t>Moderate</a:t>
            </a:r>
            <a:r>
              <a:rPr sz="900" spc="-10" dirty="0">
                <a:solidFill>
                  <a:srgbClr val="1C216F"/>
                </a:solidFill>
                <a:latin typeface="HelveticaNeueLTPro-Md"/>
                <a:cs typeface="HelveticaNeueLTPro-Md"/>
              </a:rPr>
              <a:t> </a:t>
            </a:r>
            <a:r>
              <a:rPr sz="900" spc="5" dirty="0">
                <a:solidFill>
                  <a:srgbClr val="1C216F"/>
                </a:solidFill>
                <a:latin typeface="HelveticaNeueLTPro-Md"/>
                <a:cs typeface="HelveticaNeueLTPro-Md"/>
              </a:rPr>
              <a:t>irritant </a:t>
            </a:r>
            <a:endParaRPr lang="en-US" sz="900" spc="5" dirty="0">
              <a:solidFill>
                <a:srgbClr val="1C216F"/>
              </a:solidFill>
              <a:latin typeface="HelveticaNeueLTPro-Md"/>
              <a:cs typeface="HelveticaNeueLTPro-Md"/>
            </a:endParaRPr>
          </a:p>
          <a:p>
            <a:pPr marL="12700" marR="132080">
              <a:lnSpc>
                <a:spcPct val="100000"/>
              </a:lnSpc>
              <a:spcBef>
                <a:spcPts val="100"/>
              </a:spcBef>
            </a:pPr>
            <a:r>
              <a:rPr sz="900" spc="-235" dirty="0">
                <a:solidFill>
                  <a:srgbClr val="1C216F"/>
                </a:solidFill>
                <a:latin typeface="HelveticaNeueLTPro-Md"/>
                <a:cs typeface="HelveticaNeueLTPro-Md"/>
              </a:rPr>
              <a:t> </a:t>
            </a:r>
            <a:r>
              <a:rPr sz="900" spc="5" dirty="0">
                <a:solidFill>
                  <a:srgbClr val="1C216F"/>
                </a:solidFill>
                <a:latin typeface="HelveticaNeueLTPro-Md"/>
                <a:cs typeface="HelveticaNeueLTPro-Md"/>
              </a:rPr>
              <a:t>Skin</a:t>
            </a:r>
            <a:r>
              <a:rPr sz="900" spc="-15" dirty="0">
                <a:solidFill>
                  <a:srgbClr val="1C216F"/>
                </a:solidFill>
                <a:latin typeface="HelveticaNeueLTPro-Md"/>
                <a:cs typeface="HelveticaNeueLTPro-Md"/>
              </a:rPr>
              <a:t> </a:t>
            </a:r>
            <a:r>
              <a:rPr sz="900" dirty="0">
                <a:solidFill>
                  <a:srgbClr val="1C216F"/>
                </a:solidFill>
                <a:latin typeface="HelveticaNeueLTPro-Md"/>
                <a:cs typeface="HelveticaNeueLTPro-Md"/>
              </a:rPr>
              <a:t>-</a:t>
            </a:r>
            <a:r>
              <a:rPr sz="900" spc="-10" dirty="0">
                <a:solidFill>
                  <a:srgbClr val="1C216F"/>
                </a:solidFill>
                <a:latin typeface="HelveticaNeueLTPro-Md"/>
                <a:cs typeface="HelveticaNeueLTPro-Md"/>
              </a:rPr>
              <a:t> </a:t>
            </a:r>
            <a:r>
              <a:rPr lang="en-US" sz="900" spc="5" dirty="0">
                <a:solidFill>
                  <a:srgbClr val="1C216F"/>
                </a:solidFill>
                <a:latin typeface="HelveticaNeueLTPro-Md"/>
                <a:cs typeface="HelveticaNeueLTPro-Md"/>
              </a:rPr>
              <a:t>Severe</a:t>
            </a:r>
            <a:r>
              <a:rPr sz="900" spc="-10" dirty="0">
                <a:solidFill>
                  <a:srgbClr val="1C216F"/>
                </a:solidFill>
                <a:latin typeface="HelveticaNeueLTPro-Md"/>
                <a:cs typeface="HelveticaNeueLTPro-Md"/>
              </a:rPr>
              <a:t> </a:t>
            </a:r>
            <a:r>
              <a:rPr sz="900" spc="5" dirty="0">
                <a:solidFill>
                  <a:srgbClr val="1C216F"/>
                </a:solidFill>
                <a:latin typeface="HelveticaNeueLTPro-Md"/>
                <a:cs typeface="HelveticaNeueLTPro-Md"/>
              </a:rPr>
              <a:t>irritant</a:t>
            </a:r>
            <a:endParaRPr sz="900" dirty="0">
              <a:latin typeface="HelveticaNeueLTPro-Md"/>
              <a:cs typeface="HelveticaNeueLTPro-Md"/>
            </a:endParaRPr>
          </a:p>
        </p:txBody>
      </p:sp>
      <p:sp>
        <p:nvSpPr>
          <p:cNvPr id="27" name="object 27"/>
          <p:cNvSpPr txBox="1"/>
          <p:nvPr/>
        </p:nvSpPr>
        <p:spPr>
          <a:xfrm>
            <a:off x="3809949" y="2883228"/>
            <a:ext cx="629285" cy="566822"/>
          </a:xfrm>
          <a:prstGeom prst="rect">
            <a:avLst/>
          </a:prstGeom>
        </p:spPr>
        <p:txBody>
          <a:bodyPr vert="horz" wrap="square" lIns="0" tIns="12700" rIns="0" bIns="0" rtlCol="0">
            <a:spAutoFit/>
          </a:bodyPr>
          <a:lstStyle/>
          <a:p>
            <a:pPr marL="12700">
              <a:lnSpc>
                <a:spcPct val="100000"/>
              </a:lnSpc>
              <a:spcBef>
                <a:spcPts val="100"/>
              </a:spcBef>
              <a:tabLst>
                <a:tab pos="570865" algn="l"/>
              </a:tabLst>
            </a:pPr>
            <a:r>
              <a:rPr sz="900" spc="10" dirty="0">
                <a:solidFill>
                  <a:srgbClr val="1C216F"/>
                </a:solidFill>
                <a:latin typeface="HelveticaNeueLTPro-Md"/>
                <a:cs typeface="HelveticaNeueLTPro-Md"/>
              </a:rPr>
              <a:t>Rabb</a:t>
            </a:r>
            <a:r>
              <a:rPr sz="900" spc="5" dirty="0">
                <a:solidFill>
                  <a:srgbClr val="1C216F"/>
                </a:solidFill>
                <a:latin typeface="HelveticaNeueLTPro-Md"/>
                <a:cs typeface="HelveticaNeueLTPro-Md"/>
              </a:rPr>
              <a:t>i</a:t>
            </a:r>
            <a:r>
              <a:rPr sz="900" dirty="0">
                <a:solidFill>
                  <a:srgbClr val="1C216F"/>
                </a:solidFill>
                <a:latin typeface="HelveticaNeueLTPro-Md"/>
                <a:cs typeface="HelveticaNeueLTPro-Md"/>
              </a:rPr>
              <a:t>t	-</a:t>
            </a:r>
            <a:endParaRPr sz="900" dirty="0">
              <a:latin typeface="HelveticaNeueLTPro-Md"/>
              <a:cs typeface="HelveticaNeueLTPro-Md"/>
            </a:endParaRPr>
          </a:p>
          <a:p>
            <a:pPr marL="12700">
              <a:lnSpc>
                <a:spcPct val="100000"/>
              </a:lnSpc>
              <a:tabLst>
                <a:tab pos="570865" algn="l"/>
              </a:tabLst>
            </a:pPr>
            <a:r>
              <a:rPr sz="900" spc="10" dirty="0">
                <a:solidFill>
                  <a:srgbClr val="1C216F"/>
                </a:solidFill>
                <a:latin typeface="HelveticaNeueLTPro-Md"/>
                <a:cs typeface="HelveticaNeueLTPro-Md"/>
              </a:rPr>
              <a:t>Rabb</a:t>
            </a:r>
            <a:r>
              <a:rPr sz="900" spc="5" dirty="0">
                <a:solidFill>
                  <a:srgbClr val="1C216F"/>
                </a:solidFill>
                <a:latin typeface="HelveticaNeueLTPro-Md"/>
                <a:cs typeface="HelveticaNeueLTPro-Md"/>
              </a:rPr>
              <a:t>i</a:t>
            </a:r>
            <a:r>
              <a:rPr sz="900" dirty="0">
                <a:solidFill>
                  <a:srgbClr val="1C216F"/>
                </a:solidFill>
                <a:latin typeface="HelveticaNeueLTPro-Md"/>
                <a:cs typeface="HelveticaNeueLTPro-Md"/>
              </a:rPr>
              <a:t>t	-</a:t>
            </a:r>
            <a:endParaRPr sz="900" dirty="0">
              <a:latin typeface="HelveticaNeueLTPro-Md"/>
              <a:cs typeface="HelveticaNeueLTPro-Md"/>
            </a:endParaRPr>
          </a:p>
          <a:p>
            <a:pPr marL="12700">
              <a:lnSpc>
                <a:spcPct val="100000"/>
              </a:lnSpc>
              <a:tabLst>
                <a:tab pos="570865" algn="l"/>
              </a:tabLst>
            </a:pPr>
            <a:r>
              <a:rPr sz="900" spc="10" dirty="0">
                <a:solidFill>
                  <a:srgbClr val="1C216F"/>
                </a:solidFill>
                <a:latin typeface="HelveticaNeueLTPro-Md"/>
                <a:cs typeface="HelveticaNeueLTPro-Md"/>
              </a:rPr>
              <a:t>Rabb</a:t>
            </a:r>
            <a:r>
              <a:rPr sz="900" spc="5" dirty="0">
                <a:solidFill>
                  <a:srgbClr val="1C216F"/>
                </a:solidFill>
                <a:latin typeface="HelveticaNeueLTPro-Md"/>
                <a:cs typeface="HelveticaNeueLTPro-Md"/>
              </a:rPr>
              <a:t>i</a:t>
            </a:r>
            <a:r>
              <a:rPr sz="900" dirty="0">
                <a:solidFill>
                  <a:srgbClr val="1C216F"/>
                </a:solidFill>
                <a:latin typeface="HelveticaNeueLTPro-Md"/>
                <a:cs typeface="HelveticaNeueLTPro-Md"/>
              </a:rPr>
              <a:t>t	</a:t>
            </a:r>
            <a:r>
              <a:rPr lang="en-US" sz="900" dirty="0">
                <a:solidFill>
                  <a:srgbClr val="1C216F"/>
                </a:solidFill>
                <a:latin typeface="HelveticaNeueLTPro-Md"/>
                <a:cs typeface="HelveticaNeueLTPro-Md"/>
              </a:rPr>
              <a:t>-</a:t>
            </a:r>
            <a:r>
              <a:rPr sz="900" dirty="0">
                <a:solidFill>
                  <a:srgbClr val="1C216F"/>
                </a:solidFill>
                <a:latin typeface="HelveticaNeueLTPro-Md"/>
                <a:cs typeface="HelveticaNeueLTPro-Md"/>
              </a:rPr>
              <a:t>	</a:t>
            </a:r>
            <a:endParaRPr sz="900" dirty="0">
              <a:latin typeface="HelveticaNeueLTPro-Md"/>
              <a:cs typeface="HelveticaNeueLTPro-Md"/>
            </a:endParaRPr>
          </a:p>
        </p:txBody>
      </p:sp>
      <p:sp>
        <p:nvSpPr>
          <p:cNvPr id="28" name="object 28"/>
          <p:cNvSpPr txBox="1"/>
          <p:nvPr/>
        </p:nvSpPr>
        <p:spPr>
          <a:xfrm>
            <a:off x="4889512" y="2883228"/>
            <a:ext cx="1301115" cy="428322"/>
          </a:xfrm>
          <a:prstGeom prst="rect">
            <a:avLst/>
          </a:prstGeom>
        </p:spPr>
        <p:txBody>
          <a:bodyPr vert="horz" wrap="square" lIns="0" tIns="12700" rIns="0" bIns="0" rtlCol="0">
            <a:spAutoFit/>
          </a:bodyPr>
          <a:lstStyle/>
          <a:p>
            <a:pPr marL="12700">
              <a:lnSpc>
                <a:spcPct val="100000"/>
              </a:lnSpc>
              <a:spcBef>
                <a:spcPts val="100"/>
              </a:spcBef>
            </a:pPr>
            <a:r>
              <a:rPr lang="en-US" sz="900" spc="-5" dirty="0">
                <a:solidFill>
                  <a:srgbClr val="1C216F"/>
                </a:solidFill>
                <a:latin typeface="HelveticaNeueLTPro-Md"/>
                <a:cs typeface="HelveticaNeueLTPro-Md"/>
              </a:rPr>
              <a:t>100 </a:t>
            </a:r>
            <a:r>
              <a:rPr sz="900" spc="5" dirty="0">
                <a:solidFill>
                  <a:srgbClr val="1C216F"/>
                </a:solidFill>
                <a:latin typeface="HelveticaNeueLTPro-Md"/>
                <a:cs typeface="HelveticaNeueLTPro-Md"/>
              </a:rPr>
              <a:t>milligrams</a:t>
            </a:r>
            <a:endParaRPr sz="900" dirty="0">
              <a:latin typeface="HelveticaNeueLTPro-Md"/>
              <a:cs typeface="HelveticaNeueLTPro-Md"/>
            </a:endParaRPr>
          </a:p>
          <a:p>
            <a:pPr marL="12700">
              <a:lnSpc>
                <a:spcPct val="100000"/>
              </a:lnSpc>
            </a:pPr>
            <a:r>
              <a:rPr sz="900" spc="-5" dirty="0">
                <a:solidFill>
                  <a:srgbClr val="1C216F"/>
                </a:solidFill>
                <a:latin typeface="HelveticaNeueLTPro-Md"/>
                <a:cs typeface="HelveticaNeueLTPro-Md"/>
              </a:rPr>
              <a:t>24</a:t>
            </a:r>
            <a:r>
              <a:rPr sz="900" spc="-20" dirty="0">
                <a:solidFill>
                  <a:srgbClr val="1C216F"/>
                </a:solidFill>
                <a:latin typeface="HelveticaNeueLTPro-Md"/>
                <a:cs typeface="HelveticaNeueLTPro-Md"/>
              </a:rPr>
              <a:t> </a:t>
            </a:r>
            <a:r>
              <a:rPr sz="900" spc="5" dirty="0">
                <a:solidFill>
                  <a:srgbClr val="1C216F"/>
                </a:solidFill>
                <a:latin typeface="HelveticaNeueLTPro-Md"/>
                <a:cs typeface="HelveticaNeueLTPro-Md"/>
              </a:rPr>
              <a:t>hour</a:t>
            </a:r>
            <a:r>
              <a:rPr sz="900" spc="-15" dirty="0">
                <a:solidFill>
                  <a:srgbClr val="1C216F"/>
                </a:solidFill>
                <a:latin typeface="HelveticaNeueLTPro-Md"/>
                <a:cs typeface="HelveticaNeueLTPro-Md"/>
              </a:rPr>
              <a:t> </a:t>
            </a:r>
            <a:r>
              <a:rPr sz="900" dirty="0">
                <a:solidFill>
                  <a:srgbClr val="1C216F"/>
                </a:solidFill>
                <a:latin typeface="HelveticaNeueLTPro-Md"/>
                <a:cs typeface="HelveticaNeueLTPro-Md"/>
              </a:rPr>
              <a:t>5</a:t>
            </a:r>
            <a:r>
              <a:rPr lang="en-US" sz="900" dirty="0">
                <a:solidFill>
                  <a:srgbClr val="1C216F"/>
                </a:solidFill>
                <a:latin typeface="HelveticaNeueLTPro-Md"/>
                <a:cs typeface="HelveticaNeueLTPro-Md"/>
              </a:rPr>
              <a:t>00</a:t>
            </a:r>
            <a:r>
              <a:rPr sz="900" spc="-15" dirty="0">
                <a:solidFill>
                  <a:srgbClr val="1C216F"/>
                </a:solidFill>
                <a:latin typeface="HelveticaNeueLTPro-Md"/>
                <a:cs typeface="HelveticaNeueLTPro-Md"/>
              </a:rPr>
              <a:t> </a:t>
            </a:r>
            <a:r>
              <a:rPr sz="900" spc="5" dirty="0">
                <a:solidFill>
                  <a:srgbClr val="1C216F"/>
                </a:solidFill>
                <a:latin typeface="HelveticaNeueLTPro-Md"/>
                <a:cs typeface="HelveticaNeueLTPro-Md"/>
              </a:rPr>
              <a:t>mi</a:t>
            </a:r>
            <a:r>
              <a:rPr lang="en-US" sz="900" spc="5" dirty="0">
                <a:solidFill>
                  <a:srgbClr val="1C216F"/>
                </a:solidFill>
                <a:latin typeface="HelveticaNeueLTPro-Md"/>
                <a:cs typeface="HelveticaNeueLTPro-Md"/>
              </a:rPr>
              <a:t>croliters</a:t>
            </a:r>
            <a:endParaRPr lang="en-US" sz="900" dirty="0">
              <a:latin typeface="HelveticaNeueLTPro-Md"/>
              <a:cs typeface="HelveticaNeueLTPro-Md"/>
            </a:endParaRPr>
          </a:p>
          <a:p>
            <a:pPr marL="12700">
              <a:lnSpc>
                <a:spcPct val="100000"/>
              </a:lnSpc>
            </a:pPr>
            <a:r>
              <a:rPr sz="900" spc="-5" dirty="0">
                <a:solidFill>
                  <a:srgbClr val="1C216F"/>
                </a:solidFill>
                <a:latin typeface="HelveticaNeueLTPro-Md"/>
                <a:cs typeface="HelveticaNeueLTPro-Md"/>
              </a:rPr>
              <a:t>24</a:t>
            </a:r>
            <a:r>
              <a:rPr sz="900" spc="-15" dirty="0">
                <a:solidFill>
                  <a:srgbClr val="1C216F"/>
                </a:solidFill>
                <a:latin typeface="HelveticaNeueLTPro-Md"/>
                <a:cs typeface="HelveticaNeueLTPro-Md"/>
              </a:rPr>
              <a:t> </a:t>
            </a:r>
            <a:r>
              <a:rPr sz="900" spc="5" dirty="0">
                <a:solidFill>
                  <a:srgbClr val="1C216F"/>
                </a:solidFill>
                <a:latin typeface="HelveticaNeueLTPro-Md"/>
                <a:cs typeface="HelveticaNeueLTPro-Md"/>
              </a:rPr>
              <a:t>hours</a:t>
            </a:r>
            <a:r>
              <a:rPr sz="900" spc="-15" dirty="0">
                <a:solidFill>
                  <a:srgbClr val="1C216F"/>
                </a:solidFill>
                <a:latin typeface="HelveticaNeueLTPro-Md"/>
                <a:cs typeface="HelveticaNeueLTPro-Md"/>
              </a:rPr>
              <a:t> </a:t>
            </a:r>
            <a:r>
              <a:rPr lang="en-US" sz="900" spc="10" dirty="0">
                <a:solidFill>
                  <a:srgbClr val="1C216F"/>
                </a:solidFill>
                <a:latin typeface="HelveticaNeueLTPro-Md"/>
                <a:cs typeface="HelveticaNeueLTPro-Md"/>
              </a:rPr>
              <a:t>2</a:t>
            </a:r>
            <a:r>
              <a:rPr sz="900" spc="-10" dirty="0">
                <a:solidFill>
                  <a:srgbClr val="1C216F"/>
                </a:solidFill>
                <a:latin typeface="HelveticaNeueLTPro-Md"/>
                <a:cs typeface="HelveticaNeueLTPro-Md"/>
              </a:rPr>
              <a:t> </a:t>
            </a:r>
            <a:r>
              <a:rPr sz="900" spc="5" dirty="0">
                <a:solidFill>
                  <a:srgbClr val="1C216F"/>
                </a:solidFill>
                <a:latin typeface="HelveticaNeueLTPro-Md"/>
                <a:cs typeface="HelveticaNeueLTPro-Md"/>
              </a:rPr>
              <a:t>milligrams</a:t>
            </a:r>
            <a:endParaRPr sz="900" dirty="0">
              <a:latin typeface="HelveticaNeueLTPro-Md"/>
              <a:cs typeface="HelveticaNeueLTPro-Md"/>
            </a:endParaRPr>
          </a:p>
        </p:txBody>
      </p:sp>
      <p:sp>
        <p:nvSpPr>
          <p:cNvPr id="29" name="object 29"/>
          <p:cNvSpPr txBox="1"/>
          <p:nvPr/>
        </p:nvSpPr>
        <p:spPr>
          <a:xfrm flipH="1">
            <a:off x="6550710" y="2828709"/>
            <a:ext cx="354042" cy="428322"/>
          </a:xfrm>
          <a:prstGeom prst="rect">
            <a:avLst/>
          </a:prstGeom>
        </p:spPr>
        <p:txBody>
          <a:bodyPr vert="horz" wrap="square" lIns="0" tIns="12700" rIns="0" bIns="0" rtlCol="0">
            <a:spAutoFit/>
          </a:bodyPr>
          <a:lstStyle/>
          <a:p>
            <a:pPr marL="12700">
              <a:lnSpc>
                <a:spcPct val="100000"/>
              </a:lnSpc>
              <a:spcBef>
                <a:spcPts val="100"/>
              </a:spcBef>
            </a:pPr>
            <a:r>
              <a:rPr sz="900" dirty="0">
                <a:solidFill>
                  <a:srgbClr val="1C216F"/>
                </a:solidFill>
                <a:latin typeface="HelveticaNeueLTPro-Md"/>
                <a:cs typeface="HelveticaNeueLTPro-Md"/>
              </a:rPr>
              <a:t>-</a:t>
            </a:r>
            <a:endParaRPr sz="900" dirty="0">
              <a:latin typeface="HelveticaNeueLTPro-Md"/>
              <a:cs typeface="HelveticaNeueLTPro-Md"/>
            </a:endParaRPr>
          </a:p>
          <a:p>
            <a:pPr marL="12700">
              <a:lnSpc>
                <a:spcPct val="100000"/>
              </a:lnSpc>
            </a:pPr>
            <a:r>
              <a:rPr sz="900" dirty="0">
                <a:solidFill>
                  <a:srgbClr val="1C216F"/>
                </a:solidFill>
                <a:latin typeface="HelveticaNeueLTPro-Md"/>
                <a:cs typeface="HelveticaNeueLTPro-Md"/>
              </a:rPr>
              <a:t>-</a:t>
            </a:r>
            <a:endParaRPr sz="900" dirty="0">
              <a:latin typeface="HelveticaNeueLTPro-Md"/>
              <a:cs typeface="HelveticaNeueLTPro-Md"/>
            </a:endParaRPr>
          </a:p>
          <a:p>
            <a:pPr marL="12700">
              <a:lnSpc>
                <a:spcPct val="100000"/>
              </a:lnSpc>
            </a:pPr>
            <a:r>
              <a:rPr sz="900" dirty="0">
                <a:solidFill>
                  <a:srgbClr val="1C216F"/>
                </a:solidFill>
                <a:latin typeface="HelveticaNeueLTPro-Md"/>
                <a:cs typeface="HelveticaNeueLTPro-Md"/>
              </a:rPr>
              <a:t>-</a:t>
            </a:r>
            <a:endParaRPr sz="900" dirty="0">
              <a:latin typeface="HelveticaNeueLTPro-Md"/>
              <a:cs typeface="HelveticaNeueLTPro-Md"/>
            </a:endParaRPr>
          </a:p>
        </p:txBody>
      </p:sp>
      <p:sp>
        <p:nvSpPr>
          <p:cNvPr id="30" name="object 30"/>
          <p:cNvSpPr txBox="1"/>
          <p:nvPr/>
        </p:nvSpPr>
        <p:spPr>
          <a:xfrm>
            <a:off x="615950" y="3581400"/>
            <a:ext cx="382270" cy="162560"/>
          </a:xfrm>
          <a:prstGeom prst="rect">
            <a:avLst/>
          </a:prstGeom>
        </p:spPr>
        <p:txBody>
          <a:bodyPr vert="horz" wrap="square" lIns="0" tIns="12700" rIns="0" bIns="0" rtlCol="0">
            <a:spAutoFit/>
          </a:bodyPr>
          <a:lstStyle/>
          <a:p>
            <a:pPr marL="12700">
              <a:lnSpc>
                <a:spcPct val="100000"/>
              </a:lnSpc>
              <a:spcBef>
                <a:spcPts val="100"/>
              </a:spcBef>
            </a:pPr>
            <a:r>
              <a:rPr sz="900" spc="-25" dirty="0">
                <a:solidFill>
                  <a:srgbClr val="1C216F"/>
                </a:solidFill>
                <a:latin typeface="HelveticaNeueLTPro-Md"/>
                <a:cs typeface="HelveticaNeueLTPro-Md"/>
              </a:rPr>
              <a:t>X</a:t>
            </a:r>
            <a:r>
              <a:rPr sz="900" spc="10" dirty="0">
                <a:solidFill>
                  <a:srgbClr val="1C216F"/>
                </a:solidFill>
                <a:latin typeface="HelveticaNeueLTPro-Md"/>
                <a:cs typeface="HelveticaNeueLTPro-Md"/>
              </a:rPr>
              <a:t>y</a:t>
            </a:r>
            <a:r>
              <a:rPr sz="900" spc="5" dirty="0">
                <a:solidFill>
                  <a:srgbClr val="1C216F"/>
                </a:solidFill>
                <a:latin typeface="HelveticaNeueLTPro-Md"/>
                <a:cs typeface="HelveticaNeueLTPro-Md"/>
              </a:rPr>
              <a:t>l</a:t>
            </a:r>
            <a:r>
              <a:rPr sz="900" spc="10" dirty="0">
                <a:solidFill>
                  <a:srgbClr val="1C216F"/>
                </a:solidFill>
                <a:latin typeface="HelveticaNeueLTPro-Md"/>
                <a:cs typeface="HelveticaNeueLTPro-Md"/>
              </a:rPr>
              <a:t>e</a:t>
            </a:r>
            <a:r>
              <a:rPr sz="900" spc="5" dirty="0">
                <a:solidFill>
                  <a:srgbClr val="1C216F"/>
                </a:solidFill>
                <a:latin typeface="HelveticaNeueLTPro-Md"/>
                <a:cs typeface="HelveticaNeueLTPro-Md"/>
              </a:rPr>
              <a:t>n</a:t>
            </a:r>
            <a:r>
              <a:rPr sz="900" dirty="0">
                <a:solidFill>
                  <a:srgbClr val="1C216F"/>
                </a:solidFill>
                <a:latin typeface="HelveticaNeueLTPro-Md"/>
                <a:cs typeface="HelveticaNeueLTPro-Md"/>
              </a:rPr>
              <a:t>e</a:t>
            </a:r>
            <a:endParaRPr sz="900" dirty="0">
              <a:latin typeface="HelveticaNeueLTPro-Md"/>
              <a:cs typeface="HelveticaNeueLTPro-Md"/>
            </a:endParaRPr>
          </a:p>
        </p:txBody>
      </p:sp>
      <p:sp>
        <p:nvSpPr>
          <p:cNvPr id="31" name="object 31"/>
          <p:cNvSpPr txBox="1"/>
          <p:nvPr/>
        </p:nvSpPr>
        <p:spPr>
          <a:xfrm>
            <a:off x="2425661" y="3505200"/>
            <a:ext cx="1269365" cy="711200"/>
          </a:xfrm>
          <a:prstGeom prst="rect">
            <a:avLst/>
          </a:prstGeom>
        </p:spPr>
        <p:txBody>
          <a:bodyPr vert="horz" wrap="square" lIns="0" tIns="12700" rIns="0" bIns="0" rtlCol="0">
            <a:spAutoFit/>
          </a:bodyPr>
          <a:lstStyle/>
          <a:p>
            <a:pPr marL="12700" marR="132080">
              <a:lnSpc>
                <a:spcPct val="100000"/>
              </a:lnSpc>
              <a:spcBef>
                <a:spcPts val="100"/>
              </a:spcBef>
            </a:pPr>
            <a:r>
              <a:rPr sz="900" dirty="0">
                <a:solidFill>
                  <a:srgbClr val="1C216F"/>
                </a:solidFill>
                <a:latin typeface="HelveticaNeueLTPro-Md"/>
                <a:cs typeface="HelveticaNeueLTPro-Md"/>
              </a:rPr>
              <a:t>Eyes - </a:t>
            </a:r>
            <a:r>
              <a:rPr sz="900" spc="5" dirty="0">
                <a:solidFill>
                  <a:srgbClr val="1C216F"/>
                </a:solidFill>
                <a:latin typeface="HelveticaNeueLTPro-Md"/>
                <a:cs typeface="HelveticaNeueLTPro-Md"/>
              </a:rPr>
              <a:t>Mild irritant </a:t>
            </a:r>
            <a:r>
              <a:rPr sz="900" spc="10" dirty="0">
                <a:solidFill>
                  <a:srgbClr val="1C216F"/>
                </a:solidFill>
                <a:latin typeface="HelveticaNeueLTPro-Md"/>
                <a:cs typeface="HelveticaNeueLTPro-Md"/>
              </a:rPr>
              <a:t> </a:t>
            </a:r>
            <a:r>
              <a:rPr sz="900" dirty="0">
                <a:solidFill>
                  <a:srgbClr val="1C216F"/>
                </a:solidFill>
                <a:latin typeface="HelveticaNeueLTPro-Md"/>
                <a:cs typeface="HelveticaNeueLTPro-Md"/>
              </a:rPr>
              <a:t>Eyes - Severe </a:t>
            </a:r>
            <a:r>
              <a:rPr sz="900" spc="5" dirty="0">
                <a:solidFill>
                  <a:srgbClr val="1C216F"/>
                </a:solidFill>
                <a:latin typeface="HelveticaNeueLTPro-Md"/>
                <a:cs typeface="HelveticaNeueLTPro-Md"/>
              </a:rPr>
              <a:t>irritant </a:t>
            </a:r>
            <a:r>
              <a:rPr sz="900" spc="-245" dirty="0">
                <a:solidFill>
                  <a:srgbClr val="1C216F"/>
                </a:solidFill>
                <a:latin typeface="HelveticaNeueLTPro-Md"/>
                <a:cs typeface="HelveticaNeueLTPro-Md"/>
              </a:rPr>
              <a:t> </a:t>
            </a:r>
            <a:r>
              <a:rPr sz="900" spc="5" dirty="0">
                <a:solidFill>
                  <a:srgbClr val="1C216F"/>
                </a:solidFill>
                <a:latin typeface="HelveticaNeueLTPro-Md"/>
                <a:cs typeface="HelveticaNeueLTPro-Md"/>
              </a:rPr>
              <a:t>Skin</a:t>
            </a:r>
            <a:r>
              <a:rPr sz="900" spc="-10" dirty="0">
                <a:solidFill>
                  <a:srgbClr val="1C216F"/>
                </a:solidFill>
                <a:latin typeface="HelveticaNeueLTPro-Md"/>
                <a:cs typeface="HelveticaNeueLTPro-Md"/>
              </a:rPr>
              <a:t> </a:t>
            </a:r>
            <a:r>
              <a:rPr sz="900" dirty="0">
                <a:solidFill>
                  <a:srgbClr val="1C216F"/>
                </a:solidFill>
                <a:latin typeface="HelveticaNeueLTPro-Md"/>
                <a:cs typeface="HelveticaNeueLTPro-Md"/>
              </a:rPr>
              <a:t>-</a:t>
            </a:r>
            <a:r>
              <a:rPr sz="900" spc="-5" dirty="0">
                <a:solidFill>
                  <a:srgbClr val="1C216F"/>
                </a:solidFill>
                <a:latin typeface="HelveticaNeueLTPro-Md"/>
                <a:cs typeface="HelveticaNeueLTPro-Md"/>
              </a:rPr>
              <a:t> </a:t>
            </a:r>
            <a:r>
              <a:rPr sz="900" spc="5" dirty="0">
                <a:solidFill>
                  <a:srgbClr val="1C216F"/>
                </a:solidFill>
                <a:latin typeface="HelveticaNeueLTPro-Md"/>
                <a:cs typeface="HelveticaNeueLTPro-Md"/>
              </a:rPr>
              <a:t>Mild</a:t>
            </a:r>
            <a:r>
              <a:rPr sz="900" spc="-5" dirty="0">
                <a:solidFill>
                  <a:srgbClr val="1C216F"/>
                </a:solidFill>
                <a:latin typeface="HelveticaNeueLTPro-Md"/>
                <a:cs typeface="HelveticaNeueLTPro-Md"/>
              </a:rPr>
              <a:t> </a:t>
            </a:r>
            <a:r>
              <a:rPr sz="900" spc="5" dirty="0">
                <a:solidFill>
                  <a:srgbClr val="1C216F"/>
                </a:solidFill>
                <a:latin typeface="HelveticaNeueLTPro-Md"/>
                <a:cs typeface="HelveticaNeueLTPro-Md"/>
              </a:rPr>
              <a:t>irritant</a:t>
            </a:r>
            <a:endParaRPr sz="900" dirty="0">
              <a:latin typeface="HelveticaNeueLTPro-Md"/>
              <a:cs typeface="HelveticaNeueLTPro-Md"/>
            </a:endParaRPr>
          </a:p>
          <a:p>
            <a:pPr marL="12700" marR="5080">
              <a:lnSpc>
                <a:spcPct val="100000"/>
              </a:lnSpc>
            </a:pPr>
            <a:r>
              <a:rPr sz="900" spc="5" dirty="0">
                <a:solidFill>
                  <a:srgbClr val="1C216F"/>
                </a:solidFill>
                <a:latin typeface="HelveticaNeueLTPro-Md"/>
                <a:cs typeface="HelveticaNeueLTPro-Md"/>
              </a:rPr>
              <a:t>Skin</a:t>
            </a:r>
            <a:r>
              <a:rPr sz="900" spc="-15" dirty="0">
                <a:solidFill>
                  <a:srgbClr val="1C216F"/>
                </a:solidFill>
                <a:latin typeface="HelveticaNeueLTPro-Md"/>
                <a:cs typeface="HelveticaNeueLTPro-Md"/>
              </a:rPr>
              <a:t> </a:t>
            </a:r>
            <a:r>
              <a:rPr sz="900" dirty="0">
                <a:solidFill>
                  <a:srgbClr val="1C216F"/>
                </a:solidFill>
                <a:latin typeface="HelveticaNeueLTPro-Md"/>
                <a:cs typeface="HelveticaNeueLTPro-Md"/>
              </a:rPr>
              <a:t>-</a:t>
            </a:r>
            <a:r>
              <a:rPr sz="900" spc="-10" dirty="0">
                <a:solidFill>
                  <a:srgbClr val="1C216F"/>
                </a:solidFill>
                <a:latin typeface="HelveticaNeueLTPro-Md"/>
                <a:cs typeface="HelveticaNeueLTPro-Md"/>
              </a:rPr>
              <a:t> </a:t>
            </a:r>
            <a:r>
              <a:rPr sz="900" spc="5" dirty="0">
                <a:solidFill>
                  <a:srgbClr val="1C216F"/>
                </a:solidFill>
                <a:latin typeface="HelveticaNeueLTPro-Md"/>
                <a:cs typeface="HelveticaNeueLTPro-Md"/>
              </a:rPr>
              <a:t>Moderate</a:t>
            </a:r>
            <a:r>
              <a:rPr sz="900" spc="-10" dirty="0">
                <a:solidFill>
                  <a:srgbClr val="1C216F"/>
                </a:solidFill>
                <a:latin typeface="HelveticaNeueLTPro-Md"/>
                <a:cs typeface="HelveticaNeueLTPro-Md"/>
              </a:rPr>
              <a:t> </a:t>
            </a:r>
            <a:r>
              <a:rPr sz="900" spc="5" dirty="0">
                <a:solidFill>
                  <a:srgbClr val="1C216F"/>
                </a:solidFill>
                <a:latin typeface="HelveticaNeueLTPro-Md"/>
                <a:cs typeface="HelveticaNeueLTPro-Md"/>
              </a:rPr>
              <a:t>irritant </a:t>
            </a:r>
            <a:r>
              <a:rPr sz="900" spc="-235" dirty="0">
                <a:solidFill>
                  <a:srgbClr val="1C216F"/>
                </a:solidFill>
                <a:latin typeface="HelveticaNeueLTPro-Md"/>
                <a:cs typeface="HelveticaNeueLTPro-Md"/>
              </a:rPr>
              <a:t> </a:t>
            </a:r>
            <a:r>
              <a:rPr sz="900" spc="5" dirty="0">
                <a:solidFill>
                  <a:srgbClr val="1C216F"/>
                </a:solidFill>
                <a:latin typeface="HelveticaNeueLTPro-Md"/>
                <a:cs typeface="HelveticaNeueLTPro-Md"/>
              </a:rPr>
              <a:t>Skin</a:t>
            </a:r>
            <a:r>
              <a:rPr sz="900" spc="-15" dirty="0">
                <a:solidFill>
                  <a:srgbClr val="1C216F"/>
                </a:solidFill>
                <a:latin typeface="HelveticaNeueLTPro-Md"/>
                <a:cs typeface="HelveticaNeueLTPro-Md"/>
              </a:rPr>
              <a:t> </a:t>
            </a:r>
            <a:r>
              <a:rPr sz="900" dirty="0">
                <a:solidFill>
                  <a:srgbClr val="1C216F"/>
                </a:solidFill>
                <a:latin typeface="HelveticaNeueLTPro-Md"/>
                <a:cs typeface="HelveticaNeueLTPro-Md"/>
              </a:rPr>
              <a:t>-</a:t>
            </a:r>
            <a:r>
              <a:rPr sz="900" spc="-10" dirty="0">
                <a:solidFill>
                  <a:srgbClr val="1C216F"/>
                </a:solidFill>
                <a:latin typeface="HelveticaNeueLTPro-Md"/>
                <a:cs typeface="HelveticaNeueLTPro-Md"/>
              </a:rPr>
              <a:t> </a:t>
            </a:r>
            <a:r>
              <a:rPr sz="900" spc="5" dirty="0">
                <a:solidFill>
                  <a:srgbClr val="1C216F"/>
                </a:solidFill>
                <a:latin typeface="HelveticaNeueLTPro-Md"/>
                <a:cs typeface="HelveticaNeueLTPro-Md"/>
              </a:rPr>
              <a:t>Moderate</a:t>
            </a:r>
            <a:r>
              <a:rPr sz="900" spc="-10" dirty="0">
                <a:solidFill>
                  <a:srgbClr val="1C216F"/>
                </a:solidFill>
                <a:latin typeface="HelveticaNeueLTPro-Md"/>
                <a:cs typeface="HelveticaNeueLTPro-Md"/>
              </a:rPr>
              <a:t> </a:t>
            </a:r>
            <a:r>
              <a:rPr sz="900" spc="5" dirty="0">
                <a:solidFill>
                  <a:srgbClr val="1C216F"/>
                </a:solidFill>
                <a:latin typeface="HelveticaNeueLTPro-Md"/>
                <a:cs typeface="HelveticaNeueLTPro-Md"/>
              </a:rPr>
              <a:t>irritant</a:t>
            </a:r>
            <a:endParaRPr sz="900" dirty="0">
              <a:latin typeface="HelveticaNeueLTPro-Md"/>
              <a:cs typeface="HelveticaNeueLTPro-Md"/>
            </a:endParaRPr>
          </a:p>
        </p:txBody>
      </p:sp>
      <p:sp>
        <p:nvSpPr>
          <p:cNvPr id="32" name="object 32"/>
          <p:cNvSpPr txBox="1"/>
          <p:nvPr/>
        </p:nvSpPr>
        <p:spPr>
          <a:xfrm>
            <a:off x="3809949" y="3505200"/>
            <a:ext cx="629285" cy="711200"/>
          </a:xfrm>
          <a:prstGeom prst="rect">
            <a:avLst/>
          </a:prstGeom>
        </p:spPr>
        <p:txBody>
          <a:bodyPr vert="horz" wrap="square" lIns="0" tIns="12700" rIns="0" bIns="0" rtlCol="0">
            <a:spAutoFit/>
          </a:bodyPr>
          <a:lstStyle/>
          <a:p>
            <a:pPr marL="12700">
              <a:lnSpc>
                <a:spcPct val="100000"/>
              </a:lnSpc>
              <a:spcBef>
                <a:spcPts val="100"/>
              </a:spcBef>
              <a:tabLst>
                <a:tab pos="570865" algn="l"/>
              </a:tabLst>
            </a:pPr>
            <a:r>
              <a:rPr sz="900" spc="10" dirty="0">
                <a:solidFill>
                  <a:srgbClr val="1C216F"/>
                </a:solidFill>
                <a:latin typeface="HelveticaNeueLTPro-Md"/>
                <a:cs typeface="HelveticaNeueLTPro-Md"/>
              </a:rPr>
              <a:t>Rabb</a:t>
            </a:r>
            <a:r>
              <a:rPr sz="900" spc="5" dirty="0">
                <a:solidFill>
                  <a:srgbClr val="1C216F"/>
                </a:solidFill>
                <a:latin typeface="HelveticaNeueLTPro-Md"/>
                <a:cs typeface="HelveticaNeueLTPro-Md"/>
              </a:rPr>
              <a:t>i</a:t>
            </a:r>
            <a:r>
              <a:rPr sz="900" dirty="0">
                <a:solidFill>
                  <a:srgbClr val="1C216F"/>
                </a:solidFill>
                <a:latin typeface="HelveticaNeueLTPro-Md"/>
                <a:cs typeface="HelveticaNeueLTPro-Md"/>
              </a:rPr>
              <a:t>t	-</a:t>
            </a:r>
            <a:endParaRPr sz="900" dirty="0">
              <a:latin typeface="HelveticaNeueLTPro-Md"/>
              <a:cs typeface="HelveticaNeueLTPro-Md"/>
            </a:endParaRPr>
          </a:p>
          <a:p>
            <a:pPr marL="12700">
              <a:lnSpc>
                <a:spcPct val="100000"/>
              </a:lnSpc>
              <a:tabLst>
                <a:tab pos="570865" algn="l"/>
              </a:tabLst>
            </a:pPr>
            <a:r>
              <a:rPr sz="900" spc="10" dirty="0">
                <a:solidFill>
                  <a:srgbClr val="1C216F"/>
                </a:solidFill>
                <a:latin typeface="HelveticaNeueLTPro-Md"/>
                <a:cs typeface="HelveticaNeueLTPro-Md"/>
              </a:rPr>
              <a:t>Rabb</a:t>
            </a:r>
            <a:r>
              <a:rPr sz="900" spc="5" dirty="0">
                <a:solidFill>
                  <a:srgbClr val="1C216F"/>
                </a:solidFill>
                <a:latin typeface="HelveticaNeueLTPro-Md"/>
                <a:cs typeface="HelveticaNeueLTPro-Md"/>
              </a:rPr>
              <a:t>i</a:t>
            </a:r>
            <a:r>
              <a:rPr sz="900" dirty="0">
                <a:solidFill>
                  <a:srgbClr val="1C216F"/>
                </a:solidFill>
                <a:latin typeface="HelveticaNeueLTPro-Md"/>
                <a:cs typeface="HelveticaNeueLTPro-Md"/>
              </a:rPr>
              <a:t>t	-</a:t>
            </a:r>
            <a:endParaRPr sz="900" dirty="0">
              <a:latin typeface="HelveticaNeueLTPro-Md"/>
              <a:cs typeface="HelveticaNeueLTPro-Md"/>
            </a:endParaRPr>
          </a:p>
          <a:p>
            <a:pPr marL="12700">
              <a:lnSpc>
                <a:spcPct val="100000"/>
              </a:lnSpc>
              <a:tabLst>
                <a:tab pos="570865" algn="l"/>
              </a:tabLst>
            </a:pPr>
            <a:r>
              <a:rPr sz="900" spc="10" dirty="0">
                <a:solidFill>
                  <a:srgbClr val="1C216F"/>
                </a:solidFill>
                <a:latin typeface="HelveticaNeueLTPro-Md"/>
                <a:cs typeface="HelveticaNeueLTPro-Md"/>
              </a:rPr>
              <a:t>R</a:t>
            </a:r>
            <a:r>
              <a:rPr sz="900" spc="5" dirty="0">
                <a:solidFill>
                  <a:srgbClr val="1C216F"/>
                </a:solidFill>
                <a:latin typeface="HelveticaNeueLTPro-Md"/>
                <a:cs typeface="HelveticaNeueLTPro-Md"/>
              </a:rPr>
              <a:t>a</a:t>
            </a:r>
            <a:r>
              <a:rPr sz="900" dirty="0">
                <a:solidFill>
                  <a:srgbClr val="1C216F"/>
                </a:solidFill>
                <a:latin typeface="HelveticaNeueLTPro-Md"/>
                <a:cs typeface="HelveticaNeueLTPro-Md"/>
              </a:rPr>
              <a:t>t	-</a:t>
            </a:r>
            <a:endParaRPr sz="900" dirty="0">
              <a:latin typeface="HelveticaNeueLTPro-Md"/>
              <a:cs typeface="HelveticaNeueLTPro-Md"/>
            </a:endParaRPr>
          </a:p>
          <a:p>
            <a:pPr marL="12700">
              <a:lnSpc>
                <a:spcPct val="100000"/>
              </a:lnSpc>
              <a:tabLst>
                <a:tab pos="570865" algn="l"/>
              </a:tabLst>
            </a:pPr>
            <a:r>
              <a:rPr sz="900" spc="10" dirty="0">
                <a:solidFill>
                  <a:srgbClr val="1C216F"/>
                </a:solidFill>
                <a:latin typeface="HelveticaNeueLTPro-Md"/>
                <a:cs typeface="HelveticaNeueLTPro-Md"/>
              </a:rPr>
              <a:t>Rabb</a:t>
            </a:r>
            <a:r>
              <a:rPr sz="900" spc="5" dirty="0">
                <a:solidFill>
                  <a:srgbClr val="1C216F"/>
                </a:solidFill>
                <a:latin typeface="HelveticaNeueLTPro-Md"/>
                <a:cs typeface="HelveticaNeueLTPro-Md"/>
              </a:rPr>
              <a:t>i</a:t>
            </a:r>
            <a:r>
              <a:rPr sz="900" dirty="0">
                <a:solidFill>
                  <a:srgbClr val="1C216F"/>
                </a:solidFill>
                <a:latin typeface="HelveticaNeueLTPro-Md"/>
                <a:cs typeface="HelveticaNeueLTPro-Md"/>
              </a:rPr>
              <a:t>t	-</a:t>
            </a:r>
            <a:endParaRPr sz="900" dirty="0">
              <a:latin typeface="HelveticaNeueLTPro-Md"/>
              <a:cs typeface="HelveticaNeueLTPro-Md"/>
            </a:endParaRPr>
          </a:p>
          <a:p>
            <a:pPr marL="12700">
              <a:lnSpc>
                <a:spcPct val="100000"/>
              </a:lnSpc>
              <a:tabLst>
                <a:tab pos="570865" algn="l"/>
              </a:tabLst>
            </a:pPr>
            <a:r>
              <a:rPr sz="900" spc="10" dirty="0">
                <a:solidFill>
                  <a:srgbClr val="1C216F"/>
                </a:solidFill>
                <a:latin typeface="HelveticaNeueLTPro-Md"/>
                <a:cs typeface="HelveticaNeueLTPro-Md"/>
              </a:rPr>
              <a:t>Rabb</a:t>
            </a:r>
            <a:r>
              <a:rPr sz="900" spc="5" dirty="0">
                <a:solidFill>
                  <a:srgbClr val="1C216F"/>
                </a:solidFill>
                <a:latin typeface="HelveticaNeueLTPro-Md"/>
                <a:cs typeface="HelveticaNeueLTPro-Md"/>
              </a:rPr>
              <a:t>i</a:t>
            </a:r>
            <a:r>
              <a:rPr sz="900" dirty="0">
                <a:solidFill>
                  <a:srgbClr val="1C216F"/>
                </a:solidFill>
                <a:latin typeface="HelveticaNeueLTPro-Md"/>
                <a:cs typeface="HelveticaNeueLTPro-Md"/>
              </a:rPr>
              <a:t>t	-</a:t>
            </a:r>
            <a:endParaRPr sz="900" dirty="0">
              <a:latin typeface="HelveticaNeueLTPro-Md"/>
              <a:cs typeface="HelveticaNeueLTPro-Md"/>
            </a:endParaRPr>
          </a:p>
        </p:txBody>
      </p:sp>
      <p:sp>
        <p:nvSpPr>
          <p:cNvPr id="33" name="object 33"/>
          <p:cNvSpPr txBox="1"/>
          <p:nvPr/>
        </p:nvSpPr>
        <p:spPr>
          <a:xfrm>
            <a:off x="4889512" y="3505200"/>
            <a:ext cx="1301115" cy="711200"/>
          </a:xfrm>
          <a:prstGeom prst="rect">
            <a:avLst/>
          </a:prstGeom>
        </p:spPr>
        <p:txBody>
          <a:bodyPr vert="horz" wrap="square" lIns="0" tIns="12700" rIns="0" bIns="0" rtlCol="0">
            <a:spAutoFit/>
          </a:bodyPr>
          <a:lstStyle/>
          <a:p>
            <a:pPr marL="12700">
              <a:lnSpc>
                <a:spcPct val="100000"/>
              </a:lnSpc>
              <a:spcBef>
                <a:spcPts val="100"/>
              </a:spcBef>
            </a:pPr>
            <a:r>
              <a:rPr sz="900" spc="-5" dirty="0">
                <a:solidFill>
                  <a:srgbClr val="1C216F"/>
                </a:solidFill>
                <a:latin typeface="HelveticaNeueLTPro-Md"/>
                <a:cs typeface="HelveticaNeueLTPro-Md"/>
              </a:rPr>
              <a:t>87</a:t>
            </a:r>
            <a:r>
              <a:rPr sz="900" spc="-30" dirty="0">
                <a:solidFill>
                  <a:srgbClr val="1C216F"/>
                </a:solidFill>
                <a:latin typeface="HelveticaNeueLTPro-Md"/>
                <a:cs typeface="HelveticaNeueLTPro-Md"/>
              </a:rPr>
              <a:t> </a:t>
            </a:r>
            <a:r>
              <a:rPr sz="900" spc="5" dirty="0">
                <a:solidFill>
                  <a:srgbClr val="1C216F"/>
                </a:solidFill>
                <a:latin typeface="HelveticaNeueLTPro-Md"/>
                <a:cs typeface="HelveticaNeueLTPro-Md"/>
              </a:rPr>
              <a:t>milligrams</a:t>
            </a:r>
            <a:endParaRPr sz="900" dirty="0">
              <a:latin typeface="HelveticaNeueLTPro-Md"/>
              <a:cs typeface="HelveticaNeueLTPro-Md"/>
            </a:endParaRPr>
          </a:p>
          <a:p>
            <a:pPr marL="12700">
              <a:lnSpc>
                <a:spcPct val="100000"/>
              </a:lnSpc>
            </a:pPr>
            <a:r>
              <a:rPr sz="900" spc="-5" dirty="0">
                <a:solidFill>
                  <a:srgbClr val="1C216F"/>
                </a:solidFill>
                <a:latin typeface="HelveticaNeueLTPro-Md"/>
                <a:cs typeface="HelveticaNeueLTPro-Md"/>
              </a:rPr>
              <a:t>24</a:t>
            </a:r>
            <a:r>
              <a:rPr sz="900" spc="-15" dirty="0">
                <a:solidFill>
                  <a:srgbClr val="1C216F"/>
                </a:solidFill>
                <a:latin typeface="HelveticaNeueLTPro-Md"/>
                <a:cs typeface="HelveticaNeueLTPro-Md"/>
              </a:rPr>
              <a:t> </a:t>
            </a:r>
            <a:r>
              <a:rPr sz="900" spc="5" dirty="0">
                <a:solidFill>
                  <a:srgbClr val="1C216F"/>
                </a:solidFill>
                <a:latin typeface="HelveticaNeueLTPro-Md"/>
                <a:cs typeface="HelveticaNeueLTPro-Md"/>
              </a:rPr>
              <a:t>hours</a:t>
            </a:r>
            <a:r>
              <a:rPr sz="900" spc="-15" dirty="0">
                <a:solidFill>
                  <a:srgbClr val="1C216F"/>
                </a:solidFill>
                <a:latin typeface="HelveticaNeueLTPro-Md"/>
                <a:cs typeface="HelveticaNeueLTPro-Md"/>
              </a:rPr>
              <a:t> </a:t>
            </a:r>
            <a:r>
              <a:rPr sz="900" dirty="0">
                <a:solidFill>
                  <a:srgbClr val="1C216F"/>
                </a:solidFill>
                <a:latin typeface="HelveticaNeueLTPro-Md"/>
                <a:cs typeface="HelveticaNeueLTPro-Md"/>
              </a:rPr>
              <a:t>5</a:t>
            </a:r>
            <a:r>
              <a:rPr sz="900" spc="-15" dirty="0">
                <a:solidFill>
                  <a:srgbClr val="1C216F"/>
                </a:solidFill>
                <a:latin typeface="HelveticaNeueLTPro-Md"/>
                <a:cs typeface="HelveticaNeueLTPro-Md"/>
              </a:rPr>
              <a:t> </a:t>
            </a:r>
            <a:r>
              <a:rPr sz="900" spc="5" dirty="0">
                <a:solidFill>
                  <a:srgbClr val="1C216F"/>
                </a:solidFill>
                <a:latin typeface="HelveticaNeueLTPro-Md"/>
                <a:cs typeface="HelveticaNeueLTPro-Md"/>
              </a:rPr>
              <a:t>milligrams</a:t>
            </a:r>
            <a:endParaRPr sz="900" dirty="0">
              <a:latin typeface="HelveticaNeueLTPro-Md"/>
              <a:cs typeface="HelveticaNeueLTPro-Md"/>
            </a:endParaRPr>
          </a:p>
          <a:p>
            <a:pPr marL="12700">
              <a:lnSpc>
                <a:spcPct val="100000"/>
              </a:lnSpc>
            </a:pPr>
            <a:r>
              <a:rPr sz="900" dirty="0">
                <a:solidFill>
                  <a:srgbClr val="1C216F"/>
                </a:solidFill>
                <a:latin typeface="HelveticaNeueLTPro-Md"/>
                <a:cs typeface="HelveticaNeueLTPro-Md"/>
              </a:rPr>
              <a:t>8</a:t>
            </a:r>
            <a:r>
              <a:rPr sz="900" spc="-15" dirty="0">
                <a:solidFill>
                  <a:srgbClr val="1C216F"/>
                </a:solidFill>
                <a:latin typeface="HelveticaNeueLTPro-Md"/>
                <a:cs typeface="HelveticaNeueLTPro-Md"/>
              </a:rPr>
              <a:t> </a:t>
            </a:r>
            <a:r>
              <a:rPr sz="900" spc="5" dirty="0">
                <a:solidFill>
                  <a:srgbClr val="1C216F"/>
                </a:solidFill>
                <a:latin typeface="HelveticaNeueLTPro-Md"/>
                <a:cs typeface="HelveticaNeueLTPro-Md"/>
              </a:rPr>
              <a:t>hours</a:t>
            </a:r>
            <a:r>
              <a:rPr sz="900" spc="-15" dirty="0">
                <a:solidFill>
                  <a:srgbClr val="1C216F"/>
                </a:solidFill>
                <a:latin typeface="HelveticaNeueLTPro-Md"/>
                <a:cs typeface="HelveticaNeueLTPro-Md"/>
              </a:rPr>
              <a:t> </a:t>
            </a:r>
            <a:r>
              <a:rPr sz="900" spc="5" dirty="0">
                <a:solidFill>
                  <a:srgbClr val="1C216F"/>
                </a:solidFill>
                <a:latin typeface="HelveticaNeueLTPro-Md"/>
                <a:cs typeface="HelveticaNeueLTPro-Md"/>
              </a:rPr>
              <a:t>60</a:t>
            </a:r>
            <a:r>
              <a:rPr sz="900" spc="-10" dirty="0">
                <a:solidFill>
                  <a:srgbClr val="1C216F"/>
                </a:solidFill>
                <a:latin typeface="HelveticaNeueLTPro-Md"/>
                <a:cs typeface="HelveticaNeueLTPro-Md"/>
              </a:rPr>
              <a:t> </a:t>
            </a:r>
            <a:r>
              <a:rPr sz="900" spc="5" dirty="0">
                <a:solidFill>
                  <a:srgbClr val="1C216F"/>
                </a:solidFill>
                <a:latin typeface="HelveticaNeueLTPro-Md"/>
                <a:cs typeface="HelveticaNeueLTPro-Md"/>
              </a:rPr>
              <a:t>microliters</a:t>
            </a:r>
            <a:endParaRPr sz="900" dirty="0">
              <a:latin typeface="HelveticaNeueLTPro-Md"/>
              <a:cs typeface="HelveticaNeueLTPro-Md"/>
            </a:endParaRPr>
          </a:p>
          <a:p>
            <a:pPr marL="12700">
              <a:lnSpc>
                <a:spcPct val="100000"/>
              </a:lnSpc>
            </a:pPr>
            <a:r>
              <a:rPr sz="900" spc="-5" dirty="0">
                <a:solidFill>
                  <a:srgbClr val="1C216F"/>
                </a:solidFill>
                <a:latin typeface="HelveticaNeueLTPro-Md"/>
                <a:cs typeface="HelveticaNeueLTPro-Md"/>
              </a:rPr>
              <a:t>24</a:t>
            </a:r>
            <a:r>
              <a:rPr sz="900" spc="-15" dirty="0">
                <a:solidFill>
                  <a:srgbClr val="1C216F"/>
                </a:solidFill>
                <a:latin typeface="HelveticaNeueLTPro-Md"/>
                <a:cs typeface="HelveticaNeueLTPro-Md"/>
              </a:rPr>
              <a:t> </a:t>
            </a:r>
            <a:r>
              <a:rPr sz="900" spc="5" dirty="0">
                <a:solidFill>
                  <a:srgbClr val="1C216F"/>
                </a:solidFill>
                <a:latin typeface="HelveticaNeueLTPro-Md"/>
                <a:cs typeface="HelveticaNeueLTPro-Md"/>
              </a:rPr>
              <a:t>hours</a:t>
            </a:r>
            <a:r>
              <a:rPr sz="900" spc="-15" dirty="0">
                <a:solidFill>
                  <a:srgbClr val="1C216F"/>
                </a:solidFill>
                <a:latin typeface="HelveticaNeueLTPro-Md"/>
                <a:cs typeface="HelveticaNeueLTPro-Md"/>
              </a:rPr>
              <a:t> </a:t>
            </a:r>
            <a:r>
              <a:rPr sz="900" spc="10" dirty="0">
                <a:solidFill>
                  <a:srgbClr val="1C216F"/>
                </a:solidFill>
                <a:latin typeface="HelveticaNeueLTPro-Md"/>
                <a:cs typeface="HelveticaNeueLTPro-Md"/>
              </a:rPr>
              <a:t>500</a:t>
            </a:r>
            <a:r>
              <a:rPr sz="900" spc="-10" dirty="0">
                <a:solidFill>
                  <a:srgbClr val="1C216F"/>
                </a:solidFill>
                <a:latin typeface="HelveticaNeueLTPro-Md"/>
                <a:cs typeface="HelveticaNeueLTPro-Md"/>
              </a:rPr>
              <a:t> </a:t>
            </a:r>
            <a:r>
              <a:rPr sz="900" spc="5" dirty="0">
                <a:solidFill>
                  <a:srgbClr val="1C216F"/>
                </a:solidFill>
                <a:latin typeface="HelveticaNeueLTPro-Md"/>
                <a:cs typeface="HelveticaNeueLTPro-Md"/>
              </a:rPr>
              <a:t>milligrams</a:t>
            </a:r>
            <a:endParaRPr sz="900" dirty="0">
              <a:latin typeface="HelveticaNeueLTPro-Md"/>
              <a:cs typeface="HelveticaNeueLTPro-Md"/>
            </a:endParaRPr>
          </a:p>
          <a:p>
            <a:pPr marL="12700">
              <a:lnSpc>
                <a:spcPct val="100000"/>
              </a:lnSpc>
            </a:pPr>
            <a:r>
              <a:rPr sz="900" spc="-10" dirty="0">
                <a:solidFill>
                  <a:srgbClr val="1C216F"/>
                </a:solidFill>
                <a:latin typeface="HelveticaNeueLTPro-Md"/>
                <a:cs typeface="HelveticaNeueLTPro-Md"/>
              </a:rPr>
              <a:t>100</a:t>
            </a:r>
            <a:r>
              <a:rPr sz="900" spc="-40" dirty="0">
                <a:solidFill>
                  <a:srgbClr val="1C216F"/>
                </a:solidFill>
                <a:latin typeface="HelveticaNeueLTPro-Md"/>
                <a:cs typeface="HelveticaNeueLTPro-Md"/>
              </a:rPr>
              <a:t> </a:t>
            </a:r>
            <a:r>
              <a:rPr sz="900" spc="5" dirty="0">
                <a:solidFill>
                  <a:srgbClr val="1C216F"/>
                </a:solidFill>
                <a:latin typeface="HelveticaNeueLTPro-Md"/>
                <a:cs typeface="HelveticaNeueLTPro-Md"/>
              </a:rPr>
              <a:t>Percent</a:t>
            </a:r>
            <a:endParaRPr sz="900" dirty="0">
              <a:latin typeface="HelveticaNeueLTPro-Md"/>
              <a:cs typeface="HelveticaNeueLTPro-Md"/>
            </a:endParaRPr>
          </a:p>
        </p:txBody>
      </p:sp>
      <p:sp>
        <p:nvSpPr>
          <p:cNvPr id="34" name="object 34"/>
          <p:cNvSpPr txBox="1"/>
          <p:nvPr/>
        </p:nvSpPr>
        <p:spPr>
          <a:xfrm>
            <a:off x="6480225" y="3505200"/>
            <a:ext cx="70485" cy="711200"/>
          </a:xfrm>
          <a:prstGeom prst="rect">
            <a:avLst/>
          </a:prstGeom>
        </p:spPr>
        <p:txBody>
          <a:bodyPr vert="horz" wrap="square" lIns="0" tIns="12700" rIns="0" bIns="0" rtlCol="0">
            <a:spAutoFit/>
          </a:bodyPr>
          <a:lstStyle/>
          <a:p>
            <a:pPr marL="12700">
              <a:lnSpc>
                <a:spcPct val="100000"/>
              </a:lnSpc>
              <a:spcBef>
                <a:spcPts val="100"/>
              </a:spcBef>
            </a:pPr>
            <a:r>
              <a:rPr sz="900" dirty="0">
                <a:solidFill>
                  <a:srgbClr val="1C216F"/>
                </a:solidFill>
                <a:latin typeface="HelveticaNeueLTPro-Md"/>
                <a:cs typeface="HelveticaNeueLTPro-Md"/>
              </a:rPr>
              <a:t>-</a:t>
            </a:r>
            <a:endParaRPr sz="900">
              <a:latin typeface="HelveticaNeueLTPro-Md"/>
              <a:cs typeface="HelveticaNeueLTPro-Md"/>
            </a:endParaRPr>
          </a:p>
          <a:p>
            <a:pPr marL="12700">
              <a:lnSpc>
                <a:spcPct val="100000"/>
              </a:lnSpc>
            </a:pPr>
            <a:r>
              <a:rPr sz="900" dirty="0">
                <a:solidFill>
                  <a:srgbClr val="1C216F"/>
                </a:solidFill>
                <a:latin typeface="HelveticaNeueLTPro-Md"/>
                <a:cs typeface="HelveticaNeueLTPro-Md"/>
              </a:rPr>
              <a:t>-</a:t>
            </a:r>
            <a:endParaRPr sz="900">
              <a:latin typeface="HelveticaNeueLTPro-Md"/>
              <a:cs typeface="HelveticaNeueLTPro-Md"/>
            </a:endParaRPr>
          </a:p>
          <a:p>
            <a:pPr marL="12700">
              <a:lnSpc>
                <a:spcPct val="100000"/>
              </a:lnSpc>
            </a:pPr>
            <a:r>
              <a:rPr sz="900" dirty="0">
                <a:solidFill>
                  <a:srgbClr val="1C216F"/>
                </a:solidFill>
                <a:latin typeface="HelveticaNeueLTPro-Md"/>
                <a:cs typeface="HelveticaNeueLTPro-Md"/>
              </a:rPr>
              <a:t>-</a:t>
            </a:r>
            <a:endParaRPr sz="900">
              <a:latin typeface="HelveticaNeueLTPro-Md"/>
              <a:cs typeface="HelveticaNeueLTPro-Md"/>
            </a:endParaRPr>
          </a:p>
          <a:p>
            <a:pPr marL="12700">
              <a:lnSpc>
                <a:spcPct val="100000"/>
              </a:lnSpc>
            </a:pPr>
            <a:r>
              <a:rPr sz="900" dirty="0">
                <a:solidFill>
                  <a:srgbClr val="1C216F"/>
                </a:solidFill>
                <a:latin typeface="HelveticaNeueLTPro-Md"/>
                <a:cs typeface="HelveticaNeueLTPro-Md"/>
              </a:rPr>
              <a:t>-</a:t>
            </a:r>
            <a:endParaRPr sz="900">
              <a:latin typeface="HelveticaNeueLTPro-Md"/>
              <a:cs typeface="HelveticaNeueLTPro-Md"/>
            </a:endParaRPr>
          </a:p>
          <a:p>
            <a:pPr marL="12700">
              <a:lnSpc>
                <a:spcPct val="100000"/>
              </a:lnSpc>
            </a:pPr>
            <a:r>
              <a:rPr sz="900" dirty="0">
                <a:solidFill>
                  <a:srgbClr val="1C216F"/>
                </a:solidFill>
                <a:latin typeface="HelveticaNeueLTPro-Md"/>
                <a:cs typeface="HelveticaNeueLTPro-Md"/>
              </a:rPr>
              <a:t>-</a:t>
            </a:r>
            <a:endParaRPr sz="900">
              <a:latin typeface="HelveticaNeueLTPro-Md"/>
              <a:cs typeface="HelveticaNeueLTPro-Md"/>
            </a:endParaRPr>
          </a:p>
        </p:txBody>
      </p:sp>
      <p:sp>
        <p:nvSpPr>
          <p:cNvPr id="35" name="object 35"/>
          <p:cNvSpPr txBox="1"/>
          <p:nvPr/>
        </p:nvSpPr>
        <p:spPr>
          <a:xfrm>
            <a:off x="615950" y="4803468"/>
            <a:ext cx="748665" cy="162560"/>
          </a:xfrm>
          <a:prstGeom prst="rect">
            <a:avLst/>
          </a:prstGeom>
        </p:spPr>
        <p:txBody>
          <a:bodyPr vert="horz" wrap="square" lIns="0" tIns="12700" rIns="0" bIns="0" rtlCol="0">
            <a:spAutoFit/>
          </a:bodyPr>
          <a:lstStyle/>
          <a:p>
            <a:pPr marL="12700">
              <a:lnSpc>
                <a:spcPct val="100000"/>
              </a:lnSpc>
              <a:spcBef>
                <a:spcPts val="100"/>
              </a:spcBef>
            </a:pPr>
            <a:r>
              <a:rPr sz="900" spc="5" dirty="0">
                <a:solidFill>
                  <a:srgbClr val="1C216F"/>
                </a:solidFill>
                <a:latin typeface="HelveticaNeueLTPro-Md"/>
                <a:cs typeface="HelveticaNeueLTPro-Md"/>
              </a:rPr>
              <a:t>Et</a:t>
            </a:r>
            <a:r>
              <a:rPr sz="900" spc="-5" dirty="0">
                <a:solidFill>
                  <a:srgbClr val="1C216F"/>
                </a:solidFill>
                <a:latin typeface="HelveticaNeueLTPro-Md"/>
                <a:cs typeface="HelveticaNeueLTPro-Md"/>
              </a:rPr>
              <a:t>h</a:t>
            </a:r>
            <a:r>
              <a:rPr sz="900" spc="10" dirty="0">
                <a:solidFill>
                  <a:srgbClr val="1C216F"/>
                </a:solidFill>
                <a:latin typeface="HelveticaNeueLTPro-Md"/>
                <a:cs typeface="HelveticaNeueLTPro-Md"/>
              </a:rPr>
              <a:t>y</a:t>
            </a:r>
            <a:r>
              <a:rPr sz="900" spc="5" dirty="0">
                <a:solidFill>
                  <a:srgbClr val="1C216F"/>
                </a:solidFill>
                <a:latin typeface="HelveticaNeueLTPro-Md"/>
                <a:cs typeface="HelveticaNeueLTPro-Md"/>
              </a:rPr>
              <a:t>l</a:t>
            </a:r>
            <a:r>
              <a:rPr sz="900" spc="10" dirty="0">
                <a:solidFill>
                  <a:srgbClr val="1C216F"/>
                </a:solidFill>
                <a:latin typeface="HelveticaNeueLTPro-Md"/>
                <a:cs typeface="HelveticaNeueLTPro-Md"/>
              </a:rPr>
              <a:t>be</a:t>
            </a:r>
            <a:r>
              <a:rPr sz="900" spc="5" dirty="0">
                <a:solidFill>
                  <a:srgbClr val="1C216F"/>
                </a:solidFill>
                <a:latin typeface="HelveticaNeueLTPro-Md"/>
                <a:cs typeface="HelveticaNeueLTPro-Md"/>
              </a:rPr>
              <a:t>n</a:t>
            </a:r>
            <a:r>
              <a:rPr sz="900" dirty="0">
                <a:solidFill>
                  <a:srgbClr val="1C216F"/>
                </a:solidFill>
                <a:latin typeface="HelveticaNeueLTPro-Md"/>
                <a:cs typeface="HelveticaNeueLTPro-Md"/>
              </a:rPr>
              <a:t>z</a:t>
            </a:r>
            <a:r>
              <a:rPr sz="900" spc="10" dirty="0">
                <a:solidFill>
                  <a:srgbClr val="1C216F"/>
                </a:solidFill>
                <a:latin typeface="HelveticaNeueLTPro-Md"/>
                <a:cs typeface="HelveticaNeueLTPro-Md"/>
              </a:rPr>
              <a:t>e</a:t>
            </a:r>
            <a:r>
              <a:rPr sz="900" spc="5" dirty="0">
                <a:solidFill>
                  <a:srgbClr val="1C216F"/>
                </a:solidFill>
                <a:latin typeface="HelveticaNeueLTPro-Md"/>
                <a:cs typeface="HelveticaNeueLTPro-Md"/>
              </a:rPr>
              <a:t>n</a:t>
            </a:r>
            <a:r>
              <a:rPr sz="900" dirty="0">
                <a:solidFill>
                  <a:srgbClr val="1C216F"/>
                </a:solidFill>
                <a:latin typeface="HelveticaNeueLTPro-Md"/>
                <a:cs typeface="HelveticaNeueLTPro-Md"/>
              </a:rPr>
              <a:t>e</a:t>
            </a:r>
            <a:endParaRPr sz="900">
              <a:latin typeface="HelveticaNeueLTPro-Md"/>
              <a:cs typeface="HelveticaNeueLTPro-Md"/>
            </a:endParaRPr>
          </a:p>
        </p:txBody>
      </p:sp>
      <p:sp>
        <p:nvSpPr>
          <p:cNvPr id="36" name="object 36"/>
          <p:cNvSpPr txBox="1"/>
          <p:nvPr/>
        </p:nvSpPr>
        <p:spPr>
          <a:xfrm>
            <a:off x="2425661" y="4803468"/>
            <a:ext cx="1142365" cy="151323"/>
          </a:xfrm>
          <a:prstGeom prst="rect">
            <a:avLst/>
          </a:prstGeom>
        </p:spPr>
        <p:txBody>
          <a:bodyPr vert="horz" wrap="square" lIns="0" tIns="12700" rIns="0" bIns="0" rtlCol="0">
            <a:spAutoFit/>
          </a:bodyPr>
          <a:lstStyle/>
          <a:p>
            <a:pPr marL="12700" marR="5080">
              <a:lnSpc>
                <a:spcPct val="100000"/>
              </a:lnSpc>
              <a:spcBef>
                <a:spcPts val="100"/>
              </a:spcBef>
            </a:pPr>
            <a:r>
              <a:rPr sz="900" spc="5" dirty="0">
                <a:solidFill>
                  <a:srgbClr val="1C216F"/>
                </a:solidFill>
                <a:latin typeface="HelveticaNeueLTPro-Md"/>
                <a:cs typeface="HelveticaNeueLTPro-Md"/>
              </a:rPr>
              <a:t>Skin</a:t>
            </a:r>
            <a:r>
              <a:rPr sz="900" spc="-10" dirty="0">
                <a:solidFill>
                  <a:srgbClr val="1C216F"/>
                </a:solidFill>
                <a:latin typeface="HelveticaNeueLTPro-Md"/>
                <a:cs typeface="HelveticaNeueLTPro-Md"/>
              </a:rPr>
              <a:t> </a:t>
            </a:r>
            <a:r>
              <a:rPr sz="900" dirty="0">
                <a:solidFill>
                  <a:srgbClr val="1C216F"/>
                </a:solidFill>
                <a:latin typeface="HelveticaNeueLTPro-Md"/>
                <a:cs typeface="HelveticaNeueLTPro-Md"/>
              </a:rPr>
              <a:t>-</a:t>
            </a:r>
            <a:r>
              <a:rPr sz="900" spc="-5" dirty="0">
                <a:solidFill>
                  <a:srgbClr val="1C216F"/>
                </a:solidFill>
                <a:latin typeface="HelveticaNeueLTPro-Md"/>
                <a:cs typeface="HelveticaNeueLTPro-Md"/>
              </a:rPr>
              <a:t> </a:t>
            </a:r>
            <a:r>
              <a:rPr sz="900" spc="5" dirty="0">
                <a:solidFill>
                  <a:srgbClr val="1C216F"/>
                </a:solidFill>
                <a:latin typeface="HelveticaNeueLTPro-Md"/>
                <a:cs typeface="HelveticaNeueLTPro-Md"/>
              </a:rPr>
              <a:t>Mild</a:t>
            </a:r>
            <a:r>
              <a:rPr sz="900" spc="-5" dirty="0">
                <a:solidFill>
                  <a:srgbClr val="1C216F"/>
                </a:solidFill>
                <a:latin typeface="HelveticaNeueLTPro-Md"/>
                <a:cs typeface="HelveticaNeueLTPro-Md"/>
              </a:rPr>
              <a:t> </a:t>
            </a:r>
            <a:r>
              <a:rPr sz="900" spc="5" dirty="0">
                <a:solidFill>
                  <a:srgbClr val="1C216F"/>
                </a:solidFill>
                <a:latin typeface="HelveticaNeueLTPro-Md"/>
                <a:cs typeface="HelveticaNeueLTPro-Md"/>
              </a:rPr>
              <a:t>irritant</a:t>
            </a:r>
            <a:endParaRPr sz="900" dirty="0">
              <a:latin typeface="HelveticaNeueLTPro-Md"/>
              <a:cs typeface="HelveticaNeueLTPro-Md"/>
            </a:endParaRPr>
          </a:p>
        </p:txBody>
      </p:sp>
      <p:sp>
        <p:nvSpPr>
          <p:cNvPr id="37" name="object 37"/>
          <p:cNvSpPr txBox="1"/>
          <p:nvPr/>
        </p:nvSpPr>
        <p:spPr>
          <a:xfrm>
            <a:off x="3809949" y="4803468"/>
            <a:ext cx="629285" cy="151323"/>
          </a:xfrm>
          <a:prstGeom prst="rect">
            <a:avLst/>
          </a:prstGeom>
        </p:spPr>
        <p:txBody>
          <a:bodyPr vert="horz" wrap="square" lIns="0" tIns="12700" rIns="0" bIns="0" rtlCol="0">
            <a:spAutoFit/>
          </a:bodyPr>
          <a:lstStyle/>
          <a:p>
            <a:pPr marL="12700">
              <a:lnSpc>
                <a:spcPct val="100000"/>
              </a:lnSpc>
              <a:spcBef>
                <a:spcPts val="100"/>
              </a:spcBef>
              <a:tabLst>
                <a:tab pos="570865" algn="l"/>
              </a:tabLst>
            </a:pPr>
            <a:r>
              <a:rPr lang="en-US" sz="900" spc="10" dirty="0">
                <a:solidFill>
                  <a:srgbClr val="1C216F"/>
                </a:solidFill>
                <a:latin typeface="HelveticaNeueLTPro-Md"/>
                <a:cs typeface="HelveticaNeueLTPro-Md"/>
              </a:rPr>
              <a:t>Human</a:t>
            </a:r>
            <a:r>
              <a:rPr sz="900" dirty="0">
                <a:solidFill>
                  <a:srgbClr val="1C216F"/>
                </a:solidFill>
                <a:latin typeface="HelveticaNeueLTPro-Md"/>
                <a:cs typeface="HelveticaNeueLTPro-Md"/>
              </a:rPr>
              <a:t>	-</a:t>
            </a:r>
            <a:endParaRPr sz="900" dirty="0">
              <a:latin typeface="HelveticaNeueLTPro-Md"/>
              <a:cs typeface="HelveticaNeueLTPro-Md"/>
            </a:endParaRPr>
          </a:p>
        </p:txBody>
      </p:sp>
      <p:sp>
        <p:nvSpPr>
          <p:cNvPr id="38" name="object 38"/>
          <p:cNvSpPr txBox="1"/>
          <p:nvPr/>
        </p:nvSpPr>
        <p:spPr>
          <a:xfrm>
            <a:off x="4889511" y="4803468"/>
            <a:ext cx="1466647" cy="151323"/>
          </a:xfrm>
          <a:prstGeom prst="rect">
            <a:avLst/>
          </a:prstGeom>
        </p:spPr>
        <p:txBody>
          <a:bodyPr vert="horz" wrap="square" lIns="0" tIns="12700" rIns="0" bIns="0" rtlCol="0">
            <a:spAutoFit/>
          </a:bodyPr>
          <a:lstStyle/>
          <a:p>
            <a:pPr marL="12700">
              <a:lnSpc>
                <a:spcPct val="100000"/>
              </a:lnSpc>
            </a:pPr>
            <a:r>
              <a:rPr lang="en-US" sz="900" spc="-5" dirty="0">
                <a:solidFill>
                  <a:srgbClr val="1C216F"/>
                </a:solidFill>
                <a:latin typeface="HelveticaNeueLTPro-Md"/>
                <a:cs typeface="HelveticaNeueLTPro-Md"/>
              </a:rPr>
              <a:t>72</a:t>
            </a:r>
            <a:r>
              <a:rPr sz="900" spc="-15" dirty="0">
                <a:solidFill>
                  <a:srgbClr val="1C216F"/>
                </a:solidFill>
                <a:latin typeface="HelveticaNeueLTPro-Md"/>
                <a:cs typeface="HelveticaNeueLTPro-Md"/>
              </a:rPr>
              <a:t> </a:t>
            </a:r>
            <a:r>
              <a:rPr sz="900" spc="5" dirty="0">
                <a:solidFill>
                  <a:srgbClr val="1C216F"/>
                </a:solidFill>
                <a:latin typeface="HelveticaNeueLTPro-Md"/>
                <a:cs typeface="HelveticaNeueLTPro-Md"/>
              </a:rPr>
              <a:t>hours</a:t>
            </a:r>
            <a:r>
              <a:rPr sz="900" spc="-10" dirty="0">
                <a:solidFill>
                  <a:srgbClr val="1C216F"/>
                </a:solidFill>
                <a:latin typeface="HelveticaNeueLTPro-Md"/>
                <a:cs typeface="HelveticaNeueLTPro-Md"/>
              </a:rPr>
              <a:t> </a:t>
            </a:r>
            <a:r>
              <a:rPr lang="en-US" sz="900" spc="-25" dirty="0">
                <a:solidFill>
                  <a:srgbClr val="1C216F"/>
                </a:solidFill>
                <a:latin typeface="HelveticaNeueLTPro-Md"/>
                <a:cs typeface="HelveticaNeueLTPro-Md"/>
              </a:rPr>
              <a:t>300 </a:t>
            </a:r>
            <a:r>
              <a:rPr sz="900" spc="5" dirty="0">
                <a:solidFill>
                  <a:srgbClr val="1C216F"/>
                </a:solidFill>
                <a:latin typeface="HelveticaNeueLTPro-Md"/>
                <a:cs typeface="HelveticaNeueLTPro-Md"/>
              </a:rPr>
              <a:t>mi</a:t>
            </a:r>
            <a:r>
              <a:rPr lang="en-US" sz="900" spc="5" dirty="0">
                <a:solidFill>
                  <a:srgbClr val="1C216F"/>
                </a:solidFill>
                <a:latin typeface="HelveticaNeueLTPro-Md"/>
                <a:cs typeface="HelveticaNeueLTPro-Md"/>
              </a:rPr>
              <a:t>cro</a:t>
            </a:r>
            <a:r>
              <a:rPr sz="900" spc="5" dirty="0">
                <a:solidFill>
                  <a:srgbClr val="1C216F"/>
                </a:solidFill>
                <a:latin typeface="HelveticaNeueLTPro-Md"/>
                <a:cs typeface="HelveticaNeueLTPro-Md"/>
              </a:rPr>
              <a:t>grams</a:t>
            </a:r>
            <a:endParaRPr sz="900" dirty="0">
              <a:latin typeface="HelveticaNeueLTPro-Md"/>
              <a:cs typeface="HelveticaNeueLTPro-Md"/>
            </a:endParaRPr>
          </a:p>
        </p:txBody>
      </p:sp>
      <p:sp>
        <p:nvSpPr>
          <p:cNvPr id="39" name="object 39"/>
          <p:cNvSpPr txBox="1"/>
          <p:nvPr/>
        </p:nvSpPr>
        <p:spPr>
          <a:xfrm>
            <a:off x="6480225" y="4803468"/>
            <a:ext cx="70485" cy="299720"/>
          </a:xfrm>
          <a:prstGeom prst="rect">
            <a:avLst/>
          </a:prstGeom>
        </p:spPr>
        <p:txBody>
          <a:bodyPr vert="horz" wrap="square" lIns="0" tIns="12700" rIns="0" bIns="0" rtlCol="0">
            <a:spAutoFit/>
          </a:bodyPr>
          <a:lstStyle/>
          <a:p>
            <a:pPr marL="12700">
              <a:lnSpc>
                <a:spcPct val="100000"/>
              </a:lnSpc>
              <a:spcBef>
                <a:spcPts val="100"/>
              </a:spcBef>
            </a:pPr>
            <a:r>
              <a:rPr sz="900" dirty="0">
                <a:solidFill>
                  <a:srgbClr val="1C216F"/>
                </a:solidFill>
                <a:latin typeface="HelveticaNeueLTPro-Md"/>
                <a:cs typeface="HelveticaNeueLTPro-Md"/>
              </a:rPr>
              <a:t>-</a:t>
            </a:r>
            <a:endParaRPr sz="900">
              <a:latin typeface="HelveticaNeueLTPro-Md"/>
              <a:cs typeface="HelveticaNeueLTPro-Md"/>
            </a:endParaRPr>
          </a:p>
          <a:p>
            <a:pPr marL="12700">
              <a:lnSpc>
                <a:spcPct val="100000"/>
              </a:lnSpc>
            </a:pPr>
            <a:r>
              <a:rPr sz="900" dirty="0">
                <a:solidFill>
                  <a:srgbClr val="1C216F"/>
                </a:solidFill>
                <a:latin typeface="HelveticaNeueLTPro-Md"/>
                <a:cs typeface="HelveticaNeueLTPro-Md"/>
              </a:rPr>
              <a:t>-</a:t>
            </a:r>
            <a:endParaRPr sz="900">
              <a:latin typeface="HelveticaNeueLTPro-Md"/>
              <a:cs typeface="HelveticaNeueLTPro-Md"/>
            </a:endParaRPr>
          </a:p>
        </p:txBody>
      </p:sp>
      <p:sp>
        <p:nvSpPr>
          <p:cNvPr id="40" name="object 40"/>
          <p:cNvSpPr txBox="1"/>
          <p:nvPr/>
        </p:nvSpPr>
        <p:spPr>
          <a:xfrm>
            <a:off x="615949" y="5105400"/>
            <a:ext cx="732155" cy="151323"/>
          </a:xfrm>
          <a:prstGeom prst="rect">
            <a:avLst/>
          </a:prstGeom>
        </p:spPr>
        <p:txBody>
          <a:bodyPr vert="horz" wrap="square" lIns="0" tIns="12700" rIns="0" bIns="0" rtlCol="0">
            <a:spAutoFit/>
          </a:bodyPr>
          <a:lstStyle/>
          <a:p>
            <a:pPr marL="12700">
              <a:lnSpc>
                <a:spcPct val="100000"/>
              </a:lnSpc>
              <a:spcBef>
                <a:spcPts val="100"/>
              </a:spcBef>
            </a:pPr>
            <a:r>
              <a:rPr lang="en-TT" sz="900" spc="-70" dirty="0">
                <a:solidFill>
                  <a:srgbClr val="1C216F"/>
                </a:solidFill>
                <a:latin typeface="HelveticaNeueLTPro-Md"/>
                <a:cs typeface="HelveticaNeueLTPro-Md"/>
              </a:rPr>
              <a:t>silicon dioxide</a:t>
            </a:r>
            <a:endParaRPr sz="900" dirty="0">
              <a:latin typeface="HelveticaNeueLTPro-Md"/>
              <a:cs typeface="HelveticaNeueLTPro-Md"/>
            </a:endParaRPr>
          </a:p>
        </p:txBody>
      </p:sp>
      <p:sp>
        <p:nvSpPr>
          <p:cNvPr id="41" name="object 41"/>
          <p:cNvSpPr txBox="1"/>
          <p:nvPr/>
        </p:nvSpPr>
        <p:spPr>
          <a:xfrm>
            <a:off x="2425661" y="5106477"/>
            <a:ext cx="1269365" cy="151323"/>
          </a:xfrm>
          <a:prstGeom prst="rect">
            <a:avLst/>
          </a:prstGeom>
        </p:spPr>
        <p:txBody>
          <a:bodyPr vert="horz" wrap="square" lIns="0" tIns="12700" rIns="0" bIns="0" rtlCol="0">
            <a:spAutoFit/>
          </a:bodyPr>
          <a:lstStyle/>
          <a:p>
            <a:pPr marL="12700" marR="132080">
              <a:lnSpc>
                <a:spcPct val="100000"/>
              </a:lnSpc>
              <a:spcBef>
                <a:spcPts val="100"/>
              </a:spcBef>
            </a:pPr>
            <a:r>
              <a:rPr sz="900" dirty="0">
                <a:solidFill>
                  <a:srgbClr val="1C216F"/>
                </a:solidFill>
                <a:latin typeface="HelveticaNeueLTPro-Md"/>
                <a:cs typeface="HelveticaNeueLTPro-Md"/>
              </a:rPr>
              <a:t>Eyes - </a:t>
            </a:r>
            <a:r>
              <a:rPr sz="900" spc="5" dirty="0">
                <a:solidFill>
                  <a:srgbClr val="1C216F"/>
                </a:solidFill>
                <a:latin typeface="HelveticaNeueLTPro-Md"/>
                <a:cs typeface="HelveticaNeueLTPro-Md"/>
              </a:rPr>
              <a:t>Mild irritant</a:t>
            </a:r>
            <a:endParaRPr sz="900" dirty="0">
              <a:latin typeface="HelveticaNeueLTPro-Md"/>
              <a:cs typeface="HelveticaNeueLTPro-Md"/>
            </a:endParaRPr>
          </a:p>
        </p:txBody>
      </p:sp>
      <p:sp>
        <p:nvSpPr>
          <p:cNvPr id="42" name="object 42"/>
          <p:cNvSpPr txBox="1"/>
          <p:nvPr/>
        </p:nvSpPr>
        <p:spPr>
          <a:xfrm>
            <a:off x="3809949" y="5110481"/>
            <a:ext cx="629285" cy="151323"/>
          </a:xfrm>
          <a:prstGeom prst="rect">
            <a:avLst/>
          </a:prstGeom>
        </p:spPr>
        <p:txBody>
          <a:bodyPr vert="horz" wrap="square" lIns="0" tIns="12700" rIns="0" bIns="0" rtlCol="0">
            <a:spAutoFit/>
          </a:bodyPr>
          <a:lstStyle/>
          <a:p>
            <a:pPr marL="12700">
              <a:lnSpc>
                <a:spcPct val="100000"/>
              </a:lnSpc>
              <a:spcBef>
                <a:spcPts val="100"/>
              </a:spcBef>
              <a:tabLst>
                <a:tab pos="570865" algn="l"/>
              </a:tabLst>
            </a:pPr>
            <a:r>
              <a:rPr sz="900" spc="10" dirty="0">
                <a:solidFill>
                  <a:srgbClr val="1C216F"/>
                </a:solidFill>
                <a:latin typeface="HelveticaNeueLTPro-Md"/>
                <a:cs typeface="HelveticaNeueLTPro-Md"/>
              </a:rPr>
              <a:t>Rabb</a:t>
            </a:r>
            <a:r>
              <a:rPr sz="900" spc="5" dirty="0">
                <a:solidFill>
                  <a:srgbClr val="1C216F"/>
                </a:solidFill>
                <a:latin typeface="HelveticaNeueLTPro-Md"/>
                <a:cs typeface="HelveticaNeueLTPro-Md"/>
              </a:rPr>
              <a:t>i</a:t>
            </a:r>
            <a:r>
              <a:rPr sz="900" dirty="0">
                <a:solidFill>
                  <a:srgbClr val="1C216F"/>
                </a:solidFill>
                <a:latin typeface="HelveticaNeueLTPro-Md"/>
                <a:cs typeface="HelveticaNeueLTPro-Md"/>
              </a:rPr>
              <a:t>t	-</a:t>
            </a:r>
            <a:endParaRPr sz="900" dirty="0">
              <a:latin typeface="HelveticaNeueLTPro-Md"/>
              <a:cs typeface="HelveticaNeueLTPro-Md"/>
            </a:endParaRPr>
          </a:p>
        </p:txBody>
      </p:sp>
      <p:sp>
        <p:nvSpPr>
          <p:cNvPr id="43" name="object 43"/>
          <p:cNvSpPr txBox="1"/>
          <p:nvPr/>
        </p:nvSpPr>
        <p:spPr>
          <a:xfrm>
            <a:off x="4889512" y="5105400"/>
            <a:ext cx="1661160" cy="151323"/>
          </a:xfrm>
          <a:prstGeom prst="rect">
            <a:avLst/>
          </a:prstGeom>
        </p:spPr>
        <p:txBody>
          <a:bodyPr vert="horz" wrap="square" lIns="0" tIns="12700" rIns="0" bIns="0" rtlCol="0">
            <a:spAutoFit/>
          </a:bodyPr>
          <a:lstStyle/>
          <a:p>
            <a:pPr marL="12700" marR="5080">
              <a:lnSpc>
                <a:spcPct val="100000"/>
              </a:lnSpc>
              <a:spcBef>
                <a:spcPts val="100"/>
              </a:spcBef>
              <a:tabLst>
                <a:tab pos="1602740" algn="l"/>
              </a:tabLst>
            </a:pPr>
            <a:r>
              <a:rPr lang="en-US" sz="900" dirty="0">
                <a:solidFill>
                  <a:srgbClr val="1C216F"/>
                </a:solidFill>
                <a:latin typeface="HelveticaNeueLTPro-Md"/>
                <a:cs typeface="HelveticaNeueLTPro-Md"/>
              </a:rPr>
              <a:t>2</a:t>
            </a:r>
            <a:r>
              <a:rPr sz="900" dirty="0">
                <a:solidFill>
                  <a:srgbClr val="1C216F"/>
                </a:solidFill>
                <a:latin typeface="HelveticaNeueLTPro-Md"/>
                <a:cs typeface="HelveticaNeueLTPro-Md"/>
              </a:rPr>
              <a:t>4 </a:t>
            </a:r>
            <a:r>
              <a:rPr sz="900" spc="5" dirty="0">
                <a:solidFill>
                  <a:srgbClr val="1C216F"/>
                </a:solidFill>
                <a:latin typeface="HelveticaNeueLTPro-Md"/>
                <a:cs typeface="HelveticaNeueLTPro-Md"/>
              </a:rPr>
              <a:t>ho</a:t>
            </a:r>
            <a:r>
              <a:rPr sz="900" spc="10" dirty="0">
                <a:solidFill>
                  <a:srgbClr val="1C216F"/>
                </a:solidFill>
                <a:latin typeface="HelveticaNeueLTPro-Md"/>
                <a:cs typeface="HelveticaNeueLTPro-Md"/>
              </a:rPr>
              <a:t>u</a:t>
            </a:r>
            <a:r>
              <a:rPr sz="900" spc="25" dirty="0">
                <a:solidFill>
                  <a:srgbClr val="1C216F"/>
                </a:solidFill>
                <a:latin typeface="HelveticaNeueLTPro-Md"/>
                <a:cs typeface="HelveticaNeueLTPro-Md"/>
              </a:rPr>
              <a:t>r</a:t>
            </a:r>
            <a:r>
              <a:rPr sz="900" dirty="0">
                <a:solidFill>
                  <a:srgbClr val="1C216F"/>
                </a:solidFill>
                <a:latin typeface="HelveticaNeueLTPro-Md"/>
                <a:cs typeface="HelveticaNeueLTPro-Md"/>
              </a:rPr>
              <a:t>s 2</a:t>
            </a:r>
            <a:r>
              <a:rPr lang="en-US" sz="900" dirty="0">
                <a:solidFill>
                  <a:srgbClr val="1C216F"/>
                </a:solidFill>
                <a:latin typeface="HelveticaNeueLTPro-Md"/>
                <a:cs typeface="HelveticaNeueLTPro-Md"/>
              </a:rPr>
              <a:t>5</a:t>
            </a:r>
            <a:r>
              <a:rPr sz="900" dirty="0">
                <a:solidFill>
                  <a:srgbClr val="1C216F"/>
                </a:solidFill>
                <a:latin typeface="HelveticaNeueLTPro-Md"/>
                <a:cs typeface="HelveticaNeueLTPro-Md"/>
              </a:rPr>
              <a:t> </a:t>
            </a:r>
            <a:r>
              <a:rPr sz="900" spc="5" dirty="0">
                <a:solidFill>
                  <a:srgbClr val="1C216F"/>
                </a:solidFill>
                <a:latin typeface="HelveticaNeueLTPro-Md"/>
                <a:cs typeface="HelveticaNeueLTPro-Md"/>
              </a:rPr>
              <a:t>milli</a:t>
            </a:r>
            <a:r>
              <a:rPr sz="900" spc="10" dirty="0">
                <a:solidFill>
                  <a:srgbClr val="1C216F"/>
                </a:solidFill>
                <a:latin typeface="HelveticaNeueLTPro-Md"/>
                <a:cs typeface="HelveticaNeueLTPro-Md"/>
              </a:rPr>
              <a:t>g</a:t>
            </a:r>
            <a:r>
              <a:rPr sz="900" spc="20" dirty="0">
                <a:solidFill>
                  <a:srgbClr val="1C216F"/>
                </a:solidFill>
                <a:latin typeface="HelveticaNeueLTPro-Md"/>
                <a:cs typeface="HelveticaNeueLTPro-Md"/>
              </a:rPr>
              <a:t>r</a:t>
            </a:r>
            <a:r>
              <a:rPr sz="900" spc="15" dirty="0">
                <a:solidFill>
                  <a:srgbClr val="1C216F"/>
                </a:solidFill>
                <a:latin typeface="HelveticaNeueLTPro-Md"/>
                <a:cs typeface="HelveticaNeueLTPro-Md"/>
              </a:rPr>
              <a:t>a</a:t>
            </a:r>
            <a:r>
              <a:rPr sz="900" spc="10" dirty="0">
                <a:solidFill>
                  <a:srgbClr val="1C216F"/>
                </a:solidFill>
                <a:latin typeface="HelveticaNeueLTPro-Md"/>
                <a:cs typeface="HelveticaNeueLTPro-Md"/>
              </a:rPr>
              <a:t>m</a:t>
            </a:r>
            <a:r>
              <a:rPr sz="900" dirty="0">
                <a:solidFill>
                  <a:srgbClr val="1C216F"/>
                </a:solidFill>
                <a:latin typeface="HelveticaNeueLTPro-Md"/>
                <a:cs typeface="HelveticaNeueLTPro-Md"/>
              </a:rPr>
              <a:t>s	-</a:t>
            </a:r>
            <a:endParaRPr sz="900" dirty="0">
              <a:latin typeface="HelveticaNeueLTPro-Md"/>
              <a:cs typeface="HelveticaNeueLTPro-Md"/>
            </a:endParaRPr>
          </a:p>
        </p:txBody>
      </p:sp>
      <p:sp>
        <p:nvSpPr>
          <p:cNvPr id="44" name="object 44"/>
          <p:cNvSpPr/>
          <p:nvPr/>
        </p:nvSpPr>
        <p:spPr>
          <a:xfrm>
            <a:off x="457200" y="5029200"/>
            <a:ext cx="6693534" cy="0"/>
          </a:xfrm>
          <a:custGeom>
            <a:avLst/>
            <a:gdLst/>
            <a:ahLst/>
            <a:cxnLst/>
            <a:rect l="l" t="t" r="r" b="b"/>
            <a:pathLst>
              <a:path w="6693534">
                <a:moveTo>
                  <a:pt x="0" y="0"/>
                </a:moveTo>
                <a:lnTo>
                  <a:pt x="6693408" y="0"/>
                </a:lnTo>
              </a:path>
            </a:pathLst>
          </a:custGeom>
          <a:ln w="12700">
            <a:solidFill>
              <a:srgbClr val="14B1E7"/>
            </a:solidFill>
          </a:ln>
        </p:spPr>
        <p:txBody>
          <a:bodyPr wrap="square" lIns="0" tIns="0" rIns="0" bIns="0" rtlCol="0"/>
          <a:lstStyle/>
          <a:p>
            <a:endParaRPr/>
          </a:p>
        </p:txBody>
      </p:sp>
      <p:sp>
        <p:nvSpPr>
          <p:cNvPr id="45" name="object 45"/>
          <p:cNvSpPr/>
          <p:nvPr/>
        </p:nvSpPr>
        <p:spPr>
          <a:xfrm>
            <a:off x="539433" y="4328886"/>
            <a:ext cx="6693534" cy="0"/>
          </a:xfrm>
          <a:custGeom>
            <a:avLst/>
            <a:gdLst/>
            <a:ahLst/>
            <a:cxnLst/>
            <a:rect l="l" t="t" r="r" b="b"/>
            <a:pathLst>
              <a:path w="6693534">
                <a:moveTo>
                  <a:pt x="0" y="0"/>
                </a:moveTo>
                <a:lnTo>
                  <a:pt x="6693408" y="0"/>
                </a:lnTo>
              </a:path>
            </a:pathLst>
          </a:custGeom>
          <a:ln w="12700">
            <a:solidFill>
              <a:srgbClr val="14B1E7"/>
            </a:solidFill>
          </a:ln>
        </p:spPr>
        <p:txBody>
          <a:bodyPr wrap="square" lIns="0" tIns="0" rIns="0" bIns="0" rtlCol="0"/>
          <a:lstStyle/>
          <a:p>
            <a:endParaRPr/>
          </a:p>
        </p:txBody>
      </p:sp>
      <p:sp>
        <p:nvSpPr>
          <p:cNvPr id="46" name="object 46"/>
          <p:cNvSpPr/>
          <p:nvPr/>
        </p:nvSpPr>
        <p:spPr>
          <a:xfrm>
            <a:off x="457200" y="3505200"/>
            <a:ext cx="6693534" cy="0"/>
          </a:xfrm>
          <a:custGeom>
            <a:avLst/>
            <a:gdLst/>
            <a:ahLst/>
            <a:cxnLst/>
            <a:rect l="l" t="t" r="r" b="b"/>
            <a:pathLst>
              <a:path w="6693534">
                <a:moveTo>
                  <a:pt x="0" y="0"/>
                </a:moveTo>
                <a:lnTo>
                  <a:pt x="6693408" y="0"/>
                </a:lnTo>
              </a:path>
            </a:pathLst>
          </a:custGeom>
          <a:ln w="12700">
            <a:solidFill>
              <a:srgbClr val="14B1E7"/>
            </a:solidFill>
          </a:ln>
        </p:spPr>
        <p:txBody>
          <a:bodyPr wrap="square" lIns="0" tIns="0" rIns="0" bIns="0" rtlCol="0"/>
          <a:lstStyle/>
          <a:p>
            <a:endParaRPr/>
          </a:p>
        </p:txBody>
      </p:sp>
      <p:sp>
        <p:nvSpPr>
          <p:cNvPr id="48" name="object 48"/>
          <p:cNvSpPr txBox="1">
            <a:spLocks noGrp="1"/>
          </p:cNvSpPr>
          <p:nvPr>
            <p:ph type="sldNum" sz="quarter" idx="7"/>
          </p:nvPr>
        </p:nvSpPr>
        <p:spPr>
          <a:prstGeom prst="rect">
            <a:avLst/>
          </a:prstGeom>
        </p:spPr>
        <p:txBody>
          <a:bodyPr vert="horz" wrap="square" lIns="0" tIns="9525" rIns="0" bIns="0" rtlCol="0">
            <a:spAutoFit/>
          </a:bodyPr>
          <a:lstStyle/>
          <a:p>
            <a:pPr marL="38100">
              <a:lnSpc>
                <a:spcPct val="100000"/>
              </a:lnSpc>
              <a:spcBef>
                <a:spcPts val="75"/>
              </a:spcBef>
            </a:pPr>
            <a:fld id="{81D60167-4931-47E6-BA6A-407CBD079E47}" type="slidenum">
              <a:rPr dirty="0"/>
              <a:t>9</a:t>
            </a:fld>
            <a:endParaRPr dirty="0"/>
          </a:p>
        </p:txBody>
      </p:sp>
      <p:sp>
        <p:nvSpPr>
          <p:cNvPr id="49" name="object 35">
            <a:extLst>
              <a:ext uri="{FF2B5EF4-FFF2-40B4-BE49-F238E27FC236}">
                <a16:creationId xmlns:a16="http://schemas.microsoft.com/office/drawing/2014/main" id="{3C8DE1A1-0853-4D4D-9383-6517E03B2025}"/>
              </a:ext>
            </a:extLst>
          </p:cNvPr>
          <p:cNvSpPr txBox="1"/>
          <p:nvPr/>
        </p:nvSpPr>
        <p:spPr>
          <a:xfrm>
            <a:off x="609600" y="4343401"/>
            <a:ext cx="1058101" cy="151323"/>
          </a:xfrm>
          <a:prstGeom prst="rect">
            <a:avLst/>
          </a:prstGeom>
        </p:spPr>
        <p:txBody>
          <a:bodyPr vert="horz" wrap="square" lIns="0" tIns="12700" rIns="0" bIns="0" rtlCol="0">
            <a:spAutoFit/>
          </a:bodyPr>
          <a:lstStyle/>
          <a:p>
            <a:pPr marL="12700">
              <a:lnSpc>
                <a:spcPct val="100000"/>
              </a:lnSpc>
              <a:spcBef>
                <a:spcPts val="100"/>
              </a:spcBef>
            </a:pPr>
            <a:r>
              <a:rPr lang="en-TT" sz="900" spc="5" dirty="0">
                <a:solidFill>
                  <a:srgbClr val="1C216F"/>
                </a:solidFill>
                <a:latin typeface="HelveticaNeueLTPro-Md"/>
                <a:cs typeface="HelveticaNeueLTPro-Md"/>
              </a:rPr>
              <a:t>titanium dioxide</a:t>
            </a:r>
            <a:endParaRPr sz="900" dirty="0">
              <a:latin typeface="HelveticaNeueLTPro-Md"/>
              <a:cs typeface="HelveticaNeueLTPro-Md"/>
            </a:endParaRPr>
          </a:p>
        </p:txBody>
      </p:sp>
      <p:sp>
        <p:nvSpPr>
          <p:cNvPr id="50" name="object 36">
            <a:extLst>
              <a:ext uri="{FF2B5EF4-FFF2-40B4-BE49-F238E27FC236}">
                <a16:creationId xmlns:a16="http://schemas.microsoft.com/office/drawing/2014/main" id="{D53C1B24-D6AB-411A-A032-EC5938E19913}"/>
              </a:ext>
            </a:extLst>
          </p:cNvPr>
          <p:cNvSpPr txBox="1"/>
          <p:nvPr/>
        </p:nvSpPr>
        <p:spPr>
          <a:xfrm>
            <a:off x="2438400" y="4343400"/>
            <a:ext cx="1142365" cy="299720"/>
          </a:xfrm>
          <a:prstGeom prst="rect">
            <a:avLst/>
          </a:prstGeom>
        </p:spPr>
        <p:txBody>
          <a:bodyPr vert="horz" wrap="square" lIns="0" tIns="12700" rIns="0" bIns="0" rtlCol="0">
            <a:spAutoFit/>
          </a:bodyPr>
          <a:lstStyle/>
          <a:p>
            <a:pPr marL="12700" marR="5080">
              <a:lnSpc>
                <a:spcPct val="100000"/>
              </a:lnSpc>
              <a:spcBef>
                <a:spcPts val="100"/>
              </a:spcBef>
            </a:pPr>
            <a:r>
              <a:rPr sz="900" dirty="0">
                <a:solidFill>
                  <a:srgbClr val="1C216F"/>
                </a:solidFill>
                <a:latin typeface="HelveticaNeueLTPro-Md"/>
                <a:cs typeface="HelveticaNeueLTPro-Md"/>
              </a:rPr>
              <a:t>Eyes - Severe </a:t>
            </a:r>
            <a:r>
              <a:rPr sz="900" spc="5" dirty="0">
                <a:solidFill>
                  <a:srgbClr val="1C216F"/>
                </a:solidFill>
                <a:latin typeface="HelveticaNeueLTPro-Md"/>
                <a:cs typeface="HelveticaNeueLTPro-Md"/>
              </a:rPr>
              <a:t>irritant </a:t>
            </a:r>
            <a:r>
              <a:rPr sz="900" spc="-245" dirty="0">
                <a:solidFill>
                  <a:srgbClr val="1C216F"/>
                </a:solidFill>
                <a:latin typeface="HelveticaNeueLTPro-Md"/>
                <a:cs typeface="HelveticaNeueLTPro-Md"/>
              </a:rPr>
              <a:t> </a:t>
            </a:r>
            <a:r>
              <a:rPr sz="900" spc="5" dirty="0">
                <a:solidFill>
                  <a:srgbClr val="1C216F"/>
                </a:solidFill>
                <a:latin typeface="HelveticaNeueLTPro-Md"/>
                <a:cs typeface="HelveticaNeueLTPro-Md"/>
              </a:rPr>
              <a:t>Skin</a:t>
            </a:r>
            <a:r>
              <a:rPr sz="900" spc="-10" dirty="0">
                <a:solidFill>
                  <a:srgbClr val="1C216F"/>
                </a:solidFill>
                <a:latin typeface="HelveticaNeueLTPro-Md"/>
                <a:cs typeface="HelveticaNeueLTPro-Md"/>
              </a:rPr>
              <a:t> </a:t>
            </a:r>
            <a:r>
              <a:rPr sz="900" dirty="0">
                <a:solidFill>
                  <a:srgbClr val="1C216F"/>
                </a:solidFill>
                <a:latin typeface="HelveticaNeueLTPro-Md"/>
                <a:cs typeface="HelveticaNeueLTPro-Md"/>
              </a:rPr>
              <a:t>-</a:t>
            </a:r>
            <a:r>
              <a:rPr sz="900" spc="-5" dirty="0">
                <a:solidFill>
                  <a:srgbClr val="1C216F"/>
                </a:solidFill>
                <a:latin typeface="HelveticaNeueLTPro-Md"/>
                <a:cs typeface="HelveticaNeueLTPro-Md"/>
              </a:rPr>
              <a:t> </a:t>
            </a:r>
            <a:r>
              <a:rPr sz="900" spc="5" dirty="0">
                <a:solidFill>
                  <a:srgbClr val="1C216F"/>
                </a:solidFill>
                <a:latin typeface="HelveticaNeueLTPro-Md"/>
                <a:cs typeface="HelveticaNeueLTPro-Md"/>
              </a:rPr>
              <a:t>Mild</a:t>
            </a:r>
            <a:r>
              <a:rPr sz="900" spc="-5" dirty="0">
                <a:solidFill>
                  <a:srgbClr val="1C216F"/>
                </a:solidFill>
                <a:latin typeface="HelveticaNeueLTPro-Md"/>
                <a:cs typeface="HelveticaNeueLTPro-Md"/>
              </a:rPr>
              <a:t> </a:t>
            </a:r>
            <a:r>
              <a:rPr sz="900" spc="5" dirty="0">
                <a:solidFill>
                  <a:srgbClr val="1C216F"/>
                </a:solidFill>
                <a:latin typeface="HelveticaNeueLTPro-Md"/>
                <a:cs typeface="HelveticaNeueLTPro-Md"/>
              </a:rPr>
              <a:t>irritant</a:t>
            </a:r>
            <a:endParaRPr sz="900">
              <a:latin typeface="HelveticaNeueLTPro-Md"/>
              <a:cs typeface="HelveticaNeueLTPro-Md"/>
            </a:endParaRPr>
          </a:p>
        </p:txBody>
      </p:sp>
      <p:sp>
        <p:nvSpPr>
          <p:cNvPr id="51" name="object 37">
            <a:extLst>
              <a:ext uri="{FF2B5EF4-FFF2-40B4-BE49-F238E27FC236}">
                <a16:creationId xmlns:a16="http://schemas.microsoft.com/office/drawing/2014/main" id="{7B515835-BBF1-4F70-9C2C-31F61BBDE8F3}"/>
              </a:ext>
            </a:extLst>
          </p:cNvPr>
          <p:cNvSpPr txBox="1"/>
          <p:nvPr/>
        </p:nvSpPr>
        <p:spPr>
          <a:xfrm>
            <a:off x="3810000" y="4424680"/>
            <a:ext cx="629285" cy="299720"/>
          </a:xfrm>
          <a:prstGeom prst="rect">
            <a:avLst/>
          </a:prstGeom>
        </p:spPr>
        <p:txBody>
          <a:bodyPr vert="horz" wrap="square" lIns="0" tIns="12700" rIns="0" bIns="0" rtlCol="0">
            <a:spAutoFit/>
          </a:bodyPr>
          <a:lstStyle/>
          <a:p>
            <a:pPr marL="12700">
              <a:lnSpc>
                <a:spcPct val="100000"/>
              </a:lnSpc>
              <a:spcBef>
                <a:spcPts val="100"/>
              </a:spcBef>
              <a:tabLst>
                <a:tab pos="570865" algn="l"/>
              </a:tabLst>
            </a:pPr>
            <a:r>
              <a:rPr sz="900" spc="10" dirty="0">
                <a:solidFill>
                  <a:srgbClr val="1C216F"/>
                </a:solidFill>
                <a:latin typeface="HelveticaNeueLTPro-Md"/>
                <a:cs typeface="HelveticaNeueLTPro-Md"/>
              </a:rPr>
              <a:t>Rabb</a:t>
            </a:r>
            <a:r>
              <a:rPr sz="900" spc="5" dirty="0">
                <a:solidFill>
                  <a:srgbClr val="1C216F"/>
                </a:solidFill>
                <a:latin typeface="HelveticaNeueLTPro-Md"/>
                <a:cs typeface="HelveticaNeueLTPro-Md"/>
              </a:rPr>
              <a:t>i</a:t>
            </a:r>
            <a:r>
              <a:rPr sz="900" dirty="0">
                <a:solidFill>
                  <a:srgbClr val="1C216F"/>
                </a:solidFill>
                <a:latin typeface="HelveticaNeueLTPro-Md"/>
                <a:cs typeface="HelveticaNeueLTPro-Md"/>
              </a:rPr>
              <a:t>t	-</a:t>
            </a:r>
            <a:endParaRPr sz="900" dirty="0">
              <a:latin typeface="HelveticaNeueLTPro-Md"/>
              <a:cs typeface="HelveticaNeueLTPro-Md"/>
            </a:endParaRPr>
          </a:p>
          <a:p>
            <a:pPr marL="12700">
              <a:lnSpc>
                <a:spcPct val="100000"/>
              </a:lnSpc>
              <a:tabLst>
                <a:tab pos="570865" algn="l"/>
              </a:tabLst>
            </a:pPr>
            <a:r>
              <a:rPr sz="900" spc="10" dirty="0">
                <a:solidFill>
                  <a:srgbClr val="1C216F"/>
                </a:solidFill>
                <a:latin typeface="HelveticaNeueLTPro-Md"/>
                <a:cs typeface="HelveticaNeueLTPro-Md"/>
              </a:rPr>
              <a:t>Rabb</a:t>
            </a:r>
            <a:r>
              <a:rPr sz="900" spc="5" dirty="0">
                <a:solidFill>
                  <a:srgbClr val="1C216F"/>
                </a:solidFill>
                <a:latin typeface="HelveticaNeueLTPro-Md"/>
                <a:cs typeface="HelveticaNeueLTPro-Md"/>
              </a:rPr>
              <a:t>i</a:t>
            </a:r>
            <a:r>
              <a:rPr sz="900" dirty="0">
                <a:solidFill>
                  <a:srgbClr val="1C216F"/>
                </a:solidFill>
                <a:latin typeface="HelveticaNeueLTPro-Md"/>
                <a:cs typeface="HelveticaNeueLTPro-Md"/>
              </a:rPr>
              <a:t>t	-</a:t>
            </a:r>
            <a:endParaRPr sz="900" dirty="0">
              <a:latin typeface="HelveticaNeueLTPro-Md"/>
              <a:cs typeface="HelveticaNeueLTPro-Md"/>
            </a:endParaRPr>
          </a:p>
        </p:txBody>
      </p:sp>
      <p:sp>
        <p:nvSpPr>
          <p:cNvPr id="52" name="object 38">
            <a:extLst>
              <a:ext uri="{FF2B5EF4-FFF2-40B4-BE49-F238E27FC236}">
                <a16:creationId xmlns:a16="http://schemas.microsoft.com/office/drawing/2014/main" id="{0A9B7F02-796A-4217-A84D-DD94F9565495}"/>
              </a:ext>
            </a:extLst>
          </p:cNvPr>
          <p:cNvSpPr txBox="1"/>
          <p:nvPr/>
        </p:nvSpPr>
        <p:spPr>
          <a:xfrm>
            <a:off x="4869180" y="4419600"/>
            <a:ext cx="1226820" cy="299720"/>
          </a:xfrm>
          <a:prstGeom prst="rect">
            <a:avLst/>
          </a:prstGeom>
        </p:spPr>
        <p:txBody>
          <a:bodyPr vert="horz" wrap="square" lIns="0" tIns="12700" rIns="0" bIns="0" rtlCol="0">
            <a:spAutoFit/>
          </a:bodyPr>
          <a:lstStyle/>
          <a:p>
            <a:pPr marL="12700">
              <a:lnSpc>
                <a:spcPct val="100000"/>
              </a:lnSpc>
              <a:spcBef>
                <a:spcPts val="100"/>
              </a:spcBef>
            </a:pPr>
            <a:r>
              <a:rPr sz="900" spc="10" dirty="0">
                <a:solidFill>
                  <a:srgbClr val="1C216F"/>
                </a:solidFill>
                <a:latin typeface="HelveticaNeueLTPro-Md"/>
                <a:cs typeface="HelveticaNeueLTPro-Md"/>
              </a:rPr>
              <a:t>500</a:t>
            </a:r>
            <a:r>
              <a:rPr sz="900" spc="-35" dirty="0">
                <a:solidFill>
                  <a:srgbClr val="1C216F"/>
                </a:solidFill>
                <a:latin typeface="HelveticaNeueLTPro-Md"/>
                <a:cs typeface="HelveticaNeueLTPro-Md"/>
              </a:rPr>
              <a:t> </a:t>
            </a:r>
            <a:r>
              <a:rPr sz="900" spc="5" dirty="0">
                <a:solidFill>
                  <a:srgbClr val="1C216F"/>
                </a:solidFill>
                <a:latin typeface="HelveticaNeueLTPro-Md"/>
                <a:cs typeface="HelveticaNeueLTPro-Md"/>
              </a:rPr>
              <a:t>milligrams</a:t>
            </a:r>
            <a:endParaRPr sz="900" dirty="0">
              <a:latin typeface="HelveticaNeueLTPro-Md"/>
              <a:cs typeface="HelveticaNeueLTPro-Md"/>
            </a:endParaRPr>
          </a:p>
          <a:p>
            <a:pPr marL="12700">
              <a:lnSpc>
                <a:spcPct val="100000"/>
              </a:lnSpc>
            </a:pPr>
            <a:r>
              <a:rPr sz="900" spc="-5" dirty="0">
                <a:solidFill>
                  <a:srgbClr val="1C216F"/>
                </a:solidFill>
                <a:latin typeface="HelveticaNeueLTPro-Md"/>
                <a:cs typeface="HelveticaNeueLTPro-Md"/>
              </a:rPr>
              <a:t>24</a:t>
            </a:r>
            <a:r>
              <a:rPr sz="900" spc="-15" dirty="0">
                <a:solidFill>
                  <a:srgbClr val="1C216F"/>
                </a:solidFill>
                <a:latin typeface="HelveticaNeueLTPro-Md"/>
                <a:cs typeface="HelveticaNeueLTPro-Md"/>
              </a:rPr>
              <a:t> </a:t>
            </a:r>
            <a:r>
              <a:rPr sz="900" spc="5" dirty="0">
                <a:solidFill>
                  <a:srgbClr val="1C216F"/>
                </a:solidFill>
                <a:latin typeface="HelveticaNeueLTPro-Md"/>
                <a:cs typeface="HelveticaNeueLTPro-Md"/>
              </a:rPr>
              <a:t>hours</a:t>
            </a:r>
            <a:r>
              <a:rPr sz="900" spc="-10" dirty="0">
                <a:solidFill>
                  <a:srgbClr val="1C216F"/>
                </a:solidFill>
                <a:latin typeface="HelveticaNeueLTPro-Md"/>
                <a:cs typeface="HelveticaNeueLTPro-Md"/>
              </a:rPr>
              <a:t> </a:t>
            </a:r>
            <a:r>
              <a:rPr sz="900" spc="-25" dirty="0">
                <a:solidFill>
                  <a:srgbClr val="1C216F"/>
                </a:solidFill>
                <a:latin typeface="HelveticaNeueLTPro-Md"/>
                <a:cs typeface="HelveticaNeueLTPro-Md"/>
              </a:rPr>
              <a:t>15</a:t>
            </a:r>
            <a:r>
              <a:rPr sz="900" spc="-10" dirty="0">
                <a:solidFill>
                  <a:srgbClr val="1C216F"/>
                </a:solidFill>
                <a:latin typeface="HelveticaNeueLTPro-Md"/>
                <a:cs typeface="HelveticaNeueLTPro-Md"/>
              </a:rPr>
              <a:t> </a:t>
            </a:r>
            <a:r>
              <a:rPr sz="900" spc="5" dirty="0">
                <a:solidFill>
                  <a:srgbClr val="1C216F"/>
                </a:solidFill>
                <a:latin typeface="HelveticaNeueLTPro-Md"/>
                <a:cs typeface="HelveticaNeueLTPro-Md"/>
              </a:rPr>
              <a:t>milligrams</a:t>
            </a:r>
            <a:endParaRPr sz="900" dirty="0">
              <a:latin typeface="HelveticaNeueLTPro-Md"/>
              <a:cs typeface="HelveticaNeueLTPro-Md"/>
            </a:endParaRPr>
          </a:p>
        </p:txBody>
      </p:sp>
      <p:sp>
        <p:nvSpPr>
          <p:cNvPr id="53" name="object 39">
            <a:extLst>
              <a:ext uri="{FF2B5EF4-FFF2-40B4-BE49-F238E27FC236}">
                <a16:creationId xmlns:a16="http://schemas.microsoft.com/office/drawing/2014/main" id="{807FB166-7271-4E4B-B4E1-51187E2C7269}"/>
              </a:ext>
            </a:extLst>
          </p:cNvPr>
          <p:cNvSpPr txBox="1"/>
          <p:nvPr/>
        </p:nvSpPr>
        <p:spPr>
          <a:xfrm>
            <a:off x="6477000" y="4424680"/>
            <a:ext cx="70485" cy="299720"/>
          </a:xfrm>
          <a:prstGeom prst="rect">
            <a:avLst/>
          </a:prstGeom>
        </p:spPr>
        <p:txBody>
          <a:bodyPr vert="horz" wrap="square" lIns="0" tIns="12700" rIns="0" bIns="0" rtlCol="0">
            <a:spAutoFit/>
          </a:bodyPr>
          <a:lstStyle/>
          <a:p>
            <a:pPr marL="12700">
              <a:lnSpc>
                <a:spcPct val="100000"/>
              </a:lnSpc>
              <a:spcBef>
                <a:spcPts val="100"/>
              </a:spcBef>
            </a:pPr>
            <a:r>
              <a:rPr sz="900" dirty="0">
                <a:solidFill>
                  <a:srgbClr val="1C216F"/>
                </a:solidFill>
                <a:latin typeface="HelveticaNeueLTPro-Md"/>
                <a:cs typeface="HelveticaNeueLTPro-Md"/>
              </a:rPr>
              <a:t>-</a:t>
            </a:r>
            <a:endParaRPr sz="900">
              <a:latin typeface="HelveticaNeueLTPro-Md"/>
              <a:cs typeface="HelveticaNeueLTPro-Md"/>
            </a:endParaRPr>
          </a:p>
          <a:p>
            <a:pPr marL="12700">
              <a:lnSpc>
                <a:spcPct val="100000"/>
              </a:lnSpc>
            </a:pPr>
            <a:r>
              <a:rPr sz="900" dirty="0">
                <a:solidFill>
                  <a:srgbClr val="1C216F"/>
                </a:solidFill>
                <a:latin typeface="HelveticaNeueLTPro-Md"/>
                <a:cs typeface="HelveticaNeueLTPro-Md"/>
              </a:rPr>
              <a:t>-</a:t>
            </a:r>
            <a:endParaRPr sz="900">
              <a:latin typeface="HelveticaNeueLTPro-Md"/>
              <a:cs typeface="HelveticaNeueLTPro-Md"/>
            </a:endParaRPr>
          </a:p>
        </p:txBody>
      </p:sp>
      <p:sp>
        <p:nvSpPr>
          <p:cNvPr id="54" name="object 44">
            <a:extLst>
              <a:ext uri="{FF2B5EF4-FFF2-40B4-BE49-F238E27FC236}">
                <a16:creationId xmlns:a16="http://schemas.microsoft.com/office/drawing/2014/main" id="{F791F2CA-E49A-4269-8A23-3FBA8784D381}"/>
              </a:ext>
            </a:extLst>
          </p:cNvPr>
          <p:cNvSpPr/>
          <p:nvPr/>
        </p:nvSpPr>
        <p:spPr>
          <a:xfrm>
            <a:off x="457200" y="4724400"/>
            <a:ext cx="6693534" cy="0"/>
          </a:xfrm>
          <a:custGeom>
            <a:avLst/>
            <a:gdLst/>
            <a:ahLst/>
            <a:cxnLst/>
            <a:rect l="l" t="t" r="r" b="b"/>
            <a:pathLst>
              <a:path w="6693534">
                <a:moveTo>
                  <a:pt x="0" y="0"/>
                </a:moveTo>
                <a:lnTo>
                  <a:pt x="6693408" y="0"/>
                </a:lnTo>
              </a:path>
            </a:pathLst>
          </a:custGeom>
          <a:ln w="12700">
            <a:solidFill>
              <a:srgbClr val="14B1E7"/>
            </a:solidFill>
          </a:ln>
        </p:spPr>
        <p:txBody>
          <a:bodyPr wrap="square" lIns="0" tIns="0" rIns="0" bIns="0" rtlCol="0"/>
          <a:lstStyle/>
          <a:p>
            <a:endParaRPr/>
          </a:p>
        </p:txBody>
      </p:sp>
      <p:sp>
        <p:nvSpPr>
          <p:cNvPr id="55" name="object 44">
            <a:extLst>
              <a:ext uri="{FF2B5EF4-FFF2-40B4-BE49-F238E27FC236}">
                <a16:creationId xmlns:a16="http://schemas.microsoft.com/office/drawing/2014/main" id="{44F4E635-1220-4059-9EA0-9821587EAB20}"/>
              </a:ext>
            </a:extLst>
          </p:cNvPr>
          <p:cNvSpPr/>
          <p:nvPr/>
        </p:nvSpPr>
        <p:spPr>
          <a:xfrm>
            <a:off x="533400" y="5334000"/>
            <a:ext cx="6693534" cy="0"/>
          </a:xfrm>
          <a:custGeom>
            <a:avLst/>
            <a:gdLst/>
            <a:ahLst/>
            <a:cxnLst/>
            <a:rect l="l" t="t" r="r" b="b"/>
            <a:pathLst>
              <a:path w="6693534">
                <a:moveTo>
                  <a:pt x="0" y="0"/>
                </a:moveTo>
                <a:lnTo>
                  <a:pt x="6693408" y="0"/>
                </a:lnTo>
              </a:path>
            </a:pathLst>
          </a:custGeom>
          <a:ln w="12700">
            <a:solidFill>
              <a:srgbClr val="14B1E7"/>
            </a:solidFill>
          </a:ln>
        </p:spPr>
        <p:txBody>
          <a:bodyPr wrap="square" lIns="0" tIns="0" rIns="0" bIns="0" rtlCol="0"/>
          <a:lstStyle/>
          <a:p>
            <a:endParaRPr/>
          </a:p>
        </p:txBody>
      </p:sp>
      <p:sp>
        <p:nvSpPr>
          <p:cNvPr id="56" name="object 44">
            <a:extLst>
              <a:ext uri="{FF2B5EF4-FFF2-40B4-BE49-F238E27FC236}">
                <a16:creationId xmlns:a16="http://schemas.microsoft.com/office/drawing/2014/main" id="{4E9CEECD-38AE-4995-8F61-372260CD843A}"/>
              </a:ext>
            </a:extLst>
          </p:cNvPr>
          <p:cNvSpPr/>
          <p:nvPr/>
        </p:nvSpPr>
        <p:spPr>
          <a:xfrm>
            <a:off x="533400" y="5791200"/>
            <a:ext cx="6693534" cy="0"/>
          </a:xfrm>
          <a:custGeom>
            <a:avLst/>
            <a:gdLst/>
            <a:ahLst/>
            <a:cxnLst/>
            <a:rect l="l" t="t" r="r" b="b"/>
            <a:pathLst>
              <a:path w="6693534">
                <a:moveTo>
                  <a:pt x="0" y="0"/>
                </a:moveTo>
                <a:lnTo>
                  <a:pt x="6693408" y="0"/>
                </a:lnTo>
              </a:path>
            </a:pathLst>
          </a:custGeom>
          <a:ln w="12700">
            <a:solidFill>
              <a:srgbClr val="14B1E7"/>
            </a:solidFill>
          </a:ln>
        </p:spPr>
        <p:txBody>
          <a:bodyPr wrap="square" lIns="0" tIns="0" rIns="0" bIns="0" rtlCol="0"/>
          <a:lstStyle/>
          <a:p>
            <a:endParaRPr/>
          </a:p>
        </p:txBody>
      </p:sp>
      <p:sp>
        <p:nvSpPr>
          <p:cNvPr id="57" name="object 40">
            <a:extLst>
              <a:ext uri="{FF2B5EF4-FFF2-40B4-BE49-F238E27FC236}">
                <a16:creationId xmlns:a16="http://schemas.microsoft.com/office/drawing/2014/main" id="{23C49ABD-2E98-45C5-86AE-D9DC38B4DF28}"/>
              </a:ext>
            </a:extLst>
          </p:cNvPr>
          <p:cNvSpPr txBox="1"/>
          <p:nvPr/>
        </p:nvSpPr>
        <p:spPr>
          <a:xfrm>
            <a:off x="639445" y="5411277"/>
            <a:ext cx="732155" cy="151323"/>
          </a:xfrm>
          <a:prstGeom prst="rect">
            <a:avLst/>
          </a:prstGeom>
        </p:spPr>
        <p:txBody>
          <a:bodyPr vert="horz" wrap="square" lIns="0" tIns="12700" rIns="0" bIns="0" rtlCol="0">
            <a:spAutoFit/>
          </a:bodyPr>
          <a:lstStyle/>
          <a:p>
            <a:pPr marL="12700">
              <a:lnSpc>
                <a:spcPct val="100000"/>
              </a:lnSpc>
              <a:spcBef>
                <a:spcPts val="100"/>
              </a:spcBef>
            </a:pPr>
            <a:r>
              <a:rPr lang="en-TT" sz="900" spc="-70" dirty="0">
                <a:solidFill>
                  <a:srgbClr val="1C216F"/>
                </a:solidFill>
                <a:latin typeface="HelveticaNeueLTPro-Md"/>
                <a:cs typeface="HelveticaNeueLTPro-Md"/>
              </a:rPr>
              <a:t>Stoddard solvent</a:t>
            </a:r>
            <a:endParaRPr sz="900" dirty="0">
              <a:latin typeface="HelveticaNeueLTPro-Md"/>
              <a:cs typeface="HelveticaNeueLTPro-Md"/>
            </a:endParaRPr>
          </a:p>
        </p:txBody>
      </p:sp>
      <p:sp>
        <p:nvSpPr>
          <p:cNvPr id="58" name="object 41">
            <a:extLst>
              <a:ext uri="{FF2B5EF4-FFF2-40B4-BE49-F238E27FC236}">
                <a16:creationId xmlns:a16="http://schemas.microsoft.com/office/drawing/2014/main" id="{AB7484C1-5D35-4B21-9C51-BABB67C40D59}"/>
              </a:ext>
            </a:extLst>
          </p:cNvPr>
          <p:cNvSpPr txBox="1"/>
          <p:nvPr/>
        </p:nvSpPr>
        <p:spPr>
          <a:xfrm>
            <a:off x="2438400" y="5411277"/>
            <a:ext cx="1524000" cy="302647"/>
          </a:xfrm>
          <a:prstGeom prst="rect">
            <a:avLst/>
          </a:prstGeom>
        </p:spPr>
        <p:txBody>
          <a:bodyPr vert="horz" wrap="square" lIns="0" tIns="12700" rIns="0" bIns="0" rtlCol="0">
            <a:spAutoFit/>
          </a:bodyPr>
          <a:lstStyle/>
          <a:p>
            <a:pPr marL="12700" marR="132080">
              <a:lnSpc>
                <a:spcPct val="100000"/>
              </a:lnSpc>
              <a:spcBef>
                <a:spcPts val="100"/>
              </a:spcBef>
            </a:pPr>
            <a:r>
              <a:rPr sz="900" dirty="0">
                <a:solidFill>
                  <a:srgbClr val="1C216F"/>
                </a:solidFill>
                <a:latin typeface="HelveticaNeueLTPro-Md"/>
                <a:cs typeface="HelveticaNeueLTPro-Md"/>
              </a:rPr>
              <a:t>Eyes - </a:t>
            </a:r>
            <a:r>
              <a:rPr sz="900" spc="5" dirty="0">
                <a:solidFill>
                  <a:srgbClr val="1C216F"/>
                </a:solidFill>
                <a:latin typeface="HelveticaNeueLTPro-Md"/>
                <a:cs typeface="HelveticaNeueLTPro-Md"/>
              </a:rPr>
              <a:t>Mild irritant</a:t>
            </a:r>
            <a:endParaRPr lang="en-US" sz="900" spc="5" dirty="0">
              <a:solidFill>
                <a:srgbClr val="1C216F"/>
              </a:solidFill>
              <a:latin typeface="HelveticaNeueLTPro-Md"/>
              <a:cs typeface="HelveticaNeueLTPro-Md"/>
            </a:endParaRPr>
          </a:p>
          <a:p>
            <a:pPr marL="12700" marR="132080">
              <a:lnSpc>
                <a:spcPct val="100000"/>
              </a:lnSpc>
              <a:spcBef>
                <a:spcPts val="100"/>
              </a:spcBef>
            </a:pPr>
            <a:r>
              <a:rPr lang="en-TT" sz="900" spc="5" dirty="0">
                <a:solidFill>
                  <a:srgbClr val="1C216F"/>
                </a:solidFill>
                <a:latin typeface="HelveticaNeueLTPro-Md"/>
                <a:cs typeface="HelveticaNeueLTPro-Md"/>
              </a:rPr>
              <a:t>Eyes – Moderate irritant</a:t>
            </a:r>
            <a:endParaRPr sz="900" dirty="0">
              <a:latin typeface="HelveticaNeueLTPro-Md"/>
              <a:cs typeface="HelveticaNeueLTPro-Md"/>
            </a:endParaRPr>
          </a:p>
        </p:txBody>
      </p:sp>
      <p:sp>
        <p:nvSpPr>
          <p:cNvPr id="59" name="object 42">
            <a:extLst>
              <a:ext uri="{FF2B5EF4-FFF2-40B4-BE49-F238E27FC236}">
                <a16:creationId xmlns:a16="http://schemas.microsoft.com/office/drawing/2014/main" id="{F4F865D4-DAD0-4F63-B118-AED97C6C989F}"/>
              </a:ext>
            </a:extLst>
          </p:cNvPr>
          <p:cNvSpPr txBox="1"/>
          <p:nvPr/>
        </p:nvSpPr>
        <p:spPr>
          <a:xfrm>
            <a:off x="3810000" y="5411277"/>
            <a:ext cx="629285" cy="302647"/>
          </a:xfrm>
          <a:prstGeom prst="rect">
            <a:avLst/>
          </a:prstGeom>
        </p:spPr>
        <p:txBody>
          <a:bodyPr vert="horz" wrap="square" lIns="0" tIns="12700" rIns="0" bIns="0" rtlCol="0">
            <a:spAutoFit/>
          </a:bodyPr>
          <a:lstStyle/>
          <a:p>
            <a:pPr marL="12700">
              <a:lnSpc>
                <a:spcPct val="100000"/>
              </a:lnSpc>
              <a:spcBef>
                <a:spcPts val="100"/>
              </a:spcBef>
              <a:tabLst>
                <a:tab pos="570865" algn="l"/>
              </a:tabLst>
            </a:pPr>
            <a:r>
              <a:rPr lang="en-US" sz="900" spc="10" dirty="0">
                <a:solidFill>
                  <a:srgbClr val="1C216F"/>
                </a:solidFill>
                <a:latin typeface="HelveticaNeueLTPro-Md"/>
                <a:cs typeface="HelveticaNeueLTPro-Md"/>
              </a:rPr>
              <a:t>Human</a:t>
            </a:r>
            <a:r>
              <a:rPr sz="900" dirty="0">
                <a:solidFill>
                  <a:srgbClr val="1C216F"/>
                </a:solidFill>
                <a:latin typeface="HelveticaNeueLTPro-Md"/>
                <a:cs typeface="HelveticaNeueLTPro-Md"/>
              </a:rPr>
              <a:t>	-</a:t>
            </a:r>
            <a:endParaRPr lang="en-US" sz="900" dirty="0">
              <a:solidFill>
                <a:srgbClr val="1C216F"/>
              </a:solidFill>
              <a:latin typeface="HelveticaNeueLTPro-Md"/>
              <a:cs typeface="HelveticaNeueLTPro-Md"/>
            </a:endParaRPr>
          </a:p>
          <a:p>
            <a:pPr marL="12700">
              <a:lnSpc>
                <a:spcPct val="100000"/>
              </a:lnSpc>
              <a:spcBef>
                <a:spcPts val="100"/>
              </a:spcBef>
              <a:tabLst>
                <a:tab pos="570865" algn="l"/>
              </a:tabLst>
            </a:pPr>
            <a:r>
              <a:rPr lang="en-TT" sz="900" dirty="0">
                <a:solidFill>
                  <a:srgbClr val="1C216F"/>
                </a:solidFill>
                <a:latin typeface="HelveticaNeueLTPro-Md"/>
                <a:cs typeface="HelveticaNeueLTPro-Md"/>
              </a:rPr>
              <a:t>Rabbit       -</a:t>
            </a:r>
            <a:endParaRPr sz="900" dirty="0">
              <a:latin typeface="HelveticaNeueLTPro-Md"/>
              <a:cs typeface="HelveticaNeueLTPro-Md"/>
            </a:endParaRPr>
          </a:p>
        </p:txBody>
      </p:sp>
      <p:sp>
        <p:nvSpPr>
          <p:cNvPr id="60" name="object 43">
            <a:extLst>
              <a:ext uri="{FF2B5EF4-FFF2-40B4-BE49-F238E27FC236}">
                <a16:creationId xmlns:a16="http://schemas.microsoft.com/office/drawing/2014/main" id="{88127B2E-2B3C-446F-ADBE-178B955C3FE7}"/>
              </a:ext>
            </a:extLst>
          </p:cNvPr>
          <p:cNvSpPr txBox="1"/>
          <p:nvPr/>
        </p:nvSpPr>
        <p:spPr>
          <a:xfrm>
            <a:off x="4876800" y="5411277"/>
            <a:ext cx="1661160" cy="302647"/>
          </a:xfrm>
          <a:prstGeom prst="rect">
            <a:avLst/>
          </a:prstGeom>
        </p:spPr>
        <p:txBody>
          <a:bodyPr vert="horz" wrap="square" lIns="0" tIns="12700" rIns="0" bIns="0" rtlCol="0">
            <a:spAutoFit/>
          </a:bodyPr>
          <a:lstStyle/>
          <a:p>
            <a:pPr marL="12700" marR="5080">
              <a:lnSpc>
                <a:spcPct val="100000"/>
              </a:lnSpc>
              <a:spcBef>
                <a:spcPts val="100"/>
              </a:spcBef>
              <a:tabLst>
                <a:tab pos="1602740" algn="l"/>
              </a:tabLst>
            </a:pPr>
            <a:r>
              <a:rPr lang="en-US" sz="900" dirty="0">
                <a:solidFill>
                  <a:srgbClr val="1C216F"/>
                </a:solidFill>
                <a:latin typeface="HelveticaNeueLTPro-Md"/>
                <a:cs typeface="HelveticaNeueLTPro-Md"/>
              </a:rPr>
              <a:t>100 parts per million                  </a:t>
            </a:r>
            <a:r>
              <a:rPr sz="900" dirty="0">
                <a:solidFill>
                  <a:srgbClr val="1C216F"/>
                </a:solidFill>
                <a:latin typeface="HelveticaNeueLTPro-Md"/>
                <a:cs typeface="HelveticaNeueLTPro-Md"/>
              </a:rPr>
              <a:t>-</a:t>
            </a:r>
            <a:endParaRPr lang="en-US" sz="900" dirty="0">
              <a:solidFill>
                <a:srgbClr val="1C216F"/>
              </a:solidFill>
              <a:latin typeface="HelveticaNeueLTPro-Md"/>
              <a:cs typeface="HelveticaNeueLTPro-Md"/>
            </a:endParaRPr>
          </a:p>
          <a:p>
            <a:pPr marL="12700" marR="5080">
              <a:lnSpc>
                <a:spcPct val="100000"/>
              </a:lnSpc>
              <a:spcBef>
                <a:spcPts val="100"/>
              </a:spcBef>
              <a:tabLst>
                <a:tab pos="1602740" algn="l"/>
              </a:tabLst>
            </a:pPr>
            <a:r>
              <a:rPr lang="en-TT" sz="900" dirty="0">
                <a:solidFill>
                  <a:srgbClr val="1C216F"/>
                </a:solidFill>
                <a:latin typeface="HelveticaNeueLTPro-Md"/>
                <a:cs typeface="HelveticaNeueLTPro-Md"/>
              </a:rPr>
              <a:t>24 hours 500 milligrams</a:t>
            </a:r>
            <a:endParaRPr sz="900" dirty="0">
              <a:latin typeface="HelveticaNeueLTPro-Md"/>
              <a:cs typeface="HelveticaNeueLTPro-Md"/>
            </a:endParaRPr>
          </a:p>
        </p:txBody>
      </p:sp>
      <p:sp>
        <p:nvSpPr>
          <p:cNvPr id="61" name="object 8">
            <a:extLst>
              <a:ext uri="{FF2B5EF4-FFF2-40B4-BE49-F238E27FC236}">
                <a16:creationId xmlns:a16="http://schemas.microsoft.com/office/drawing/2014/main" id="{23FC5D89-F48D-4F65-9470-2A42032FFDB6}"/>
              </a:ext>
            </a:extLst>
          </p:cNvPr>
          <p:cNvSpPr txBox="1">
            <a:spLocks noGrp="1"/>
          </p:cNvSpPr>
          <p:nvPr>
            <p:ph type="title"/>
          </p:nvPr>
        </p:nvSpPr>
        <p:spPr>
          <a:xfrm>
            <a:off x="444500" y="889000"/>
            <a:ext cx="7099300" cy="378309"/>
          </a:xfrm>
          <a:prstGeom prst="rect">
            <a:avLst/>
          </a:prstGeom>
        </p:spPr>
        <p:txBody>
          <a:bodyPr vert="horz" wrap="square" lIns="0" tIns="16510" rIns="0" bIns="0" rtlCol="0">
            <a:spAutoFit/>
          </a:bodyPr>
          <a:lstStyle/>
          <a:p>
            <a:pPr marL="12700">
              <a:lnSpc>
                <a:spcPct val="100000"/>
              </a:lnSpc>
              <a:spcBef>
                <a:spcPts val="130"/>
              </a:spcBef>
            </a:pPr>
            <a:r>
              <a:rPr lang="en-US" sz="2350" spc="-85" dirty="0">
                <a:solidFill>
                  <a:srgbClr val="2DBEEF"/>
                </a:solidFill>
                <a:latin typeface="HelveticaNeueLTPro-Roman"/>
                <a:cs typeface="HelveticaNeueLTPro-Roman"/>
              </a:rPr>
              <a:t>BERGER EPILUX SLIP RESISNTANCE BASE  PART A</a:t>
            </a:r>
            <a:endParaRPr sz="2350" dirty="0">
              <a:latin typeface="HelveticaNeueLTPro-Roman"/>
              <a:cs typeface="HelveticaNeueLTPro-Roman"/>
            </a:endParaRP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142</TotalTime>
  <Words>4521</Words>
  <Application>Microsoft Office PowerPoint</Application>
  <PresentationFormat>Custom</PresentationFormat>
  <Paragraphs>528</Paragraphs>
  <Slides>12</Slides>
  <Notes>2</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12</vt:i4>
      </vt:variant>
    </vt:vector>
  </HeadingPairs>
  <TitlesOfParts>
    <vt:vector size="22" baseType="lpstr">
      <vt:lpstr>Calibri</vt:lpstr>
      <vt:lpstr>Helvetica Neue LT Pro 75</vt:lpstr>
      <vt:lpstr>Helvetica Neue LT Std 75</vt:lpstr>
      <vt:lpstr>HelveticaNeueLTPro-Md</vt:lpstr>
      <vt:lpstr>HelveticaNeueLTPro-Roman</vt:lpstr>
      <vt:lpstr>HelveticaNeueLTStd-Lt</vt:lpstr>
      <vt:lpstr>HelveticaNeueLTStd-Md</vt:lpstr>
      <vt:lpstr>Minion Pro</vt:lpstr>
      <vt:lpstr>Times</vt:lpstr>
      <vt:lpstr>Office Theme</vt:lpstr>
      <vt:lpstr>SAFETY DATA SHEETS</vt:lpstr>
      <vt:lpstr>BERGER EPILUX SLIP RESISNTANCE BASE  PART A</vt:lpstr>
      <vt:lpstr>BERGER EPILUX SLIP RESISNTANCE BASE  PART A</vt:lpstr>
      <vt:lpstr>BERGER EPILUX SLIP RESISNTANCE BASE  PART A</vt:lpstr>
      <vt:lpstr>BERGER EPILUX SLIP RESISNTANCE BASE  PART A</vt:lpstr>
      <vt:lpstr>PowerPoint Presentation</vt:lpstr>
      <vt:lpstr>BERGER EPILUX SLIP RESISNTANCE BASE  PART A</vt:lpstr>
      <vt:lpstr>BERGER EPILUX SLIP RESISNTANCE BASE  PART A</vt:lpstr>
      <vt:lpstr>BERGER EPILUX SLIP RESISNTANCE BASE  PART A</vt:lpstr>
      <vt:lpstr>BERGER EPILUX SLIP RESISNTANCE BASE  PART A</vt:lpstr>
      <vt:lpstr>BERGER EPILUX SLIP RESISNTANCE BASE  PART A</vt:lpstr>
      <vt:lpstr>SAFETY DATA SHEETS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SAFETY DATA SHEETS</dc:title>
  <dc:creator>Xavier Lezama</dc:creator>
  <cp:lastModifiedBy>Shanya Trotman</cp:lastModifiedBy>
  <cp:revision>12</cp:revision>
  <dcterms:created xsi:type="dcterms:W3CDTF">2021-11-16T11:37:53Z</dcterms:created>
  <dcterms:modified xsi:type="dcterms:W3CDTF">2022-03-25T14:58:40Z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2021-11-16T00:00:00Z</vt:filetime>
  </property>
  <property fmtid="{D5CDD505-2E9C-101B-9397-08002B2CF9AE}" pid="3" name="Creator">
    <vt:lpwstr>Adobe InDesign 16.4 (Macintosh)</vt:lpwstr>
  </property>
  <property fmtid="{D5CDD505-2E9C-101B-9397-08002B2CF9AE}" pid="4" name="LastSaved">
    <vt:filetime>2021-11-16T00:00:00Z</vt:filetime>
  </property>
</Properties>
</file>