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7" r:id="rId7"/>
    <p:sldId id="261" r:id="rId8"/>
    <p:sldId id="262" r:id="rId9"/>
    <p:sldId id="263" r:id="rId10"/>
    <p:sldId id="264" r:id="rId11"/>
    <p:sldId id="265" r:id="rId12"/>
    <p:sldId id="266" r:id="rId1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product information in green as bergerpaintscaribbean.com</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line trough dates of issue in green in section 3 and 6</a:t>
            </a:r>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7</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4361688"/>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0"/>
          <p:cNvSpPr txBox="1"/>
          <p:nvPr/>
        </p:nvSpPr>
        <p:spPr>
          <a:xfrm>
            <a:off x="457200" y="6547104"/>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1" name="object 11"/>
          <p:cNvSpPr txBox="1"/>
          <p:nvPr/>
        </p:nvSpPr>
        <p:spPr>
          <a:xfrm>
            <a:off x="615950" y="1730285"/>
            <a:ext cx="6684645" cy="45397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Toxic to aquatic organisms, may cause long-term adverse effects in the aquatic</a:t>
            </a:r>
          </a:p>
          <a:p>
            <a:pPr marL="12700">
              <a:lnSpc>
                <a:spcPct val="100000"/>
              </a:lnSpc>
              <a:spcBef>
                <a:spcPts val="100"/>
              </a:spcBef>
              <a:tabLst>
                <a:tab pos="1821814" algn="l"/>
              </a:tabLst>
            </a:pPr>
            <a:r>
              <a:rPr lang="en-US" sz="900" spc="5" dirty="0">
                <a:solidFill>
                  <a:srgbClr val="1C216F"/>
                </a:solidFill>
                <a:latin typeface="HelveticaNeueLTPro-Md"/>
                <a:cs typeface="HelveticaNeueLTPro-Md"/>
              </a:rPr>
              <a:t>	environment.</a:t>
            </a:r>
          </a:p>
          <a:p>
            <a:pPr marL="12700">
              <a:lnSpc>
                <a:spcPct val="100000"/>
              </a:lnSpc>
              <a:spcBef>
                <a:spcPts val="100"/>
              </a:spcBef>
              <a:tabLst>
                <a:tab pos="1821814" algn="l"/>
              </a:tabLst>
            </a:pPr>
            <a:endParaRPr sz="900" dirty="0">
              <a:latin typeface="HelveticaNeueLTPro-Md"/>
              <a:cs typeface="HelveticaNeueLTPro-Md"/>
            </a:endParaRPr>
          </a:p>
        </p:txBody>
      </p:sp>
      <p:sp>
        <p:nvSpPr>
          <p:cNvPr id="12" name="object 12"/>
          <p:cNvSpPr txBox="1"/>
          <p:nvPr/>
        </p:nvSpPr>
        <p:spPr>
          <a:xfrm>
            <a:off x="615950" y="2193835"/>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a:latin typeface="Helvetica Neue LT Pro 75"/>
              <a:cs typeface="Helvetica Neue LT Pro 75"/>
            </a:endParaRPr>
          </a:p>
        </p:txBody>
      </p:sp>
      <p:sp>
        <p:nvSpPr>
          <p:cNvPr id="13" name="object 13"/>
          <p:cNvSpPr txBox="1"/>
          <p:nvPr/>
        </p:nvSpPr>
        <p:spPr>
          <a:xfrm>
            <a:off x="2425734" y="2193835"/>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a:latin typeface="HelveticaNeueLTPro-Md"/>
              <a:cs typeface="HelveticaNeueLTPro-Md"/>
            </a:endParaRPr>
          </a:p>
        </p:txBody>
      </p:sp>
      <p:sp>
        <p:nvSpPr>
          <p:cNvPr id="14" name="object 14"/>
          <p:cNvSpPr txBox="1"/>
          <p:nvPr/>
        </p:nvSpPr>
        <p:spPr>
          <a:xfrm>
            <a:off x="615950" y="3992409"/>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5" name="object 15"/>
          <p:cNvSpPr txBox="1"/>
          <p:nvPr/>
        </p:nvSpPr>
        <p:spPr>
          <a:xfrm>
            <a:off x="2425691" y="3992409"/>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a:latin typeface="HelveticaNeueLTPro-Md"/>
              <a:cs typeface="HelveticaNeueLTPro-Md"/>
            </a:endParaRPr>
          </a:p>
        </p:txBody>
      </p:sp>
      <p:sp>
        <p:nvSpPr>
          <p:cNvPr id="16" name="object 16"/>
          <p:cNvSpPr txBox="1"/>
          <p:nvPr/>
        </p:nvSpPr>
        <p:spPr>
          <a:xfrm>
            <a:off x="615950" y="2514600"/>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dirty="0">
              <a:latin typeface="Helvetica Neue LT Pro 75"/>
              <a:cs typeface="Helvetica Neue LT Pro 75"/>
            </a:endParaRPr>
          </a:p>
        </p:txBody>
      </p:sp>
      <p:graphicFrame>
        <p:nvGraphicFramePr>
          <p:cNvPr id="17" name="object 17"/>
          <p:cNvGraphicFramePr>
            <a:graphicFrameLocks noGrp="1"/>
          </p:cNvGraphicFramePr>
          <p:nvPr>
            <p:extLst>
              <p:ext uri="{D42A27DB-BD31-4B8C-83A1-F6EECF244321}">
                <p14:modId xmlns:p14="http://schemas.microsoft.com/office/powerpoint/2010/main" val="2511742399"/>
              </p:ext>
            </p:extLst>
          </p:nvPr>
        </p:nvGraphicFramePr>
        <p:xfrm>
          <a:off x="457200" y="2743200"/>
          <a:ext cx="6692899" cy="1256030"/>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274955">
                <a:tc>
                  <a:txBody>
                    <a:bodyPr/>
                    <a:lstStyle/>
                    <a:p>
                      <a:pPr marL="171450" marR="360680">
                        <a:lnSpc>
                          <a:spcPts val="1080"/>
                        </a:lnSpc>
                      </a:pPr>
                      <a:r>
                        <a:rPr sz="900" b="1" spc="-20" dirty="0">
                          <a:solidFill>
                            <a:srgbClr val="002060"/>
                          </a:solidFill>
                          <a:latin typeface="Helvetica Neue LT Pro 75"/>
                          <a:cs typeface="Helvetica Neue LT Pro 75"/>
                        </a:rPr>
                        <a:t>PRODUCT/ </a:t>
                      </a:r>
                      <a:r>
                        <a:rPr sz="900" b="1" spc="-15"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INGR</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DI</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dirty="0">
                          <a:solidFill>
                            <a:srgbClr val="002060"/>
                          </a:solidFill>
                          <a:latin typeface="Helvetica Neue LT Pro 75"/>
                          <a:cs typeface="Helvetica Neue LT Pro 75"/>
                        </a:rPr>
                        <a:t>T</a:t>
                      </a:r>
                      <a:r>
                        <a:rPr sz="900" b="1" spc="-40" dirty="0">
                          <a:solidFill>
                            <a:srgbClr val="002060"/>
                          </a:solidFill>
                          <a:latin typeface="Helvetica Neue LT Pro 75"/>
                          <a:cs typeface="Helvetica Neue LT Pro 75"/>
                        </a:rPr>
                        <a:t> </a:t>
                      </a:r>
                      <a:r>
                        <a:rPr sz="900" b="1" spc="-5" dirty="0">
                          <a:solidFill>
                            <a:srgbClr val="002060"/>
                          </a:solidFill>
                          <a:latin typeface="Helvetica Neue LT Pro 75"/>
                          <a:cs typeface="Helvetica Neue LT Pro 75"/>
                        </a:rPr>
                        <a:t>NAM</a:t>
                      </a:r>
                      <a:r>
                        <a:rPr sz="900" b="1" dirty="0">
                          <a:solidFill>
                            <a:srgbClr val="002060"/>
                          </a:solidFill>
                          <a:latin typeface="Helvetica Neue LT Pro 75"/>
                          <a:cs typeface="Helvetica Neue LT Pro 75"/>
                        </a:rPr>
                        <a:t>E</a:t>
                      </a:r>
                      <a:endParaRPr sz="900" dirty="0">
                        <a:solidFill>
                          <a:srgbClr val="002060"/>
                        </a:solidFill>
                        <a:latin typeface="Helvetica Neue LT Pro 75"/>
                        <a:cs typeface="Helvetica Neue LT Pro 75"/>
                      </a:endParaRPr>
                    </a:p>
                  </a:txBody>
                  <a:tcPr marL="0" marR="0" marT="0" marB="0"/>
                </a:tc>
                <a:tc>
                  <a:txBody>
                    <a:bodyPr/>
                    <a:lstStyle/>
                    <a:p>
                      <a:pPr marL="368300">
                        <a:lnSpc>
                          <a:spcPts val="1055"/>
                        </a:lnSpc>
                      </a:pPr>
                      <a:r>
                        <a:rPr sz="900" b="1" spc="-5" dirty="0">
                          <a:solidFill>
                            <a:srgbClr val="002060"/>
                          </a:solidFill>
                          <a:latin typeface="Helvetica Neue LT Pro 75"/>
                          <a:cs typeface="Helvetica Neue LT Pro 75"/>
                        </a:rPr>
                        <a:t>LOGP</a:t>
                      </a:r>
                      <a:r>
                        <a:rPr sz="500" b="1" spc="-5" dirty="0">
                          <a:solidFill>
                            <a:srgbClr val="002060"/>
                          </a:solidFill>
                          <a:latin typeface="Helvetica Neue LT Pro 75"/>
                          <a:cs typeface="Helvetica Neue LT Pro 75"/>
                        </a:rPr>
                        <a:t>OW</a:t>
                      </a:r>
                      <a:endParaRPr sz="500">
                        <a:solidFill>
                          <a:srgbClr val="002060"/>
                        </a:solidFill>
                        <a:latin typeface="Helvetica Neue LT Pro 75"/>
                        <a:cs typeface="Helvetica Neue LT Pro 75"/>
                      </a:endParaRPr>
                    </a:p>
                  </a:txBody>
                  <a:tcPr marL="0" marR="0" marT="0" marB="0"/>
                </a:tc>
                <a:tc>
                  <a:txBody>
                    <a:bodyPr/>
                    <a:lstStyle/>
                    <a:p>
                      <a:pPr marL="573405">
                        <a:lnSpc>
                          <a:spcPts val="1055"/>
                        </a:lnSpc>
                      </a:pPr>
                      <a:r>
                        <a:rPr sz="900" b="1" spc="-10" dirty="0">
                          <a:solidFill>
                            <a:srgbClr val="002060"/>
                          </a:solidFill>
                          <a:latin typeface="Helvetica Neue LT Pro 75"/>
                          <a:cs typeface="Helvetica Neue LT Pro 75"/>
                        </a:rPr>
                        <a:t>BCF</a:t>
                      </a:r>
                      <a:endParaRPr sz="900" dirty="0">
                        <a:solidFill>
                          <a:srgbClr val="002060"/>
                        </a:solidFill>
                        <a:latin typeface="Helvetica Neue LT Pro 75"/>
                        <a:cs typeface="Helvetica Neue LT Pro 75"/>
                      </a:endParaRPr>
                    </a:p>
                  </a:txBody>
                  <a:tcPr marL="0" marR="0" marT="0" marB="0"/>
                </a:tc>
                <a:tc>
                  <a:txBody>
                    <a:bodyPr/>
                    <a:lstStyle/>
                    <a:p>
                      <a:pPr marL="630555">
                        <a:lnSpc>
                          <a:spcPts val="1055"/>
                        </a:lnSpc>
                      </a:pPr>
                      <a:r>
                        <a:rPr sz="900" b="1" spc="-10" dirty="0">
                          <a:solidFill>
                            <a:srgbClr val="002060"/>
                          </a:solidFill>
                          <a:latin typeface="Helvetica Neue LT Pro 75"/>
                          <a:cs typeface="Helvetica Neue LT Pro 75"/>
                        </a:rPr>
                        <a:t>POTENTIAL</a:t>
                      </a:r>
                      <a:endParaRPr sz="900">
                        <a:solidFill>
                          <a:srgbClr val="002060"/>
                        </a:solidFill>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171450">
                        <a:lnSpc>
                          <a:spcPts val="980"/>
                        </a:lnSpc>
                      </a:pPr>
                      <a:r>
                        <a:rPr lang="en-TT" sz="900" dirty="0">
                          <a:solidFill>
                            <a:srgbClr val="002060"/>
                          </a:solidFill>
                          <a:latin typeface="HelveticaNeueLTPro-Md"/>
                          <a:cs typeface="HelveticaNeueLTPro-Md"/>
                        </a:rPr>
                        <a:t>reaction product: bisphenol-A¬ (</a:t>
                      </a:r>
                      <a:r>
                        <a:rPr lang="en-TT" sz="900" dirty="0" err="1">
                          <a:solidFill>
                            <a:srgbClr val="002060"/>
                          </a:solidFill>
                          <a:latin typeface="HelveticaNeueLTPro-Md"/>
                          <a:cs typeface="HelveticaNeueLTPro-Md"/>
                        </a:rPr>
                        <a:t>epichlorhydrin</a:t>
                      </a:r>
                      <a:r>
                        <a:rPr lang="en-TT" sz="900" dirty="0">
                          <a:solidFill>
                            <a:srgbClr val="002060"/>
                          </a:solidFill>
                          <a:latin typeface="HelveticaNeueLTPro-Md"/>
                          <a:cs typeface="HelveticaNeueLTPro-Md"/>
                        </a:rPr>
                        <a:t>); epoxy resin (number average molecular weight ≤ 700)</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sz="900" spc="-15" dirty="0">
                          <a:solidFill>
                            <a:srgbClr val="002060"/>
                          </a:solidFill>
                          <a:latin typeface="HelveticaNeueLTPro-Md"/>
                          <a:cs typeface="HelveticaNeueLTPro-Md"/>
                        </a:rPr>
                        <a:t>3</a:t>
                      </a:r>
                      <a:endParaRPr lang="en-US" sz="900" spc="-15" dirty="0">
                        <a:solidFill>
                          <a:srgbClr val="002060"/>
                        </a:solidFill>
                        <a:latin typeface="HelveticaNeueLTPro-Md"/>
                        <a:cs typeface="HelveticaNeueLTPro-Md"/>
                      </a:endParaRPr>
                    </a:p>
                    <a:p>
                      <a:pPr marL="368300">
                        <a:lnSpc>
                          <a:spcPts val="980"/>
                        </a:lnSpc>
                      </a:pPr>
                      <a:endParaRPr lang="en-TT" sz="900" spc="-15" dirty="0">
                        <a:solidFill>
                          <a:srgbClr val="002060"/>
                        </a:solidFill>
                        <a:latin typeface="HelveticaNeueLTPro-Md"/>
                        <a:cs typeface="HelveticaNeueLTPro-Md"/>
                      </a:endParaRPr>
                    </a:p>
                    <a:p>
                      <a:pPr marL="368300">
                        <a:lnSpc>
                          <a:spcPts val="980"/>
                        </a:lnSpc>
                      </a:pPr>
                      <a:endParaRPr lang="en-TT" sz="900" spc="-15" dirty="0">
                        <a:solidFill>
                          <a:srgbClr val="002060"/>
                        </a:solidFill>
                        <a:latin typeface="HelveticaNeueLTPro-Md"/>
                        <a:cs typeface="HelveticaNeueLTPro-Md"/>
                      </a:endParaRPr>
                    </a:p>
                    <a:p>
                      <a:pPr marL="368300">
                        <a:lnSpc>
                          <a:spcPts val="980"/>
                        </a:lnSpc>
                      </a:pP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spc="15" dirty="0">
                          <a:solidFill>
                            <a:srgbClr val="002060"/>
                          </a:solidFill>
                          <a:latin typeface="HelveticaNeueLTPro-Md"/>
                          <a:cs typeface="HelveticaNeueLTPro-Md"/>
                        </a:rPr>
                        <a:t>31</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sz="900" dirty="0">
                          <a:solidFill>
                            <a:srgbClr val="002060"/>
                          </a:solidFill>
                          <a:latin typeface="HelveticaNeueLTPro-Md"/>
                          <a:cs typeface="HelveticaNeueLTPro-Md"/>
                        </a:rPr>
                        <a:t>Low</a:t>
                      </a:r>
                      <a:endParaRPr sz="90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1"/>
                  </a:ext>
                </a:extLst>
              </a:tr>
              <a:tr h="137160">
                <a:tc>
                  <a:txBody>
                    <a:bodyPr/>
                    <a:lstStyle/>
                    <a:p>
                      <a:pPr marL="171450">
                        <a:lnSpc>
                          <a:spcPts val="980"/>
                        </a:lnSpc>
                      </a:pPr>
                      <a:r>
                        <a:rPr sz="900" dirty="0">
                          <a:solidFill>
                            <a:srgbClr val="002060"/>
                          </a:solidFill>
                          <a:latin typeface="HelveticaNeueLTPro-Md"/>
                          <a:cs typeface="HelveticaNeueLTPro-Md"/>
                        </a:rPr>
                        <a:t>Xylene</a:t>
                      </a:r>
                    </a:p>
                  </a:txBody>
                  <a:tcPr marL="0" marR="0" marT="0" marB="0"/>
                </a:tc>
                <a:tc>
                  <a:txBody>
                    <a:bodyPr/>
                    <a:lstStyle/>
                    <a:p>
                      <a:pPr marL="368300">
                        <a:lnSpc>
                          <a:spcPts val="980"/>
                        </a:lnSpc>
                      </a:pPr>
                      <a:r>
                        <a:rPr sz="900" spc="-25" dirty="0">
                          <a:solidFill>
                            <a:srgbClr val="002060"/>
                          </a:solidFill>
                          <a:latin typeface="HelveticaNeueLTPro-Md"/>
                          <a:cs typeface="HelveticaNeueLTPro-Md"/>
                        </a:rPr>
                        <a:t>3.1</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sz="900" spc="15" dirty="0">
                          <a:solidFill>
                            <a:srgbClr val="002060"/>
                          </a:solidFill>
                          <a:latin typeface="HelveticaNeueLTPro-Md"/>
                          <a:cs typeface="HelveticaNeueLTPro-Md"/>
                        </a:rPr>
                        <a:t>8</a:t>
                      </a:r>
                      <a:r>
                        <a:rPr sz="900" spc="-55" dirty="0">
                          <a:solidFill>
                            <a:srgbClr val="002060"/>
                          </a:solidFill>
                          <a:latin typeface="HelveticaNeueLTPro-Md"/>
                          <a:cs typeface="HelveticaNeueLTPro-Md"/>
                        </a:rPr>
                        <a:t>.</a:t>
                      </a:r>
                      <a:r>
                        <a:rPr sz="900" dirty="0">
                          <a:solidFill>
                            <a:srgbClr val="002060"/>
                          </a:solidFill>
                          <a:latin typeface="HelveticaNeueLTPro-Md"/>
                          <a:cs typeface="HelveticaNeueLTPro-Md"/>
                        </a:rPr>
                        <a:t>1 </a:t>
                      </a:r>
                      <a:r>
                        <a:rPr sz="900" spc="-70" dirty="0">
                          <a:solidFill>
                            <a:srgbClr val="002060"/>
                          </a:solidFill>
                          <a:latin typeface="HelveticaNeueLTPro-Md"/>
                          <a:cs typeface="HelveticaNeueLTPro-Md"/>
                        </a:rPr>
                        <a:t>T</a:t>
                      </a:r>
                      <a:r>
                        <a:rPr sz="900" dirty="0">
                          <a:solidFill>
                            <a:srgbClr val="002060"/>
                          </a:solidFill>
                          <a:latin typeface="HelveticaNeueLTPro-Md"/>
                          <a:cs typeface="HelveticaNeueLTPro-Md"/>
                        </a:rPr>
                        <a:t>o </a:t>
                      </a:r>
                      <a:r>
                        <a:rPr sz="900" spc="5" dirty="0">
                          <a:solidFill>
                            <a:srgbClr val="002060"/>
                          </a:solidFill>
                          <a:latin typeface="HelveticaNeueLTPro-Md"/>
                          <a:cs typeface="HelveticaNeueLTPro-Md"/>
                        </a:rPr>
                        <a:t>2</a:t>
                      </a:r>
                      <a:r>
                        <a:rPr sz="900" spc="10" dirty="0">
                          <a:solidFill>
                            <a:srgbClr val="002060"/>
                          </a:solidFill>
                          <a:latin typeface="HelveticaNeueLTPro-Md"/>
                          <a:cs typeface="HelveticaNeueLTPro-Md"/>
                        </a:rPr>
                        <a:t>5.</a:t>
                      </a:r>
                      <a:r>
                        <a:rPr sz="900" dirty="0">
                          <a:solidFill>
                            <a:srgbClr val="002060"/>
                          </a:solidFill>
                          <a:latin typeface="HelveticaNeueLTPro-Md"/>
                          <a:cs typeface="HelveticaNeueLTPro-Md"/>
                        </a:rPr>
                        <a:t>9</a:t>
                      </a:r>
                    </a:p>
                  </a:txBody>
                  <a:tcPr marL="0" marR="0" marT="0" marB="0"/>
                </a:tc>
                <a:tc>
                  <a:txBody>
                    <a:bodyPr/>
                    <a:lstStyle/>
                    <a:p>
                      <a:pPr marL="630555">
                        <a:lnSpc>
                          <a:spcPts val="980"/>
                        </a:lnSpc>
                      </a:pPr>
                      <a:r>
                        <a:rPr sz="900" dirty="0">
                          <a:solidFill>
                            <a:srgbClr val="002060"/>
                          </a:solidFill>
                          <a:latin typeface="HelveticaNeueLTPro-Md"/>
                          <a:cs typeface="HelveticaNeueLTPro-Md"/>
                        </a:rPr>
                        <a:t>Low</a:t>
                      </a:r>
                      <a:endParaRPr sz="90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2"/>
                  </a:ext>
                </a:extLst>
              </a:tr>
              <a:tr h="136525">
                <a:tc>
                  <a:txBody>
                    <a:bodyPr/>
                    <a:lstStyle/>
                    <a:p>
                      <a:pPr marL="171450">
                        <a:lnSpc>
                          <a:spcPts val="980"/>
                        </a:lnSpc>
                      </a:pPr>
                      <a:r>
                        <a:rPr lang="en-TT" sz="900" dirty="0">
                          <a:solidFill>
                            <a:srgbClr val="002060"/>
                          </a:solidFill>
                          <a:latin typeface="HelveticaNeueLTPro-Md"/>
                          <a:cs typeface="HelveticaNeueLTPro-Md"/>
                        </a:rPr>
                        <a:t>titanium dioxide</a:t>
                      </a:r>
                      <a:endParaRPr sz="900" dirty="0">
                        <a:solidFill>
                          <a:srgbClr val="002060"/>
                        </a:solidFill>
                        <a:latin typeface="HelveticaNeueLTPro-Md"/>
                        <a:cs typeface="HelveticaNeueLTPro-Md"/>
                      </a:endParaRPr>
                    </a:p>
                  </a:txBody>
                  <a:tcPr marL="0" marR="0" marT="0" marB="0"/>
                </a:tc>
                <a:tc>
                  <a:txBody>
                    <a:bodyPr/>
                    <a:lstStyle/>
                    <a:p>
                      <a:pPr marL="368300">
                        <a:lnSpc>
                          <a:spcPts val="980"/>
                        </a:lnSpc>
                      </a:pPr>
                      <a:r>
                        <a:rPr lang="en-US" sz="900" spc="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0" marB="0"/>
                </a:tc>
                <a:tc>
                  <a:txBody>
                    <a:bodyPr/>
                    <a:lstStyle/>
                    <a:p>
                      <a:pPr marL="573405">
                        <a:lnSpc>
                          <a:spcPts val="980"/>
                        </a:lnSpc>
                      </a:pPr>
                      <a:r>
                        <a:rPr lang="en-US" sz="900" dirty="0">
                          <a:solidFill>
                            <a:srgbClr val="002060"/>
                          </a:solidFill>
                          <a:latin typeface="HelveticaNeueLTPro-Md"/>
                          <a:cs typeface="HelveticaNeueLTPro-Md"/>
                        </a:rPr>
                        <a:t>352</a:t>
                      </a:r>
                      <a:endParaRPr sz="900" dirty="0">
                        <a:solidFill>
                          <a:srgbClr val="002060"/>
                        </a:solidFill>
                        <a:latin typeface="HelveticaNeueLTPro-Md"/>
                        <a:cs typeface="HelveticaNeueLTPro-Md"/>
                      </a:endParaRPr>
                    </a:p>
                  </a:txBody>
                  <a:tcPr marL="0" marR="0" marT="0" marB="0"/>
                </a:tc>
                <a:tc>
                  <a:txBody>
                    <a:bodyPr/>
                    <a:lstStyle/>
                    <a:p>
                      <a:pPr marL="630555">
                        <a:lnSpc>
                          <a:spcPts val="980"/>
                        </a:lnSpc>
                      </a:pPr>
                      <a:r>
                        <a:rPr sz="900" spc="5" dirty="0">
                          <a:solidFill>
                            <a:srgbClr val="002060"/>
                          </a:solidFill>
                          <a:latin typeface="HelveticaNeueLTPro-Md"/>
                          <a:cs typeface="HelveticaNeueLTPro-Md"/>
                        </a:rPr>
                        <a:t>High</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99390">
                <a:tc>
                  <a:txBody>
                    <a:bodyPr/>
                    <a:lstStyle/>
                    <a:p>
                      <a:pPr marL="171450">
                        <a:lnSpc>
                          <a:spcPts val="1050"/>
                        </a:lnSpc>
                      </a:pP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68300">
                        <a:lnSpc>
                          <a:spcPts val="1050"/>
                        </a:lnSpc>
                      </a:pP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573405">
                        <a:lnSpc>
                          <a:spcPts val="1050"/>
                        </a:lnSpc>
                      </a:pPr>
                      <a:endParaRPr sz="900" dirty="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630555">
                        <a:lnSpc>
                          <a:spcPts val="1050"/>
                        </a:lnSpc>
                      </a:pPr>
                      <a:endParaRPr sz="900" dirty="0">
                        <a:solidFill>
                          <a:srgbClr val="002060"/>
                        </a:solidFill>
                        <a:latin typeface="HelveticaNeueLTPro-Md"/>
                        <a:cs typeface="HelveticaNeueLTPro-Md"/>
                      </a:endParaRPr>
                    </a:p>
                  </a:txBody>
                  <a:tcPr marL="0" marR="0" marT="0" marB="0">
                    <a:lnB w="12700">
                      <a:solidFill>
                        <a:srgbClr val="14B1E7"/>
                      </a:solidFill>
                      <a:prstDash val="solid"/>
                    </a:lnB>
                  </a:tcPr>
                </a:tc>
                <a:extLst>
                  <a:ext uri="{0D108BD9-81ED-4DB2-BD59-A6C34878D82A}">
                    <a16:rowId xmlns:a16="http://schemas.microsoft.com/office/drawing/2014/main" val="10004"/>
                  </a:ext>
                </a:extLst>
              </a:tr>
            </a:tbl>
          </a:graphicData>
        </a:graphic>
      </p:graphicFrame>
      <p:sp>
        <p:nvSpPr>
          <p:cNvPr id="18" name="object 18"/>
          <p:cNvSpPr/>
          <p:nvPr/>
        </p:nvSpPr>
        <p:spPr>
          <a:xfrm>
            <a:off x="457200" y="251180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2048255"/>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4729518"/>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21" name="object 21"/>
          <p:cNvSpPr txBox="1"/>
          <p:nvPr/>
        </p:nvSpPr>
        <p:spPr>
          <a:xfrm>
            <a:off x="2428748" y="4729518"/>
            <a:ext cx="4718050" cy="1686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Vapor from product residues may create a highly flammable or explosive atmosphere inside the container. Do not cut, weld or grind used containers unless they have been cleaned thoroughly internally. Avoid dispersal of spilled material and runoff and contact with soil, waterways, drains and sewers.</a:t>
            </a:r>
            <a:endParaRPr sz="900" dirty="0">
              <a:latin typeface="HelveticaNeueLTPro-Md"/>
              <a:cs typeface="HelveticaNeueLTPro-Md"/>
            </a:endParaRPr>
          </a:p>
        </p:txBody>
      </p:sp>
      <p:sp>
        <p:nvSpPr>
          <p:cNvPr id="22" name="object 22"/>
          <p:cNvSpPr txBox="1"/>
          <p:nvPr/>
        </p:nvSpPr>
        <p:spPr>
          <a:xfrm>
            <a:off x="615950" y="6914932"/>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a:latin typeface="Helvetica Neue LT Pro 75"/>
              <a:cs typeface="Helvetica Neue LT Pro 75"/>
            </a:endParaRPr>
          </a:p>
        </p:txBody>
      </p:sp>
      <p:graphicFrame>
        <p:nvGraphicFramePr>
          <p:cNvPr id="23" name="object 23"/>
          <p:cNvGraphicFramePr>
            <a:graphicFrameLocks noGrp="1"/>
          </p:cNvGraphicFramePr>
          <p:nvPr>
            <p:extLst>
              <p:ext uri="{D42A27DB-BD31-4B8C-83A1-F6EECF244321}">
                <p14:modId xmlns:p14="http://schemas.microsoft.com/office/powerpoint/2010/main" val="789443091"/>
              </p:ext>
            </p:extLst>
          </p:nvPr>
        </p:nvGraphicFramePr>
        <p:xfrm>
          <a:off x="585216" y="7187183"/>
          <a:ext cx="6558279" cy="2554605"/>
        </p:xfrm>
        <a:graphic>
          <a:graphicData uri="http://schemas.openxmlformats.org/drawingml/2006/table">
            <a:tbl>
              <a:tblPr firstRow="1" bandRow="1">
                <a:tableStyleId>{2D5ABB26-0587-4C30-8999-92F81FD0307C}</a:tableStyleId>
              </a:tblPr>
              <a:tblGrid>
                <a:gridCol w="90043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571499">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400050">
                <a:tc>
                  <a:txBody>
                    <a:bodyPr/>
                    <a:lstStyle/>
                    <a:p>
                      <a:pPr marL="50800" marR="253365">
                        <a:lnSpc>
                          <a:spcPts val="1000"/>
                        </a:lnSpc>
                        <a:spcBef>
                          <a:spcPts val="595"/>
                        </a:spcBef>
                      </a:pPr>
                      <a:r>
                        <a:rPr sz="900" spc="-10" dirty="0">
                          <a:solidFill>
                            <a:srgbClr val="1C216F"/>
                          </a:solidFill>
                          <a:latin typeface="HelveticaNeueLTPro-Md"/>
                          <a:cs typeface="HelveticaNeueLTPro-Md"/>
                        </a:rPr>
                        <a:t>Regulatory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5565" marB="0">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U</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n</a:t>
                      </a:r>
                      <a:r>
                        <a:rPr sz="900" spc="-10" dirty="0">
                          <a:solidFill>
                            <a:srgbClr val="1C216F"/>
                          </a:solidFill>
                          <a:latin typeface="HelveticaNeueLTPro-Md"/>
                          <a:cs typeface="HelveticaNeueLTPro-Md"/>
                        </a:rPr>
                        <a:t>umbe</a:t>
                      </a:r>
                      <a:r>
                        <a:rPr sz="900" dirty="0">
                          <a:solidFill>
                            <a:srgbClr val="1C216F"/>
                          </a:solidFill>
                          <a:latin typeface="HelveticaNeueLTPro-Md"/>
                          <a:cs typeface="HelveticaNeueLTPro-Md"/>
                        </a:rPr>
                        <a:t>r</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779780">
                        <a:lnSpc>
                          <a:spcPts val="1000"/>
                        </a:lnSpc>
                        <a:spcBef>
                          <a:spcPts val="595"/>
                        </a:spcBef>
                      </a:pPr>
                      <a:r>
                        <a:rPr sz="900" spc="-10" dirty="0">
                          <a:solidFill>
                            <a:srgbClr val="1C216F"/>
                          </a:solidFill>
                          <a:latin typeface="HelveticaNeueLTPro-Md"/>
                          <a:cs typeface="HelveticaNeueLTPro-Md"/>
                        </a:rPr>
                        <a:t>Proper </a:t>
                      </a:r>
                      <a:r>
                        <a:rPr sz="900" spc="-5" dirty="0">
                          <a:solidFill>
                            <a:srgbClr val="1C216F"/>
                          </a:solidFill>
                          <a:latin typeface="HelveticaNeueLTPro-Md"/>
                          <a:cs typeface="HelveticaNeueLTPro-Md"/>
                        </a:rPr>
                        <a:t> s</a:t>
                      </a:r>
                      <a:r>
                        <a:rPr sz="900" spc="-10" dirty="0">
                          <a:solidFill>
                            <a:srgbClr val="1C216F"/>
                          </a:solidFill>
                          <a:latin typeface="HelveticaNeueLTPro-Md"/>
                          <a:cs typeface="HelveticaNeueLTPro-Md"/>
                        </a:rPr>
                        <a:t>h</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pp</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me</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0" dirty="0">
                          <a:solidFill>
                            <a:srgbClr val="1C216F"/>
                          </a:solidFill>
                          <a:latin typeface="HelveticaNeueLTPro-Md"/>
                          <a:cs typeface="HelveticaNeueLTPro-Md"/>
                        </a:rPr>
                        <a:t>Classes</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93980">
                        <a:lnSpc>
                          <a:spcPts val="1000"/>
                        </a:lnSpc>
                        <a:spcBef>
                          <a:spcPts val="595"/>
                        </a:spcBef>
                      </a:pPr>
                      <a:r>
                        <a:rPr sz="900" spc="-20" dirty="0">
                          <a:solidFill>
                            <a:srgbClr val="1C216F"/>
                          </a:solidFill>
                          <a:latin typeface="HelveticaNeueLTPro-Md"/>
                          <a:cs typeface="HelveticaNeueLTPro-Md"/>
                        </a:rPr>
                        <a:t>P</a:t>
                      </a:r>
                      <a:r>
                        <a:rPr sz="900" spc="-10" dirty="0">
                          <a:solidFill>
                            <a:srgbClr val="1C216F"/>
                          </a:solidFill>
                          <a:latin typeface="HelveticaNeueLTPro-Md"/>
                          <a:cs typeface="HelveticaNeueLTPro-Md"/>
                        </a:rPr>
                        <a:t>ac</a:t>
                      </a:r>
                      <a:r>
                        <a:rPr sz="900" spc="-5" dirty="0">
                          <a:solidFill>
                            <a:srgbClr val="1C216F"/>
                          </a:solidFill>
                          <a:latin typeface="HelveticaNeueLTPro-Md"/>
                          <a:cs typeface="HelveticaNeueLTPro-Md"/>
                        </a:rPr>
                        <a:t>k</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  </a:t>
                      </a:r>
                      <a:r>
                        <a:rPr sz="900" spc="-10" dirty="0">
                          <a:solidFill>
                            <a:srgbClr val="1C216F"/>
                          </a:solidFill>
                          <a:latin typeface="HelveticaNeueLTPro-Md"/>
                          <a:cs typeface="HelveticaNeueLTPro-Md"/>
                        </a:rPr>
                        <a:t>group</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Label</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d</a:t>
                      </a:r>
                      <a:r>
                        <a:rPr sz="900" spc="-15" dirty="0">
                          <a:solidFill>
                            <a:srgbClr val="1C216F"/>
                          </a:solidFill>
                          <a:latin typeface="HelveticaNeueLTPro-Md"/>
                          <a:cs typeface="HelveticaNeueLTPro-Md"/>
                        </a:rPr>
                        <a:t>d</a:t>
                      </a:r>
                      <a:r>
                        <a:rPr sz="900" spc="-10" dirty="0">
                          <a:solidFill>
                            <a:srgbClr val="1C216F"/>
                          </a:solidFill>
                          <a:latin typeface="HelveticaNeueLTPro-Md"/>
                          <a:cs typeface="HelveticaNeueLTPro-Md"/>
                        </a:rPr>
                        <a:t>ition</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620" marB="0">
                    <a:lnL w="12700">
                      <a:solidFill>
                        <a:srgbClr val="14B1E7"/>
                      </a:solidFill>
                      <a:prstDash val="solid"/>
                    </a:lnL>
                    <a:lnB w="12700">
                      <a:solidFill>
                        <a:srgbClr val="14B1E7"/>
                      </a:solidFill>
                      <a:prstDash val="solid"/>
                    </a:lnB>
                  </a:tcPr>
                </a:tc>
                <a:extLst>
                  <a:ext uri="{0D108BD9-81ED-4DB2-BD59-A6C34878D82A}">
                    <a16:rowId xmlns:a16="http://schemas.microsoft.com/office/drawing/2014/main" val="10000"/>
                  </a:ext>
                </a:extLst>
              </a:tr>
              <a:tr h="309880">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5" dirty="0">
                          <a:solidFill>
                            <a:srgbClr val="1C216F"/>
                          </a:solidFill>
                          <a:latin typeface="HelveticaNeueLTPro-Md"/>
                          <a:cs typeface="HelveticaNeueLTPro-Md"/>
                        </a:rPr>
                        <a:t>AD</a:t>
                      </a:r>
                      <a:r>
                        <a:rPr sz="900" spc="20" dirty="0">
                          <a:solidFill>
                            <a:srgbClr val="1C216F"/>
                          </a:solidFill>
                          <a:latin typeface="HelveticaNeueLTPro-Md"/>
                          <a:cs typeface="HelveticaNeueLTPro-Md"/>
                        </a:rPr>
                        <a:t>R</a:t>
                      </a:r>
                      <a:r>
                        <a:rPr sz="900" spc="-5" dirty="0">
                          <a:solidFill>
                            <a:srgbClr val="1C216F"/>
                          </a:solidFill>
                          <a:latin typeface="HelveticaNeueLTPro-Md"/>
                          <a:cs typeface="HelveticaNeueLTPro-Md"/>
                        </a:rPr>
                        <a:t>/R</a:t>
                      </a:r>
                      <a:r>
                        <a:rPr sz="900" spc="-15" dirty="0">
                          <a:solidFill>
                            <a:srgbClr val="1C216F"/>
                          </a:solidFill>
                          <a:latin typeface="HelveticaNeueLTPro-Md"/>
                          <a:cs typeface="HelveticaNeueLTPro-Md"/>
                        </a:rPr>
                        <a:t>I</a:t>
                      </a:r>
                      <a:r>
                        <a:rPr sz="900" dirty="0">
                          <a:solidFill>
                            <a:srgbClr val="1C216F"/>
                          </a:solidFill>
                          <a:latin typeface="HelveticaNeueLTPro-Md"/>
                          <a:cs typeface="HelveticaNeueLTPro-Md"/>
                        </a:rPr>
                        <a:t>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endParaRPr sz="800" dirty="0">
                        <a:latin typeface="Times"/>
                        <a:cs typeface="Times"/>
                      </a:endParaRPr>
                    </a:p>
                    <a:p>
                      <a:pPr marL="50800">
                        <a:lnSpc>
                          <a:spcPts val="1040"/>
                        </a:lnSpc>
                        <a:spcBef>
                          <a:spcPts val="5"/>
                        </a:spcBef>
                      </a:pPr>
                      <a:r>
                        <a:rPr lang="en-TT" sz="900" spc="-20" dirty="0">
                          <a:solidFill>
                            <a:srgbClr val="1C216F"/>
                          </a:solidFill>
                          <a:latin typeface="HelveticaNeueLTPro-Md"/>
                          <a:cs typeface="HelveticaNeueLTPro-Md"/>
                        </a:rPr>
                        <a:t>FLAMMABLE LIQUID, N.O.S. (xylene)</a:t>
                      </a:r>
                      <a:r>
                        <a:rPr sz="900" dirty="0">
                          <a:solidFill>
                            <a:srgbClr val="1C216F"/>
                          </a:solidFill>
                          <a:latin typeface="HelveticaNeueLTPro-Md"/>
                          <a:cs typeface="HelveticaNeueLTPro-Md"/>
                        </a:rPr>
                        <a:t>)</a:t>
                      </a:r>
                      <a:endParaRPr sz="900" dirty="0">
                        <a:latin typeface="HelveticaNeueLTPro-Md"/>
                        <a:cs typeface="HelveticaNeueLTPro-Md"/>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a:latin typeface="Helvetica Neue LT Pro 75"/>
                        <a:cs typeface="Helvetica Neue LT Pro 75"/>
                      </a:endParaRPr>
                    </a:p>
                    <a:p>
                      <a:pPr marL="50800">
                        <a:lnSpc>
                          <a:spcPts val="1040"/>
                        </a:lnSpc>
                      </a:pPr>
                      <a:r>
                        <a:rPr sz="900" dirty="0">
                          <a:solidFill>
                            <a:srgbClr val="1C216F"/>
                          </a:solidFill>
                          <a:latin typeface="HelveticaNeueLTPro-Md"/>
                          <a:cs typeface="HelveticaNeueLTPro-Md"/>
                        </a:rPr>
                        <a:t>6</a:t>
                      </a:r>
                      <a:r>
                        <a:rPr sz="900" spc="-10" dirty="0">
                          <a:solidFill>
                            <a:srgbClr val="1C216F"/>
                          </a:solidFill>
                          <a:latin typeface="HelveticaNeueLTPro-Md"/>
                          <a:cs typeface="HelveticaNeueLTPro-Md"/>
                        </a:rPr>
                        <a:t>4</a:t>
                      </a:r>
                      <a:r>
                        <a:rPr sz="900" dirty="0">
                          <a:solidFill>
                            <a:srgbClr val="1C216F"/>
                          </a:solidFill>
                          <a:latin typeface="HelveticaNeueLTPro-Md"/>
                          <a:cs typeface="HelveticaNeueLTPro-Md"/>
                        </a:rPr>
                        <a:t>0</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1"/>
                  </a:ext>
                </a:extLst>
              </a:tr>
              <a:tr h="309880">
                <a:tc vMerge="1">
                  <a:txBody>
                    <a:bodyPr/>
                    <a:lstStyle/>
                    <a:p>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a:latin typeface="Helvetica Neue LT Pro 75"/>
                        <a:cs typeface="Helvetica Neue LT Pro 75"/>
                      </a:endParaRPr>
                    </a:p>
                    <a:p>
                      <a:pPr marL="50800">
                        <a:lnSpc>
                          <a:spcPts val="1040"/>
                        </a:lnSpc>
                      </a:pPr>
                      <a:r>
                        <a:rPr sz="900" spc="-10" dirty="0">
                          <a:solidFill>
                            <a:srgbClr val="1C216F"/>
                          </a:solidFill>
                          <a:latin typeface="HelveticaNeueLTPro-Md"/>
                          <a:cs typeface="HelveticaNeueLTPro-Md"/>
                        </a:rPr>
                        <a:t>(D/E)</a:t>
                      </a:r>
                      <a:endParaRPr sz="90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2"/>
                  </a:ext>
                </a:extLst>
              </a:tr>
              <a:tr h="342265">
                <a:tc>
                  <a:txBody>
                    <a:bodyPr/>
                    <a:lstStyle/>
                    <a:p>
                      <a:pPr marL="50800">
                        <a:lnSpc>
                          <a:spcPts val="1040"/>
                        </a:lnSpc>
                        <a:spcBef>
                          <a:spcPts val="140"/>
                        </a:spcBef>
                      </a:pPr>
                      <a:r>
                        <a:rPr sz="900" spc="-10" dirty="0">
                          <a:solidFill>
                            <a:srgbClr val="1C216F"/>
                          </a:solidFill>
                          <a:latin typeface="HelveticaNeueLTPro-Md"/>
                          <a:cs typeface="HelveticaNeueLTPro-Md"/>
                        </a:rPr>
                        <a:t>ADN/ADNR</a:t>
                      </a:r>
                      <a:endParaRPr sz="900">
                        <a:latin typeface="HelveticaNeueLTPro-Md"/>
                        <a:cs typeface="HelveticaNeueLTPro-Md"/>
                      </a:endParaRPr>
                    </a:p>
                    <a:p>
                      <a:pPr marL="50800">
                        <a:lnSpc>
                          <a:spcPts val="1040"/>
                        </a:lnSpc>
                      </a:pPr>
                      <a:r>
                        <a:rPr sz="900" spc="-10" dirty="0">
                          <a:solidFill>
                            <a:srgbClr val="1C216F"/>
                          </a:solidFill>
                          <a:latin typeface="HelveticaNeueLTPro-Md"/>
                          <a:cs typeface="HelveticaNeueLTPro-Md"/>
                        </a:rPr>
                        <a:t>Class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(xylene)</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70"/>
                        </a:spcBef>
                      </a:pPr>
                      <a:r>
                        <a:rPr sz="1200" dirty="0">
                          <a:solidFill>
                            <a:srgbClr val="231F20"/>
                          </a:solidFill>
                          <a:latin typeface="Minion Pro"/>
                          <a:cs typeface="Minion Pro"/>
                        </a:rPr>
                        <a:t>-</a:t>
                      </a:r>
                      <a:endParaRPr sz="1200">
                        <a:latin typeface="Minion Pro"/>
                        <a:cs typeface="Minion Pro"/>
                      </a:endParaRPr>
                    </a:p>
                  </a:txBody>
                  <a:tcPr marL="0" marR="0" marT="889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3"/>
                  </a:ext>
                </a:extLst>
              </a:tr>
              <a:tr h="436880">
                <a:tc>
                  <a:txBody>
                    <a:bodyPr/>
                    <a:lstStyle/>
                    <a:p>
                      <a:pPr marL="50800">
                        <a:lnSpc>
                          <a:spcPct val="100000"/>
                        </a:lnSpc>
                        <a:spcBef>
                          <a:spcPts val="140"/>
                        </a:spcBef>
                      </a:pPr>
                      <a:r>
                        <a:rPr sz="900" spc="-10" dirty="0">
                          <a:solidFill>
                            <a:srgbClr val="1C216F"/>
                          </a:solidFill>
                          <a:latin typeface="HelveticaNeueLTPro-Md"/>
                          <a:cs typeface="HelveticaNeueLTPro-Md"/>
                        </a:rPr>
                        <a:t>IMD</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spc="-20" dirty="0">
                          <a:solidFill>
                            <a:srgbClr val="1C216F"/>
                          </a:solidFill>
                          <a:latin typeface="HelveticaNeueLTPro-Md"/>
                          <a:cs typeface="HelveticaNeueLTPro-Md"/>
                        </a:rPr>
                        <a:t>F</a:t>
                      </a:r>
                      <a:r>
                        <a:rPr sz="900" spc="2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spc="-5" dirty="0">
                          <a:solidFill>
                            <a:srgbClr val="1C216F"/>
                          </a:solidFill>
                          <a:latin typeface="HelveticaNeueLTPro-Md"/>
                          <a:cs typeface="HelveticaNeueLTPro-Md"/>
                        </a:rPr>
                        <a:t>MA</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L</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L</a:t>
                      </a:r>
                      <a:r>
                        <a:rPr sz="900" spc="-10" dirty="0">
                          <a:solidFill>
                            <a:srgbClr val="1C216F"/>
                          </a:solidFill>
                          <a:latin typeface="HelveticaNeueLTPro-Md"/>
                          <a:cs typeface="HelveticaNeueLTPro-Md"/>
                        </a:rPr>
                        <a:t>IQU</a:t>
                      </a:r>
                      <a:r>
                        <a:rPr sz="900" spc="-15" dirty="0">
                          <a:solidFill>
                            <a:srgbClr val="1C216F"/>
                          </a:solidFill>
                          <a:latin typeface="HelveticaNeueLTPro-Md"/>
                          <a:cs typeface="HelveticaNeueLTPro-Md"/>
                        </a:rPr>
                        <a:t>I</a:t>
                      </a:r>
                      <a:r>
                        <a:rPr sz="900" spc="-30" dirty="0">
                          <a:solidFill>
                            <a:srgbClr val="1C216F"/>
                          </a:solidFill>
                          <a:latin typeface="HelveticaNeueLTPro-Md"/>
                          <a:cs typeface="HelveticaNeueLTPro-Md"/>
                        </a:rPr>
                        <a:t>D</a:t>
                      </a:r>
                      <a:r>
                        <a:rPr sz="900" dirty="0">
                          <a:solidFill>
                            <a:srgbClr val="1C216F"/>
                          </a:solidFill>
                          <a:latin typeface="HelveticaNeueLTPro-Md"/>
                          <a:cs typeface="HelveticaNeueLTPro-Md"/>
                        </a:rPr>
                        <a:t>,</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N</a:t>
                      </a:r>
                      <a:r>
                        <a:rPr sz="900" spc="-35" dirty="0">
                          <a:solidFill>
                            <a:srgbClr val="1C216F"/>
                          </a:solidFill>
                          <a:latin typeface="HelveticaNeueLTPro-Md"/>
                          <a:cs typeface="HelveticaNeueLTPro-Md"/>
                        </a:rPr>
                        <a:t>.O</a:t>
                      </a:r>
                      <a:r>
                        <a:rPr sz="900" spc="-10" dirty="0">
                          <a:solidFill>
                            <a:srgbClr val="1C216F"/>
                          </a:solidFill>
                          <a:latin typeface="HelveticaNeueLTPro-Md"/>
                          <a:cs typeface="HelveticaNeueLTPro-Md"/>
                        </a:rPr>
                        <a:t>.</a:t>
                      </a:r>
                      <a:r>
                        <a:rPr sz="900" spc="-5" dirty="0">
                          <a:solidFill>
                            <a:srgbClr val="1C216F"/>
                          </a:solidFill>
                          <a:latin typeface="HelveticaNeueLTPro-Md"/>
                          <a:cs typeface="HelveticaNeueLTPro-Md"/>
                        </a:rPr>
                        <a:t>S</a:t>
                      </a:r>
                      <a:r>
                        <a:rPr sz="900" dirty="0">
                          <a:solidFill>
                            <a:srgbClr val="1C216F"/>
                          </a:solidFill>
                          <a:latin typeface="HelveticaNeueLTPro-Md"/>
                          <a:cs typeface="HelveticaNeueLTPro-Md"/>
                        </a:rPr>
                        <a:t>.</a:t>
                      </a:r>
                      <a:endParaRPr sz="900" dirty="0">
                        <a:latin typeface="HelveticaNeueLTPro-Md"/>
                        <a:cs typeface="HelveticaNeueLTPro-Md"/>
                      </a:endParaRPr>
                    </a:p>
                    <a:p>
                      <a:pPr marL="50800" marR="264160">
                        <a:lnSpc>
                          <a:spcPts val="1000"/>
                        </a:lnSpc>
                        <a:spcBef>
                          <a:spcPts val="60"/>
                        </a:spcBef>
                      </a:pPr>
                      <a:r>
                        <a:rPr sz="900" spc="-10" dirty="0">
                          <a:solidFill>
                            <a:srgbClr val="1C216F"/>
                          </a:solidFill>
                          <a:latin typeface="HelveticaNeueLTPro-Md"/>
                          <a:cs typeface="HelveticaNeueLTPro-Md"/>
                        </a:rPr>
                        <a:t>(</a:t>
                      </a:r>
                      <a:r>
                        <a:rPr sz="900" spc="10" dirty="0">
                          <a:solidFill>
                            <a:srgbClr val="1C216F"/>
                          </a:solidFill>
                          <a:latin typeface="HelveticaNeueLTPro-Md"/>
                          <a:cs typeface="HelveticaNeueLTPro-Md"/>
                        </a:rPr>
                        <a:t>x</a:t>
                      </a:r>
                      <a:r>
                        <a:rPr sz="900" spc="-10" dirty="0">
                          <a:solidFill>
                            <a:srgbClr val="1C216F"/>
                          </a:solidFill>
                          <a:latin typeface="HelveticaNeueLTPro-Md"/>
                          <a:cs typeface="HelveticaNeueLTPro-Md"/>
                        </a:rPr>
                        <a:t>ylen</a:t>
                      </a:r>
                      <a:r>
                        <a:rPr sz="900" spc="-15" dirty="0">
                          <a:solidFill>
                            <a:srgbClr val="1C216F"/>
                          </a:solidFill>
                          <a:latin typeface="HelveticaNeueLTPro-Md"/>
                          <a:cs typeface="HelveticaNeueLTPro-Md"/>
                        </a:rPr>
                        <a:t>e</a:t>
                      </a:r>
                      <a:r>
                        <a:rPr lang="en-US" sz="900" spc="-15" dirty="0">
                          <a:solidFill>
                            <a:srgbClr val="1C216F"/>
                          </a:solidFill>
                          <a:latin typeface="HelveticaNeueLTPro-Md"/>
                          <a:cs typeface="HelveticaNeueLTPro-Md"/>
                        </a:rPr>
                        <a: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M</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r</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ne  po</a:t>
                      </a:r>
                      <a:r>
                        <a:rPr sz="900" spc="-15" dirty="0">
                          <a:solidFill>
                            <a:srgbClr val="1C216F"/>
                          </a:solidFill>
                          <a:latin typeface="HelveticaNeueLTPro-Md"/>
                          <a:cs typeface="HelveticaNeueLTPro-Md"/>
                        </a:rPr>
                        <a:t>ll</a:t>
                      </a:r>
                      <a:r>
                        <a:rPr sz="900" spc="-10" dirty="0">
                          <a:solidFill>
                            <a:srgbClr val="1C216F"/>
                          </a:solidFill>
                          <a:latin typeface="HelveticaNeueLTPro-Md"/>
                          <a:cs typeface="HelveticaNeueLTPro-Md"/>
                        </a:rPr>
                        <a:t>u</a:t>
                      </a:r>
                      <a:r>
                        <a:rPr sz="900" spc="-5" dirty="0">
                          <a:solidFill>
                            <a:srgbClr val="1C216F"/>
                          </a:solidFill>
                          <a:latin typeface="HelveticaNeueLTPro-Md"/>
                          <a:cs typeface="HelveticaNeueLTPro-Md"/>
                        </a:rPr>
                        <a:t>ta</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t</a:t>
                      </a:r>
                      <a:r>
                        <a:rPr lang="en-US" sz="900" dirty="0">
                          <a:solidFill>
                            <a:srgbClr val="1C216F"/>
                          </a:solidFill>
                          <a:latin typeface="HelveticaNeueLTPro-Md"/>
                          <a:cs typeface="HelveticaNeueLTPro-Md"/>
                        </a:rPr>
                        <a:t> reaction product:</a:t>
                      </a:r>
                      <a:r>
                        <a:rPr sz="900" spc="-40"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bisphenol-A-(</a:t>
                      </a:r>
                      <a:r>
                        <a:rPr lang="en-US" sz="900" spc="-10" dirty="0" err="1">
                          <a:solidFill>
                            <a:srgbClr val="1C216F"/>
                          </a:solidFill>
                          <a:latin typeface="HelveticaNeueLTPro-Md"/>
                          <a:cs typeface="HelveticaNeueLTPro-Md"/>
                        </a:rPr>
                        <a:t>epichlorhydrin</a:t>
                      </a:r>
                      <a:r>
                        <a:rPr lang="en-US" sz="900" spc="-10" dirty="0">
                          <a:solidFill>
                            <a:srgbClr val="1C216F"/>
                          </a:solidFill>
                          <a:latin typeface="HelveticaNeueLTPro-Md"/>
                          <a:cs typeface="HelveticaNeueLTPro-Md"/>
                        </a:rPr>
                        <a:t>); epoxy resin, xylene</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a:latin typeface="Times"/>
                        <a:cs typeface="Times"/>
                      </a:endParaRPr>
                    </a:p>
                  </a:txBody>
                  <a:tcPr marL="0" marR="0" marT="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4"/>
                  </a:ext>
                </a:extLst>
              </a:tr>
              <a:tr h="400050">
                <a:tc>
                  <a:txBody>
                    <a:bodyPr/>
                    <a:lstStyle/>
                    <a:p>
                      <a:pPr marL="50800">
                        <a:lnSpc>
                          <a:spcPct val="100000"/>
                        </a:lnSpc>
                        <a:spcBef>
                          <a:spcPts val="140"/>
                        </a:spcBef>
                      </a:pPr>
                      <a:r>
                        <a:rPr sz="900" spc="-10" dirty="0">
                          <a:solidFill>
                            <a:srgbClr val="1C216F"/>
                          </a:solidFill>
                          <a:latin typeface="HelveticaNeueLTPro-Md"/>
                          <a:cs typeface="HelveticaNeueLTPro-Md"/>
                        </a:rPr>
                        <a:t>I</a:t>
                      </a:r>
                      <a:r>
                        <a:rPr sz="900" spc="-75" dirty="0">
                          <a:solidFill>
                            <a:srgbClr val="1C216F"/>
                          </a:solidFill>
                          <a:latin typeface="HelveticaNeueLTPro-Md"/>
                          <a:cs typeface="HelveticaNeueLTPro-Md"/>
                        </a:rPr>
                        <a:t>AT</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ts val="1040"/>
                        </a:lnSpc>
                        <a:spcBef>
                          <a:spcPts val="140"/>
                        </a:spcBef>
                      </a:pPr>
                      <a:r>
                        <a:rPr sz="900" spc="-20" dirty="0">
                          <a:solidFill>
                            <a:srgbClr val="1C216F"/>
                          </a:solidFill>
                          <a:latin typeface="HelveticaNeueLTPro-Md"/>
                          <a:cs typeface="HelveticaNeueLTPro-Md"/>
                        </a:rPr>
                        <a:t>F</a:t>
                      </a:r>
                      <a:r>
                        <a:rPr sz="900" spc="2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spc="-5" dirty="0">
                          <a:solidFill>
                            <a:srgbClr val="1C216F"/>
                          </a:solidFill>
                          <a:latin typeface="HelveticaNeueLTPro-Md"/>
                          <a:cs typeface="HelveticaNeueLTPro-Md"/>
                        </a:rPr>
                        <a:t>MA</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L</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L</a:t>
                      </a:r>
                      <a:r>
                        <a:rPr sz="900" spc="-10" dirty="0">
                          <a:solidFill>
                            <a:srgbClr val="1C216F"/>
                          </a:solidFill>
                          <a:latin typeface="HelveticaNeueLTPro-Md"/>
                          <a:cs typeface="HelveticaNeueLTPro-Md"/>
                        </a:rPr>
                        <a:t>IQU</a:t>
                      </a:r>
                      <a:r>
                        <a:rPr sz="900" spc="-15" dirty="0">
                          <a:solidFill>
                            <a:srgbClr val="1C216F"/>
                          </a:solidFill>
                          <a:latin typeface="HelveticaNeueLTPro-Md"/>
                          <a:cs typeface="HelveticaNeueLTPro-Md"/>
                        </a:rPr>
                        <a:t>I</a:t>
                      </a:r>
                      <a:r>
                        <a:rPr sz="900" spc="-30" dirty="0">
                          <a:solidFill>
                            <a:srgbClr val="1C216F"/>
                          </a:solidFill>
                          <a:latin typeface="HelveticaNeueLTPro-Md"/>
                          <a:cs typeface="HelveticaNeueLTPro-Md"/>
                        </a:rPr>
                        <a:t>D</a:t>
                      </a:r>
                      <a:r>
                        <a:rPr sz="900" dirty="0">
                          <a:solidFill>
                            <a:srgbClr val="1C216F"/>
                          </a:solidFill>
                          <a:latin typeface="HelveticaNeueLTPro-Md"/>
                          <a:cs typeface="HelveticaNeueLTPro-Md"/>
                        </a:rPr>
                        <a:t>,</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N</a:t>
                      </a:r>
                      <a:r>
                        <a:rPr sz="900" spc="-35" dirty="0">
                          <a:solidFill>
                            <a:srgbClr val="1C216F"/>
                          </a:solidFill>
                          <a:latin typeface="HelveticaNeueLTPro-Md"/>
                          <a:cs typeface="HelveticaNeueLTPro-Md"/>
                        </a:rPr>
                        <a:t>.O</a:t>
                      </a:r>
                      <a:r>
                        <a:rPr sz="900" spc="-10" dirty="0">
                          <a:solidFill>
                            <a:srgbClr val="1C216F"/>
                          </a:solidFill>
                          <a:latin typeface="HelveticaNeueLTPro-Md"/>
                          <a:cs typeface="HelveticaNeueLTPro-Md"/>
                        </a:rPr>
                        <a:t>.</a:t>
                      </a:r>
                      <a:r>
                        <a:rPr sz="900" spc="-5" dirty="0">
                          <a:solidFill>
                            <a:srgbClr val="1C216F"/>
                          </a:solidFill>
                          <a:latin typeface="HelveticaNeueLTPro-Md"/>
                          <a:cs typeface="HelveticaNeueLTPro-Md"/>
                        </a:rPr>
                        <a:t>S</a:t>
                      </a:r>
                      <a:r>
                        <a:rPr sz="900" dirty="0">
                          <a:solidFill>
                            <a:srgbClr val="1C216F"/>
                          </a:solidFill>
                          <a:latin typeface="HelveticaNeueLTPro-Md"/>
                          <a:cs typeface="HelveticaNeueLTPro-Md"/>
                        </a:rPr>
                        <a:t>.</a:t>
                      </a:r>
                      <a:endParaRPr sz="900" dirty="0">
                        <a:latin typeface="HelveticaNeueLTPro-Md"/>
                        <a:cs typeface="HelveticaNeueLTPro-Md"/>
                      </a:endParaRPr>
                    </a:p>
                    <a:p>
                      <a:pPr marL="50800">
                        <a:lnSpc>
                          <a:spcPts val="1040"/>
                        </a:lnSpc>
                      </a:pPr>
                      <a:r>
                        <a:rPr sz="900" spc="-10" dirty="0">
                          <a:solidFill>
                            <a:srgbClr val="1C216F"/>
                          </a:solidFill>
                          <a:latin typeface="HelveticaNeueLTPro-Md"/>
                          <a:cs typeface="HelveticaNeueLTPro-Md"/>
                        </a:rPr>
                        <a:t>(</a:t>
                      </a:r>
                      <a:r>
                        <a:rPr sz="900" spc="10" dirty="0">
                          <a:solidFill>
                            <a:srgbClr val="1C216F"/>
                          </a:solidFill>
                          <a:latin typeface="HelveticaNeueLTPro-Md"/>
                          <a:cs typeface="HelveticaNeueLTPro-Md"/>
                        </a:rPr>
                        <a:t>x</a:t>
                      </a:r>
                      <a:r>
                        <a:rPr sz="900" spc="-10" dirty="0">
                          <a:solidFill>
                            <a:srgbClr val="1C216F"/>
                          </a:solidFill>
                          <a:latin typeface="HelveticaNeueLTPro-Md"/>
                          <a:cs typeface="HelveticaNeueLTPro-Md"/>
                        </a:rPr>
                        <a:t>ylen</a:t>
                      </a:r>
                      <a:r>
                        <a:rPr sz="900" spc="-15" dirty="0">
                          <a:solidFill>
                            <a:srgbClr val="1C216F"/>
                          </a:solidFill>
                          <a:latin typeface="HelveticaNeueLTPro-Md"/>
                          <a:cs typeface="HelveticaNeueLTPro-Md"/>
                        </a:rPr>
                        <a:t>e</a:t>
                      </a:r>
                      <a:r>
                        <a:rPr lang="en-US" sz="900" spc="-15"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T w="12700">
                      <a:solidFill>
                        <a:srgbClr val="14B1E7"/>
                      </a:solidFill>
                      <a:prstDash val="solid"/>
                    </a:lnT>
                  </a:tcPr>
                </a:tc>
                <a:extLst>
                  <a:ext uri="{0D108BD9-81ED-4DB2-BD59-A6C34878D82A}">
                    <a16:rowId xmlns:a16="http://schemas.microsoft.com/office/drawing/2014/main" val="10005"/>
                  </a:ext>
                </a:extLst>
              </a:tr>
            </a:tbl>
          </a:graphicData>
        </a:graphic>
      </p:graphicFrame>
      <p:sp>
        <p:nvSpPr>
          <p:cNvPr id="26" name="object 8">
            <a:extLst>
              <a:ext uri="{FF2B5EF4-FFF2-40B4-BE49-F238E27FC236}">
                <a16:creationId xmlns:a16="http://schemas.microsoft.com/office/drawing/2014/main" id="{53862300-8974-4C80-9CAD-9E4D16328F57}"/>
              </a:ext>
            </a:extLst>
          </p:cNvPr>
          <p:cNvSpPr txBox="1">
            <a:spLocks noGrp="1"/>
          </p:cNvSpPr>
          <p:nvPr>
            <p:ph type="title"/>
          </p:nvPr>
        </p:nvSpPr>
        <p:spPr>
          <a:xfrm>
            <a:off x="444500" y="889000"/>
            <a:ext cx="59563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2954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457200" y="5410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10" name="object 10"/>
          <p:cNvSpPr/>
          <p:nvPr/>
        </p:nvSpPr>
        <p:spPr>
          <a:xfrm>
            <a:off x="457200" y="2667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483023776"/>
              </p:ext>
            </p:extLst>
          </p:nvPr>
        </p:nvGraphicFramePr>
        <p:xfrm>
          <a:off x="457200" y="762889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sz="900" spc="-10" dirty="0">
                          <a:solidFill>
                            <a:srgbClr val="1C216F"/>
                          </a:solidFill>
                          <a:latin typeface="HelveticaNeueLTPro-Md"/>
                          <a:cs typeface="HelveticaNeueLTPro-Md"/>
                        </a:rPr>
                        <a:t>22-2-2015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sz="900" dirty="0">
                          <a:solidFill>
                            <a:srgbClr val="1C216F"/>
                          </a:solidFill>
                          <a:latin typeface="HelveticaNeueLTPro-Md"/>
                          <a:cs typeface="HelveticaNeueLTPro-Md"/>
                        </a:rPr>
                        <a:t>1</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885242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3" name="object 13"/>
          <p:cNvSpPr/>
          <p:nvPr/>
        </p:nvSpPr>
        <p:spPr>
          <a:xfrm>
            <a:off x="457200" y="371119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4" name="object 14"/>
          <p:cNvSpPr/>
          <p:nvPr/>
        </p:nvSpPr>
        <p:spPr>
          <a:xfrm>
            <a:off x="457200" y="4724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5105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1814827"/>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18" name="object 18"/>
          <p:cNvSpPr txBox="1"/>
          <p:nvPr/>
        </p:nvSpPr>
        <p:spPr>
          <a:xfrm>
            <a:off x="2425730" y="2514600"/>
            <a:ext cx="3365470"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Toxic, Dangerous for the environment</a:t>
            </a:r>
            <a:endParaRPr sz="900" dirty="0">
              <a:latin typeface="HelveticaNeueLTPro-Md"/>
              <a:cs typeface="HelveticaNeueLTPro-Md"/>
            </a:endParaRPr>
          </a:p>
        </p:txBody>
      </p:sp>
      <p:sp>
        <p:nvSpPr>
          <p:cNvPr id="26" name="object 26"/>
          <p:cNvSpPr txBox="1"/>
          <p:nvPr/>
        </p:nvSpPr>
        <p:spPr>
          <a:xfrm>
            <a:off x="615950" y="573024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dirty="0">
              <a:latin typeface="Helvetica Neue LT Pro 75"/>
              <a:cs typeface="Helvetica Neue LT Pro 75"/>
            </a:endParaRPr>
          </a:p>
        </p:txBody>
      </p:sp>
      <p:sp>
        <p:nvSpPr>
          <p:cNvPr id="27" name="object 27"/>
          <p:cNvSpPr txBox="1"/>
          <p:nvPr/>
        </p:nvSpPr>
        <p:spPr>
          <a:xfrm>
            <a:off x="615950" y="2733040"/>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28" name="object 28"/>
          <p:cNvSpPr txBox="1"/>
          <p:nvPr/>
        </p:nvSpPr>
        <p:spPr>
          <a:xfrm>
            <a:off x="2425730" y="2682974"/>
            <a:ext cx="2956560" cy="974626"/>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R10- Flammable.</a:t>
            </a:r>
          </a:p>
          <a:p>
            <a:pPr marL="12700">
              <a:lnSpc>
                <a:spcPts val="1040"/>
              </a:lnSpc>
              <a:spcBef>
                <a:spcPts val="100"/>
              </a:spcBef>
            </a:pPr>
            <a:r>
              <a:rPr lang="en-US" sz="900" spc="-5" dirty="0">
                <a:solidFill>
                  <a:srgbClr val="1C216F"/>
                </a:solidFill>
                <a:latin typeface="HelveticaNeueLTPro-Md"/>
                <a:cs typeface="HelveticaNeueLTPro-Md"/>
              </a:rPr>
              <a:t>R45- May cause cancer.</a:t>
            </a:r>
          </a:p>
          <a:p>
            <a:pPr marL="12700">
              <a:lnSpc>
                <a:spcPts val="1040"/>
              </a:lnSpc>
              <a:spcBef>
                <a:spcPts val="100"/>
              </a:spcBef>
            </a:pPr>
            <a:r>
              <a:rPr lang="en-US" sz="900" spc="-5" dirty="0">
                <a:solidFill>
                  <a:srgbClr val="1C216F"/>
                </a:solidFill>
                <a:latin typeface="HelveticaNeueLTPro-Md"/>
                <a:cs typeface="HelveticaNeueLTPro-Md"/>
              </a:rPr>
              <a:t>R46- May cause heritable genetic damage.</a:t>
            </a:r>
          </a:p>
          <a:p>
            <a:pPr marL="12700">
              <a:lnSpc>
                <a:spcPts val="1040"/>
              </a:lnSpc>
              <a:spcBef>
                <a:spcPts val="100"/>
              </a:spcBef>
            </a:pPr>
            <a:r>
              <a:rPr lang="en-US" sz="900" spc="-5" dirty="0">
                <a:solidFill>
                  <a:srgbClr val="1C216F"/>
                </a:solidFill>
                <a:latin typeface="HelveticaNeueLTPro-Md"/>
                <a:cs typeface="HelveticaNeueLTPro-Md"/>
              </a:rPr>
              <a:t>R36/38- Irritating to eyes and skin.</a:t>
            </a:r>
          </a:p>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R51/53- Toxic to aquatic organisms, may cause long-term adverse effects in the aquatic environment.</a:t>
            </a:r>
          </a:p>
        </p:txBody>
      </p:sp>
      <p:sp>
        <p:nvSpPr>
          <p:cNvPr id="29" name="object 29"/>
          <p:cNvSpPr txBox="1"/>
          <p:nvPr/>
        </p:nvSpPr>
        <p:spPr>
          <a:xfrm>
            <a:off x="615950" y="860483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0" name="object 30"/>
          <p:cNvSpPr txBox="1"/>
          <p:nvPr/>
        </p:nvSpPr>
        <p:spPr>
          <a:xfrm>
            <a:off x="615950" y="3800510"/>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31" name="object 31"/>
          <p:cNvSpPr txBox="1"/>
          <p:nvPr/>
        </p:nvSpPr>
        <p:spPr>
          <a:xfrm>
            <a:off x="2406086" y="3733800"/>
            <a:ext cx="4592955" cy="1115690"/>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S53- Avoid exposure - obtain special instructions before use.</a:t>
            </a:r>
          </a:p>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S24- Avoid contact with skin.</a:t>
            </a:r>
          </a:p>
          <a:p>
            <a:pPr marL="12700">
              <a:lnSpc>
                <a:spcPts val="1040"/>
              </a:lnSpc>
              <a:spcBef>
                <a:spcPts val="100"/>
              </a:spcBef>
            </a:pPr>
            <a:r>
              <a:rPr lang="en-US" sz="900" spc="-5" dirty="0">
                <a:solidFill>
                  <a:srgbClr val="1C216F"/>
                </a:solidFill>
                <a:latin typeface="HelveticaNeueLTPro-Md"/>
                <a:cs typeface="HelveticaNeueLTPro-Md"/>
              </a:rPr>
              <a:t>S29- Do not empty into drains.</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S46- If swallowed, seek medical advice immediately and show this container or label.</a:t>
            </a:r>
          </a:p>
          <a:p>
            <a:pPr marL="12700">
              <a:lnSpc>
                <a:spcPts val="1040"/>
              </a:lnSpc>
              <a:spcBef>
                <a:spcPts val="100"/>
              </a:spcBef>
            </a:pPr>
            <a:r>
              <a:rPr lang="en-US" sz="900" spc="-5" dirty="0">
                <a:solidFill>
                  <a:srgbClr val="1C216F"/>
                </a:solidFill>
                <a:latin typeface="HelveticaNeueLTPro-Md"/>
                <a:cs typeface="HelveticaNeueLTPro-Md"/>
              </a:rPr>
              <a:t>S61- Avoid release to the environment. Refer to special instructions/safety data sheet.</a:t>
            </a:r>
          </a:p>
          <a:p>
            <a:pPr marL="12700">
              <a:lnSpc>
                <a:spcPts val="1040"/>
              </a:lnSpc>
            </a:pPr>
            <a:r>
              <a:rPr sz="900" spc="5" dirty="0">
                <a:solidFill>
                  <a:srgbClr val="1C216F"/>
                </a:solidFill>
                <a:latin typeface="HelveticaNeueLTPro-Md"/>
                <a:cs typeface="HelveticaNeueLTPro-Md"/>
              </a:rPr>
              <a:t>.</a:t>
            </a:r>
            <a:endParaRPr sz="900" dirty="0">
              <a:latin typeface="HelveticaNeueLTPro-Md"/>
              <a:cs typeface="HelveticaNeueLTPro-Md"/>
            </a:endParaRPr>
          </a:p>
        </p:txBody>
      </p:sp>
      <p:sp>
        <p:nvSpPr>
          <p:cNvPr id="32" name="object 32"/>
          <p:cNvSpPr txBox="1"/>
          <p:nvPr/>
        </p:nvSpPr>
        <p:spPr>
          <a:xfrm>
            <a:off x="615950" y="517144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dirty="0">
              <a:latin typeface="Helvetica Neue LT Pro 75"/>
              <a:cs typeface="Helvetica Neue LT Pro 75"/>
            </a:endParaRPr>
          </a:p>
        </p:txBody>
      </p:sp>
      <p:sp>
        <p:nvSpPr>
          <p:cNvPr id="33" name="object 33"/>
          <p:cNvSpPr txBox="1"/>
          <p:nvPr/>
        </p:nvSpPr>
        <p:spPr>
          <a:xfrm>
            <a:off x="1752600" y="4724400"/>
            <a:ext cx="5617654" cy="307777"/>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reaction product: bisphenol-A-(</a:t>
            </a:r>
            <a:r>
              <a:rPr lang="en-TT" sz="900" spc="25" dirty="0" err="1">
                <a:solidFill>
                  <a:srgbClr val="1C216F"/>
                </a:solidFill>
                <a:latin typeface="HelveticaNeueLTPro-Md"/>
                <a:cs typeface="HelveticaNeueLTPro-Md"/>
              </a:rPr>
              <a:t>epichlorhydrin</a:t>
            </a:r>
            <a:r>
              <a:rPr lang="en-TT" sz="900" spc="25" dirty="0">
                <a:solidFill>
                  <a:srgbClr val="1C216F"/>
                </a:solidFill>
                <a:latin typeface="HelveticaNeueLTPro-Md"/>
                <a:cs typeface="HelveticaNeueLTPro-Md"/>
              </a:rPr>
              <a:t>); epoxy resin (number average molecular weight ≤ 700)</a:t>
            </a:r>
          </a:p>
          <a:p>
            <a:pPr marL="12700" marR="5080" indent="-635">
              <a:lnSpc>
                <a:spcPts val="1000"/>
              </a:lnSpc>
              <a:spcBef>
                <a:spcPts val="200"/>
              </a:spcBef>
            </a:pPr>
            <a:r>
              <a:rPr lang="en-TT" sz="900" spc="25" dirty="0">
                <a:solidFill>
                  <a:srgbClr val="1C216F"/>
                </a:solidFill>
                <a:latin typeface="HelveticaNeueLTPro-Md"/>
                <a:cs typeface="HelveticaNeueLTPro-Md"/>
              </a:rPr>
              <a:t>Stoddard solvent, Naphtha (petroleum), heavy alkylate</a:t>
            </a:r>
          </a:p>
        </p:txBody>
      </p:sp>
      <p:sp>
        <p:nvSpPr>
          <p:cNvPr id="34" name="object 34"/>
          <p:cNvSpPr txBox="1"/>
          <p:nvPr/>
        </p:nvSpPr>
        <p:spPr>
          <a:xfrm>
            <a:off x="615950" y="480060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dirty="0">
              <a:latin typeface="Helvetica Neue LT Pro 75"/>
              <a:cs typeface="Helvetica Neue LT Pro 75"/>
            </a:endParaRPr>
          </a:p>
        </p:txBody>
      </p:sp>
      <p:sp>
        <p:nvSpPr>
          <p:cNvPr id="35" name="object 35"/>
          <p:cNvSpPr txBox="1"/>
          <p:nvPr/>
        </p:nvSpPr>
        <p:spPr>
          <a:xfrm>
            <a:off x="2425730" y="517144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dirty="0">
              <a:latin typeface="HelveticaNeueLTPro-Md"/>
              <a:cs typeface="HelveticaNeueLTPro-Md"/>
            </a:endParaRPr>
          </a:p>
        </p:txBody>
      </p:sp>
      <p:sp>
        <p:nvSpPr>
          <p:cNvPr id="36" name="object 36"/>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5951299"/>
            <a:ext cx="187960" cy="375920"/>
          </a:xfrm>
          <a:prstGeom prst="rect">
            <a:avLst/>
          </a:prstGeom>
        </p:spPr>
        <p:txBody>
          <a:bodyPr vert="horz" wrap="square" lIns="0" tIns="12700" rIns="0" bIns="0" rtlCol="0">
            <a:spAutoFit/>
          </a:bodyPr>
          <a:lstStyle/>
          <a:p>
            <a:pPr marL="12700">
              <a:lnSpc>
                <a:spcPct val="100000"/>
              </a:lnSpc>
              <a:spcBef>
                <a:spcPts val="100"/>
              </a:spcBef>
            </a:pPr>
            <a:r>
              <a:rPr lang="en-US" sz="2300" b="1" dirty="0">
                <a:solidFill>
                  <a:srgbClr val="231F20"/>
                </a:solidFill>
                <a:latin typeface="Helvetica Neue LT Pro 75"/>
                <a:cs typeface="Helvetica Neue LT Pro 75"/>
              </a:rPr>
              <a:t>3</a:t>
            </a:r>
            <a:endParaRPr sz="2300" dirty="0">
              <a:latin typeface="Helvetica Neue LT Pro 75"/>
              <a:cs typeface="Helvetica Neue LT Pro 75"/>
            </a:endParaRPr>
          </a:p>
        </p:txBody>
      </p:sp>
      <p:grpSp>
        <p:nvGrpSpPr>
          <p:cNvPr id="38" name="object 38"/>
          <p:cNvGrpSpPr/>
          <p:nvPr/>
        </p:nvGrpSpPr>
        <p:grpSpPr>
          <a:xfrm>
            <a:off x="2581243" y="569933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6366480"/>
            <a:ext cx="1058545" cy="320601"/>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r>
              <a:rPr lang="en-US" sz="2300" dirty="0">
                <a:latin typeface="Helvetica Neue LT Pro 75"/>
                <a:cs typeface="Helvetica Neue LT Pro 75"/>
              </a:rPr>
              <a:t>      </a:t>
            </a: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614547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6085661"/>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11</a:t>
            </a:fld>
            <a:endParaRPr dirty="0"/>
          </a:p>
        </p:txBody>
      </p:sp>
      <p:sp>
        <p:nvSpPr>
          <p:cNvPr id="48" name="object 48"/>
          <p:cNvSpPr txBox="1"/>
          <p:nvPr/>
        </p:nvSpPr>
        <p:spPr>
          <a:xfrm>
            <a:off x="4222750" y="6858000"/>
            <a:ext cx="425450" cy="151836"/>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a:t>
            </a:r>
            <a:endParaRPr sz="900" dirty="0">
              <a:latin typeface="HelveticaNeueLTPro-Md"/>
              <a:cs typeface="HelveticaNeueLTPro-Md"/>
            </a:endParaRPr>
          </a:p>
        </p:txBody>
      </p:sp>
      <p:sp>
        <p:nvSpPr>
          <p:cNvPr id="49" name="object 49"/>
          <p:cNvSpPr txBox="1"/>
          <p:nvPr/>
        </p:nvSpPr>
        <p:spPr>
          <a:xfrm>
            <a:off x="3753534" y="5755639"/>
            <a:ext cx="887081"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lang="en-US" sz="900" spc="15" dirty="0">
                <a:solidFill>
                  <a:srgbClr val="1C216F"/>
                </a:solidFill>
                <a:latin typeface="HelveticaNeueLTPro-Md"/>
                <a:cs typeface="HelveticaNeueLTPro-Md"/>
              </a:rPr>
              <a:t>m</a:t>
            </a:r>
            <a:r>
              <a:rPr sz="900" spc="10" dirty="0">
                <a:solidFill>
                  <a:srgbClr val="1C216F"/>
                </a:solidFill>
                <a:latin typeface="HelveticaNeueLTPro-Md"/>
                <a:cs typeface="HelveticaNeueLTPro-Md"/>
              </a:rPr>
              <a:t>ma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dirty="0">
              <a:latin typeface="HelveticaNeueLTPro-Md"/>
              <a:cs typeface="HelveticaNeueLTPro-Md"/>
            </a:endParaRPr>
          </a:p>
        </p:txBody>
      </p:sp>
      <p:sp>
        <p:nvSpPr>
          <p:cNvPr id="50" name="object 50"/>
          <p:cNvSpPr txBox="1"/>
          <p:nvPr/>
        </p:nvSpPr>
        <p:spPr>
          <a:xfrm>
            <a:off x="4179822" y="6113092"/>
            <a:ext cx="1077977"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r>
              <a:rPr lang="en-US" sz="900" dirty="0">
                <a:solidFill>
                  <a:srgbClr val="1C216F"/>
                </a:solidFill>
                <a:latin typeface="HelveticaNeueLTPro-Md"/>
                <a:cs typeface="HelveticaNeueLTPro-Md"/>
              </a:rPr>
              <a:t>/ Reactivity</a:t>
            </a:r>
            <a:endParaRPr sz="900" dirty="0">
              <a:latin typeface="HelveticaNeueLTPro-Md"/>
              <a:cs typeface="HelveticaNeueLTPro-Md"/>
            </a:endParaRPr>
          </a:p>
        </p:txBody>
      </p:sp>
      <p:pic>
        <p:nvPicPr>
          <p:cNvPr id="53" name="pic">
            <a:extLst>
              <a:ext uri="{FF2B5EF4-FFF2-40B4-BE49-F238E27FC236}">
                <a16:creationId xmlns:a16="http://schemas.microsoft.com/office/drawing/2014/main" id="{AFBA8137-218E-4F96-ABED-A5B4262C3264}"/>
              </a:ext>
            </a:extLst>
          </p:cNvPr>
          <p:cNvPicPr/>
          <p:nvPr/>
        </p:nvPicPr>
        <p:blipFill>
          <a:blip r:embed="rId2"/>
          <a:stretch>
            <a:fillRect/>
          </a:stretch>
        </p:blipFill>
        <p:spPr>
          <a:xfrm>
            <a:off x="2449577" y="1600200"/>
            <a:ext cx="1893823" cy="868086"/>
          </a:xfrm>
          <a:prstGeom prst="rect">
            <a:avLst/>
          </a:prstGeom>
        </p:spPr>
      </p:pic>
      <p:sp>
        <p:nvSpPr>
          <p:cNvPr id="54" name="object 8">
            <a:extLst>
              <a:ext uri="{FF2B5EF4-FFF2-40B4-BE49-F238E27FC236}">
                <a16:creationId xmlns:a16="http://schemas.microsoft.com/office/drawing/2014/main" id="{03372D30-A31F-42AF-AC85-5F859F33B895}"/>
              </a:ext>
            </a:extLst>
          </p:cNvPr>
          <p:cNvSpPr txBox="1">
            <a:spLocks noGrp="1"/>
          </p:cNvSpPr>
          <p:nvPr>
            <p:ph type="title"/>
          </p:nvPr>
        </p:nvSpPr>
        <p:spPr>
          <a:xfrm>
            <a:off x="444500" y="889000"/>
            <a:ext cx="61849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500" y="888380"/>
            <a:ext cx="5880100" cy="378309"/>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
        <p:nvSpPr>
          <p:cNvPr id="9" name="object 9"/>
          <p:cNvSpPr txBox="1"/>
          <p:nvPr/>
        </p:nvSpPr>
        <p:spPr>
          <a:xfrm>
            <a:off x="457200" y="12954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a:latin typeface="Helvetica Neue LT Pro 75"/>
              <a:cs typeface="Helvetica Neue LT Pro 75"/>
            </a:endParaRPr>
          </a:p>
        </p:txBody>
      </p:sp>
      <p:sp>
        <p:nvSpPr>
          <p:cNvPr id="10" name="object 10"/>
          <p:cNvSpPr txBox="1"/>
          <p:nvPr/>
        </p:nvSpPr>
        <p:spPr>
          <a:xfrm>
            <a:off x="457200" y="68580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a:latin typeface="Helvetica Neue LT Pro 75"/>
              <a:cs typeface="Helvetica Neue LT Pro 75"/>
            </a:endParaRPr>
          </a:p>
        </p:txBody>
      </p:sp>
      <p:sp>
        <p:nvSpPr>
          <p:cNvPr id="11" name="object 11"/>
          <p:cNvSpPr txBox="1"/>
          <p:nvPr/>
        </p:nvSpPr>
        <p:spPr>
          <a:xfrm>
            <a:off x="615950" y="1600200"/>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dirty="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latin typeface="HelveticaNeueLTPro-Md"/>
              <a:cs typeface="HelveticaNeueLTPro-Md"/>
            </a:endParaRPr>
          </a:p>
        </p:txBody>
      </p:sp>
      <p:sp>
        <p:nvSpPr>
          <p:cNvPr id="13" name="object 13"/>
          <p:cNvSpPr txBox="1"/>
          <p:nvPr/>
        </p:nvSpPr>
        <p:spPr>
          <a:xfrm>
            <a:off x="2666948" y="1752600"/>
            <a:ext cx="1905051" cy="923330"/>
          </a:xfrm>
          <a:prstGeom prst="rect">
            <a:avLst/>
          </a:prstGeom>
        </p:spPr>
        <p:txBody>
          <a:bodyPr vert="horz" wrap="square" lIns="0" tIns="25400" rIns="0" bIns="0" rtlCol="0">
            <a:spAutoFit/>
          </a:bodyPr>
          <a:lstStyle/>
          <a:p>
            <a:pPr marL="12700" marR="5080">
              <a:lnSpc>
                <a:spcPts val="1000"/>
              </a:lnSpc>
              <a:spcBef>
                <a:spcPts val="200"/>
              </a:spcBef>
            </a:pPr>
            <a:r>
              <a:rPr lang="en-US" sz="900" spc="-25" dirty="0">
                <a:solidFill>
                  <a:srgbClr val="1C216F"/>
                </a:solidFill>
                <a:latin typeface="HelveticaNeueLTPro-Md"/>
                <a:cs typeface="HelveticaNeueLTPro-Md"/>
              </a:rPr>
              <a:t>EPILUX 4 FLOOR BASE  PART A</a:t>
            </a:r>
          </a:p>
          <a:p>
            <a:pPr marL="12700" marR="5080">
              <a:lnSpc>
                <a:spcPts val="1000"/>
              </a:lnSpc>
              <a:spcBef>
                <a:spcPts val="200"/>
              </a:spcBef>
            </a:pPr>
            <a:r>
              <a:rPr lang="en-TT" sz="900" spc="5" dirty="0">
                <a:solidFill>
                  <a:srgbClr val="1C216F"/>
                </a:solidFill>
                <a:latin typeface="HelveticaNeueLTPro-Md"/>
                <a:cs typeface="HelveticaNeueLTPro-Md"/>
              </a:rPr>
              <a:t>P129840</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4958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4724400"/>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9" y="4724400"/>
            <a:ext cx="3925570" cy="1910779"/>
          </a:xfrm>
          <a:prstGeom prst="rect">
            <a:avLst/>
          </a:prstGeom>
        </p:spPr>
        <p:txBody>
          <a:bodyPr vert="horz" wrap="square" lIns="0" tIns="12700" rIns="0" bIns="0" rtlCol="0">
            <a:spAutoFit/>
          </a:bodyPr>
          <a:lstStyle/>
          <a:p>
            <a:pPr marL="12700">
              <a:lnSpc>
                <a:spcPts val="1040"/>
              </a:lnSpc>
              <a:spcBef>
                <a:spcPts val="100"/>
              </a:spcBef>
            </a:pPr>
            <a:r>
              <a:rPr lang="en-US" sz="900" spc="10" dirty="0">
                <a:solidFill>
                  <a:srgbClr val="1C216F"/>
                </a:solidFill>
                <a:latin typeface="HelveticaNeueLTPro-Md"/>
                <a:cs typeface="HelveticaNeueLTPro-Md"/>
              </a:rPr>
              <a:t>Toxic, Dangerous for the environment</a:t>
            </a:r>
          </a:p>
          <a:p>
            <a:pPr marL="12700">
              <a:lnSpc>
                <a:spcPts val="1040"/>
              </a:lnSpc>
              <a:spcBef>
                <a:spcPts val="100"/>
              </a:spcBef>
            </a:pPr>
            <a:r>
              <a:rPr lang="en-US" sz="900" spc="-5" dirty="0">
                <a:solidFill>
                  <a:srgbClr val="1C216F"/>
                </a:solidFill>
                <a:latin typeface="HelveticaNeueLTPro-Md"/>
                <a:cs typeface="HelveticaNeueLTPro-Md"/>
              </a:rPr>
              <a:t>R10- Flammable.</a:t>
            </a:r>
          </a:p>
          <a:p>
            <a:pPr marL="12700">
              <a:lnSpc>
                <a:spcPts val="1040"/>
              </a:lnSpc>
              <a:spcBef>
                <a:spcPts val="100"/>
              </a:spcBef>
            </a:pPr>
            <a:r>
              <a:rPr lang="en-US" sz="900" spc="-5" dirty="0">
                <a:solidFill>
                  <a:srgbClr val="1C216F"/>
                </a:solidFill>
                <a:latin typeface="HelveticaNeueLTPro-Md"/>
                <a:cs typeface="HelveticaNeueLTPro-Md"/>
              </a:rPr>
              <a:t>R45- May cause cancer.</a:t>
            </a:r>
          </a:p>
          <a:p>
            <a:pPr marL="12700">
              <a:lnSpc>
                <a:spcPts val="1040"/>
              </a:lnSpc>
              <a:spcBef>
                <a:spcPts val="100"/>
              </a:spcBef>
            </a:pPr>
            <a:r>
              <a:rPr lang="en-US" sz="900" spc="-5" dirty="0">
                <a:solidFill>
                  <a:srgbClr val="1C216F"/>
                </a:solidFill>
                <a:latin typeface="HelveticaNeueLTPro-Md"/>
                <a:cs typeface="HelveticaNeueLTPro-Md"/>
              </a:rPr>
              <a:t>R46- May cause heritable genetic damage.</a:t>
            </a:r>
          </a:p>
          <a:p>
            <a:pPr marL="12700">
              <a:lnSpc>
                <a:spcPts val="1040"/>
              </a:lnSpc>
              <a:spcBef>
                <a:spcPts val="100"/>
              </a:spcBef>
            </a:pPr>
            <a:r>
              <a:rPr lang="en-US" sz="900" spc="-5" dirty="0">
                <a:solidFill>
                  <a:srgbClr val="1C216F"/>
                </a:solidFill>
                <a:latin typeface="HelveticaNeueLTPro-Md"/>
                <a:cs typeface="HelveticaNeueLTPro-Md"/>
              </a:rPr>
              <a:t>R36/38- Irritating to eyes and skin.</a:t>
            </a:r>
          </a:p>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R51/53- Toxic to aquatic organisms, may cause long-term adverse effects in the aquatic environment.</a:t>
            </a:r>
          </a:p>
          <a:p>
            <a:pPr marL="12700">
              <a:lnSpc>
                <a:spcPts val="940"/>
              </a:lnSpc>
            </a:pPr>
            <a:r>
              <a:rPr sz="900" spc="5" dirty="0">
                <a:solidFill>
                  <a:srgbClr val="1C216F"/>
                </a:solidFill>
                <a:latin typeface="HelveticaNeueLTPro-Md"/>
                <a:cs typeface="HelveticaNeueLTPro-Md"/>
              </a:rPr>
              <a:t>Flammable.</a:t>
            </a:r>
            <a:endParaRPr sz="900" dirty="0">
              <a:latin typeface="HelveticaNeueLTPro-Md"/>
              <a:cs typeface="HelveticaNeueLTPro-Md"/>
            </a:endParaRPr>
          </a:p>
          <a:p>
            <a:pPr marL="12700" marR="5080">
              <a:lnSpc>
                <a:spcPts val="1000"/>
              </a:lnSpc>
              <a:spcBef>
                <a:spcPts val="60"/>
              </a:spcBef>
            </a:pPr>
            <a:r>
              <a:rPr lang="en-US" sz="900" spc="5" dirty="0">
                <a:solidFill>
                  <a:srgbClr val="1C216F"/>
                </a:solidFill>
                <a:latin typeface="HelveticaNeueLTPro-Md"/>
                <a:cs typeface="HelveticaNeueLTPro-Md"/>
              </a:rPr>
              <a:t>May cause cancer. May cause heritable genetic damage. Irritating to eyes and skin. May cause sensitization by skin contact.</a:t>
            </a:r>
          </a:p>
          <a:p>
            <a:pPr marL="12700" marR="5080">
              <a:lnSpc>
                <a:spcPts val="1000"/>
              </a:lnSpc>
              <a:spcBef>
                <a:spcPts val="60"/>
              </a:spcBef>
            </a:pPr>
            <a:r>
              <a:rPr lang="en-US" sz="900" spc="5" dirty="0">
                <a:solidFill>
                  <a:srgbClr val="1C216F"/>
                </a:solidFill>
                <a:latin typeface="HelveticaNeueLTPro-Md"/>
                <a:cs typeface="HelveticaNeueLTPro-Md"/>
              </a:rPr>
              <a:t>Toxic to aquatic organisms, may cause long-term adverse effects in the aquatic environment.</a:t>
            </a:r>
          </a:p>
          <a:p>
            <a:pPr marL="12700" marR="5080">
              <a:lnSpc>
                <a:spcPts val="1000"/>
              </a:lnSpc>
              <a:spcBef>
                <a:spcPts val="60"/>
              </a:spcBef>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17" name="object 17"/>
          <p:cNvSpPr txBox="1"/>
          <p:nvPr/>
        </p:nvSpPr>
        <p:spPr>
          <a:xfrm>
            <a:off x="615950" y="5867400"/>
            <a:ext cx="1494790" cy="769441"/>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P</a:t>
            </a:r>
            <a:r>
              <a:rPr sz="900" spc="-5" dirty="0">
                <a:solidFill>
                  <a:srgbClr val="1C216F"/>
                </a:solidFill>
                <a:latin typeface="HelveticaNeueLTPro-Md"/>
                <a:cs typeface="HelveticaNeueLTPro-Md"/>
              </a:rPr>
              <a:t>h</a:t>
            </a:r>
            <a:r>
              <a:rPr sz="900" spc="5" dirty="0">
                <a:solidFill>
                  <a:srgbClr val="1C216F"/>
                </a:solidFill>
                <a:latin typeface="HelveticaNeueLTPro-Md"/>
                <a:cs typeface="HelveticaNeueLTPro-Md"/>
              </a:rPr>
              <a:t>y</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spc="20" dirty="0">
                <a:solidFill>
                  <a:srgbClr val="1C216F"/>
                </a:solidFill>
                <a:latin typeface="HelveticaNeueLTPro-Md"/>
                <a:cs typeface="HelveticaNeueLTPro-Md"/>
              </a:rPr>
              <a:t>l</a:t>
            </a:r>
            <a:r>
              <a:rPr sz="900" spc="-30" dirty="0">
                <a:solidFill>
                  <a:srgbClr val="1C216F"/>
                </a:solidFill>
                <a:latin typeface="HelveticaNeueLTPro-Md"/>
                <a:cs typeface="HelveticaNeueLTPro-Md"/>
              </a:rPr>
              <a:t>/</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mi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5"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spc="5" dirty="0">
                <a:solidFill>
                  <a:srgbClr val="1C216F"/>
                </a:solidFill>
                <a:latin typeface="HelveticaNeueLTPro-Md"/>
                <a:cs typeface="HelveticaNeueLTPro-Md"/>
              </a:rPr>
              <a:t>d</a:t>
            </a:r>
            <a:r>
              <a:rPr sz="900" dirty="0">
                <a:solidFill>
                  <a:srgbClr val="1C216F"/>
                </a:solidFill>
                <a:latin typeface="HelveticaNeueLTPro-Md"/>
                <a:cs typeface="HelveticaNeueLTPro-Md"/>
              </a:rPr>
              <a:t>s:  </a:t>
            </a:r>
            <a:endParaRPr lang="en-US" sz="90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r>
              <a:rPr sz="900" spc="15" dirty="0">
                <a:solidFill>
                  <a:srgbClr val="1C216F"/>
                </a:solidFill>
                <a:latin typeface="HelveticaNeueLTPro-Md"/>
                <a:cs typeface="HelveticaNeueLTPro-Md"/>
              </a:rPr>
              <a:t> </a:t>
            </a:r>
            <a:endParaRPr lang="en-US" sz="900" spc="15" dirty="0">
              <a:solidFill>
                <a:srgbClr val="1C216F"/>
              </a:solidFill>
              <a:latin typeface="HelveticaNeueLTPro-Md"/>
              <a:cs typeface="HelveticaNeueLTPro-Md"/>
            </a:endParaRPr>
          </a:p>
          <a:p>
            <a:pPr marL="12700" marR="5080">
              <a:lnSpc>
                <a:spcPts val="1000"/>
              </a:lnSpc>
              <a:spcBef>
                <a:spcPts val="200"/>
              </a:spcBef>
            </a:pPr>
            <a:r>
              <a:rPr lang="en-TT" sz="900" spc="15" dirty="0">
                <a:solidFill>
                  <a:srgbClr val="1C216F"/>
                </a:solidFill>
                <a:latin typeface="HelveticaNeueLTPro-Md"/>
                <a:cs typeface="HelveticaNeueLTPro-Md"/>
              </a:rPr>
              <a:t>Environmental Hazard:</a:t>
            </a:r>
          </a:p>
          <a:p>
            <a:pPr marL="12700" marR="5080">
              <a:lnSpc>
                <a:spcPts val="1000"/>
              </a:lnSpc>
              <a:spcBef>
                <a:spcPts val="200"/>
              </a:spcBef>
            </a:pP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62940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3667484784"/>
              </p:ext>
            </p:extLst>
          </p:nvPr>
        </p:nvGraphicFramePr>
        <p:xfrm>
          <a:off x="457200" y="7086600"/>
          <a:ext cx="6692263" cy="2091690"/>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002060"/>
                          </a:solidFill>
                          <a:latin typeface="HelveticaNeueLTPro-Md"/>
                          <a:cs typeface="HelveticaNeueLTPro-Md"/>
                        </a:rPr>
                        <a:t>Substance/preparation:</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002060"/>
                          </a:solidFill>
                          <a:latin typeface="HelveticaNeueLTPro-Md"/>
                          <a:cs typeface="HelveticaNeueLTPro-Md"/>
                        </a:rPr>
                        <a:t>Mixture</a:t>
                      </a:r>
                      <a:endParaRPr sz="900">
                        <a:solidFill>
                          <a:srgbClr val="002060"/>
                        </a:solidFill>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solidFill>
                          <a:srgbClr val="002060"/>
                        </a:solidFill>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002060"/>
                          </a:solidFill>
                          <a:latin typeface="HelveticaNeueLTPro-Md"/>
                          <a:cs typeface="HelveticaNeueLTPro-Md"/>
                        </a:rPr>
                        <a:t>Ingredient</a:t>
                      </a:r>
                      <a:r>
                        <a:rPr sz="900" spc="-35" dirty="0">
                          <a:solidFill>
                            <a:srgbClr val="002060"/>
                          </a:solidFill>
                          <a:latin typeface="HelveticaNeueLTPro-Md"/>
                          <a:cs typeface="HelveticaNeueLTPro-Md"/>
                        </a:rPr>
                        <a:t> </a:t>
                      </a:r>
                      <a:r>
                        <a:rPr sz="900" spc="5" dirty="0">
                          <a:solidFill>
                            <a:srgbClr val="002060"/>
                          </a:solidFill>
                          <a:latin typeface="HelveticaNeueLTPro-Md"/>
                          <a:cs typeface="HelveticaNeueLTPro-Md"/>
                        </a:rPr>
                        <a:t>name</a:t>
                      </a:r>
                      <a:endParaRPr lang="en-US" sz="900" spc="5" dirty="0">
                        <a:solidFill>
                          <a:srgbClr val="002060"/>
                        </a:solidFill>
                        <a:latin typeface="HelveticaNeueLTPro-Md"/>
                        <a:cs typeface="HelveticaNeueLTPro-Md"/>
                      </a:endParaRPr>
                    </a:p>
                    <a:p>
                      <a:pPr marL="171450">
                        <a:lnSpc>
                          <a:spcPct val="100000"/>
                        </a:lnSpc>
                        <a:spcBef>
                          <a:spcPts val="770"/>
                        </a:spcBef>
                      </a:pPr>
                      <a:r>
                        <a:rPr lang="en-TT" sz="900" dirty="0">
                          <a:solidFill>
                            <a:srgbClr val="002060"/>
                          </a:solidFill>
                          <a:latin typeface="HelveticaNeueLTPro-Md"/>
                          <a:cs typeface="HelveticaNeueLTPro-Md"/>
                        </a:rPr>
                        <a:t>reaction product: bisphenol-A-(</a:t>
                      </a:r>
                      <a:r>
                        <a:rPr lang="en-TT" sz="900" dirty="0" err="1">
                          <a:solidFill>
                            <a:srgbClr val="002060"/>
                          </a:solidFill>
                          <a:latin typeface="HelveticaNeueLTPro-Md"/>
                          <a:cs typeface="HelveticaNeueLTPro-Md"/>
                        </a:rPr>
                        <a:t>epichlorhydrin</a:t>
                      </a:r>
                      <a:r>
                        <a:rPr lang="en-TT" sz="900" dirty="0">
                          <a:solidFill>
                            <a:srgbClr val="002060"/>
                          </a:solidFill>
                          <a:latin typeface="HelveticaNeueLTPro-Md"/>
                          <a:cs typeface="HelveticaNeueLTPro-Md"/>
                        </a:rPr>
                        <a:t>); epoxy resin (number average molecular weight ≤ 700)</a:t>
                      </a: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002060"/>
                          </a:solidFill>
                          <a:latin typeface="HelveticaNeueLTPro-Md"/>
                          <a:cs typeface="HelveticaNeueLTPro-Md"/>
                        </a:rPr>
                        <a:t>CAS</a:t>
                      </a:r>
                      <a:r>
                        <a:rPr sz="900" spc="-45" dirty="0">
                          <a:solidFill>
                            <a:srgbClr val="002060"/>
                          </a:solidFill>
                          <a:latin typeface="HelveticaNeueLTPro-Md"/>
                          <a:cs typeface="HelveticaNeueLTPro-Md"/>
                        </a:rPr>
                        <a:t> </a:t>
                      </a:r>
                      <a:r>
                        <a:rPr sz="900" spc="5" dirty="0">
                          <a:solidFill>
                            <a:srgbClr val="002060"/>
                          </a:solidFill>
                          <a:latin typeface="HelveticaNeueLTPro-Md"/>
                          <a:cs typeface="HelveticaNeueLTPro-Md"/>
                        </a:rPr>
                        <a:t>number</a:t>
                      </a:r>
                      <a:endParaRPr lang="en-US" sz="900" spc="5" dirty="0">
                        <a:solidFill>
                          <a:srgbClr val="002060"/>
                        </a:solidFill>
                        <a:latin typeface="HelveticaNeueLTPro-Md"/>
                        <a:cs typeface="HelveticaNeueLTPro-Md"/>
                      </a:endParaRPr>
                    </a:p>
                    <a:p>
                      <a:pPr marL="388620">
                        <a:lnSpc>
                          <a:spcPct val="100000"/>
                        </a:lnSpc>
                        <a:spcBef>
                          <a:spcPts val="770"/>
                        </a:spcBef>
                      </a:pPr>
                      <a:r>
                        <a:rPr lang="en-TT" sz="900" spc="5" dirty="0">
                          <a:solidFill>
                            <a:srgbClr val="002060"/>
                          </a:solidFill>
                          <a:latin typeface="HelveticaNeueLTPro-Md"/>
                          <a:cs typeface="HelveticaNeueLTPro-Md"/>
                        </a:rPr>
                        <a:t>25068-38-6</a:t>
                      </a:r>
                    </a:p>
                    <a:p>
                      <a:pPr marL="388620">
                        <a:lnSpc>
                          <a:spcPct val="100000"/>
                        </a:lnSpc>
                        <a:spcBef>
                          <a:spcPts val="770"/>
                        </a:spcBef>
                      </a:pPr>
                      <a:endParaRPr lang="en-TT" sz="900" spc="5" dirty="0">
                        <a:solidFill>
                          <a:srgbClr val="002060"/>
                        </a:solidFill>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002060"/>
                          </a:solidFill>
                          <a:latin typeface="HelveticaNeueLTPro-Md"/>
                          <a:cs typeface="HelveticaNeueLTPro-Md"/>
                        </a:rPr>
                        <a:t>%</a:t>
                      </a:r>
                      <a:endParaRPr lang="en-US" sz="900" dirty="0">
                        <a:solidFill>
                          <a:srgbClr val="002060"/>
                        </a:solidFill>
                        <a:latin typeface="HelveticaNeueLTPro-Md"/>
                        <a:cs typeface="HelveticaNeueLTPro-Md"/>
                      </a:endParaRPr>
                    </a:p>
                    <a:p>
                      <a:pPr marL="608330">
                        <a:lnSpc>
                          <a:spcPct val="100000"/>
                        </a:lnSpc>
                        <a:spcBef>
                          <a:spcPts val="770"/>
                        </a:spcBef>
                      </a:pPr>
                      <a:r>
                        <a:rPr lang="en-TT" sz="900" dirty="0">
                          <a:solidFill>
                            <a:srgbClr val="002060"/>
                          </a:solidFill>
                          <a:latin typeface="HelveticaNeueLTPro-Md"/>
                          <a:cs typeface="HelveticaNeueLTPro-Md"/>
                        </a:rPr>
                        <a:t>30 – 50</a:t>
                      </a:r>
                      <a:endParaRPr sz="900" dirty="0">
                        <a:solidFill>
                          <a:srgbClr val="002060"/>
                        </a:solidFill>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TT" sz="900" dirty="0">
                          <a:solidFill>
                            <a:srgbClr val="002060"/>
                          </a:solidFill>
                          <a:latin typeface="HelveticaNeueLTPro-Md"/>
                          <a:cs typeface="HelveticaNeueLTPro-Md"/>
                        </a:rPr>
                        <a:t>Crystalline silica (Quartz)</a:t>
                      </a:r>
                    </a:p>
                  </a:txBody>
                  <a:tcPr marL="0" marR="0" marT="53975" marB="0"/>
                </a:tc>
                <a:tc>
                  <a:txBody>
                    <a:bodyPr/>
                    <a:lstStyle/>
                    <a:p>
                      <a:pPr marL="388620">
                        <a:lnSpc>
                          <a:spcPts val="969"/>
                        </a:lnSpc>
                        <a:spcBef>
                          <a:spcPts val="425"/>
                        </a:spcBef>
                      </a:pPr>
                      <a:r>
                        <a:rPr sz="900" dirty="0">
                          <a:solidFill>
                            <a:srgbClr val="002060"/>
                          </a:solidFill>
                          <a:latin typeface="HelveticaNeueLTPro-Md"/>
                          <a:cs typeface="HelveticaNeueLTPro-Md"/>
                        </a:rPr>
                        <a:t>1</a:t>
                      </a:r>
                      <a:r>
                        <a:rPr lang="en-US" sz="900" dirty="0">
                          <a:solidFill>
                            <a:srgbClr val="002060"/>
                          </a:solidFill>
                          <a:latin typeface="HelveticaNeueLTPro-Md"/>
                          <a:cs typeface="HelveticaNeueLTPro-Md"/>
                        </a:rPr>
                        <a:t>4808-60-7</a:t>
                      </a:r>
                      <a:endParaRPr sz="900" dirty="0">
                        <a:solidFill>
                          <a:srgbClr val="002060"/>
                        </a:solidFill>
                        <a:latin typeface="HelveticaNeueLTPro-Md"/>
                        <a:cs typeface="HelveticaNeueLTPro-Md"/>
                      </a:endParaRPr>
                    </a:p>
                  </a:txBody>
                  <a:tcPr marL="0" marR="0" marT="53975" marB="0"/>
                </a:tc>
                <a:tc>
                  <a:txBody>
                    <a:bodyPr/>
                    <a:lstStyle/>
                    <a:p>
                      <a:pPr marL="608330">
                        <a:lnSpc>
                          <a:spcPts val="969"/>
                        </a:lnSpc>
                        <a:spcBef>
                          <a:spcPts val="425"/>
                        </a:spcBef>
                      </a:pPr>
                      <a:r>
                        <a:rPr lang="en-US" sz="900" spc="5" dirty="0">
                          <a:solidFill>
                            <a:srgbClr val="002060"/>
                          </a:solidFill>
                          <a:latin typeface="HelveticaNeueLTPro-Md"/>
                          <a:cs typeface="HelveticaNeueLTPro-Md"/>
                        </a:rPr>
                        <a:t>15 – 30</a:t>
                      </a:r>
                      <a:endParaRPr sz="900" dirty="0">
                        <a:solidFill>
                          <a:srgbClr val="002060"/>
                        </a:solidFill>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TT" sz="900" spc="5" dirty="0">
                          <a:solidFill>
                            <a:srgbClr val="002060"/>
                          </a:solidFill>
                          <a:latin typeface="HelveticaNeueLTPro-Md"/>
                          <a:cs typeface="HelveticaNeueLTPro-Md"/>
                        </a:rPr>
                        <a:t>X</a:t>
                      </a:r>
                      <a:r>
                        <a:rPr sz="900" spc="5" dirty="0" err="1">
                          <a:solidFill>
                            <a:srgbClr val="002060"/>
                          </a:solidFill>
                          <a:latin typeface="HelveticaNeueLTPro-Md"/>
                          <a:cs typeface="HelveticaNeueLTPro-Md"/>
                        </a:rPr>
                        <a:t>ylene</a:t>
                      </a:r>
                      <a:endParaRPr lang="en-US" sz="900" spc="5" dirty="0">
                        <a:solidFill>
                          <a:srgbClr val="002060"/>
                        </a:solidFill>
                        <a:latin typeface="HelveticaNeueLTPro-Md"/>
                        <a:cs typeface="HelveticaNeueLTPro-Md"/>
                      </a:endParaRPr>
                    </a:p>
                    <a:p>
                      <a:pPr marL="171450">
                        <a:lnSpc>
                          <a:spcPts val="900"/>
                        </a:lnSpc>
                      </a:pPr>
                      <a:r>
                        <a:rPr lang="en-TT" sz="900" dirty="0">
                          <a:solidFill>
                            <a:srgbClr val="002060"/>
                          </a:solidFill>
                          <a:latin typeface="HelveticaNeueLTPro-Md"/>
                          <a:cs typeface="HelveticaNeueLTPro-Md"/>
                        </a:rPr>
                        <a:t>titanium dioxide</a:t>
                      </a:r>
                    </a:p>
                    <a:p>
                      <a:pPr marL="171450">
                        <a:lnSpc>
                          <a:spcPts val="900"/>
                        </a:lnSpc>
                      </a:pPr>
                      <a:r>
                        <a:rPr lang="en-TT" sz="900" dirty="0">
                          <a:solidFill>
                            <a:srgbClr val="002060"/>
                          </a:solidFill>
                          <a:latin typeface="HelveticaNeueLTPro-Md"/>
                          <a:cs typeface="HelveticaNeueLTPro-Md"/>
                        </a:rPr>
                        <a:t>silicon dioxide</a:t>
                      </a:r>
                      <a:endParaRPr sz="900" dirty="0">
                        <a:solidFill>
                          <a:srgbClr val="002060"/>
                        </a:solidFill>
                        <a:latin typeface="HelveticaNeueLTPro-Md"/>
                        <a:cs typeface="HelveticaNeueLTPro-Md"/>
                      </a:endParaRPr>
                    </a:p>
                  </a:txBody>
                  <a:tcPr marL="0" marR="0" marT="0" marB="0"/>
                </a:tc>
                <a:tc>
                  <a:txBody>
                    <a:bodyPr/>
                    <a:lstStyle/>
                    <a:p>
                      <a:pPr marL="388620">
                        <a:lnSpc>
                          <a:spcPts val="900"/>
                        </a:lnSpc>
                      </a:pPr>
                      <a:r>
                        <a:rPr sz="900" dirty="0">
                          <a:solidFill>
                            <a:srgbClr val="002060"/>
                          </a:solidFill>
                          <a:latin typeface="HelveticaNeueLTPro-Md"/>
                          <a:cs typeface="HelveticaNeueLTPro-Md"/>
                        </a:rPr>
                        <a:t>1330-20-7</a:t>
                      </a:r>
                      <a:endParaRPr lang="en-US" sz="900" dirty="0">
                        <a:solidFill>
                          <a:srgbClr val="002060"/>
                        </a:solidFill>
                        <a:latin typeface="HelveticaNeueLTPro-Md"/>
                        <a:cs typeface="HelveticaNeueLTPro-Md"/>
                      </a:endParaRPr>
                    </a:p>
                    <a:p>
                      <a:pPr marL="388620">
                        <a:lnSpc>
                          <a:spcPts val="900"/>
                        </a:lnSpc>
                      </a:pPr>
                      <a:r>
                        <a:rPr lang="en-TT" sz="900" dirty="0">
                          <a:solidFill>
                            <a:srgbClr val="002060"/>
                          </a:solidFill>
                          <a:latin typeface="HelveticaNeueLTPro-Md"/>
                          <a:cs typeface="HelveticaNeueLTPro-Md"/>
                        </a:rPr>
                        <a:t>13463-67-7</a:t>
                      </a:r>
                    </a:p>
                    <a:p>
                      <a:pPr marL="388620">
                        <a:lnSpc>
                          <a:spcPts val="900"/>
                        </a:lnSpc>
                      </a:pPr>
                      <a:r>
                        <a:rPr lang="en-TT" sz="900" dirty="0">
                          <a:solidFill>
                            <a:srgbClr val="002060"/>
                          </a:solidFill>
                          <a:latin typeface="HelveticaNeueLTPro-Md"/>
                          <a:cs typeface="HelveticaNeueLTPro-Md"/>
                        </a:rPr>
                        <a:t>7631-86-9</a:t>
                      </a:r>
                      <a:endParaRPr sz="900" dirty="0">
                        <a:solidFill>
                          <a:srgbClr val="002060"/>
                        </a:solidFill>
                        <a:latin typeface="HelveticaNeueLTPro-Md"/>
                        <a:cs typeface="HelveticaNeueLTPro-Md"/>
                      </a:endParaRPr>
                    </a:p>
                  </a:txBody>
                  <a:tcPr marL="0" marR="0" marT="0" marB="0"/>
                </a:tc>
                <a:tc>
                  <a:txBody>
                    <a:bodyPr/>
                    <a:lstStyle/>
                    <a:p>
                      <a:pPr marL="608330">
                        <a:lnSpc>
                          <a:spcPts val="900"/>
                        </a:lnSpc>
                      </a:pPr>
                      <a:r>
                        <a:rPr sz="900" spc="-25" dirty="0">
                          <a:solidFill>
                            <a:srgbClr val="002060"/>
                          </a:solidFill>
                          <a:latin typeface="HelveticaNeueLTPro-Md"/>
                          <a:cs typeface="HelveticaNeueLTPro-Md"/>
                        </a:rPr>
                        <a:t>15</a:t>
                      </a:r>
                      <a:r>
                        <a:rPr sz="900" spc="-30" dirty="0">
                          <a:solidFill>
                            <a:srgbClr val="002060"/>
                          </a:solidFill>
                          <a:latin typeface="HelveticaNeueLTPro-Md"/>
                          <a:cs typeface="HelveticaNeueLTPro-Md"/>
                        </a:rPr>
                        <a:t> </a:t>
                      </a:r>
                      <a:r>
                        <a:rPr lang="en-TT" sz="900" dirty="0">
                          <a:solidFill>
                            <a:srgbClr val="002060"/>
                          </a:solidFill>
                          <a:latin typeface="HelveticaNeueLTPro-Md"/>
                          <a:cs typeface="HelveticaNeueLTPro-Md"/>
                        </a:rPr>
                        <a:t>–</a:t>
                      </a:r>
                      <a:r>
                        <a:rPr sz="900" spc="-30" dirty="0">
                          <a:solidFill>
                            <a:srgbClr val="002060"/>
                          </a:solidFill>
                          <a:latin typeface="HelveticaNeueLTPro-Md"/>
                          <a:cs typeface="HelveticaNeueLTPro-Md"/>
                        </a:rPr>
                        <a:t> </a:t>
                      </a:r>
                      <a:r>
                        <a:rPr sz="900" spc="5" dirty="0">
                          <a:solidFill>
                            <a:srgbClr val="002060"/>
                          </a:solidFill>
                          <a:latin typeface="HelveticaNeueLTPro-Md"/>
                          <a:cs typeface="HelveticaNeueLTPro-Md"/>
                        </a:rPr>
                        <a:t>30</a:t>
                      </a:r>
                      <a:endParaRPr lang="en-US" sz="900" spc="5" dirty="0">
                        <a:solidFill>
                          <a:srgbClr val="002060"/>
                        </a:solidFill>
                        <a:latin typeface="HelveticaNeueLTPro-Md"/>
                        <a:cs typeface="HelveticaNeueLTPro-Md"/>
                      </a:endParaRPr>
                    </a:p>
                    <a:p>
                      <a:pPr marL="608330">
                        <a:lnSpc>
                          <a:spcPts val="900"/>
                        </a:lnSpc>
                      </a:pPr>
                      <a:r>
                        <a:rPr lang="en-TT" sz="900" spc="5" dirty="0">
                          <a:solidFill>
                            <a:srgbClr val="002060"/>
                          </a:solidFill>
                          <a:latin typeface="HelveticaNeueLTPro-Md"/>
                          <a:cs typeface="HelveticaNeueLTPro-Md"/>
                        </a:rPr>
                        <a:t>5 – 15</a:t>
                      </a:r>
                    </a:p>
                    <a:p>
                      <a:pPr marL="608330">
                        <a:lnSpc>
                          <a:spcPts val="900"/>
                        </a:lnSpc>
                      </a:pPr>
                      <a:r>
                        <a:rPr lang="en-TT" sz="900" spc="5" dirty="0">
                          <a:solidFill>
                            <a:srgbClr val="002060"/>
                          </a:solidFill>
                          <a:latin typeface="HelveticaNeueLTPro-Md"/>
                          <a:cs typeface="HelveticaNeueLTPro-Md"/>
                        </a:rPr>
                        <a:t>1 – 5</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lang="en-TT" sz="900" dirty="0">
                          <a:solidFill>
                            <a:srgbClr val="002060"/>
                          </a:solidFill>
                          <a:latin typeface="HelveticaNeueLTPro-Md"/>
                          <a:cs typeface="HelveticaNeueLTPro-Md"/>
                        </a:rPr>
                        <a:t>barium </a:t>
                      </a:r>
                      <a:r>
                        <a:rPr lang="en-TT" sz="900" dirty="0" err="1">
                          <a:solidFill>
                            <a:srgbClr val="002060"/>
                          </a:solidFill>
                          <a:latin typeface="HelveticaNeueLTPro-Md"/>
                          <a:cs typeface="HelveticaNeueLTPro-Md"/>
                        </a:rPr>
                        <a:t>sulfate</a:t>
                      </a:r>
                      <a:endParaRPr lang="en-TT" sz="900" dirty="0">
                        <a:solidFill>
                          <a:srgbClr val="002060"/>
                        </a:solidFill>
                        <a:latin typeface="HelveticaNeueLTPro-Md"/>
                        <a:cs typeface="HelveticaNeueLTPro-Md"/>
                      </a:endParaRPr>
                    </a:p>
                    <a:p>
                      <a:pPr marL="171450">
                        <a:lnSpc>
                          <a:spcPts val="900"/>
                        </a:lnSpc>
                      </a:pPr>
                      <a:r>
                        <a:rPr lang="en-TT" sz="900" dirty="0">
                          <a:solidFill>
                            <a:srgbClr val="002060"/>
                          </a:solidFill>
                          <a:latin typeface="HelveticaNeueLTPro-Md"/>
                          <a:cs typeface="HelveticaNeueLTPro-Md"/>
                        </a:rPr>
                        <a:t>Stoddard solvent</a:t>
                      </a:r>
                      <a:endParaRPr sz="900" dirty="0">
                        <a:solidFill>
                          <a:srgbClr val="002060"/>
                        </a:solidFill>
                        <a:latin typeface="HelveticaNeueLTPro-Md"/>
                        <a:cs typeface="HelveticaNeueLTPro-Md"/>
                      </a:endParaRPr>
                    </a:p>
                  </a:txBody>
                  <a:tcPr marL="0" marR="0" marT="0" marB="0"/>
                </a:tc>
                <a:tc>
                  <a:txBody>
                    <a:bodyPr/>
                    <a:lstStyle/>
                    <a:p>
                      <a:pPr marL="388620">
                        <a:lnSpc>
                          <a:spcPts val="900"/>
                        </a:lnSpc>
                      </a:pPr>
                      <a:r>
                        <a:rPr lang="en-US" sz="900" dirty="0">
                          <a:solidFill>
                            <a:srgbClr val="002060"/>
                          </a:solidFill>
                          <a:latin typeface="HelveticaNeueLTPro-Md"/>
                          <a:cs typeface="HelveticaNeueLTPro-Md"/>
                        </a:rPr>
                        <a:t>7727-43-7</a:t>
                      </a:r>
                    </a:p>
                    <a:p>
                      <a:pPr marL="388620">
                        <a:lnSpc>
                          <a:spcPts val="900"/>
                        </a:lnSpc>
                      </a:pPr>
                      <a:r>
                        <a:rPr lang="en-US" sz="900" dirty="0">
                          <a:solidFill>
                            <a:srgbClr val="002060"/>
                          </a:solidFill>
                          <a:latin typeface="HelveticaNeueLTPro-Md"/>
                          <a:cs typeface="HelveticaNeueLTPro-Md"/>
                        </a:rPr>
                        <a:t>8052-41-3</a:t>
                      </a:r>
                      <a:endParaRPr sz="900" dirty="0">
                        <a:solidFill>
                          <a:srgbClr val="002060"/>
                        </a:solidFill>
                        <a:latin typeface="HelveticaNeueLTPro-Md"/>
                        <a:cs typeface="HelveticaNeueLTPro-Md"/>
                      </a:endParaRPr>
                    </a:p>
                  </a:txBody>
                  <a:tcPr marL="0" marR="0" marT="0" marB="0"/>
                </a:tc>
                <a:tc>
                  <a:txBody>
                    <a:bodyPr/>
                    <a:lstStyle/>
                    <a:p>
                      <a:pPr marL="608330">
                        <a:lnSpc>
                          <a:spcPts val="900"/>
                        </a:lnSpc>
                      </a:pPr>
                      <a:r>
                        <a:rPr lang="en-US" sz="900" dirty="0">
                          <a:solidFill>
                            <a:srgbClr val="002060"/>
                          </a:solidFill>
                          <a:latin typeface="HelveticaNeueLTPro-Md"/>
                          <a:cs typeface="HelveticaNeueLTPro-Md"/>
                        </a:rPr>
                        <a:t>1 – 5</a:t>
                      </a:r>
                    </a:p>
                    <a:p>
                      <a:pPr marL="608330">
                        <a:lnSpc>
                          <a:spcPts val="900"/>
                        </a:lnSpc>
                      </a:pPr>
                      <a:r>
                        <a:rPr lang="en-US" sz="900" dirty="0">
                          <a:solidFill>
                            <a:srgbClr val="002060"/>
                          </a:solidFill>
                          <a:latin typeface="HelveticaNeueLTPro-Md"/>
                          <a:cs typeface="HelveticaNeueLTPro-Md"/>
                        </a:rPr>
                        <a:t>0 – 1</a:t>
                      </a:r>
                      <a:endParaRPr sz="900" dirty="0">
                        <a:solidFill>
                          <a:srgbClr val="002060"/>
                        </a:solidFill>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lang="en-TT" sz="900" dirty="0">
                          <a:solidFill>
                            <a:srgbClr val="002060"/>
                          </a:solidFill>
                          <a:latin typeface="HelveticaNeueLTPro-Md"/>
                          <a:cs typeface="HelveticaNeueLTPro-Md"/>
                        </a:rPr>
                        <a:t>Naphtha (petroleum), heavy alkylate</a:t>
                      </a:r>
                      <a:endParaRPr sz="900" dirty="0">
                        <a:solidFill>
                          <a:srgbClr val="002060"/>
                        </a:solidFill>
                        <a:latin typeface="HelveticaNeueLTPro-Md"/>
                        <a:cs typeface="HelveticaNeueLTPro-Md"/>
                      </a:endParaRPr>
                    </a:p>
                  </a:txBody>
                  <a:tcPr marL="0" marR="0" marT="0" marB="0"/>
                </a:tc>
                <a:tc>
                  <a:txBody>
                    <a:bodyPr/>
                    <a:lstStyle/>
                    <a:p>
                      <a:pPr marL="388620">
                        <a:lnSpc>
                          <a:spcPts val="930"/>
                        </a:lnSpc>
                      </a:pPr>
                      <a:r>
                        <a:rPr lang="en-US" sz="900" spc="10" dirty="0">
                          <a:solidFill>
                            <a:srgbClr val="002060"/>
                          </a:solidFill>
                          <a:latin typeface="HelveticaNeueLTPro-Md"/>
                          <a:cs typeface="HelveticaNeueLTPro-Md"/>
                        </a:rPr>
                        <a:t>64741-65-7</a:t>
                      </a:r>
                      <a:endParaRPr sz="900" dirty="0">
                        <a:solidFill>
                          <a:srgbClr val="002060"/>
                        </a:solidFill>
                        <a:latin typeface="HelveticaNeueLTPro-Md"/>
                        <a:cs typeface="HelveticaNeueLTPro-Md"/>
                      </a:endParaRPr>
                    </a:p>
                  </a:txBody>
                  <a:tcPr marL="0" marR="0" marT="0" marB="0"/>
                </a:tc>
                <a:tc>
                  <a:txBody>
                    <a:bodyPr/>
                    <a:lstStyle/>
                    <a:p>
                      <a:pPr marL="608330">
                        <a:lnSpc>
                          <a:spcPts val="930"/>
                        </a:lnSpc>
                      </a:pPr>
                      <a:r>
                        <a:rPr sz="900" dirty="0">
                          <a:solidFill>
                            <a:srgbClr val="002060"/>
                          </a:solidFill>
                          <a:latin typeface="HelveticaNeueLTPro-Md"/>
                          <a:cs typeface="HelveticaNeueLTPro-Md"/>
                        </a:rPr>
                        <a:t>0</a:t>
                      </a:r>
                      <a:r>
                        <a:rPr sz="900" spc="-35" dirty="0">
                          <a:solidFill>
                            <a:srgbClr val="002060"/>
                          </a:solidFill>
                          <a:latin typeface="HelveticaNeueLTPro-Md"/>
                          <a:cs typeface="HelveticaNeueLTPro-Md"/>
                        </a:rPr>
                        <a:t> </a:t>
                      </a:r>
                      <a:r>
                        <a:rPr lang="en-TT" sz="900" dirty="0">
                          <a:solidFill>
                            <a:srgbClr val="002060"/>
                          </a:solidFill>
                          <a:latin typeface="HelveticaNeueLTPro-Md"/>
                          <a:cs typeface="HelveticaNeueLTPro-Md"/>
                        </a:rPr>
                        <a:t>–</a:t>
                      </a:r>
                      <a:r>
                        <a:rPr sz="900" spc="-30" dirty="0">
                          <a:solidFill>
                            <a:srgbClr val="002060"/>
                          </a:solidFill>
                          <a:latin typeface="HelveticaNeueLTPro-Md"/>
                          <a:cs typeface="HelveticaNeueLTPro-Md"/>
                        </a:rPr>
                        <a:t> </a:t>
                      </a:r>
                      <a:r>
                        <a:rPr sz="900" dirty="0">
                          <a:solidFill>
                            <a:srgbClr val="002060"/>
                          </a:solidFill>
                          <a:latin typeface="HelveticaNeueLTPro-Md"/>
                          <a:cs typeface="HelveticaNeueLTPro-Md"/>
                        </a:rPr>
                        <a:t>1</a:t>
                      </a:r>
                    </a:p>
                  </a:txBody>
                  <a:tcPr marL="0" marR="0" marT="0" marB="0"/>
                </a:tc>
                <a:extLst>
                  <a:ext uri="{0D108BD9-81ED-4DB2-BD59-A6C34878D82A}">
                    <a16:rowId xmlns:a16="http://schemas.microsoft.com/office/drawing/2014/main" val="10005"/>
                  </a:ext>
                </a:extLst>
              </a:tr>
            </a:tbl>
          </a:graphicData>
        </a:graphic>
      </p:graphicFrame>
      <p:sp>
        <p:nvSpPr>
          <p:cNvPr id="20" name="object 20"/>
          <p:cNvSpPr txBox="1"/>
          <p:nvPr/>
        </p:nvSpPr>
        <p:spPr>
          <a:xfrm>
            <a:off x="615950" y="9173954"/>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p:nvPr/>
        </p:nvSpPr>
        <p:spPr>
          <a:xfrm>
            <a:off x="457200" y="9601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191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267200"/>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278536"/>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Get medical attention immediately. Remove victim to fresh air and keep at rest in a position comfortable for breathing. If it is suspected that fumes are still present, the rescuer should wear an appropriate mask or self-contained breathing apparatus. If not breathing, if breathing is irregular or if respiratory arrest occurs, provide artificial respiration or oxygen by trained personnel. It may be dangerous to the person</a:t>
            </a:r>
          </a:p>
          <a:p>
            <a:pPr marL="12700" marR="5080" algn="just">
              <a:lnSpc>
                <a:spcPts val="1000"/>
              </a:lnSpc>
              <a:spcBef>
                <a:spcPts val="200"/>
              </a:spcBef>
            </a:pPr>
            <a:r>
              <a:rPr lang="en-US" sz="900" spc="-20" dirty="0">
                <a:solidFill>
                  <a:srgbClr val="1C216F"/>
                </a:solidFill>
                <a:latin typeface="HelveticaNeueLTPro-Md"/>
                <a:cs typeface="HelveticaNeueLTPro-Md"/>
              </a:rPr>
              <a:t>providing aid to give mouth-to-mouth resuscitation. If unconscious, place in recovery position and get medical attention immediately. Maintain an open airway. Loosen tight clothing such as a collar, tie, belt or waistband.</a:t>
            </a: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Get medical attention immediately. 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79525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87702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229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539433" y="8763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244840"/>
            <a:ext cx="3309620" cy="410369"/>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carbon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dioxide, </a:t>
            </a:r>
            <a:r>
              <a:rPr sz="900" spc="10" dirty="0">
                <a:solidFill>
                  <a:srgbClr val="1C216F"/>
                </a:solidFill>
                <a:latin typeface="HelveticaNeueLTPro-Md"/>
                <a:cs typeface="HelveticaNeueLTPro-Md"/>
              </a:rPr>
              <a:t>carbon</a:t>
            </a:r>
            <a:r>
              <a:rPr sz="900" dirty="0">
                <a:solidFill>
                  <a:srgbClr val="1C216F"/>
                </a:solidFill>
                <a:latin typeface="HelveticaNeueLTPro-Md"/>
                <a:cs typeface="HelveticaNeueLTPro-Md"/>
              </a:rPr>
              <a:t> monoxide</a:t>
            </a:r>
            <a:r>
              <a:rPr lang="en-US" sz="900" dirty="0">
                <a:solidFill>
                  <a:srgbClr val="1C216F"/>
                </a:solidFill>
                <a:latin typeface="HelveticaNeueLTPro-Md"/>
                <a:cs typeface="HelveticaNeueLTPro-Md"/>
              </a:rPr>
              <a:t>, sulfur oxides, halogenated compounds, metal oxide/ oxides.</a:t>
            </a:r>
            <a:endParaRPr sz="900" dirty="0">
              <a:latin typeface="HelveticaNeueLTPro-Md"/>
              <a:cs typeface="HelveticaNeueLTPro-Md"/>
            </a:endParaRPr>
          </a:p>
        </p:txBody>
      </p:sp>
      <p:sp>
        <p:nvSpPr>
          <p:cNvPr id="28" name="object 28"/>
          <p:cNvSpPr txBox="1"/>
          <p:nvPr/>
        </p:nvSpPr>
        <p:spPr>
          <a:xfrm>
            <a:off x="615950" y="824484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dirty="0">
              <a:latin typeface="Helvetica Neue LT Pro 75"/>
              <a:cs typeface="Helvetica Neue LT Pro 75"/>
            </a:endParaRPr>
          </a:p>
        </p:txBody>
      </p:sp>
      <p:sp>
        <p:nvSpPr>
          <p:cNvPr id="29" name="object 29"/>
          <p:cNvSpPr txBox="1"/>
          <p:nvPr/>
        </p:nvSpPr>
        <p:spPr>
          <a:xfrm>
            <a:off x="2675635" y="8778240"/>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Fire-fighters should wear appropriate protective equipment and self-contained breathing apparatus (SCBA) with a full face-piece operated in positive pressure mode. Clothing for fire-fighters (including helmets, protective boots and gloves) conforming to European standard EN 469 will provide a basic level of protection for chemical incidents.</a:t>
            </a:r>
            <a:endParaRPr sz="900" dirty="0">
              <a:latin typeface="HelveticaNeueLTPro-Md"/>
              <a:cs typeface="HelveticaNeueLTPro-Md"/>
            </a:endParaRPr>
          </a:p>
        </p:txBody>
      </p:sp>
      <p:sp>
        <p:nvSpPr>
          <p:cNvPr id="30" name="object 30"/>
          <p:cNvSpPr txBox="1"/>
          <p:nvPr/>
        </p:nvSpPr>
        <p:spPr>
          <a:xfrm>
            <a:off x="615950" y="8854440"/>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dirty="0">
              <a:latin typeface="Helvetica Neue LT Pro 75"/>
              <a:cs typeface="Helvetica Neue LT Pro 75"/>
            </a:endParaRPr>
          </a:p>
        </p:txBody>
      </p:sp>
      <p:sp>
        <p:nvSpPr>
          <p:cNvPr id="31" name="object 31"/>
          <p:cNvSpPr txBox="1"/>
          <p:nvPr/>
        </p:nvSpPr>
        <p:spPr>
          <a:xfrm>
            <a:off x="2675635" y="6971155"/>
            <a:ext cx="4214495" cy="120545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Flammable liquid. In a fire or if heated, a pressure increase will occur and the container may burst, with the risk of a subsequent explosion. Runoff to sewer may create fire or explosion hazard.</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toxic to aquatic organisms. Fire water contaminated with this material must be contained and prevented from being discharged to any waterway, sewer or drain.</a:t>
            </a:r>
          </a:p>
        </p:txBody>
      </p:sp>
      <p:sp>
        <p:nvSpPr>
          <p:cNvPr id="32" name="object 32"/>
          <p:cNvSpPr txBox="1"/>
          <p:nvPr/>
        </p:nvSpPr>
        <p:spPr>
          <a:xfrm>
            <a:off x="615950" y="6971155"/>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5" name="object 8">
            <a:extLst>
              <a:ext uri="{FF2B5EF4-FFF2-40B4-BE49-F238E27FC236}">
                <a16:creationId xmlns:a16="http://schemas.microsoft.com/office/drawing/2014/main" id="{F13979D3-8F32-4142-A328-DC37FC9D9267}"/>
              </a:ext>
            </a:extLst>
          </p:cNvPr>
          <p:cNvSpPr txBox="1">
            <a:spLocks noGrp="1"/>
          </p:cNvSpPr>
          <p:nvPr>
            <p:ph type="title"/>
          </p:nvPr>
        </p:nvSpPr>
        <p:spPr>
          <a:xfrm>
            <a:off x="444499" y="889000"/>
            <a:ext cx="6444995"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7150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82073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No action shall be taken involving any personal risk or without suitable training. Evacuate surrounding areas. Keep unnecessary and unprotected personnel from entering. Do not touch or walk-through spilled material. Shut off all ignition sources. No flares, smoking or flames in hazard area. Avoid breathing vapor or mist.</a:t>
            </a:r>
          </a:p>
          <a:p>
            <a:pPr marL="12700" marR="5080" algn="just">
              <a:lnSpc>
                <a:spcPts val="1000"/>
              </a:lnSpc>
              <a:spcBef>
                <a:spcPts val="200"/>
              </a:spcBef>
            </a:pPr>
            <a:r>
              <a:rPr lang="en-US" sz="900" spc="-5" dirty="0">
                <a:solidFill>
                  <a:srgbClr val="1C216F"/>
                </a:solidFill>
                <a:latin typeface="HelveticaNeueLTPro-Md"/>
                <a:cs typeface="HelveticaNeueLTPro-Md"/>
              </a:rPr>
              <a:t>Provide adequate ventilation. Wear appropriate respirator when ventilation is inadequate. Put on appropriate personal protective equipment (see Section 8).</a:t>
            </a: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2966591"/>
            <a:ext cx="4213225" cy="53860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 May be harmful to the environment if released in large quantities.</a:t>
            </a:r>
            <a:endParaRPr sz="900" dirty="0">
              <a:latin typeface="HelveticaNeueLTPro-Md"/>
              <a:cs typeface="HelveticaNeueLTPro-Md"/>
            </a:endParaRPr>
          </a:p>
        </p:txBody>
      </p:sp>
      <p:sp>
        <p:nvSpPr>
          <p:cNvPr id="13" name="object 13"/>
          <p:cNvSpPr txBox="1"/>
          <p:nvPr/>
        </p:nvSpPr>
        <p:spPr>
          <a:xfrm>
            <a:off x="615950" y="2971800"/>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657927"/>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819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563363"/>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6096000"/>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dirty="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6019800"/>
            <a:ext cx="4213860" cy="2462213"/>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should not be employed in any process in which this product is used. Avoid exposure - obtain special instructions before use. Do not get in eyes or on skin or clothing. Do not ingest. Avoid breathing vapor or mist. Avoid release to the environment. Refer to special instructions/safety data sheet. Use only with adequate ventilation. Wear appropriate respirator when ventilation is inadequate. 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 and can be hazardous. Do not reuse container.</a:t>
            </a:r>
            <a:endParaRPr sz="900" dirty="0">
              <a:latin typeface="HelveticaNeueLTPro-Md"/>
              <a:cs typeface="HelveticaNeueLTPro-Md"/>
            </a:endParaRPr>
          </a:p>
        </p:txBody>
      </p:sp>
      <p:sp>
        <p:nvSpPr>
          <p:cNvPr id="19" name="object 19"/>
          <p:cNvSpPr txBox="1"/>
          <p:nvPr/>
        </p:nvSpPr>
        <p:spPr>
          <a:xfrm>
            <a:off x="615950" y="845820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Store in accordance with local regulations. Store in a segregated and approved area. Store in original container protected from direct sunlight in a dry, cool and well-ventilated area, away from incompatible materials (see Section 10) and food and drink. Eliminate all ignition sources. Separate from oxidizing materials. Keep container tightly closed and sealed until ready for use. Containers that have been opened must be carefully resealed and kept upright to prevent leakage. Do not</a:t>
            </a:r>
          </a:p>
          <a:p>
            <a:pPr marL="12700" marR="5080" algn="just">
              <a:lnSpc>
                <a:spcPts val="1000"/>
              </a:lnSpc>
              <a:spcBef>
                <a:spcPts val="200"/>
              </a:spcBef>
            </a:pPr>
            <a:r>
              <a:rPr lang="en-US" sz="900" spc="5" dirty="0">
                <a:solidFill>
                  <a:srgbClr val="1C216F"/>
                </a:solidFill>
                <a:latin typeface="HelveticaNeueLTPro-Md"/>
                <a:cs typeface="HelveticaNeueLTPro-Md"/>
              </a:rPr>
              <a:t>store in unlabeled containers. Use appropriate containment to avoid environmental contamination.</a:t>
            </a:r>
          </a:p>
        </p:txBody>
      </p:sp>
      <p:sp>
        <p:nvSpPr>
          <p:cNvPr id="21" name="object 21"/>
          <p:cNvSpPr txBox="1"/>
          <p:nvPr/>
        </p:nvSpPr>
        <p:spPr>
          <a:xfrm>
            <a:off x="615950" y="4267200"/>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572000"/>
            <a:ext cx="4213860" cy="1038746"/>
          </a:xfrm>
          <a:prstGeom prst="rect">
            <a:avLst/>
          </a:prstGeom>
        </p:spPr>
        <p:txBody>
          <a:bodyPr vert="horz" wrap="square" lIns="0" tIns="12700" rIns="0" bIns="0" rtlCol="0">
            <a:spAutoFit/>
          </a:bodyPr>
          <a:lstStyle/>
          <a:p>
            <a:pPr marL="12700" marR="5080" algn="just">
              <a:lnSpc>
                <a:spcPts val="1000"/>
              </a:lnSpc>
              <a:spcBef>
                <a:spcPts val="880"/>
              </a:spcBef>
            </a:pPr>
            <a:r>
              <a:rPr lang="en-US" sz="900" spc="-10" dirty="0">
                <a:solidFill>
                  <a:srgbClr val="1C216F"/>
                </a:solidFill>
                <a:latin typeface="HelveticaNeueLTPro-Md"/>
                <a:cs typeface="HelveticaNeueLTPro-Md"/>
              </a:rPr>
              <a:t>Stop leak if without risk. Move containers from spill area. Approach release from upwind. Prevent entry into sewers, water courses, basements or confined areas. Wash spillages into an effluent treatment plant or proceed as follows. Contain and collect spillage with non-combustible, absorbent material e.g. sand, earth, vermiculite or diatomaceous earth and place in container for disposal according to local regulations. Use spark-proof tools and explosion-proof equipment. Dispose of via a licensed waste disposal contractor. Contaminated absorbent material may pose the same hazard as the spilled product.</a:t>
            </a:r>
            <a:endParaRPr sz="900" dirty="0">
              <a:latin typeface="HelveticaNeueLTPro-Md"/>
              <a:cs typeface="HelveticaNeueLTPro-Md"/>
            </a:endParaRPr>
          </a:p>
        </p:txBody>
      </p:sp>
      <p:sp>
        <p:nvSpPr>
          <p:cNvPr id="23" name="object 23"/>
          <p:cNvSpPr txBox="1"/>
          <p:nvPr/>
        </p:nvSpPr>
        <p:spPr>
          <a:xfrm>
            <a:off x="2675635" y="3954429"/>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890929"/>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a:latin typeface="HelveticaNeueLTPro-Md"/>
              <a:cs typeface="HelveticaNeueLTPro-Md"/>
            </a:endParaRPr>
          </a:p>
        </p:txBody>
      </p:sp>
      <p:sp>
        <p:nvSpPr>
          <p:cNvPr id="27" name="object 8">
            <a:extLst>
              <a:ext uri="{FF2B5EF4-FFF2-40B4-BE49-F238E27FC236}">
                <a16:creationId xmlns:a16="http://schemas.microsoft.com/office/drawing/2014/main" id="{2EA03F71-9019-4F45-9D20-71AC700F99BB}"/>
              </a:ext>
            </a:extLst>
          </p:cNvPr>
          <p:cNvSpPr txBox="1">
            <a:spLocks noGrp="1"/>
          </p:cNvSpPr>
          <p:nvPr>
            <p:ph type="title"/>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9" name="object 9"/>
          <p:cNvSpPr txBox="1"/>
          <p:nvPr/>
        </p:nvSpPr>
        <p:spPr>
          <a:xfrm>
            <a:off x="2675635" y="217281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0.025 mg/m3 8 hours. Form: Respirable fraction</a:t>
            </a:r>
          </a:p>
        </p:txBody>
      </p:sp>
      <p:sp>
        <p:nvSpPr>
          <p:cNvPr id="10" name="object 10"/>
          <p:cNvSpPr txBox="1"/>
          <p:nvPr/>
        </p:nvSpPr>
        <p:spPr>
          <a:xfrm>
            <a:off x="615949" y="2172811"/>
            <a:ext cx="1129665"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Crystalline silica (Quartz)</a:t>
            </a:r>
            <a:endParaRPr sz="900" dirty="0">
              <a:latin typeface="Helvetica Neue LT Pro 75"/>
              <a:cs typeface="Helvetica Neue LT Pro 75"/>
            </a:endParaRPr>
          </a:p>
        </p:txBody>
      </p:sp>
      <p:sp>
        <p:nvSpPr>
          <p:cNvPr id="11" name="object 11"/>
          <p:cNvSpPr txBox="1"/>
          <p:nvPr/>
        </p:nvSpPr>
        <p:spPr>
          <a:xfrm>
            <a:off x="2675635" y="2590800"/>
            <a:ext cx="3139440" cy="797560"/>
          </a:xfrm>
          <a:prstGeom prst="rect">
            <a:avLst/>
          </a:prstGeom>
        </p:spPr>
        <p:txBody>
          <a:bodyPr vert="horz" wrap="square" lIns="0" tIns="12700" rIns="0" bIns="0" rtlCol="0">
            <a:spAutoFit/>
          </a:bodyPr>
          <a:lstStyle/>
          <a:p>
            <a:pPr marL="12700">
              <a:lnSpc>
                <a:spcPts val="1040"/>
              </a:lnSpc>
              <a:spcBef>
                <a:spcPts val="100"/>
              </a:spcBef>
            </a:pPr>
            <a:r>
              <a:rPr sz="900" b="1" spc="-5" dirty="0">
                <a:solidFill>
                  <a:srgbClr val="1C216F"/>
                </a:solidFill>
                <a:latin typeface="Helvetica Neue LT Pro 75"/>
                <a:cs typeface="Helvetica Neue LT Pro 75"/>
              </a:rPr>
              <a:t>EU</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OEL</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(Europe,</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12/2009).</a:t>
            </a:r>
            <a:r>
              <a:rPr sz="900" b="1" spc="-40"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Absorbed</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through</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skin.</a:t>
            </a:r>
            <a:endParaRPr sz="900" b="1" dirty="0">
              <a:latin typeface="Helvetica Neue LT Pro 75"/>
              <a:cs typeface="Helvetica Neue LT Pro 75"/>
            </a:endParaRPr>
          </a:p>
          <a:p>
            <a:pPr marL="12700">
              <a:lnSpc>
                <a:spcPts val="1000"/>
              </a:lnSpc>
            </a:pPr>
            <a:r>
              <a:rPr sz="900" b="1" spc="-10" dirty="0">
                <a:solidFill>
                  <a:srgbClr val="1C216F"/>
                </a:solidFill>
                <a:latin typeface="Helvetica Neue LT Pro 75"/>
                <a:cs typeface="Helvetica Neue LT Pro 75"/>
              </a:rPr>
              <a:t>Notes:</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list</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of</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indicative</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occupational</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exposure</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limit</a:t>
            </a:r>
            <a:r>
              <a:rPr sz="900" b="1" spc="-45" dirty="0">
                <a:solidFill>
                  <a:srgbClr val="1C216F"/>
                </a:solidFill>
                <a:latin typeface="Helvetica Neue LT Pro 75"/>
                <a:cs typeface="Helvetica Neue LT Pro 75"/>
              </a:rPr>
              <a:t> </a:t>
            </a:r>
            <a:r>
              <a:rPr sz="900" b="1" spc="-5" dirty="0">
                <a:solidFill>
                  <a:srgbClr val="1C216F"/>
                </a:solidFill>
                <a:latin typeface="Helvetica Neue LT Pro 75"/>
                <a:cs typeface="Helvetica Neue LT Pro 75"/>
              </a:rPr>
              <a:t>values</a:t>
            </a:r>
            <a:endParaRPr sz="900" b="1" dirty="0">
              <a:latin typeface="Helvetica Neue LT Pro 75"/>
              <a:cs typeface="Helvetica Neue LT Pro 75"/>
            </a:endParaRPr>
          </a:p>
          <a:p>
            <a:pPr marL="12700">
              <a:lnSpc>
                <a:spcPts val="1000"/>
              </a:lnSpc>
            </a:pPr>
            <a:r>
              <a:rPr sz="900" b="1" spc="15" dirty="0">
                <a:solidFill>
                  <a:srgbClr val="1C216F"/>
                </a:solidFill>
                <a:latin typeface="HelveticaNeueLTPro-Md"/>
                <a:cs typeface="HelveticaNeueLTPro-Md"/>
              </a:rPr>
              <a:t>T</a:t>
            </a:r>
            <a:r>
              <a:rPr sz="900" b="1" spc="-45" dirty="0">
                <a:solidFill>
                  <a:srgbClr val="1C216F"/>
                </a:solidFill>
                <a:latin typeface="HelveticaNeueLTPro-Md"/>
                <a:cs typeface="HelveticaNeueLTPro-Md"/>
              </a:rPr>
              <a:t>W</a:t>
            </a:r>
            <a:r>
              <a:rPr sz="900" b="1" spc="-5" dirty="0">
                <a:solidFill>
                  <a:srgbClr val="1C216F"/>
                </a:solidFill>
                <a:latin typeface="HelveticaNeueLTPro-Md"/>
                <a:cs typeface="HelveticaNeueLTPro-Md"/>
              </a:rPr>
              <a:t>A</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5</a:t>
            </a:r>
            <a:r>
              <a:rPr sz="900" b="1" dirty="0">
                <a:solidFill>
                  <a:srgbClr val="1C216F"/>
                </a:solidFill>
                <a:latin typeface="HelveticaNeueLTPro-Md"/>
                <a:cs typeface="HelveticaNeueLTPro-Md"/>
              </a:rPr>
              <a:t>0</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pp</a:t>
            </a:r>
            <a:r>
              <a:rPr sz="900" b="1" dirty="0">
                <a:solidFill>
                  <a:srgbClr val="1C216F"/>
                </a:solidFill>
                <a:latin typeface="HelveticaNeueLTPro-Md"/>
                <a:cs typeface="HelveticaNeueLTPro-Md"/>
              </a:rPr>
              <a:t>m</a:t>
            </a:r>
            <a:r>
              <a:rPr sz="900" b="1" spc="-40" dirty="0">
                <a:solidFill>
                  <a:srgbClr val="1C216F"/>
                </a:solidFill>
                <a:latin typeface="HelveticaNeueLTPro-Md"/>
                <a:cs typeface="HelveticaNeueLTPro-Md"/>
              </a:rPr>
              <a:t> </a:t>
            </a:r>
            <a:r>
              <a:rPr sz="900" b="1" dirty="0">
                <a:solidFill>
                  <a:srgbClr val="1C216F"/>
                </a:solidFill>
                <a:latin typeface="HelveticaNeueLTPro-Md"/>
                <a:cs typeface="HelveticaNeueLTPro-Md"/>
              </a:rPr>
              <a:t>8</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hou</a:t>
            </a:r>
            <a:r>
              <a:rPr sz="900" b="1" spc="5" dirty="0">
                <a:solidFill>
                  <a:srgbClr val="1C216F"/>
                </a:solidFill>
                <a:latin typeface="HelveticaNeueLTPro-Md"/>
                <a:cs typeface="HelveticaNeueLTPro-Md"/>
              </a:rPr>
              <a:t>r</a:t>
            </a:r>
            <a:r>
              <a:rPr sz="900" b="1" spc="-5" dirty="0">
                <a:solidFill>
                  <a:srgbClr val="1C216F"/>
                </a:solidFill>
                <a:latin typeface="HelveticaNeueLTPro-Md"/>
                <a:cs typeface="HelveticaNeueLTPro-Md"/>
              </a:rPr>
              <a:t>s</a:t>
            </a:r>
            <a:r>
              <a:rPr sz="900" b="1" dirty="0">
                <a:solidFill>
                  <a:srgbClr val="1C216F"/>
                </a:solidFill>
                <a:latin typeface="HelveticaNeueLTPro-Md"/>
                <a:cs typeface="HelveticaNeueLTPro-Md"/>
              </a:rPr>
              <a:t>.</a:t>
            </a:r>
            <a:endParaRPr sz="900" b="1" dirty="0">
              <a:latin typeface="HelveticaNeueLTPro-Md"/>
              <a:cs typeface="HelveticaNeueLTPro-Md"/>
            </a:endParaRPr>
          </a:p>
          <a:p>
            <a:pPr marL="12700">
              <a:lnSpc>
                <a:spcPts val="1000"/>
              </a:lnSpc>
            </a:pPr>
            <a:r>
              <a:rPr sz="900" b="1" spc="15" dirty="0">
                <a:solidFill>
                  <a:srgbClr val="1C216F"/>
                </a:solidFill>
                <a:latin typeface="HelveticaNeueLTPro-Md"/>
                <a:cs typeface="HelveticaNeueLTPro-Md"/>
              </a:rPr>
              <a:t>T</a:t>
            </a:r>
            <a:r>
              <a:rPr sz="900" b="1" spc="-45" dirty="0">
                <a:solidFill>
                  <a:srgbClr val="1C216F"/>
                </a:solidFill>
                <a:latin typeface="HelveticaNeueLTPro-Md"/>
                <a:cs typeface="HelveticaNeueLTPro-Md"/>
              </a:rPr>
              <a:t>W</a:t>
            </a:r>
            <a:r>
              <a:rPr sz="900" b="1" spc="-5" dirty="0">
                <a:solidFill>
                  <a:srgbClr val="1C216F"/>
                </a:solidFill>
                <a:latin typeface="HelveticaNeueLTPro-Md"/>
                <a:cs typeface="HelveticaNeueLTPro-Md"/>
              </a:rPr>
              <a:t>A</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2</a:t>
            </a:r>
            <a:r>
              <a:rPr sz="900" b="1" spc="-15" dirty="0">
                <a:solidFill>
                  <a:srgbClr val="1C216F"/>
                </a:solidFill>
                <a:latin typeface="HelveticaNeueLTPro-Md"/>
                <a:cs typeface="HelveticaNeueLTPro-Md"/>
              </a:rPr>
              <a:t>2</a:t>
            </a:r>
            <a:r>
              <a:rPr sz="900" b="1" dirty="0">
                <a:solidFill>
                  <a:srgbClr val="1C216F"/>
                </a:solidFill>
                <a:latin typeface="HelveticaNeueLTPro-Md"/>
                <a:cs typeface="HelveticaNeueLTPro-Md"/>
              </a:rPr>
              <a:t>1</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5" dirty="0">
                <a:solidFill>
                  <a:srgbClr val="1C216F"/>
                </a:solidFill>
                <a:latin typeface="HelveticaNeueLTPro-Md"/>
                <a:cs typeface="HelveticaNeueLTPro-Md"/>
              </a:rPr>
              <a:t>g</a:t>
            </a:r>
            <a:r>
              <a:rPr sz="900" b="1" spc="-25" dirty="0">
                <a:solidFill>
                  <a:srgbClr val="1C216F"/>
                </a:solidFill>
                <a:latin typeface="HelveticaNeueLTPro-Md"/>
                <a:cs typeface="HelveticaNeueLTPro-Md"/>
              </a:rPr>
              <a:t>/</a:t>
            </a:r>
            <a:r>
              <a:rPr sz="900" b="1" spc="-10" dirty="0">
                <a:solidFill>
                  <a:srgbClr val="1C216F"/>
                </a:solidFill>
                <a:latin typeface="HelveticaNeueLTPro-Md"/>
                <a:cs typeface="HelveticaNeueLTPro-Md"/>
              </a:rPr>
              <a:t>m</a:t>
            </a:r>
            <a:r>
              <a:rPr sz="900" b="1" dirty="0">
                <a:solidFill>
                  <a:srgbClr val="1C216F"/>
                </a:solidFill>
                <a:latin typeface="HelveticaNeueLTPro-Md"/>
                <a:cs typeface="HelveticaNeueLTPro-Md"/>
              </a:rPr>
              <a:t>3</a:t>
            </a:r>
            <a:r>
              <a:rPr sz="900" b="1" spc="-40" dirty="0">
                <a:solidFill>
                  <a:srgbClr val="1C216F"/>
                </a:solidFill>
                <a:latin typeface="HelveticaNeueLTPro-Md"/>
                <a:cs typeface="HelveticaNeueLTPro-Md"/>
              </a:rPr>
              <a:t> </a:t>
            </a:r>
            <a:r>
              <a:rPr sz="900" b="1" dirty="0">
                <a:solidFill>
                  <a:srgbClr val="1C216F"/>
                </a:solidFill>
                <a:latin typeface="HelveticaNeueLTPro-Md"/>
                <a:cs typeface="HelveticaNeueLTPro-Md"/>
              </a:rPr>
              <a:t>8</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hou</a:t>
            </a:r>
            <a:r>
              <a:rPr sz="900" b="1" spc="5" dirty="0">
                <a:solidFill>
                  <a:srgbClr val="1C216F"/>
                </a:solidFill>
                <a:latin typeface="HelveticaNeueLTPro-Md"/>
                <a:cs typeface="HelveticaNeueLTPro-Md"/>
              </a:rPr>
              <a:t>r</a:t>
            </a:r>
            <a:r>
              <a:rPr sz="900" b="1" spc="-5" dirty="0">
                <a:solidFill>
                  <a:srgbClr val="1C216F"/>
                </a:solidFill>
                <a:latin typeface="HelveticaNeueLTPro-Md"/>
                <a:cs typeface="HelveticaNeueLTPro-Md"/>
              </a:rPr>
              <a:t>s</a:t>
            </a:r>
            <a:r>
              <a:rPr sz="900" b="1" dirty="0">
                <a:solidFill>
                  <a:srgbClr val="1C216F"/>
                </a:solidFill>
                <a:latin typeface="HelveticaNeueLTPro-Md"/>
                <a:cs typeface="HelveticaNeueLTPro-Md"/>
              </a:rPr>
              <a:t>.</a:t>
            </a:r>
            <a:endParaRPr sz="900" b="1" dirty="0">
              <a:latin typeface="HelveticaNeueLTPro-Md"/>
              <a:cs typeface="HelveticaNeueLTPro-Md"/>
            </a:endParaRPr>
          </a:p>
          <a:p>
            <a:pPr marL="12700">
              <a:lnSpc>
                <a:spcPts val="1000"/>
              </a:lnSpc>
            </a:pPr>
            <a:r>
              <a:rPr sz="900" b="1" spc="-10" dirty="0">
                <a:solidFill>
                  <a:srgbClr val="1C216F"/>
                </a:solidFill>
                <a:latin typeface="HelveticaNeueLTPro-Md"/>
                <a:cs typeface="HelveticaNeueLTPro-Md"/>
              </a:rPr>
              <a:t>S</a:t>
            </a:r>
            <a:r>
              <a:rPr sz="900" b="1" spc="-15" dirty="0">
                <a:solidFill>
                  <a:srgbClr val="1C216F"/>
                </a:solidFill>
                <a:latin typeface="HelveticaNeueLTPro-Md"/>
                <a:cs typeface="HelveticaNeueLTPro-Md"/>
              </a:rPr>
              <a:t>T</a:t>
            </a:r>
            <a:r>
              <a:rPr sz="900" b="1" spc="-10" dirty="0">
                <a:solidFill>
                  <a:srgbClr val="1C216F"/>
                </a:solidFill>
                <a:latin typeface="HelveticaNeueLTPro-Md"/>
                <a:cs typeface="HelveticaNeueLTPro-Md"/>
              </a:rPr>
              <a:t>EL</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60" dirty="0">
                <a:solidFill>
                  <a:srgbClr val="1C216F"/>
                </a:solidFill>
                <a:latin typeface="HelveticaNeueLTPro-Md"/>
                <a:cs typeface="HelveticaNeueLTPro-Md"/>
              </a:rPr>
              <a:t>1</a:t>
            </a:r>
            <a:r>
              <a:rPr sz="900" b="1" spc="5" dirty="0">
                <a:solidFill>
                  <a:srgbClr val="1C216F"/>
                </a:solidFill>
                <a:latin typeface="HelveticaNeueLTPro-Md"/>
                <a:cs typeface="HelveticaNeueLTPro-Md"/>
              </a:rPr>
              <a:t>0</a:t>
            </a:r>
            <a:r>
              <a:rPr sz="900" b="1" dirty="0">
                <a:solidFill>
                  <a:srgbClr val="1C216F"/>
                </a:solidFill>
                <a:latin typeface="HelveticaNeueLTPro-Md"/>
                <a:cs typeface="HelveticaNeueLTPro-Md"/>
              </a:rPr>
              <a:t>0</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pp</a:t>
            </a:r>
            <a:r>
              <a:rPr sz="900" b="1" dirty="0">
                <a:solidFill>
                  <a:srgbClr val="1C216F"/>
                </a:solidFill>
                <a:latin typeface="HelveticaNeueLTPro-Md"/>
                <a:cs typeface="HelveticaNeueLTPro-Md"/>
              </a:rPr>
              <a:t>m</a:t>
            </a:r>
            <a:r>
              <a:rPr sz="900" b="1" spc="-40" dirty="0">
                <a:solidFill>
                  <a:srgbClr val="1C216F"/>
                </a:solidFill>
                <a:latin typeface="HelveticaNeueLTPro-Md"/>
                <a:cs typeface="HelveticaNeueLTPro-Md"/>
              </a:rPr>
              <a:t> </a:t>
            </a:r>
            <a:r>
              <a:rPr sz="900" b="1" spc="-65" dirty="0">
                <a:solidFill>
                  <a:srgbClr val="1C216F"/>
                </a:solidFill>
                <a:latin typeface="HelveticaNeueLTPro-Md"/>
                <a:cs typeface="HelveticaNeueLTPro-Md"/>
              </a:rPr>
              <a:t>1</a:t>
            </a:r>
            <a:r>
              <a:rPr sz="900" b="1" dirty="0">
                <a:solidFill>
                  <a:srgbClr val="1C216F"/>
                </a:solidFill>
                <a:latin typeface="HelveticaNeueLTPro-Md"/>
                <a:cs typeface="HelveticaNeueLTPro-Md"/>
              </a:rPr>
              <a:t>5</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15" dirty="0">
                <a:solidFill>
                  <a:srgbClr val="1C216F"/>
                </a:solidFill>
                <a:latin typeface="HelveticaNeueLTPro-Md"/>
                <a:cs typeface="HelveticaNeueLTPro-Md"/>
              </a:rPr>
              <a:t>in</a:t>
            </a:r>
            <a:r>
              <a:rPr sz="900" b="1" spc="-10" dirty="0">
                <a:solidFill>
                  <a:srgbClr val="1C216F"/>
                </a:solidFill>
                <a:latin typeface="HelveticaNeueLTPro-Md"/>
                <a:cs typeface="HelveticaNeueLTPro-Md"/>
              </a:rPr>
              <a:t>u</a:t>
            </a:r>
            <a:r>
              <a:rPr sz="900" b="1" spc="-20" dirty="0">
                <a:solidFill>
                  <a:srgbClr val="1C216F"/>
                </a:solidFill>
                <a:latin typeface="HelveticaNeueLTPro-Md"/>
                <a:cs typeface="HelveticaNeueLTPro-Md"/>
              </a:rPr>
              <a:t>t</a:t>
            </a:r>
            <a:r>
              <a:rPr sz="900" b="1" spc="-5" dirty="0">
                <a:solidFill>
                  <a:srgbClr val="1C216F"/>
                </a:solidFill>
                <a:latin typeface="HelveticaNeueLTPro-Md"/>
                <a:cs typeface="HelveticaNeueLTPro-Md"/>
              </a:rPr>
              <a:t>es</a:t>
            </a:r>
            <a:r>
              <a:rPr sz="900" b="1" dirty="0">
                <a:solidFill>
                  <a:srgbClr val="1C216F"/>
                </a:solidFill>
                <a:latin typeface="HelveticaNeueLTPro-Md"/>
                <a:cs typeface="HelveticaNeueLTPro-Md"/>
              </a:rPr>
              <a:t>.</a:t>
            </a:r>
            <a:endParaRPr sz="900" b="1" dirty="0">
              <a:latin typeface="HelveticaNeueLTPro-Md"/>
              <a:cs typeface="HelveticaNeueLTPro-Md"/>
            </a:endParaRPr>
          </a:p>
          <a:p>
            <a:pPr marL="12700">
              <a:lnSpc>
                <a:spcPts val="1040"/>
              </a:lnSpc>
            </a:pPr>
            <a:r>
              <a:rPr sz="900" b="1" spc="-10" dirty="0">
                <a:solidFill>
                  <a:srgbClr val="1C216F"/>
                </a:solidFill>
                <a:latin typeface="HelveticaNeueLTPro-Md"/>
                <a:cs typeface="HelveticaNeueLTPro-Md"/>
              </a:rPr>
              <a:t>S</a:t>
            </a:r>
            <a:r>
              <a:rPr sz="900" b="1" spc="-15" dirty="0">
                <a:solidFill>
                  <a:srgbClr val="1C216F"/>
                </a:solidFill>
                <a:latin typeface="HelveticaNeueLTPro-Md"/>
                <a:cs typeface="HelveticaNeueLTPro-Md"/>
              </a:rPr>
              <a:t>T</a:t>
            </a:r>
            <a:r>
              <a:rPr sz="900" b="1" spc="-10" dirty="0">
                <a:solidFill>
                  <a:srgbClr val="1C216F"/>
                </a:solidFill>
                <a:latin typeface="HelveticaNeueLTPro-Md"/>
                <a:cs typeface="HelveticaNeueLTPro-Md"/>
              </a:rPr>
              <a:t>EL</a:t>
            </a:r>
            <a:r>
              <a:rPr sz="900" b="1" dirty="0">
                <a:solidFill>
                  <a:srgbClr val="1C216F"/>
                </a:solidFill>
                <a:latin typeface="HelveticaNeueLTPro-Md"/>
                <a:cs typeface="HelveticaNeueLTPro-Md"/>
              </a:rPr>
              <a:t>:</a:t>
            </a:r>
            <a:r>
              <a:rPr sz="900" b="1" spc="-40" dirty="0">
                <a:solidFill>
                  <a:srgbClr val="1C216F"/>
                </a:solidFill>
                <a:latin typeface="HelveticaNeueLTPro-Md"/>
                <a:cs typeface="HelveticaNeueLTPro-Md"/>
              </a:rPr>
              <a:t> </a:t>
            </a:r>
            <a:r>
              <a:rPr sz="900" b="1" spc="-5" dirty="0">
                <a:solidFill>
                  <a:srgbClr val="1C216F"/>
                </a:solidFill>
                <a:latin typeface="HelveticaNeueLTPro-Md"/>
                <a:cs typeface="HelveticaNeueLTPro-Md"/>
              </a:rPr>
              <a:t>4</a:t>
            </a:r>
            <a:r>
              <a:rPr sz="900" b="1" spc="-25" dirty="0">
                <a:solidFill>
                  <a:srgbClr val="1C216F"/>
                </a:solidFill>
                <a:latin typeface="HelveticaNeueLTPro-Md"/>
                <a:cs typeface="HelveticaNeueLTPro-Md"/>
              </a:rPr>
              <a:t>4</a:t>
            </a:r>
            <a:r>
              <a:rPr sz="900" b="1" dirty="0">
                <a:solidFill>
                  <a:srgbClr val="1C216F"/>
                </a:solidFill>
                <a:latin typeface="HelveticaNeueLTPro-Md"/>
                <a:cs typeface="HelveticaNeueLTPro-Md"/>
              </a:rPr>
              <a:t>2</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5" dirty="0">
                <a:solidFill>
                  <a:srgbClr val="1C216F"/>
                </a:solidFill>
                <a:latin typeface="HelveticaNeueLTPro-Md"/>
                <a:cs typeface="HelveticaNeueLTPro-Md"/>
              </a:rPr>
              <a:t>g</a:t>
            </a:r>
            <a:r>
              <a:rPr sz="900" b="1" spc="-25" dirty="0">
                <a:solidFill>
                  <a:srgbClr val="1C216F"/>
                </a:solidFill>
                <a:latin typeface="HelveticaNeueLTPro-Md"/>
                <a:cs typeface="HelveticaNeueLTPro-Md"/>
              </a:rPr>
              <a:t>/</a:t>
            </a:r>
            <a:r>
              <a:rPr sz="900" b="1" spc="-10" dirty="0">
                <a:solidFill>
                  <a:srgbClr val="1C216F"/>
                </a:solidFill>
                <a:latin typeface="HelveticaNeueLTPro-Md"/>
                <a:cs typeface="HelveticaNeueLTPro-Md"/>
              </a:rPr>
              <a:t>m</a:t>
            </a:r>
            <a:r>
              <a:rPr sz="900" b="1" dirty="0">
                <a:solidFill>
                  <a:srgbClr val="1C216F"/>
                </a:solidFill>
                <a:latin typeface="HelveticaNeueLTPro-Md"/>
                <a:cs typeface="HelveticaNeueLTPro-Md"/>
              </a:rPr>
              <a:t>3</a:t>
            </a:r>
            <a:r>
              <a:rPr sz="900" b="1" spc="-40" dirty="0">
                <a:solidFill>
                  <a:srgbClr val="1C216F"/>
                </a:solidFill>
                <a:latin typeface="HelveticaNeueLTPro-Md"/>
                <a:cs typeface="HelveticaNeueLTPro-Md"/>
              </a:rPr>
              <a:t> </a:t>
            </a:r>
            <a:r>
              <a:rPr sz="900" b="1" spc="-65" dirty="0">
                <a:solidFill>
                  <a:srgbClr val="1C216F"/>
                </a:solidFill>
                <a:latin typeface="HelveticaNeueLTPro-Md"/>
                <a:cs typeface="HelveticaNeueLTPro-Md"/>
              </a:rPr>
              <a:t>1</a:t>
            </a:r>
            <a:r>
              <a:rPr sz="900" b="1" dirty="0">
                <a:solidFill>
                  <a:srgbClr val="1C216F"/>
                </a:solidFill>
                <a:latin typeface="HelveticaNeueLTPro-Md"/>
                <a:cs typeface="HelveticaNeueLTPro-Md"/>
              </a:rPr>
              <a:t>5</a:t>
            </a:r>
            <a:r>
              <a:rPr sz="900" b="1" spc="-40" dirty="0">
                <a:solidFill>
                  <a:srgbClr val="1C216F"/>
                </a:solidFill>
                <a:latin typeface="HelveticaNeueLTPro-Md"/>
                <a:cs typeface="HelveticaNeueLTPro-Md"/>
              </a:rPr>
              <a:t> </a:t>
            </a:r>
            <a:r>
              <a:rPr sz="900" b="1" spc="-10" dirty="0">
                <a:solidFill>
                  <a:srgbClr val="1C216F"/>
                </a:solidFill>
                <a:latin typeface="HelveticaNeueLTPro-Md"/>
                <a:cs typeface="HelveticaNeueLTPro-Md"/>
              </a:rPr>
              <a:t>m</a:t>
            </a:r>
            <a:r>
              <a:rPr sz="900" b="1" spc="-15" dirty="0">
                <a:solidFill>
                  <a:srgbClr val="1C216F"/>
                </a:solidFill>
                <a:latin typeface="HelveticaNeueLTPro-Md"/>
                <a:cs typeface="HelveticaNeueLTPro-Md"/>
              </a:rPr>
              <a:t>in</a:t>
            </a:r>
            <a:r>
              <a:rPr sz="900" b="1" spc="-10" dirty="0">
                <a:solidFill>
                  <a:srgbClr val="1C216F"/>
                </a:solidFill>
                <a:latin typeface="HelveticaNeueLTPro-Md"/>
                <a:cs typeface="HelveticaNeueLTPro-Md"/>
              </a:rPr>
              <a:t>u</a:t>
            </a:r>
            <a:r>
              <a:rPr sz="900" b="1" spc="-20" dirty="0">
                <a:solidFill>
                  <a:srgbClr val="1C216F"/>
                </a:solidFill>
                <a:latin typeface="HelveticaNeueLTPro-Md"/>
                <a:cs typeface="HelveticaNeueLTPro-Md"/>
              </a:rPr>
              <a:t>t</a:t>
            </a:r>
            <a:r>
              <a:rPr sz="900" b="1" spc="-5" dirty="0">
                <a:solidFill>
                  <a:srgbClr val="1C216F"/>
                </a:solidFill>
                <a:latin typeface="HelveticaNeueLTPro-Md"/>
                <a:cs typeface="HelveticaNeueLTPro-Md"/>
              </a:rPr>
              <a:t>es</a:t>
            </a:r>
            <a:r>
              <a:rPr sz="900" b="1" dirty="0">
                <a:solidFill>
                  <a:srgbClr val="1C216F"/>
                </a:solidFill>
                <a:latin typeface="HelveticaNeueLTPro-Md"/>
                <a:cs typeface="HelveticaNeueLTPro-Md"/>
              </a:rPr>
              <a:t>.</a:t>
            </a:r>
            <a:endParaRPr sz="900" b="1" dirty="0">
              <a:latin typeface="HelveticaNeueLTPro-Md"/>
              <a:cs typeface="HelveticaNeueLTPro-Md"/>
            </a:endParaRPr>
          </a:p>
        </p:txBody>
      </p:sp>
      <p:sp>
        <p:nvSpPr>
          <p:cNvPr id="12" name="object 12"/>
          <p:cNvSpPr txBox="1"/>
          <p:nvPr/>
        </p:nvSpPr>
        <p:spPr>
          <a:xfrm>
            <a:off x="615950" y="2590800"/>
            <a:ext cx="49149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X</a:t>
            </a:r>
            <a:r>
              <a:rPr sz="900" b="1" spc="15" dirty="0">
                <a:solidFill>
                  <a:srgbClr val="025FAD"/>
                </a:solidFill>
                <a:latin typeface="Helvetica Neue LT Pro 75"/>
                <a:cs typeface="Helvetica Neue LT Pro 75"/>
              </a:rPr>
              <a:t>Y</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EN</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14" name="object 14"/>
          <p:cNvSpPr txBox="1"/>
          <p:nvPr/>
        </p:nvSpPr>
        <p:spPr>
          <a:xfrm>
            <a:off x="615950" y="6543040"/>
            <a:ext cx="49149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X</a:t>
            </a:r>
            <a:r>
              <a:rPr sz="900" b="1" spc="15" dirty="0">
                <a:solidFill>
                  <a:srgbClr val="025FAD"/>
                </a:solidFill>
                <a:latin typeface="Helvetica Neue LT Pro 75"/>
                <a:cs typeface="Helvetica Neue LT Pro 75"/>
              </a:rPr>
              <a:t>Y</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EN</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5" name="object 15"/>
          <p:cNvSpPr txBox="1"/>
          <p:nvPr/>
        </p:nvSpPr>
        <p:spPr>
          <a:xfrm>
            <a:off x="2675635" y="6553200"/>
            <a:ext cx="2984500" cy="1679947"/>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100 ppm 8 hours.</a:t>
            </a:r>
          </a:p>
          <a:p>
            <a:pPr marL="12700">
              <a:lnSpc>
                <a:spcPts val="1040"/>
              </a:lnSpc>
              <a:spcBef>
                <a:spcPts val="100"/>
              </a:spcBef>
            </a:pPr>
            <a:r>
              <a:rPr lang="en-TT" sz="900" b="1" spc="-30" dirty="0">
                <a:solidFill>
                  <a:srgbClr val="1C216F"/>
                </a:solidFill>
                <a:latin typeface="Helvetica Neue LT Pro 75"/>
                <a:cs typeface="Helvetica Neue LT Pro 75"/>
              </a:rPr>
              <a:t>TWA: 434 mg/m3 8 hours.</a:t>
            </a:r>
          </a:p>
          <a:p>
            <a:pPr marL="12700">
              <a:lnSpc>
                <a:spcPts val="1040"/>
              </a:lnSpc>
              <a:spcBef>
                <a:spcPts val="100"/>
              </a:spcBef>
            </a:pPr>
            <a:r>
              <a:rPr lang="en-TT" sz="900" b="1" spc="-30" dirty="0">
                <a:solidFill>
                  <a:srgbClr val="1C216F"/>
                </a:solidFill>
                <a:latin typeface="Helvetica Neue LT Pro 75"/>
                <a:cs typeface="Helvetica Neue LT Pro 75"/>
              </a:rPr>
              <a:t>STEL: 150 ppm 15 minutes.</a:t>
            </a:r>
          </a:p>
          <a:p>
            <a:pPr marL="12700">
              <a:lnSpc>
                <a:spcPts val="1040"/>
              </a:lnSpc>
              <a:spcBef>
                <a:spcPts val="100"/>
              </a:spcBef>
            </a:pPr>
            <a:r>
              <a:rPr lang="en-TT" sz="900" b="1" spc="-30" dirty="0">
                <a:solidFill>
                  <a:srgbClr val="1C216F"/>
                </a:solidFill>
                <a:latin typeface="Helvetica Neue LT Pro 75"/>
                <a:cs typeface="Helvetica Neue LT Pro 75"/>
              </a:rPr>
              <a:t>STEL: 651 mg/m3 15 minutes.</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 TWA: 100 ppm 8 hours.</a:t>
            </a:r>
          </a:p>
          <a:p>
            <a:pPr marL="12700">
              <a:lnSpc>
                <a:spcPts val="1040"/>
              </a:lnSpc>
              <a:spcBef>
                <a:spcPts val="100"/>
              </a:spcBef>
            </a:pPr>
            <a:r>
              <a:rPr lang="en-TT" sz="900" b="1" spc="-30" dirty="0">
                <a:solidFill>
                  <a:srgbClr val="1C216F"/>
                </a:solidFill>
                <a:latin typeface="Helvetica Neue LT Pro 75"/>
                <a:cs typeface="Helvetica Neue LT Pro 75"/>
              </a:rPr>
              <a:t>TWA: 435 mg/m3 8 hours.</a:t>
            </a:r>
          </a:p>
          <a:p>
            <a:pPr marL="12700">
              <a:lnSpc>
                <a:spcPts val="1040"/>
              </a:lnSpc>
              <a:spcBef>
                <a:spcPts val="100"/>
              </a:spcBef>
            </a:pPr>
            <a:r>
              <a:rPr lang="en-TT" sz="900" b="1" spc="-30" dirty="0">
                <a:solidFill>
                  <a:srgbClr val="1C216F"/>
                </a:solidFill>
                <a:latin typeface="Helvetica Neue LT Pro 75"/>
                <a:cs typeface="Helvetica Neue LT Pro 75"/>
              </a:rPr>
              <a:t>STEL: 150 ppm 15 minutes.</a:t>
            </a:r>
          </a:p>
          <a:p>
            <a:pPr marL="12700">
              <a:lnSpc>
                <a:spcPts val="1040"/>
              </a:lnSpc>
              <a:spcBef>
                <a:spcPts val="100"/>
              </a:spcBef>
            </a:pPr>
            <a:r>
              <a:rPr lang="en-TT" sz="900" b="1" spc="-30" dirty="0">
                <a:solidFill>
                  <a:srgbClr val="1C216F"/>
                </a:solidFill>
                <a:latin typeface="Helvetica Neue LT Pro 75"/>
                <a:cs typeface="Helvetica Neue LT Pro 75"/>
              </a:rPr>
              <a:t>STEL: 655 mg/m3 15 minutes.</a:t>
            </a:r>
          </a:p>
          <a:p>
            <a:pPr marL="12700">
              <a:lnSpc>
                <a:spcPts val="1040"/>
              </a:lnSpc>
              <a:spcBef>
                <a:spcPts val="100"/>
              </a:spcBef>
            </a:pPr>
            <a:r>
              <a:rPr lang="en-TT" sz="900" b="1" spc="-30" dirty="0">
                <a:solidFill>
                  <a:srgbClr val="1C216F"/>
                </a:solidFill>
                <a:latin typeface="Helvetica Neue LT Pro 75"/>
                <a:cs typeface="Helvetica Neue LT Pro 75"/>
              </a:rPr>
              <a:t>OSHA PEL (United States, 6/2010). TWA: 100 ppm 8 hours.</a:t>
            </a:r>
          </a:p>
          <a:p>
            <a:pPr marL="12700">
              <a:lnSpc>
                <a:spcPts val="1040"/>
              </a:lnSpc>
              <a:spcBef>
                <a:spcPts val="100"/>
              </a:spcBef>
            </a:pPr>
            <a:r>
              <a:rPr lang="en-TT" sz="900" b="1" spc="-30" dirty="0">
                <a:solidFill>
                  <a:srgbClr val="1C216F"/>
                </a:solidFill>
                <a:latin typeface="Helvetica Neue LT Pro 75"/>
                <a:cs typeface="Helvetica Neue LT Pro 75"/>
              </a:rPr>
              <a:t>TWA: 435 mg/m3 8 hours.</a:t>
            </a:r>
          </a:p>
        </p:txBody>
      </p:sp>
      <p:sp>
        <p:nvSpPr>
          <p:cNvPr id="17" name="object 17"/>
          <p:cNvSpPr txBox="1"/>
          <p:nvPr/>
        </p:nvSpPr>
        <p:spPr>
          <a:xfrm>
            <a:off x="2675635" y="8375303"/>
            <a:ext cx="2983230" cy="692497"/>
          </a:xfrm>
          <a:prstGeom prst="rect">
            <a:avLst/>
          </a:prstGeom>
        </p:spPr>
        <p:txBody>
          <a:bodyPr vert="horz" wrap="square" lIns="0" tIns="12700" rIns="0" bIns="0" rtlCol="0">
            <a:spAutoFit/>
          </a:bodyPr>
          <a:lstStyle/>
          <a:p>
            <a:pPr marL="12700">
              <a:lnSpc>
                <a:spcPts val="1040"/>
              </a:lnSpc>
              <a:spcBef>
                <a:spcPts val="100"/>
              </a:spcBef>
            </a:pPr>
            <a:r>
              <a:rPr lang="en-TT" sz="900" b="1" spc="-30" dirty="0">
                <a:solidFill>
                  <a:srgbClr val="1C216F"/>
                </a:solidFill>
                <a:latin typeface="Helvetica Neue LT Pro 75"/>
                <a:cs typeface="Helvetica Neue LT Pro 75"/>
              </a:rPr>
              <a:t>ACGIH TLV (United States, 3/2012).</a:t>
            </a:r>
          </a:p>
          <a:p>
            <a:pPr marL="12700">
              <a:lnSpc>
                <a:spcPts val="1040"/>
              </a:lnSpc>
              <a:spcBef>
                <a:spcPts val="100"/>
              </a:spcBef>
            </a:pPr>
            <a:r>
              <a:rPr lang="en-TT" sz="900" b="1" spc="-30" dirty="0">
                <a:solidFill>
                  <a:srgbClr val="1C216F"/>
                </a:solidFill>
                <a:latin typeface="Helvetica Neue LT Pro 75"/>
                <a:cs typeface="Helvetica Neue LT Pro 75"/>
              </a:rPr>
              <a:t>TWA: 10 mg/m3 8 hours.</a:t>
            </a:r>
          </a:p>
          <a:p>
            <a:pPr marL="12700">
              <a:lnSpc>
                <a:spcPts val="1040"/>
              </a:lnSpc>
              <a:spcBef>
                <a:spcPts val="100"/>
              </a:spcBef>
            </a:pPr>
            <a:r>
              <a:rPr lang="en-TT" sz="900" b="1" spc="-30"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TT" sz="900" b="1" spc="-30" dirty="0">
                <a:solidFill>
                  <a:srgbClr val="1C216F"/>
                </a:solidFill>
                <a:latin typeface="Helvetica Neue LT Pro 75"/>
                <a:cs typeface="Helvetica Neue LT Pro 75"/>
              </a:rPr>
              <a:t>TWA: 15 mg/m3 8 hours. Form: Total dust</a:t>
            </a:r>
          </a:p>
        </p:txBody>
      </p:sp>
      <p:sp>
        <p:nvSpPr>
          <p:cNvPr id="18" name="object 18"/>
          <p:cNvSpPr txBox="1"/>
          <p:nvPr/>
        </p:nvSpPr>
        <p:spPr>
          <a:xfrm>
            <a:off x="615950" y="837184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9" name="object 19"/>
          <p:cNvSpPr txBox="1"/>
          <p:nvPr/>
        </p:nvSpPr>
        <p:spPr>
          <a:xfrm>
            <a:off x="2675635" y="35052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20" name="object 20"/>
          <p:cNvSpPr txBox="1"/>
          <p:nvPr/>
        </p:nvSpPr>
        <p:spPr>
          <a:xfrm>
            <a:off x="615950" y="349504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21" name="object 21"/>
          <p:cNvSpPr txBox="1"/>
          <p:nvPr/>
        </p:nvSpPr>
        <p:spPr>
          <a:xfrm>
            <a:off x="2675635" y="4572000"/>
            <a:ext cx="3139440" cy="1872307"/>
          </a:xfrm>
          <a:prstGeom prst="rect">
            <a:avLst/>
          </a:prstGeom>
        </p:spPr>
        <p:txBody>
          <a:bodyPr vert="horz" wrap="square" lIns="0" tIns="12700" rIns="0" bIns="0" rtlCol="0">
            <a:spAutoFit/>
          </a:bodyPr>
          <a:lstStyle/>
          <a:p>
            <a:pPr marL="12700">
              <a:lnSpc>
                <a:spcPts val="1040"/>
              </a:lnSpc>
              <a:spcBef>
                <a:spcPts val="100"/>
              </a:spcBef>
            </a:pPr>
            <a:r>
              <a:rPr lang="en-TT" sz="900" b="1" spc="-5" dirty="0">
                <a:solidFill>
                  <a:srgbClr val="1C216F"/>
                </a:solidFill>
                <a:latin typeface="Helvetica Neue LT Pro 75"/>
                <a:cs typeface="Helvetica Neue LT Pro 75"/>
              </a:rPr>
              <a:t>OSHA PEL Z3 (United States, 9/2005). Notes: 250/(%SiO2+5)</a:t>
            </a:r>
          </a:p>
          <a:p>
            <a:pPr marL="12700">
              <a:lnSpc>
                <a:spcPts val="1040"/>
              </a:lnSpc>
              <a:spcBef>
                <a:spcPts val="100"/>
              </a:spcBef>
            </a:pPr>
            <a:r>
              <a:rPr lang="en-TT" sz="900" b="1" spc="-5" dirty="0">
                <a:solidFill>
                  <a:srgbClr val="1C216F"/>
                </a:solidFill>
                <a:latin typeface="Helvetica Neue LT Pro 75"/>
                <a:cs typeface="Helvetica Neue LT Pro 75"/>
              </a:rPr>
              <a:t>TWA: 250 MPPCF / (%SiO2+5) 8 hours. Form: Respirable OSHA PEL Z3 (United States, 9/2005). Notes: 10/(SiO2+2) TWA: 10 MG/M3 / (%SiO2+2) 8 hours. Form: Respirable OSHA PEL 1989 (United States, 3/1989). Notes: as quartz TWA: 0.1 mg/m3, (as quartz) 8 hours. Form: Respirable dust ACGIH TLV (United States, 3/2012).</a:t>
            </a:r>
          </a:p>
          <a:p>
            <a:pPr marL="12700">
              <a:lnSpc>
                <a:spcPts val="1040"/>
              </a:lnSpc>
              <a:spcBef>
                <a:spcPts val="100"/>
              </a:spcBef>
            </a:pPr>
            <a:r>
              <a:rPr lang="en-TT" sz="900" b="1" spc="-5" dirty="0">
                <a:solidFill>
                  <a:srgbClr val="1C216F"/>
                </a:solidFill>
                <a:latin typeface="Helvetica Neue LT Pro 75"/>
                <a:cs typeface="Helvetica Neue LT Pro 75"/>
              </a:rPr>
              <a:t>TWA: 0.025 mg/m3 8 hours. Form: Respirable fraction</a:t>
            </a:r>
          </a:p>
          <a:p>
            <a:pPr marL="12700">
              <a:lnSpc>
                <a:spcPts val="1040"/>
              </a:lnSpc>
              <a:spcBef>
                <a:spcPts val="100"/>
              </a:spcBef>
            </a:pPr>
            <a:r>
              <a:rPr lang="en-TT"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TT" sz="900" b="1" spc="-5" dirty="0">
                <a:solidFill>
                  <a:srgbClr val="1C216F"/>
                </a:solidFill>
                <a:latin typeface="Helvetica Neue LT Pro 75"/>
                <a:cs typeface="Helvetica Neue LT Pro 75"/>
              </a:rPr>
              <a:t>TWA: 0.05 mg/m3 10 hours. Form: respirable dust</a:t>
            </a:r>
          </a:p>
          <a:p>
            <a:pPr marL="12700">
              <a:lnSpc>
                <a:spcPts val="1040"/>
              </a:lnSpc>
              <a:spcBef>
                <a:spcPts val="100"/>
              </a:spcBef>
            </a:pPr>
            <a:r>
              <a:rPr lang="en-TT" sz="900" b="1" spc="-5" dirty="0">
                <a:solidFill>
                  <a:srgbClr val="1C216F"/>
                </a:solidFill>
                <a:latin typeface="Helvetica Neue LT Pro 75"/>
                <a:cs typeface="Helvetica Neue LT Pro 75"/>
              </a:rPr>
              <a:t>OSHA PEL Z3 (United States, 9/2005). Notes: 30/(%SiO2+2) TWA: 30 MG/M3 / (%SiO2+2) 8 hours. Form: Total dust.</a:t>
            </a:r>
          </a:p>
        </p:txBody>
      </p:sp>
      <p:sp>
        <p:nvSpPr>
          <p:cNvPr id="22" name="object 22"/>
          <p:cNvSpPr txBox="1"/>
          <p:nvPr/>
        </p:nvSpPr>
        <p:spPr>
          <a:xfrm>
            <a:off x="615950" y="4648200"/>
            <a:ext cx="1289050" cy="289823"/>
          </a:xfrm>
          <a:prstGeom prst="rect">
            <a:avLst/>
          </a:prstGeom>
        </p:spPr>
        <p:txBody>
          <a:bodyPr vert="horz" wrap="square" lIns="0" tIns="12700" rIns="0" bIns="0" rtlCol="0">
            <a:spAutoFit/>
          </a:bodyPr>
          <a:lstStyle/>
          <a:p>
            <a:pPr marL="12700">
              <a:lnSpc>
                <a:spcPct val="100000"/>
              </a:lnSpc>
              <a:spcBef>
                <a:spcPts val="100"/>
              </a:spcBef>
            </a:pPr>
            <a:r>
              <a:rPr lang="en-TT" sz="900" b="1" spc="-5" dirty="0">
                <a:solidFill>
                  <a:srgbClr val="025FAD"/>
                </a:solidFill>
                <a:latin typeface="Helvetica Neue LT Pro 75"/>
                <a:cs typeface="Helvetica Neue LT Pro 75"/>
              </a:rPr>
              <a:t>Crystalline silica (Quartz)</a:t>
            </a:r>
            <a:endParaRPr sz="900" dirty="0">
              <a:latin typeface="Helvetica Neue LT Pro 75"/>
              <a:cs typeface="Helvetica Neue LT Pro 75"/>
            </a:endParaRPr>
          </a:p>
        </p:txBody>
      </p:sp>
      <p:sp>
        <p:nvSpPr>
          <p:cNvPr id="23" name="object 23"/>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24" name="object 24"/>
          <p:cNvSpPr txBox="1"/>
          <p:nvPr/>
        </p:nvSpPr>
        <p:spPr>
          <a:xfrm>
            <a:off x="2675635" y="1926814"/>
            <a:ext cx="1986914" cy="151323"/>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25" name="object 25"/>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dirty="0">
              <a:latin typeface="Helvetica Neue LT Pro 75"/>
              <a:cs typeface="Helvetica Neue LT Pro 75"/>
            </a:endParaRPr>
          </a:p>
        </p:txBody>
      </p:sp>
      <p:sp>
        <p:nvSpPr>
          <p:cNvPr id="26" name="object 26"/>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576072" y="8305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576072" y="6477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576072" y="4495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32"/>
          <p:cNvSpPr/>
          <p:nvPr/>
        </p:nvSpPr>
        <p:spPr>
          <a:xfrm>
            <a:off x="576072"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p:nvPr/>
        </p:nvSpPr>
        <p:spPr>
          <a:xfrm>
            <a:off x="576072" y="2514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36" name="object 32">
            <a:extLst>
              <a:ext uri="{FF2B5EF4-FFF2-40B4-BE49-F238E27FC236}">
                <a16:creationId xmlns:a16="http://schemas.microsoft.com/office/drawing/2014/main" id="{2B460B30-D20C-40BB-AC21-65FB41B378F2}"/>
              </a:ext>
            </a:extLst>
          </p:cNvPr>
          <p:cNvSpPr/>
          <p:nvPr/>
        </p:nvSpPr>
        <p:spPr>
          <a:xfrm>
            <a:off x="609600" y="381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20">
            <a:extLst>
              <a:ext uri="{FF2B5EF4-FFF2-40B4-BE49-F238E27FC236}">
                <a16:creationId xmlns:a16="http://schemas.microsoft.com/office/drawing/2014/main" id="{61FBF291-5884-453C-9737-994729BC0D25}"/>
              </a:ext>
            </a:extLst>
          </p:cNvPr>
          <p:cNvSpPr txBox="1"/>
          <p:nvPr/>
        </p:nvSpPr>
        <p:spPr>
          <a:xfrm>
            <a:off x="609600" y="3810000"/>
            <a:ext cx="96583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barium </a:t>
            </a:r>
            <a:r>
              <a:rPr lang="en-TT" sz="900" b="1" spc="10" dirty="0" err="1">
                <a:solidFill>
                  <a:srgbClr val="025FAD"/>
                </a:solidFill>
                <a:latin typeface="Helvetica Neue LT Pro 75"/>
                <a:cs typeface="Helvetica Neue LT Pro 75"/>
              </a:rPr>
              <a:t>sulfate</a:t>
            </a:r>
            <a:endParaRPr sz="900" dirty="0">
              <a:latin typeface="Helvetica Neue LT Pro 75"/>
              <a:cs typeface="Helvetica Neue LT Pro 75"/>
            </a:endParaRPr>
          </a:p>
        </p:txBody>
      </p:sp>
      <p:sp>
        <p:nvSpPr>
          <p:cNvPr id="38" name="object 19">
            <a:extLst>
              <a:ext uri="{FF2B5EF4-FFF2-40B4-BE49-F238E27FC236}">
                <a16:creationId xmlns:a16="http://schemas.microsoft.com/office/drawing/2014/main" id="{1F5B5C3F-DBA5-4563-91EC-C86981129049}"/>
              </a:ext>
            </a:extLst>
          </p:cNvPr>
          <p:cNvSpPr txBox="1"/>
          <p:nvPr/>
        </p:nvSpPr>
        <p:spPr>
          <a:xfrm>
            <a:off x="2667000" y="383267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39" name="object 32">
            <a:extLst>
              <a:ext uri="{FF2B5EF4-FFF2-40B4-BE49-F238E27FC236}">
                <a16:creationId xmlns:a16="http://schemas.microsoft.com/office/drawing/2014/main" id="{0F9D793D-5CE3-40D5-A6BC-6CD011C6069A}"/>
              </a:ext>
            </a:extLst>
          </p:cNvPr>
          <p:cNvSpPr/>
          <p:nvPr/>
        </p:nvSpPr>
        <p:spPr>
          <a:xfrm>
            <a:off x="609600" y="4114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20">
            <a:extLst>
              <a:ext uri="{FF2B5EF4-FFF2-40B4-BE49-F238E27FC236}">
                <a16:creationId xmlns:a16="http://schemas.microsoft.com/office/drawing/2014/main" id="{72F188D9-CA17-401B-B659-C5F40115B3C8}"/>
              </a:ext>
            </a:extLst>
          </p:cNvPr>
          <p:cNvSpPr txBox="1"/>
          <p:nvPr/>
        </p:nvSpPr>
        <p:spPr>
          <a:xfrm>
            <a:off x="609600" y="4192077"/>
            <a:ext cx="1416685" cy="151323"/>
          </a:xfrm>
          <a:prstGeom prst="rect">
            <a:avLst/>
          </a:prstGeom>
        </p:spPr>
        <p:txBody>
          <a:bodyPr vert="horz" wrap="square" lIns="0" tIns="12700" rIns="0" bIns="0" rtlCol="0">
            <a:spAutoFit/>
          </a:bodyPr>
          <a:lstStyle/>
          <a:p>
            <a:pPr marL="12700">
              <a:lnSpc>
                <a:spcPct val="100000"/>
              </a:lnSpc>
              <a:spcBef>
                <a:spcPts val="100"/>
              </a:spcBef>
            </a:pPr>
            <a:r>
              <a:rPr lang="en-TT" sz="900" b="1" spc="10" dirty="0">
                <a:solidFill>
                  <a:srgbClr val="025FAD"/>
                </a:solidFill>
                <a:latin typeface="Helvetica Neue LT Pro 75"/>
                <a:cs typeface="Helvetica Neue LT Pro 75"/>
              </a:rPr>
              <a:t>Stoddard solvent</a:t>
            </a:r>
            <a:endParaRPr sz="900" dirty="0">
              <a:latin typeface="Helvetica Neue LT Pro 75"/>
              <a:cs typeface="Helvetica Neue LT Pro 75"/>
            </a:endParaRPr>
          </a:p>
        </p:txBody>
      </p:sp>
      <p:sp>
        <p:nvSpPr>
          <p:cNvPr id="41" name="object 19">
            <a:extLst>
              <a:ext uri="{FF2B5EF4-FFF2-40B4-BE49-F238E27FC236}">
                <a16:creationId xmlns:a16="http://schemas.microsoft.com/office/drawing/2014/main" id="{1769019D-D0F2-41C8-A58D-7EB81DC6ACB3}"/>
              </a:ext>
            </a:extLst>
          </p:cNvPr>
          <p:cNvSpPr txBox="1"/>
          <p:nvPr/>
        </p:nvSpPr>
        <p:spPr>
          <a:xfrm>
            <a:off x="2667000" y="4213671"/>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42" name="object 28">
            <a:extLst>
              <a:ext uri="{FF2B5EF4-FFF2-40B4-BE49-F238E27FC236}">
                <a16:creationId xmlns:a16="http://schemas.microsoft.com/office/drawing/2014/main" id="{192A3F2A-745E-471B-AEC1-583F1175E8A6}"/>
              </a:ext>
            </a:extLst>
          </p:cNvPr>
          <p:cNvSpPr/>
          <p:nvPr/>
        </p:nvSpPr>
        <p:spPr>
          <a:xfrm>
            <a:off x="609600" y="9220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8">
            <a:extLst>
              <a:ext uri="{FF2B5EF4-FFF2-40B4-BE49-F238E27FC236}">
                <a16:creationId xmlns:a16="http://schemas.microsoft.com/office/drawing/2014/main" id="{376EC2A2-9D32-4417-8B7A-5AAF41A40AB3}"/>
              </a:ext>
            </a:extLst>
          </p:cNvPr>
          <p:cNvSpPr txBox="1">
            <a:spLocks noGrp="1"/>
          </p:cNvSpPr>
          <p:nvPr>
            <p:ph type="title"/>
          </p:nvPr>
        </p:nvSpPr>
        <p:spPr>
          <a:xfrm>
            <a:off x="444500" y="889000"/>
            <a:ext cx="57277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4">
            <a:extLst>
              <a:ext uri="{FF2B5EF4-FFF2-40B4-BE49-F238E27FC236}">
                <a16:creationId xmlns:a16="http://schemas.microsoft.com/office/drawing/2014/main" id="{D8558D44-F3F4-4731-9ED5-92ED15C4D667}"/>
              </a:ext>
            </a:extLst>
          </p:cNvPr>
          <p:cNvSpPr txBox="1">
            <a:spLocks/>
          </p:cNvSpPr>
          <p:nvPr/>
        </p:nvSpPr>
        <p:spPr>
          <a:xfrm>
            <a:off x="444500" y="888380"/>
            <a:ext cx="5041900" cy="388620"/>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endParaRPr lang="en-TT" sz="2350" kern="0" dirty="0">
              <a:solidFill>
                <a:sysClr val="windowText" lastClr="000000"/>
              </a:solidFill>
              <a:latin typeface="HelveticaNeueLTPro-Roman"/>
              <a:cs typeface="HelveticaNeueLTPro-Roman"/>
            </a:endParaRPr>
          </a:p>
        </p:txBody>
      </p:sp>
      <p:sp>
        <p:nvSpPr>
          <p:cNvPr id="3" name="object 8">
            <a:extLst>
              <a:ext uri="{FF2B5EF4-FFF2-40B4-BE49-F238E27FC236}">
                <a16:creationId xmlns:a16="http://schemas.microsoft.com/office/drawing/2014/main" id="{5EE0C860-140D-4703-A25A-1842B56655CD}"/>
              </a:ext>
            </a:extLst>
          </p:cNvPr>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grpSp>
        <p:nvGrpSpPr>
          <p:cNvPr id="4" name="object 3">
            <a:extLst>
              <a:ext uri="{FF2B5EF4-FFF2-40B4-BE49-F238E27FC236}">
                <a16:creationId xmlns:a16="http://schemas.microsoft.com/office/drawing/2014/main" id="{4182ADB6-7E3E-4F93-9465-E25E70963A49}"/>
              </a:ext>
            </a:extLst>
          </p:cNvPr>
          <p:cNvGrpSpPr/>
          <p:nvPr/>
        </p:nvGrpSpPr>
        <p:grpSpPr>
          <a:xfrm>
            <a:off x="7318184" y="1508086"/>
            <a:ext cx="128270" cy="6530340"/>
            <a:chOff x="7318184" y="1508086"/>
            <a:chExt cx="128270" cy="6530340"/>
          </a:xfrm>
        </p:grpSpPr>
        <p:sp>
          <p:nvSpPr>
            <p:cNvPr id="5" name="object 4">
              <a:extLst>
                <a:ext uri="{FF2B5EF4-FFF2-40B4-BE49-F238E27FC236}">
                  <a16:creationId xmlns:a16="http://schemas.microsoft.com/office/drawing/2014/main" id="{EB63DEA4-F3B0-497D-A44B-89919B2A6692}"/>
                </a:ext>
              </a:extLst>
            </p:cNvPr>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6" name="object 5">
              <a:extLst>
                <a:ext uri="{FF2B5EF4-FFF2-40B4-BE49-F238E27FC236}">
                  <a16:creationId xmlns:a16="http://schemas.microsoft.com/office/drawing/2014/main" id="{62CC12EF-8931-42CD-B356-80164BDF1FB3}"/>
                </a:ext>
              </a:extLst>
            </p:cNvPr>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7" name="object 6">
              <a:extLst>
                <a:ext uri="{FF2B5EF4-FFF2-40B4-BE49-F238E27FC236}">
                  <a16:creationId xmlns:a16="http://schemas.microsoft.com/office/drawing/2014/main" id="{F86DAF20-A02A-43BE-A82B-662D1DE51B74}"/>
                </a:ext>
              </a:extLst>
            </p:cNvPr>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8" name="object 7">
              <a:extLst>
                <a:ext uri="{FF2B5EF4-FFF2-40B4-BE49-F238E27FC236}">
                  <a16:creationId xmlns:a16="http://schemas.microsoft.com/office/drawing/2014/main" id="{893914D7-DA5E-43D8-B10A-6646E7E33D60}"/>
                </a:ext>
              </a:extLst>
            </p:cNvPr>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9" name="object 25">
            <a:extLst>
              <a:ext uri="{FF2B5EF4-FFF2-40B4-BE49-F238E27FC236}">
                <a16:creationId xmlns:a16="http://schemas.microsoft.com/office/drawing/2014/main" id="{D55C8365-53A5-4C70-89E2-1467E328742C}"/>
              </a:ext>
            </a:extLst>
          </p:cNvPr>
          <p:cNvSpPr txBox="1"/>
          <p:nvPr/>
        </p:nvSpPr>
        <p:spPr>
          <a:xfrm>
            <a:off x="615950" y="1637104"/>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dirty="0">
              <a:latin typeface="Helvetica Neue LT Pro 75"/>
              <a:cs typeface="Helvetica Neue LT Pro 75"/>
            </a:endParaRPr>
          </a:p>
        </p:txBody>
      </p:sp>
      <p:sp>
        <p:nvSpPr>
          <p:cNvPr id="10" name="object 24">
            <a:extLst>
              <a:ext uri="{FF2B5EF4-FFF2-40B4-BE49-F238E27FC236}">
                <a16:creationId xmlns:a16="http://schemas.microsoft.com/office/drawing/2014/main" id="{09E2B27D-FB44-4B97-8BB1-2552C216A57B}"/>
              </a:ext>
            </a:extLst>
          </p:cNvPr>
          <p:cNvSpPr txBox="1"/>
          <p:nvPr/>
        </p:nvSpPr>
        <p:spPr>
          <a:xfrm>
            <a:off x="2675635" y="1926814"/>
            <a:ext cx="1986914" cy="151323"/>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11" name="object 23">
            <a:extLst>
              <a:ext uri="{FF2B5EF4-FFF2-40B4-BE49-F238E27FC236}">
                <a16:creationId xmlns:a16="http://schemas.microsoft.com/office/drawing/2014/main" id="{5A675D75-9C7A-4A3A-955E-512B12433AF8}"/>
              </a:ext>
            </a:extLst>
          </p:cNvPr>
          <p:cNvSpPr txBox="1"/>
          <p:nvPr/>
        </p:nvSpPr>
        <p:spPr>
          <a:xfrm>
            <a:off x="615950" y="1926814"/>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2" name="object 26">
            <a:extLst>
              <a:ext uri="{FF2B5EF4-FFF2-40B4-BE49-F238E27FC236}">
                <a16:creationId xmlns:a16="http://schemas.microsoft.com/office/drawing/2014/main" id="{2700DA0E-4030-421B-8E15-24F454FDEBB9}"/>
              </a:ext>
            </a:extLst>
          </p:cNvPr>
          <p:cNvSpPr/>
          <p:nvPr/>
        </p:nvSpPr>
        <p:spPr>
          <a:xfrm>
            <a:off x="576072" y="18900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3" name="object 27">
            <a:extLst>
              <a:ext uri="{FF2B5EF4-FFF2-40B4-BE49-F238E27FC236}">
                <a16:creationId xmlns:a16="http://schemas.microsoft.com/office/drawing/2014/main" id="{BCBBAEDE-EA21-4FD3-A777-596616ABC1AB}"/>
              </a:ext>
            </a:extLst>
          </p:cNvPr>
          <p:cNvSpPr/>
          <p:nvPr/>
        </p:nvSpPr>
        <p:spPr>
          <a:xfrm>
            <a:off x="576072" y="213600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4" name="object 10">
            <a:extLst>
              <a:ext uri="{FF2B5EF4-FFF2-40B4-BE49-F238E27FC236}">
                <a16:creationId xmlns:a16="http://schemas.microsoft.com/office/drawing/2014/main" id="{BB0C2D6E-D8B7-4929-AB84-A785E91FAC56}"/>
              </a:ext>
            </a:extLst>
          </p:cNvPr>
          <p:cNvSpPr txBox="1"/>
          <p:nvPr/>
        </p:nvSpPr>
        <p:spPr>
          <a:xfrm>
            <a:off x="615949" y="2172811"/>
            <a:ext cx="112966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silicon dioxide</a:t>
            </a:r>
            <a:endParaRPr sz="900" dirty="0">
              <a:latin typeface="Helvetica Neue LT Pro 75"/>
              <a:cs typeface="Helvetica Neue LT Pro 75"/>
            </a:endParaRPr>
          </a:p>
        </p:txBody>
      </p:sp>
      <p:sp>
        <p:nvSpPr>
          <p:cNvPr id="15" name="object 11">
            <a:extLst>
              <a:ext uri="{FF2B5EF4-FFF2-40B4-BE49-F238E27FC236}">
                <a16:creationId xmlns:a16="http://schemas.microsoft.com/office/drawing/2014/main" id="{E64FBC44-AC8E-41C2-B5F2-59A9F17E8EEB}"/>
              </a:ext>
            </a:extLst>
          </p:cNvPr>
          <p:cNvSpPr txBox="1"/>
          <p:nvPr/>
        </p:nvSpPr>
        <p:spPr>
          <a:xfrm>
            <a:off x="2675635" y="2209800"/>
            <a:ext cx="3139440"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6 mg/m3 10 hours.</a:t>
            </a:r>
          </a:p>
        </p:txBody>
      </p:sp>
      <p:sp>
        <p:nvSpPr>
          <p:cNvPr id="16" name="object 32">
            <a:extLst>
              <a:ext uri="{FF2B5EF4-FFF2-40B4-BE49-F238E27FC236}">
                <a16:creationId xmlns:a16="http://schemas.microsoft.com/office/drawing/2014/main" id="{5CDCBB84-7BD8-4A13-87E9-08D9D2B4C7EF}"/>
              </a:ext>
            </a:extLst>
          </p:cNvPr>
          <p:cNvSpPr/>
          <p:nvPr/>
        </p:nvSpPr>
        <p:spPr>
          <a:xfrm>
            <a:off x="615316" y="2514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7" name="object 10">
            <a:extLst>
              <a:ext uri="{FF2B5EF4-FFF2-40B4-BE49-F238E27FC236}">
                <a16:creationId xmlns:a16="http://schemas.microsoft.com/office/drawing/2014/main" id="{ADBA1572-8D1F-4D09-A3B4-8086E3650C52}"/>
              </a:ext>
            </a:extLst>
          </p:cNvPr>
          <p:cNvSpPr txBox="1"/>
          <p:nvPr/>
        </p:nvSpPr>
        <p:spPr>
          <a:xfrm>
            <a:off x="609600" y="2591877"/>
            <a:ext cx="112966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barium </a:t>
            </a:r>
            <a:r>
              <a:rPr lang="en-TT" sz="900" b="1" spc="40" dirty="0" err="1">
                <a:solidFill>
                  <a:srgbClr val="025FAD"/>
                </a:solidFill>
                <a:latin typeface="Helvetica Neue LT Pro 75"/>
                <a:cs typeface="Helvetica Neue LT Pro 75"/>
              </a:rPr>
              <a:t>sulfate</a:t>
            </a:r>
            <a:endParaRPr sz="900" dirty="0">
              <a:latin typeface="Helvetica Neue LT Pro 75"/>
              <a:cs typeface="Helvetica Neue LT Pro 75"/>
            </a:endParaRPr>
          </a:p>
        </p:txBody>
      </p:sp>
      <p:sp>
        <p:nvSpPr>
          <p:cNvPr id="18" name="object 11">
            <a:extLst>
              <a:ext uri="{FF2B5EF4-FFF2-40B4-BE49-F238E27FC236}">
                <a16:creationId xmlns:a16="http://schemas.microsoft.com/office/drawing/2014/main" id="{DB89D380-9537-4DD8-B02D-07EBC83EF3A0}"/>
              </a:ext>
            </a:extLst>
          </p:cNvPr>
          <p:cNvSpPr txBox="1"/>
          <p:nvPr/>
        </p:nvSpPr>
        <p:spPr>
          <a:xfrm>
            <a:off x="2667000" y="2590800"/>
            <a:ext cx="3139440" cy="152605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a:t>
            </a:r>
          </a:p>
          <a:p>
            <a:pPr marL="12700">
              <a:lnSpc>
                <a:spcPts val="1040"/>
              </a:lnSpc>
              <a:spcBef>
                <a:spcPts val="100"/>
              </a:spcBef>
            </a:pPr>
            <a:r>
              <a:rPr lang="en-US" sz="900" b="1" spc="-5" dirty="0">
                <a:solidFill>
                  <a:srgbClr val="1C216F"/>
                </a:solidFill>
                <a:latin typeface="Helvetica Neue LT Pro 75"/>
                <a:cs typeface="Helvetica Neue LT Pro 75"/>
              </a:rPr>
              <a:t>TWA: 10 mg/m3 8 hours. Form: Total dust 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Respirable fraction</a:t>
            </a:r>
          </a:p>
          <a:p>
            <a:pPr marL="12700">
              <a:lnSpc>
                <a:spcPts val="1040"/>
              </a:lnSpc>
              <a:spcBef>
                <a:spcPts val="100"/>
              </a:spcBef>
            </a:pPr>
            <a:r>
              <a:rPr lang="en-US" sz="900" b="1" spc="-5" dirty="0">
                <a:solidFill>
                  <a:srgbClr val="1C216F"/>
                </a:solidFill>
                <a:latin typeface="Helvetica Neue LT Pro 75"/>
                <a:cs typeface="Helvetica Neue LT Pro 75"/>
              </a:rPr>
              <a:t>TWA: 10 mg/m3 10 hours. Form: Total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19" name="object 32">
            <a:extLst>
              <a:ext uri="{FF2B5EF4-FFF2-40B4-BE49-F238E27FC236}">
                <a16:creationId xmlns:a16="http://schemas.microsoft.com/office/drawing/2014/main" id="{09639AB1-63C3-4015-BD94-0C674803454A}"/>
              </a:ext>
            </a:extLst>
          </p:cNvPr>
          <p:cNvSpPr/>
          <p:nvPr/>
        </p:nvSpPr>
        <p:spPr>
          <a:xfrm>
            <a:off x="609600" y="4191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0" name="object 10">
            <a:extLst>
              <a:ext uri="{FF2B5EF4-FFF2-40B4-BE49-F238E27FC236}">
                <a16:creationId xmlns:a16="http://schemas.microsoft.com/office/drawing/2014/main" id="{EE4FBCC4-0AF9-43D5-B502-143682ABF0AC}"/>
              </a:ext>
            </a:extLst>
          </p:cNvPr>
          <p:cNvSpPr txBox="1"/>
          <p:nvPr/>
        </p:nvSpPr>
        <p:spPr>
          <a:xfrm>
            <a:off x="609600" y="4267200"/>
            <a:ext cx="112966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barium </a:t>
            </a:r>
            <a:r>
              <a:rPr lang="en-TT" sz="900" b="1" spc="40" dirty="0" err="1">
                <a:solidFill>
                  <a:srgbClr val="025FAD"/>
                </a:solidFill>
                <a:latin typeface="Helvetica Neue LT Pro 75"/>
                <a:cs typeface="Helvetica Neue LT Pro 75"/>
              </a:rPr>
              <a:t>sulfate</a:t>
            </a:r>
            <a:endParaRPr sz="900" dirty="0">
              <a:latin typeface="Helvetica Neue LT Pro 75"/>
              <a:cs typeface="Helvetica Neue LT Pro 75"/>
            </a:endParaRPr>
          </a:p>
        </p:txBody>
      </p:sp>
      <p:sp>
        <p:nvSpPr>
          <p:cNvPr id="21" name="object 11">
            <a:extLst>
              <a:ext uri="{FF2B5EF4-FFF2-40B4-BE49-F238E27FC236}">
                <a16:creationId xmlns:a16="http://schemas.microsoft.com/office/drawing/2014/main" id="{9E04A3A6-C3DF-48E9-8B8C-1162686AD67A}"/>
              </a:ext>
            </a:extLst>
          </p:cNvPr>
          <p:cNvSpPr txBox="1"/>
          <p:nvPr/>
        </p:nvSpPr>
        <p:spPr>
          <a:xfrm>
            <a:off x="2667000" y="4265141"/>
            <a:ext cx="3139440" cy="1218282"/>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3.5 mg/m3 8 hours.</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 TWA: 3.5 mg/m3 10 hours.</a:t>
            </a:r>
          </a:p>
          <a:p>
            <a:pPr marL="12700">
              <a:lnSpc>
                <a:spcPts val="1040"/>
              </a:lnSpc>
              <a:spcBef>
                <a:spcPts val="100"/>
              </a:spcBef>
            </a:pPr>
            <a:r>
              <a:rPr lang="en-US" sz="900" b="1" spc="-5" dirty="0">
                <a:solidFill>
                  <a:srgbClr val="1C216F"/>
                </a:solidFill>
                <a:latin typeface="Helvetica Neue LT Pro 75"/>
                <a:cs typeface="Helvetica Neue LT Pro 75"/>
              </a:rPr>
              <a:t>TWA: 0.1 mg of PAHs/cm3 10 hours. ACGIH TLV (United States, 3/2012). TWA: 3 mg/m3 8 hours. Form: Inhalable fraction</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 TWA: 3.5 mg/m3 8 hours.</a:t>
            </a:r>
          </a:p>
        </p:txBody>
      </p:sp>
      <p:pic>
        <p:nvPicPr>
          <p:cNvPr id="22" name="Picture 21">
            <a:extLst>
              <a:ext uri="{FF2B5EF4-FFF2-40B4-BE49-F238E27FC236}">
                <a16:creationId xmlns:a16="http://schemas.microsoft.com/office/drawing/2014/main" id="{E78BD562-369E-4F9D-9C07-A7DF0CE6B72E}"/>
              </a:ext>
            </a:extLst>
          </p:cNvPr>
          <p:cNvPicPr>
            <a:picLocks noChangeAspect="1"/>
          </p:cNvPicPr>
          <p:nvPr/>
        </p:nvPicPr>
        <p:blipFill>
          <a:blip r:embed="rId2"/>
          <a:stretch>
            <a:fillRect/>
          </a:stretch>
        </p:blipFill>
        <p:spPr>
          <a:xfrm>
            <a:off x="609032" y="5562600"/>
            <a:ext cx="6553768" cy="12193"/>
          </a:xfrm>
          <a:prstGeom prst="rect">
            <a:avLst/>
          </a:prstGeom>
        </p:spPr>
      </p:pic>
      <p:sp>
        <p:nvSpPr>
          <p:cNvPr id="24" name="object 8">
            <a:extLst>
              <a:ext uri="{FF2B5EF4-FFF2-40B4-BE49-F238E27FC236}">
                <a16:creationId xmlns:a16="http://schemas.microsoft.com/office/drawing/2014/main" id="{39521496-1139-48D7-AB2E-F9D528943D82}"/>
              </a:ext>
            </a:extLst>
          </p:cNvPr>
          <p:cNvSpPr txBox="1">
            <a:spLocks/>
          </p:cNvSpPr>
          <p:nvPr/>
        </p:nvSpPr>
        <p:spPr>
          <a:xfrm>
            <a:off x="444500" y="888380"/>
            <a:ext cx="5880100" cy="378309"/>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US" sz="2350" kern="0" spc="-85">
                <a:solidFill>
                  <a:srgbClr val="2DBEEF"/>
                </a:solidFill>
                <a:latin typeface="HelveticaNeueLTPro-Roman"/>
                <a:cs typeface="HelveticaNeueLTPro-Roman"/>
              </a:rPr>
              <a:t>BERGER EPILUX 4 FLOOR BASE  PART A</a:t>
            </a:r>
            <a:endParaRPr lang="en-US"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204246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1682822"/>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10" name="object 10"/>
          <p:cNvSpPr txBox="1"/>
          <p:nvPr/>
        </p:nvSpPr>
        <p:spPr>
          <a:xfrm>
            <a:off x="615950" y="1682822"/>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a:latin typeface="Helvetica Neue LT Pro 75"/>
              <a:cs typeface="Helvetica Neue LT Pro 75"/>
            </a:endParaRPr>
          </a:p>
        </p:txBody>
      </p:sp>
      <p:sp>
        <p:nvSpPr>
          <p:cNvPr id="11" name="object 11"/>
          <p:cNvSpPr txBox="1"/>
          <p:nvPr/>
        </p:nvSpPr>
        <p:spPr>
          <a:xfrm>
            <a:off x="2675635" y="344424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Use only with adequate ventilation. Use process enclosures, local exhaust ventilation or other engineering controls to keep worker exposure to airborne contaminants below any recommended or statutory limits. The engineering controls also need to keep gas, vapor or dust concentrations below any lower explosive limits. Use explosion-proof ventilation equipment.</a:t>
            </a:r>
            <a:endParaRPr sz="900" dirty="0">
              <a:latin typeface="HelveticaNeueLTPro-Md"/>
              <a:cs typeface="HelveticaNeueLTPro-Md"/>
            </a:endParaRPr>
          </a:p>
        </p:txBody>
      </p:sp>
      <p:sp>
        <p:nvSpPr>
          <p:cNvPr id="12" name="object 12"/>
          <p:cNvSpPr txBox="1"/>
          <p:nvPr/>
        </p:nvSpPr>
        <p:spPr>
          <a:xfrm>
            <a:off x="615950" y="344424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13" name="object 13"/>
          <p:cNvSpPr txBox="1"/>
          <p:nvPr/>
        </p:nvSpPr>
        <p:spPr>
          <a:xfrm>
            <a:off x="2675635" y="4252913"/>
            <a:ext cx="4213860" cy="795089"/>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hands, forearms and face thoroughly after handling chemical products, before eating, smoking and using the lavatory and at the end of the working period. Appropriate techniques should be used to remove potentially contaminated clothing. Contaminated work clothing should not be allowed out of the workplace. Wash contaminated clothing before reusing. Ensure that eyewash stations and safety showers are close to the workstation location.</a:t>
            </a:r>
            <a:endParaRPr sz="900" dirty="0">
              <a:latin typeface="HelveticaNeueLTPro-Md"/>
              <a:cs typeface="HelveticaNeueLTPro-Md"/>
            </a:endParaRPr>
          </a:p>
        </p:txBody>
      </p:sp>
      <p:sp>
        <p:nvSpPr>
          <p:cNvPr id="14" name="object 14"/>
          <p:cNvSpPr txBox="1"/>
          <p:nvPr/>
        </p:nvSpPr>
        <p:spPr>
          <a:xfrm>
            <a:off x="615950" y="4252913"/>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a:latin typeface="Helvetica Neue LT Pro 75"/>
              <a:cs typeface="Helvetica Neue LT Pro 75"/>
            </a:endParaRPr>
          </a:p>
        </p:txBody>
      </p:sp>
      <p:sp>
        <p:nvSpPr>
          <p:cNvPr id="15" name="object 15"/>
          <p:cNvSpPr txBox="1"/>
          <p:nvPr/>
        </p:nvSpPr>
        <p:spPr>
          <a:xfrm>
            <a:off x="2675635" y="510540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Use a properly fitted, air-purifying or air-fed respirator complying with an approved standard if a risk assessment indicates this is necessary. Respirator selection must be based on known or anticipated exposure levels, the hazards of the product and the safe working limits of the selected respirator.</a:t>
            </a:r>
            <a:endParaRPr sz="900" dirty="0">
              <a:latin typeface="HelveticaNeueLTPro-Md"/>
              <a:cs typeface="HelveticaNeueLTPro-Md"/>
            </a:endParaRPr>
          </a:p>
        </p:txBody>
      </p:sp>
      <p:sp>
        <p:nvSpPr>
          <p:cNvPr id="16" name="object 16"/>
          <p:cNvSpPr txBox="1"/>
          <p:nvPr/>
        </p:nvSpPr>
        <p:spPr>
          <a:xfrm>
            <a:off x="615950" y="517144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7" name="object 17"/>
          <p:cNvSpPr txBox="1"/>
          <p:nvPr/>
        </p:nvSpPr>
        <p:spPr>
          <a:xfrm>
            <a:off x="2675635" y="5807006"/>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901552"/>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chemical splash goggles.</a:t>
            </a:r>
            <a:endParaRPr sz="900" dirty="0">
              <a:latin typeface="HelveticaNeueLTPro-Md"/>
              <a:cs typeface="HelveticaNeueLTPro-Md"/>
            </a:endParaRP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615097"/>
            <a:ext cx="4213860" cy="948978"/>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 When there is a risk of ignition from static electricity, wear anti-static protective clothing. For the greatest protection from static discharges, clothing should include anti-static overalls, boots and gloves. Refer to European Standard EN 1149 for further information on material and design requirements and test methods.</a:t>
            </a:r>
          </a:p>
        </p:txBody>
      </p:sp>
      <p:sp>
        <p:nvSpPr>
          <p:cNvPr id="22" name="object 22"/>
          <p:cNvSpPr txBox="1"/>
          <p:nvPr/>
        </p:nvSpPr>
        <p:spPr>
          <a:xfrm>
            <a:off x="615950" y="7615097"/>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3" name="object 23"/>
          <p:cNvSpPr txBox="1"/>
          <p:nvPr/>
        </p:nvSpPr>
        <p:spPr>
          <a:xfrm>
            <a:off x="2675635" y="8709643"/>
            <a:ext cx="4213860" cy="589905"/>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 Emissions from ventilation or work process equipment should be checked to ensure</a:t>
            </a:r>
          </a:p>
          <a:p>
            <a:pPr marL="12700" marR="5080" algn="just">
              <a:lnSpc>
                <a:spcPts val="1000"/>
              </a:lnSpc>
              <a:spcBef>
                <a:spcPts val="200"/>
              </a:spcBef>
            </a:pPr>
            <a:r>
              <a:rPr lang="en-US" sz="900" spc="-20" dirty="0">
                <a:solidFill>
                  <a:srgbClr val="1C216F"/>
                </a:solidFill>
                <a:latin typeface="HelveticaNeueLTPro-Md"/>
                <a:cs typeface="HelveticaNeueLTPro-Md"/>
              </a:rPr>
              <a:t>they comply with the requirements of environmental protection legislation. In some </a:t>
            </a:r>
          </a:p>
          <a:p>
            <a:pPr marL="12700" marR="5080" algn="just">
              <a:lnSpc>
                <a:spcPts val="1000"/>
              </a:lnSpc>
              <a:spcBef>
                <a:spcPts val="200"/>
              </a:spcBef>
            </a:pPr>
            <a:r>
              <a:rPr lang="en-US" sz="900" spc="-20" dirty="0">
                <a:solidFill>
                  <a:srgbClr val="1C216F"/>
                </a:solidFill>
                <a:latin typeface="HelveticaNeueLTPro-Md"/>
                <a:cs typeface="HelveticaNeueLTPro-Md"/>
              </a:rPr>
              <a:t>cases, fume scrubbers, filters or engineering modifications to the process equipment will be necessary to reduce emissions to acceptable levels.</a:t>
            </a:r>
          </a:p>
        </p:txBody>
      </p:sp>
      <p:sp>
        <p:nvSpPr>
          <p:cNvPr id="24" name="object 24"/>
          <p:cNvSpPr txBox="1"/>
          <p:nvPr/>
        </p:nvSpPr>
        <p:spPr>
          <a:xfrm>
            <a:off x="615950" y="8709643"/>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25" name="object 25"/>
          <p:cNvSpPr/>
          <p:nvPr/>
        </p:nvSpPr>
        <p:spPr>
          <a:xfrm>
            <a:off x="600115"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00115" y="417284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7" name="object 27"/>
          <p:cNvSpPr/>
          <p:nvPr/>
        </p:nvSpPr>
        <p:spPr>
          <a:xfrm>
            <a:off x="600115" y="5105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2692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82147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53502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62956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34" name="object 8">
            <a:extLst>
              <a:ext uri="{FF2B5EF4-FFF2-40B4-BE49-F238E27FC236}">
                <a16:creationId xmlns:a16="http://schemas.microsoft.com/office/drawing/2014/main" id="{9A9809EC-A535-4AD2-B7B8-D3884299465F}"/>
              </a:ext>
            </a:extLst>
          </p:cNvPr>
          <p:cNvSpPr txBox="1">
            <a:spLocks noGrp="1"/>
          </p:cNvSpPr>
          <p:nvPr>
            <p:ph type="title"/>
          </p:nvPr>
        </p:nvSpPr>
        <p:spPr>
          <a:xfrm>
            <a:off x="444500" y="889000"/>
            <a:ext cx="63373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667000" y="4121222"/>
            <a:ext cx="243649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Closed</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cup:</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26.85°C</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(80.3°F)</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[Abel’s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close</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cup]</a:t>
            </a:r>
            <a:endParaRPr sz="90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1" name="object 31"/>
          <p:cNvSpPr txBox="1"/>
          <p:nvPr/>
        </p:nvSpPr>
        <p:spPr>
          <a:xfrm>
            <a:off x="2667000" y="6153223"/>
            <a:ext cx="11557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1.4274 g/cm3</a:t>
            </a:r>
            <a:endParaRPr sz="900" dirty="0">
              <a:latin typeface="HelveticaNeueLTPro-Md"/>
              <a:cs typeface="HelveticaNeueLTPro-Md"/>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9" name="object 8">
            <a:extLst>
              <a:ext uri="{FF2B5EF4-FFF2-40B4-BE49-F238E27FC236}">
                <a16:creationId xmlns:a16="http://schemas.microsoft.com/office/drawing/2014/main" id="{A860D419-41A0-4ED2-93DF-1D12381DB5B8}"/>
              </a:ext>
            </a:extLst>
          </p:cNvPr>
          <p:cNvSpPr txBox="1">
            <a:spLocks noGrp="1"/>
          </p:cNvSpPr>
          <p:nvPr>
            <p:ph type="title"/>
          </p:nvPr>
        </p:nvSpPr>
        <p:spPr>
          <a:xfrm>
            <a:off x="444500" y="889000"/>
            <a:ext cx="6261100"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661" y="1833195"/>
            <a:ext cx="2462530" cy="543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Harmful</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by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inhalation.</a:t>
            </a:r>
            <a:endParaRPr sz="900">
              <a:latin typeface="HelveticaNeueLTPro-Md"/>
              <a:cs typeface="HelveticaNeueLTPro-Md"/>
            </a:endParaRPr>
          </a:p>
          <a:p>
            <a:pPr marL="12700" marR="5080" indent="-635">
              <a:lnSpc>
                <a:spcPts val="1000"/>
              </a:lnSpc>
              <a:spcBef>
                <a:spcPts val="60"/>
              </a:spcBef>
            </a:pPr>
            <a:r>
              <a:rPr sz="900" spc="5" dirty="0">
                <a:solidFill>
                  <a:srgbClr val="1C216F"/>
                </a:solidFill>
                <a:latin typeface="HelveticaNeueLTPro-Md"/>
                <a:cs typeface="HelveticaNeueLTPro-Md"/>
              </a:rPr>
              <a:t>Irritating </a:t>
            </a:r>
            <a:r>
              <a:rPr sz="900" spc="-5" dirty="0">
                <a:solidFill>
                  <a:srgbClr val="1C216F"/>
                </a:solidFill>
                <a:latin typeface="HelveticaNeueLTPro-Md"/>
                <a:cs typeface="HelveticaNeueLTPro-Md"/>
              </a:rPr>
              <a:t>to </a:t>
            </a:r>
            <a:r>
              <a:rPr sz="900" spc="5" dirty="0">
                <a:solidFill>
                  <a:srgbClr val="1C216F"/>
                </a:solidFill>
                <a:latin typeface="HelveticaNeueLTPro-Md"/>
                <a:cs typeface="HelveticaNeueLTPro-Md"/>
              </a:rPr>
              <a:t>mouth, throat and stomach.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Harmful</a:t>
            </a:r>
            <a:r>
              <a:rPr sz="900" dirty="0">
                <a:solidFill>
                  <a:srgbClr val="1C216F"/>
                </a:solidFill>
                <a:latin typeface="HelveticaNeueLTPro-Md"/>
                <a:cs typeface="HelveticaNeueLTPro-Md"/>
              </a:rPr>
              <a:t> in</a:t>
            </a:r>
            <a:r>
              <a:rPr sz="900" spc="5" dirty="0">
                <a:solidFill>
                  <a:srgbClr val="1C216F"/>
                </a:solidFill>
                <a:latin typeface="HelveticaNeueLTPro-Md"/>
                <a:cs typeface="HelveticaNeueLTPro-Md"/>
              </a:rPr>
              <a:t> contact </a:t>
            </a:r>
            <a:r>
              <a:rPr sz="900" dirty="0">
                <a:solidFill>
                  <a:srgbClr val="1C216F"/>
                </a:solidFill>
                <a:latin typeface="HelveticaNeueLTPro-Md"/>
                <a:cs typeface="HelveticaNeueLTPro-Md"/>
              </a:rPr>
              <a:t>with</a:t>
            </a:r>
            <a:r>
              <a:rPr sz="900" spc="5" dirty="0">
                <a:solidFill>
                  <a:srgbClr val="1C216F"/>
                </a:solidFill>
                <a:latin typeface="HelveticaNeueLTPro-Md"/>
                <a:cs typeface="HelveticaNeueLTPro-Md"/>
              </a:rPr>
              <a:t> skin. Irritating</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skin.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Irritating</a:t>
            </a:r>
            <a:r>
              <a:rPr sz="900" spc="-5" dirty="0">
                <a:solidFill>
                  <a:srgbClr val="1C216F"/>
                </a:solidFill>
                <a:latin typeface="HelveticaNeueLTPro-Md"/>
                <a:cs typeface="HelveticaNeueLTPro-Md"/>
              </a:rPr>
              <a:t> to</a:t>
            </a:r>
            <a:r>
              <a:rPr sz="900" dirty="0">
                <a:solidFill>
                  <a:srgbClr val="1C216F"/>
                </a:solidFill>
                <a:latin typeface="HelveticaNeueLTPro-Md"/>
                <a:cs typeface="HelveticaNeueLTPro-Md"/>
              </a:rPr>
              <a:t> eyes.</a:t>
            </a:r>
            <a:endParaRPr sz="900">
              <a:latin typeface="HelveticaNeueLTPro-Md"/>
              <a:cs typeface="HelveticaNeueLTPro-Md"/>
            </a:endParaRPr>
          </a:p>
        </p:txBody>
      </p:sp>
      <p:sp>
        <p:nvSpPr>
          <p:cNvPr id="12" name="object 12"/>
          <p:cNvSpPr txBox="1"/>
          <p:nvPr/>
        </p:nvSpPr>
        <p:spPr>
          <a:xfrm>
            <a:off x="615950" y="8659695"/>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dirty="0">
              <a:latin typeface="Helvetica Neue LT Pro 75"/>
              <a:cs typeface="Helvetica Neue LT Pro 75"/>
            </a:endParaRPr>
          </a:p>
        </p:txBody>
      </p:sp>
      <p:sp>
        <p:nvSpPr>
          <p:cNvPr id="13" name="object 13"/>
          <p:cNvSpPr txBox="1"/>
          <p:nvPr/>
        </p:nvSpPr>
        <p:spPr>
          <a:xfrm>
            <a:off x="615950" y="8837495"/>
            <a:ext cx="554990" cy="543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  Ingestion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endParaRPr sz="900">
              <a:latin typeface="HelveticaNeueLTPro-Md"/>
              <a:cs typeface="HelveticaNeueLTPro-Md"/>
            </a:endParaRPr>
          </a:p>
          <a:p>
            <a:pPr marL="12700">
              <a:lnSpc>
                <a:spcPts val="980"/>
              </a:lnSpc>
            </a:pPr>
            <a:r>
              <a:rPr sz="900" dirty="0">
                <a:solidFill>
                  <a:srgbClr val="1C216F"/>
                </a:solidFill>
                <a:latin typeface="HelveticaNeueLTPro-Md"/>
                <a:cs typeface="HelveticaNeueLTPro-Md"/>
              </a:rPr>
              <a:t>Eyes</a:t>
            </a:r>
            <a:endParaRPr sz="900">
              <a:latin typeface="HelveticaNeueLTPro-Md"/>
              <a:cs typeface="HelveticaNeueLTPro-Md"/>
            </a:endParaRPr>
          </a:p>
        </p:txBody>
      </p:sp>
      <p:sp>
        <p:nvSpPr>
          <p:cNvPr id="14" name="object 14"/>
          <p:cNvSpPr txBox="1"/>
          <p:nvPr/>
        </p:nvSpPr>
        <p:spPr>
          <a:xfrm>
            <a:off x="2425776" y="8837495"/>
            <a:ext cx="4050665" cy="543560"/>
          </a:xfrm>
          <a:prstGeom prst="rect">
            <a:avLst/>
          </a:prstGeom>
        </p:spPr>
        <p:txBody>
          <a:bodyPr vert="horz" wrap="square" lIns="0" tIns="12700" rIns="0" bIns="0" rtlCol="0">
            <a:spAutoFit/>
          </a:bodyPr>
          <a:lstStyle/>
          <a:p>
            <a:pPr marL="12700">
              <a:lnSpc>
                <a:spcPts val="1040"/>
              </a:lnSpc>
              <a:spcBef>
                <a:spcPts val="100"/>
              </a:spcBef>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a:latin typeface="HelveticaNeueLTPro-Md"/>
              <a:cs typeface="HelveticaNeueLTPro-Md"/>
            </a:endParaRPr>
          </a:p>
          <a:p>
            <a:pPr marL="12700">
              <a:lnSpc>
                <a:spcPts val="104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symptoms</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include </a:t>
            </a:r>
            <a:r>
              <a:rPr sz="900" dirty="0">
                <a:solidFill>
                  <a:srgbClr val="1C216F"/>
                </a:solidFill>
                <a:latin typeface="HelveticaNeueLTPro-Md"/>
                <a:cs typeface="HelveticaNeueLTPro-Md"/>
              </a:rPr>
              <a:t>the</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irritation,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watering,</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redness</a:t>
            </a:r>
            <a:endParaRPr sz="900">
              <a:latin typeface="HelveticaNeueLTPro-Md"/>
              <a:cs typeface="HelveticaNeueLTPro-Md"/>
            </a:endParaRPr>
          </a:p>
        </p:txBody>
      </p:sp>
      <p:sp>
        <p:nvSpPr>
          <p:cNvPr id="15" name="object 15"/>
          <p:cNvSpPr txBox="1"/>
          <p:nvPr/>
        </p:nvSpPr>
        <p:spPr>
          <a:xfrm>
            <a:off x="615950" y="7010400"/>
            <a:ext cx="1739900" cy="130805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endParaRPr lang="en-TT"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endParaRPr lang="en-US" sz="900" b="1" spc="15" dirty="0">
              <a:solidFill>
                <a:srgbClr val="025FAD"/>
              </a:solidFill>
              <a:latin typeface="Helvetica Neue LT Pro 75"/>
              <a:cs typeface="Helvetica Neue LT Pro 75"/>
            </a:endParaRPr>
          </a:p>
          <a:p>
            <a:pPr marL="12700" marR="5080">
              <a:lnSpc>
                <a:spcPts val="1000"/>
              </a:lnSpc>
              <a:spcBef>
                <a:spcPts val="200"/>
              </a:spcBef>
            </a:pPr>
            <a:endParaRPr lang="en-TT" sz="900" b="1" spc="15"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FERTILITY </a:t>
            </a:r>
            <a:r>
              <a:rPr sz="900" b="1" spc="5" dirty="0">
                <a:solidFill>
                  <a:srgbClr val="025FAD"/>
                </a:solidFill>
                <a:latin typeface="Helvetica Neue LT Pro 75"/>
                <a:cs typeface="Helvetica Neue LT Pro 75"/>
              </a:rPr>
              <a:t>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DENMARK</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CARCINOGEN</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LIST</a:t>
            </a:r>
            <a:endParaRPr sz="900" dirty="0">
              <a:latin typeface="Helvetica Neue LT Pro 75"/>
              <a:cs typeface="Helvetica Neue LT Pro 75"/>
            </a:endParaRPr>
          </a:p>
        </p:txBody>
      </p:sp>
      <p:sp>
        <p:nvSpPr>
          <p:cNvPr id="16" name="object 16"/>
          <p:cNvSpPr txBox="1"/>
          <p:nvPr/>
        </p:nvSpPr>
        <p:spPr>
          <a:xfrm>
            <a:off x="2425730" y="7010400"/>
            <a:ext cx="5422870" cy="1436291"/>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lang="en-US" sz="900" spc="5" dirty="0">
                <a:solidFill>
                  <a:srgbClr val="1C216F"/>
                </a:solidFill>
                <a:latin typeface="HelveticaNeueLTPro-Md"/>
                <a:cs typeface="HelveticaNeueLTPro-Md"/>
              </a:rPr>
              <a:t>May cause cancer. Risk of cancer depends on duration and level of exposure. </a:t>
            </a:r>
          </a:p>
          <a:p>
            <a:pPr marL="12700" marR="1769745" algn="just">
              <a:lnSpc>
                <a:spcPts val="1000"/>
              </a:lnSpc>
              <a:spcBef>
                <a:spcPts val="200"/>
              </a:spcBef>
            </a:pPr>
            <a:r>
              <a:rPr lang="en-US" sz="900" spc="5" dirty="0">
                <a:solidFill>
                  <a:srgbClr val="1C216F"/>
                </a:solidFill>
                <a:latin typeface="HelveticaNeueLTPro-Md"/>
                <a:cs typeface="HelveticaNeueLTPro-Md"/>
              </a:rPr>
              <a:t>May cause heritable genetic effects.</a:t>
            </a: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 known significant </a:t>
            </a:r>
            <a:r>
              <a:rPr sz="900" spc="10" dirty="0">
                <a:solidFill>
                  <a:srgbClr val="1C216F"/>
                </a:solidFill>
                <a:latin typeface="HelveticaNeueLTPro-Md"/>
                <a:cs typeface="HelveticaNeueLTPro-Md"/>
              </a:rPr>
              <a:t>effects </a:t>
            </a:r>
            <a:r>
              <a:rPr sz="900" spc="5" dirty="0">
                <a:solidFill>
                  <a:srgbClr val="1C216F"/>
                </a:solidFill>
                <a:latin typeface="HelveticaNeueLTPro-Md"/>
                <a:cs typeface="HelveticaNeueLTPro-Md"/>
              </a:rPr>
              <a:t>or critical </a:t>
            </a:r>
            <a:r>
              <a:rPr sz="900" spc="10" dirty="0">
                <a:solidFill>
                  <a:srgbClr val="1C216F"/>
                </a:solidFill>
                <a:latin typeface="HelveticaNeueLTPro-Md"/>
                <a:cs typeface="HelveticaNeueLTPro-Md"/>
              </a:rPr>
              <a:t>hazards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1769745" algn="just">
              <a:lnSpc>
                <a:spcPts val="1000"/>
              </a:lnSpc>
              <a:spcBef>
                <a:spcPts val="200"/>
              </a:spcBef>
            </a:pPr>
            <a:r>
              <a:rPr sz="900" spc="5" dirty="0">
                <a:solidFill>
                  <a:srgbClr val="1C216F"/>
                </a:solidFill>
                <a:latin typeface="HelveticaNeueLTPro-Md"/>
                <a:cs typeface="HelveticaNeueLTPro-Md"/>
              </a:rPr>
              <a:t>No</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Contains </a:t>
            </a:r>
            <a:r>
              <a:rPr sz="900" dirty="0">
                <a:solidFill>
                  <a:srgbClr val="1C216F"/>
                </a:solidFill>
                <a:latin typeface="HelveticaNeueLTPro-Md"/>
                <a:cs typeface="HelveticaNeueLTPro-Md"/>
              </a:rPr>
              <a:t>a </a:t>
            </a:r>
            <a:r>
              <a:rPr sz="900" spc="5" dirty="0">
                <a:solidFill>
                  <a:srgbClr val="1C216F"/>
                </a:solidFill>
                <a:latin typeface="HelveticaNeueLTPro-Md"/>
                <a:cs typeface="HelveticaNeueLTPro-Md"/>
              </a:rPr>
              <a:t>substance or substances listed under National </a:t>
            </a:r>
            <a:r>
              <a:rPr sz="900" dirty="0">
                <a:solidFill>
                  <a:srgbClr val="1C216F"/>
                </a:solidFill>
                <a:latin typeface="HelveticaNeueLTPro-Md"/>
                <a:cs typeface="HelveticaNeueLTPro-Md"/>
              </a:rPr>
              <a:t>Working </a:t>
            </a:r>
            <a:r>
              <a:rPr sz="900" spc="5" dirty="0">
                <a:solidFill>
                  <a:srgbClr val="1C216F"/>
                </a:solidFill>
                <a:latin typeface="HelveticaNeueLTPro-Md"/>
                <a:cs typeface="HelveticaNeueLTPro-Md"/>
              </a:rPr>
              <a:t>Environment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5080" indent="-635" algn="just">
              <a:lnSpc>
                <a:spcPts val="1000"/>
              </a:lnSpc>
            </a:pPr>
            <a:r>
              <a:rPr sz="900" spc="5" dirty="0">
                <a:solidFill>
                  <a:srgbClr val="1C216F"/>
                </a:solidFill>
                <a:latin typeface="HelveticaNeueLTPro-Md"/>
                <a:cs typeface="HelveticaNeueLTPro-Md"/>
              </a:rPr>
              <a:t>Authorities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Executive </a:t>
            </a:r>
            <a:r>
              <a:rPr sz="900" spc="5" dirty="0">
                <a:solidFill>
                  <a:srgbClr val="1C216F"/>
                </a:solidFill>
                <a:latin typeface="HelveticaNeueLTPro-Md"/>
                <a:cs typeface="HelveticaNeueLTPro-Md"/>
              </a:rPr>
              <a:t>Order</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908/2005.</a:t>
            </a:r>
            <a:endParaRPr sz="900" dirty="0">
              <a:latin typeface="HelveticaNeueLTPro-Md"/>
              <a:cs typeface="HelveticaNeueLTPro-Md"/>
            </a:endParaRPr>
          </a:p>
        </p:txBody>
      </p:sp>
      <p:graphicFrame>
        <p:nvGraphicFramePr>
          <p:cNvPr id="17" name="object 17"/>
          <p:cNvGraphicFramePr>
            <a:graphicFrameLocks noGrp="1"/>
          </p:cNvGraphicFramePr>
          <p:nvPr>
            <p:extLst>
              <p:ext uri="{D42A27DB-BD31-4B8C-83A1-F6EECF244321}">
                <p14:modId xmlns:p14="http://schemas.microsoft.com/office/powerpoint/2010/main" val="2622680093"/>
              </p:ext>
            </p:extLst>
          </p:nvPr>
        </p:nvGraphicFramePr>
        <p:xfrm>
          <a:off x="457200" y="5638800"/>
          <a:ext cx="6860984" cy="1283969"/>
        </p:xfrm>
        <a:graphic>
          <a:graphicData uri="http://schemas.openxmlformats.org/drawingml/2006/table">
            <a:tbl>
              <a:tblPr firstRow="1" bandRow="1">
                <a:tableStyleId>{2D5ABB26-0587-4C30-8999-92F81FD0307C}</a:tableStyleId>
              </a:tblPr>
              <a:tblGrid>
                <a:gridCol w="969444">
                  <a:extLst>
                    <a:ext uri="{9D8B030D-6E8A-4147-A177-3AD203B41FA5}">
                      <a16:colId xmlns:a16="http://schemas.microsoft.com/office/drawing/2014/main" val="20000"/>
                    </a:ext>
                  </a:extLst>
                </a:gridCol>
                <a:gridCol w="1395245">
                  <a:extLst>
                    <a:ext uri="{9D8B030D-6E8A-4147-A177-3AD203B41FA5}">
                      <a16:colId xmlns:a16="http://schemas.microsoft.com/office/drawing/2014/main" val="20001"/>
                    </a:ext>
                  </a:extLst>
                </a:gridCol>
                <a:gridCol w="1253962">
                  <a:extLst>
                    <a:ext uri="{9D8B030D-6E8A-4147-A177-3AD203B41FA5}">
                      <a16:colId xmlns:a16="http://schemas.microsoft.com/office/drawing/2014/main" val="20002"/>
                    </a:ext>
                  </a:extLst>
                </a:gridCol>
                <a:gridCol w="1802164">
                  <a:extLst>
                    <a:ext uri="{9D8B030D-6E8A-4147-A177-3AD203B41FA5}">
                      <a16:colId xmlns:a16="http://schemas.microsoft.com/office/drawing/2014/main" val="20003"/>
                    </a:ext>
                  </a:extLst>
                </a:gridCol>
                <a:gridCol w="1440169">
                  <a:extLst>
                    <a:ext uri="{9D8B030D-6E8A-4147-A177-3AD203B41FA5}">
                      <a16:colId xmlns:a16="http://schemas.microsoft.com/office/drawing/2014/main" val="20004"/>
                    </a:ext>
                  </a:extLst>
                </a:gridCol>
              </a:tblGrid>
              <a:tr h="469900">
                <a:tc>
                  <a:txBody>
                    <a:bodyPr/>
                    <a:lstStyle/>
                    <a:p>
                      <a:pPr>
                        <a:lnSpc>
                          <a:spcPct val="100000"/>
                        </a:lnSpc>
                        <a:spcBef>
                          <a:spcPts val="40"/>
                        </a:spcBef>
                      </a:pPr>
                      <a:endParaRPr sz="550">
                        <a:solidFill>
                          <a:srgbClr val="002060"/>
                        </a:solidFill>
                        <a:latin typeface="Times"/>
                        <a:cs typeface="Times"/>
                      </a:endParaRPr>
                    </a:p>
                    <a:p>
                      <a:pPr marL="171450" marR="201930">
                        <a:lnSpc>
                          <a:spcPct val="100000"/>
                        </a:lnSpc>
                      </a:pPr>
                      <a:r>
                        <a:rPr sz="900" b="1" spc="-20" dirty="0">
                          <a:solidFill>
                            <a:srgbClr val="002060"/>
                          </a:solidFill>
                          <a:latin typeface="Helvetica Neue LT Pro 75"/>
                          <a:cs typeface="Helvetica Neue LT Pro 75"/>
                        </a:rPr>
                        <a:t>P</a:t>
                      </a:r>
                      <a:r>
                        <a:rPr sz="900" b="1" spc="-15" dirty="0">
                          <a:solidFill>
                            <a:srgbClr val="002060"/>
                          </a:solidFill>
                          <a:latin typeface="Helvetica Neue LT Pro 75"/>
                          <a:cs typeface="Helvetica Neue LT Pro 75"/>
                        </a:rPr>
                        <a:t>R</a:t>
                      </a:r>
                      <a:r>
                        <a:rPr sz="900" b="1" spc="-5" dirty="0">
                          <a:solidFill>
                            <a:srgbClr val="002060"/>
                          </a:solidFill>
                          <a:latin typeface="Helvetica Neue LT Pro 75"/>
                          <a:cs typeface="Helvetica Neue LT Pro 75"/>
                        </a:rPr>
                        <a:t>O</a:t>
                      </a:r>
                      <a:r>
                        <a:rPr sz="900" b="1" spc="-10" dirty="0">
                          <a:solidFill>
                            <a:srgbClr val="002060"/>
                          </a:solidFill>
                          <a:latin typeface="Helvetica Neue LT Pro 75"/>
                          <a:cs typeface="Helvetica Neue LT Pro 75"/>
                        </a:rPr>
                        <a:t>DUC</a:t>
                      </a:r>
                      <a:r>
                        <a:rPr sz="900" b="1" dirty="0">
                          <a:solidFill>
                            <a:srgbClr val="002060"/>
                          </a:solidFill>
                          <a:latin typeface="Helvetica Neue LT Pro 75"/>
                          <a:cs typeface="Helvetica Neue LT Pro 75"/>
                        </a:rPr>
                        <a:t>T  </a:t>
                      </a:r>
                      <a:r>
                        <a:rPr sz="900" b="1" spc="-5" dirty="0">
                          <a:solidFill>
                            <a:srgbClr val="002060"/>
                          </a:solidFill>
                          <a:latin typeface="Helvetica Neue LT Pro 75"/>
                          <a:cs typeface="Helvetica Neue LT Pro 75"/>
                        </a:rPr>
                        <a:t>NAME</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09550" marR="250190" indent="-635">
                        <a:lnSpc>
                          <a:spcPct val="100000"/>
                        </a:lnSpc>
                      </a:pPr>
                      <a:r>
                        <a:rPr sz="900" b="1" spc="-25" dirty="0">
                          <a:solidFill>
                            <a:srgbClr val="002060"/>
                          </a:solidFill>
                          <a:latin typeface="Helvetica Neue LT Pro 75"/>
                          <a:cs typeface="Helvetica Neue LT Pro 75"/>
                        </a:rPr>
                        <a:t>C</a:t>
                      </a:r>
                      <a:r>
                        <a:rPr sz="900" b="1" spc="-5" dirty="0">
                          <a:solidFill>
                            <a:srgbClr val="002060"/>
                          </a:solidFill>
                          <a:latin typeface="Helvetica Neue LT Pro 75"/>
                          <a:cs typeface="Helvetica Neue LT Pro 75"/>
                        </a:rPr>
                        <a:t>A</a:t>
                      </a:r>
                      <a:r>
                        <a:rPr sz="900" b="1" spc="-15" dirty="0">
                          <a:solidFill>
                            <a:srgbClr val="002060"/>
                          </a:solidFill>
                          <a:latin typeface="Helvetica Neue LT Pro 75"/>
                          <a:cs typeface="Helvetica Neue LT Pro 75"/>
                        </a:rPr>
                        <a:t>R</a:t>
                      </a:r>
                      <a:r>
                        <a:rPr sz="900" b="1" spc="-10" dirty="0">
                          <a:solidFill>
                            <a:srgbClr val="002060"/>
                          </a:solidFill>
                          <a:latin typeface="Helvetica Neue LT Pro 75"/>
                          <a:cs typeface="Helvetica Neue LT Pro 75"/>
                        </a:rPr>
                        <a:t>C</a:t>
                      </a:r>
                      <a:r>
                        <a:rPr sz="900" b="1" spc="-5" dirty="0">
                          <a:solidFill>
                            <a:srgbClr val="002060"/>
                          </a:solidFill>
                          <a:latin typeface="Helvetica Neue LT Pro 75"/>
                          <a:cs typeface="Helvetica Neue LT Pro 75"/>
                        </a:rPr>
                        <a:t>IN</a:t>
                      </a:r>
                      <a:r>
                        <a:rPr sz="900" b="1" spc="-10" dirty="0">
                          <a:solidFill>
                            <a:srgbClr val="002060"/>
                          </a:solidFill>
                          <a:latin typeface="Helvetica Neue LT Pro 75"/>
                          <a:cs typeface="Helvetica Neue LT Pro 75"/>
                        </a:rPr>
                        <a:t>O</a:t>
                      </a:r>
                      <a:r>
                        <a:rPr sz="900" b="1" spc="-5" dirty="0">
                          <a:solidFill>
                            <a:srgbClr val="002060"/>
                          </a:solidFill>
                          <a:latin typeface="Helvetica Neue LT Pro 75"/>
                          <a:cs typeface="Helvetica Neue LT Pro 75"/>
                        </a:rPr>
                        <a:t>G</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NI</a:t>
                      </a:r>
                      <a:r>
                        <a:rPr sz="900" b="1" dirty="0">
                          <a:solidFill>
                            <a:srgbClr val="002060"/>
                          </a:solidFill>
                          <a:latin typeface="Helvetica Neue LT Pro 75"/>
                          <a:cs typeface="Helvetica Neue LT Pro 75"/>
                        </a:rPr>
                        <a:t>C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57810" marR="271780">
                        <a:lnSpc>
                          <a:spcPct val="100000"/>
                        </a:lnSpc>
                      </a:pPr>
                      <a:r>
                        <a:rPr sz="900" b="1" spc="-5" dirty="0">
                          <a:solidFill>
                            <a:srgbClr val="002060"/>
                          </a:solidFill>
                          <a:latin typeface="Helvetica Neue LT Pro 75"/>
                          <a:cs typeface="Helvetica Neue LT Pro 75"/>
                        </a:rPr>
                        <a:t>M</a:t>
                      </a:r>
                      <a:r>
                        <a:rPr sz="900" b="1" spc="-10" dirty="0">
                          <a:solidFill>
                            <a:srgbClr val="002060"/>
                          </a:solidFill>
                          <a:latin typeface="Helvetica Neue LT Pro 75"/>
                          <a:cs typeface="Helvetica Neue LT Pro 75"/>
                        </a:rPr>
                        <a:t>U</a:t>
                      </a:r>
                      <a:r>
                        <a:rPr sz="900" b="1" spc="-70" dirty="0">
                          <a:solidFill>
                            <a:srgbClr val="002060"/>
                          </a:solidFill>
                          <a:latin typeface="Helvetica Neue LT Pro 75"/>
                          <a:cs typeface="Helvetica Neue LT Pro 75"/>
                        </a:rPr>
                        <a:t>T</a:t>
                      </a:r>
                      <a:r>
                        <a:rPr sz="900" b="1" spc="-30" dirty="0">
                          <a:solidFill>
                            <a:srgbClr val="002060"/>
                          </a:solidFill>
                          <a:latin typeface="Helvetica Neue LT Pro 75"/>
                          <a:cs typeface="Helvetica Neue LT Pro 75"/>
                        </a:rPr>
                        <a:t>A</a:t>
                      </a:r>
                      <a:r>
                        <a:rPr sz="900" b="1" spc="-5" dirty="0">
                          <a:solidFill>
                            <a:srgbClr val="002060"/>
                          </a:solidFill>
                          <a:latin typeface="Helvetica Neue LT Pro 75"/>
                          <a:cs typeface="Helvetica Neue LT Pro 75"/>
                        </a:rPr>
                        <a:t>G</a:t>
                      </a:r>
                      <a:r>
                        <a:rPr sz="900" b="1"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NI</a:t>
                      </a:r>
                      <a:r>
                        <a:rPr sz="900" b="1" dirty="0">
                          <a:solidFill>
                            <a:srgbClr val="002060"/>
                          </a:solidFill>
                          <a:latin typeface="Helvetica Neue LT Pro 75"/>
                          <a:cs typeface="Helvetica Neue LT Pro 75"/>
                        </a:rPr>
                        <a:t>C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279400" marR="469265">
                        <a:lnSpc>
                          <a:spcPct val="100000"/>
                        </a:lnSpc>
                      </a:pPr>
                      <a:r>
                        <a:rPr sz="900" b="1" spc="-5" dirty="0">
                          <a:solidFill>
                            <a:srgbClr val="002060"/>
                          </a:solidFill>
                          <a:latin typeface="Helvetica Neue LT Pro 75"/>
                          <a:cs typeface="Helvetica Neue LT Pro 75"/>
                        </a:rPr>
                        <a:t>D</a:t>
                      </a:r>
                      <a:r>
                        <a:rPr sz="900" b="1" spc="5" dirty="0">
                          <a:solidFill>
                            <a:srgbClr val="002060"/>
                          </a:solidFill>
                          <a:latin typeface="Helvetica Neue LT Pro 75"/>
                          <a:cs typeface="Helvetica Neue LT Pro 75"/>
                        </a:rPr>
                        <a:t>E</a:t>
                      </a:r>
                      <a:r>
                        <a:rPr sz="900" b="1" spc="-5" dirty="0">
                          <a:solidFill>
                            <a:srgbClr val="002060"/>
                          </a:solidFill>
                          <a:latin typeface="Helvetica Neue LT Pro 75"/>
                          <a:cs typeface="Helvetica Neue LT Pro 75"/>
                        </a:rPr>
                        <a:t>V</a:t>
                      </a:r>
                      <a:r>
                        <a:rPr sz="900" b="1" dirty="0">
                          <a:solidFill>
                            <a:srgbClr val="002060"/>
                          </a:solidFill>
                          <a:latin typeface="Helvetica Neue LT Pro 75"/>
                          <a:cs typeface="Helvetica Neue LT Pro 75"/>
                        </a:rPr>
                        <a:t>E</a:t>
                      </a:r>
                      <a:r>
                        <a:rPr sz="900" b="1" spc="-25" dirty="0">
                          <a:solidFill>
                            <a:srgbClr val="002060"/>
                          </a:solidFill>
                          <a:latin typeface="Helvetica Neue LT Pro 75"/>
                          <a:cs typeface="Helvetica Neue LT Pro 75"/>
                        </a:rPr>
                        <a:t>L</a:t>
                      </a:r>
                      <a:r>
                        <a:rPr sz="900" b="1" spc="-5" dirty="0">
                          <a:solidFill>
                            <a:srgbClr val="002060"/>
                          </a:solidFill>
                          <a:latin typeface="Helvetica Neue LT Pro 75"/>
                          <a:cs typeface="Helvetica Neue LT Pro 75"/>
                        </a:rPr>
                        <a:t>O</a:t>
                      </a:r>
                      <a:r>
                        <a:rPr sz="900" b="1" spc="-20" dirty="0">
                          <a:solidFill>
                            <a:srgbClr val="002060"/>
                          </a:solidFill>
                          <a:latin typeface="Helvetica Neue LT Pro 75"/>
                          <a:cs typeface="Helvetica Neue LT Pro 75"/>
                        </a:rPr>
                        <a:t>P</a:t>
                      </a:r>
                      <a:r>
                        <a:rPr sz="900" b="1" spc="-5" dirty="0">
                          <a:solidFill>
                            <a:srgbClr val="002060"/>
                          </a:solidFill>
                          <a:latin typeface="Helvetica Neue LT Pro 75"/>
                          <a:cs typeface="Helvetica Neue LT Pro 75"/>
                        </a:rPr>
                        <a:t>M</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N</a:t>
                      </a:r>
                      <a:r>
                        <a:rPr sz="900" b="1" spc="-70" dirty="0">
                          <a:solidFill>
                            <a:srgbClr val="002060"/>
                          </a:solidFill>
                          <a:latin typeface="Helvetica Neue LT Pro 75"/>
                          <a:cs typeface="Helvetica Neue LT Pro 75"/>
                        </a:rPr>
                        <a:t>T</a:t>
                      </a:r>
                      <a:r>
                        <a:rPr sz="900" b="1" spc="-5" dirty="0">
                          <a:solidFill>
                            <a:srgbClr val="002060"/>
                          </a:solidFill>
                          <a:latin typeface="Helvetica Neue LT Pro 75"/>
                          <a:cs typeface="Helvetica Neue LT Pro 75"/>
                        </a:rPr>
                        <a:t>A</a:t>
                      </a:r>
                      <a:r>
                        <a:rPr sz="900" b="1" dirty="0">
                          <a:solidFill>
                            <a:srgbClr val="002060"/>
                          </a:solidFill>
                          <a:latin typeface="Helvetica Neue LT Pro 75"/>
                          <a:cs typeface="Helvetica Neue LT Pro 75"/>
                        </a:rPr>
                        <a:t>L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tc>
                  <a:txBody>
                    <a:bodyPr/>
                    <a:lstStyle/>
                    <a:p>
                      <a:pPr>
                        <a:lnSpc>
                          <a:spcPct val="100000"/>
                        </a:lnSpc>
                        <a:spcBef>
                          <a:spcPts val="40"/>
                        </a:spcBef>
                      </a:pPr>
                      <a:endParaRPr sz="550">
                        <a:solidFill>
                          <a:srgbClr val="002060"/>
                        </a:solidFill>
                        <a:latin typeface="Times"/>
                        <a:cs typeface="Times"/>
                      </a:endParaRPr>
                    </a:p>
                    <a:p>
                      <a:pPr marL="476884" marR="347980">
                        <a:lnSpc>
                          <a:spcPct val="100000"/>
                        </a:lnSpc>
                      </a:pPr>
                      <a:r>
                        <a:rPr sz="900" b="1" spc="-15" dirty="0">
                          <a:solidFill>
                            <a:srgbClr val="002060"/>
                          </a:solidFill>
                          <a:latin typeface="Helvetica Neue LT Pro 75"/>
                          <a:cs typeface="Helvetica Neue LT Pro 75"/>
                        </a:rPr>
                        <a:t>F</a:t>
                      </a:r>
                      <a:r>
                        <a:rPr sz="900" b="1" dirty="0">
                          <a:solidFill>
                            <a:srgbClr val="002060"/>
                          </a:solidFill>
                          <a:latin typeface="Helvetica Neue LT Pro 75"/>
                          <a:cs typeface="Helvetica Neue LT Pro 75"/>
                        </a:rPr>
                        <a:t>E</a:t>
                      </a:r>
                      <a:r>
                        <a:rPr sz="900" b="1" spc="-10" dirty="0">
                          <a:solidFill>
                            <a:srgbClr val="002060"/>
                          </a:solidFill>
                          <a:latin typeface="Helvetica Neue LT Pro 75"/>
                          <a:cs typeface="Helvetica Neue LT Pro 75"/>
                        </a:rPr>
                        <a:t>RT</a:t>
                      </a:r>
                      <a:r>
                        <a:rPr sz="900" b="1" spc="-5" dirty="0">
                          <a:solidFill>
                            <a:srgbClr val="002060"/>
                          </a:solidFill>
                          <a:latin typeface="Helvetica Neue LT Pro 75"/>
                          <a:cs typeface="Helvetica Neue LT Pro 75"/>
                        </a:rPr>
                        <a:t>I</a:t>
                      </a:r>
                      <a:r>
                        <a:rPr sz="900" b="1" spc="-15" dirty="0">
                          <a:solidFill>
                            <a:srgbClr val="002060"/>
                          </a:solidFill>
                          <a:latin typeface="Helvetica Neue LT Pro 75"/>
                          <a:cs typeface="Helvetica Neue LT Pro 75"/>
                        </a:rPr>
                        <a:t>LI</a:t>
                      </a:r>
                      <a:r>
                        <a:rPr sz="900" b="1" spc="20" dirty="0">
                          <a:solidFill>
                            <a:srgbClr val="002060"/>
                          </a:solidFill>
                          <a:latin typeface="Helvetica Neue LT Pro 75"/>
                          <a:cs typeface="Helvetica Neue LT Pro 75"/>
                        </a:rPr>
                        <a:t>T</a:t>
                      </a:r>
                      <a:r>
                        <a:rPr sz="900" b="1" dirty="0">
                          <a:solidFill>
                            <a:srgbClr val="002060"/>
                          </a:solidFill>
                          <a:latin typeface="Helvetica Neue LT Pro 75"/>
                          <a:cs typeface="Helvetica Neue LT Pro 75"/>
                        </a:rPr>
                        <a:t>Y  </a:t>
                      </a:r>
                      <a:r>
                        <a:rPr sz="900" b="1" spc="-10" dirty="0">
                          <a:solidFill>
                            <a:srgbClr val="002060"/>
                          </a:solidFill>
                          <a:latin typeface="Helvetica Neue LT Pro 75"/>
                          <a:cs typeface="Helvetica Neue LT Pro 75"/>
                        </a:rPr>
                        <a:t>EFFECTS</a:t>
                      </a:r>
                      <a:endParaRPr sz="900">
                        <a:solidFill>
                          <a:srgbClr val="002060"/>
                        </a:solidFill>
                        <a:latin typeface="Helvetica Neue LT Pro 75"/>
                        <a:cs typeface="Helvetica Neue LT Pro 75"/>
                      </a:endParaRPr>
                    </a:p>
                  </a:txBody>
                  <a:tcPr marL="0" marR="0" marT="5080" marB="0">
                    <a:lnT w="12700">
                      <a:solidFill>
                        <a:srgbClr val="14B1E7"/>
                      </a:solidFill>
                      <a:prstDash val="solid"/>
                    </a:lnT>
                  </a:tcPr>
                </a:tc>
                <a:extLst>
                  <a:ext uri="{0D108BD9-81ED-4DB2-BD59-A6C34878D82A}">
                    <a16:rowId xmlns:a16="http://schemas.microsoft.com/office/drawing/2014/main" val="10000"/>
                  </a:ext>
                </a:extLst>
              </a:tr>
              <a:tr h="335280">
                <a:tc>
                  <a:txBody>
                    <a:bodyPr/>
                    <a:lstStyle/>
                    <a:p>
                      <a:pPr marL="171450">
                        <a:lnSpc>
                          <a:spcPct val="100000"/>
                        </a:lnSpc>
                        <a:spcBef>
                          <a:spcPts val="509"/>
                        </a:spcBef>
                      </a:pPr>
                      <a:r>
                        <a:rPr lang="en-TT" sz="900" dirty="0">
                          <a:solidFill>
                            <a:srgbClr val="002060"/>
                          </a:solidFill>
                          <a:latin typeface="HelveticaNeueLTPro-Md"/>
                          <a:cs typeface="HelveticaNeueLTPro-Md"/>
                        </a:rPr>
                        <a:t>Stoddard solvent</a:t>
                      </a:r>
                    </a:p>
                    <a:p>
                      <a:pPr marL="171450">
                        <a:lnSpc>
                          <a:spcPct val="100000"/>
                        </a:lnSpc>
                        <a:spcBef>
                          <a:spcPts val="509"/>
                        </a:spcBef>
                      </a:pPr>
                      <a:r>
                        <a:rPr lang="en-TT" sz="900" dirty="0">
                          <a:solidFill>
                            <a:srgbClr val="002060"/>
                          </a:solidFill>
                          <a:latin typeface="HelveticaNeueLTPro-Md"/>
                          <a:cs typeface="HelveticaNeueLTPro-Md"/>
                        </a:rPr>
                        <a:t>Naphtha (petroleum), heavy alkylate</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09550">
                        <a:lnSpc>
                          <a:spcPct val="100000"/>
                        </a:lnSpc>
                        <a:spcBef>
                          <a:spcPts val="509"/>
                        </a:spcBef>
                      </a:pPr>
                      <a:r>
                        <a:rPr lang="en-TT" sz="900" dirty="0" err="1">
                          <a:solidFill>
                            <a:srgbClr val="002060"/>
                          </a:solidFill>
                          <a:latin typeface="HelveticaNeueLTPro-Md"/>
                          <a:cs typeface="HelveticaNeueLTPro-Md"/>
                        </a:rPr>
                        <a:t>Carc</a:t>
                      </a:r>
                      <a:r>
                        <a:rPr lang="en-TT" sz="900" dirty="0">
                          <a:solidFill>
                            <a:srgbClr val="002060"/>
                          </a:solidFill>
                          <a:latin typeface="HelveticaNeueLTPro-Md"/>
                          <a:cs typeface="HelveticaNeueLTPro-Md"/>
                        </a:rPr>
                        <a:t>. Cat. 2; R45 </a:t>
                      </a:r>
                    </a:p>
                    <a:p>
                      <a:pPr marL="209550">
                        <a:lnSpc>
                          <a:spcPct val="100000"/>
                        </a:lnSpc>
                        <a:spcBef>
                          <a:spcPts val="509"/>
                        </a:spcBef>
                      </a:pPr>
                      <a:endParaRPr lang="en-TT" sz="900" dirty="0">
                        <a:solidFill>
                          <a:srgbClr val="002060"/>
                        </a:solidFill>
                        <a:latin typeface="HelveticaNeueLTPro-Md"/>
                        <a:cs typeface="HelveticaNeueLTPro-Md"/>
                      </a:endParaRPr>
                    </a:p>
                    <a:p>
                      <a:pPr marL="209550">
                        <a:lnSpc>
                          <a:spcPct val="100000"/>
                        </a:lnSpc>
                        <a:spcBef>
                          <a:spcPts val="509"/>
                        </a:spcBef>
                      </a:pPr>
                      <a:r>
                        <a:rPr lang="en-TT" sz="900" dirty="0" err="1">
                          <a:solidFill>
                            <a:srgbClr val="002060"/>
                          </a:solidFill>
                          <a:latin typeface="HelveticaNeueLTPro-Md"/>
                          <a:cs typeface="HelveticaNeueLTPro-Md"/>
                        </a:rPr>
                        <a:t>Carc</a:t>
                      </a:r>
                      <a:r>
                        <a:rPr lang="en-TT" sz="900" dirty="0">
                          <a:solidFill>
                            <a:srgbClr val="002060"/>
                          </a:solidFill>
                          <a:latin typeface="HelveticaNeueLTPro-Md"/>
                          <a:cs typeface="HelveticaNeueLTPro-Md"/>
                        </a:rPr>
                        <a:t>. Cat. 2; R45</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57810">
                        <a:lnSpc>
                          <a:spcPct val="100000"/>
                        </a:lnSpc>
                        <a:spcBef>
                          <a:spcPts val="509"/>
                        </a:spcBef>
                      </a:pPr>
                      <a:r>
                        <a:rPr lang="en-TT" sz="900" dirty="0" err="1">
                          <a:solidFill>
                            <a:srgbClr val="002060"/>
                          </a:solidFill>
                          <a:latin typeface="HelveticaNeueLTPro-Md"/>
                          <a:cs typeface="HelveticaNeueLTPro-Md"/>
                        </a:rPr>
                        <a:t>Muta</a:t>
                      </a:r>
                      <a:r>
                        <a:rPr lang="en-TT" sz="900" dirty="0">
                          <a:solidFill>
                            <a:srgbClr val="002060"/>
                          </a:solidFill>
                          <a:latin typeface="HelveticaNeueLTPro-Md"/>
                          <a:cs typeface="HelveticaNeueLTPro-Md"/>
                        </a:rPr>
                        <a:t>. Cat. 2; R46 </a:t>
                      </a:r>
                    </a:p>
                    <a:p>
                      <a:pPr marL="257810">
                        <a:lnSpc>
                          <a:spcPct val="100000"/>
                        </a:lnSpc>
                        <a:spcBef>
                          <a:spcPts val="509"/>
                        </a:spcBef>
                      </a:pPr>
                      <a:endParaRPr lang="en-TT" sz="900" dirty="0">
                        <a:solidFill>
                          <a:srgbClr val="002060"/>
                        </a:solidFill>
                        <a:latin typeface="HelveticaNeueLTPro-Md"/>
                        <a:cs typeface="HelveticaNeueLTPro-Md"/>
                      </a:endParaRPr>
                    </a:p>
                    <a:p>
                      <a:pPr marL="257810">
                        <a:lnSpc>
                          <a:spcPct val="100000"/>
                        </a:lnSpc>
                        <a:spcBef>
                          <a:spcPts val="509"/>
                        </a:spcBef>
                      </a:pPr>
                      <a:r>
                        <a:rPr lang="en-TT" sz="900" dirty="0" err="1">
                          <a:solidFill>
                            <a:srgbClr val="002060"/>
                          </a:solidFill>
                          <a:latin typeface="HelveticaNeueLTPro-Md"/>
                          <a:cs typeface="HelveticaNeueLTPro-Md"/>
                        </a:rPr>
                        <a:t>Muta</a:t>
                      </a:r>
                      <a:r>
                        <a:rPr lang="en-TT" sz="900" dirty="0">
                          <a:solidFill>
                            <a:srgbClr val="002060"/>
                          </a:solidFill>
                          <a:latin typeface="HelveticaNeueLTPro-Md"/>
                          <a:cs typeface="HelveticaNeueLTPro-Md"/>
                        </a:rPr>
                        <a:t>. Cat. 2; R46</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L="279400">
                        <a:lnSpc>
                          <a:spcPct val="100000"/>
                        </a:lnSpc>
                        <a:spcBef>
                          <a:spcPts val="509"/>
                        </a:spcBef>
                      </a:pPr>
                      <a:r>
                        <a:rPr lang="en-US" sz="900" spc="-5" dirty="0">
                          <a:solidFill>
                            <a:srgbClr val="002060"/>
                          </a:solidFill>
                          <a:latin typeface="HelveticaNeueLTPro-Md"/>
                          <a:cs typeface="HelveticaNeueLTPro-Md"/>
                        </a:rPr>
                        <a:t>-</a:t>
                      </a:r>
                    </a:p>
                    <a:p>
                      <a:pPr marL="279400">
                        <a:lnSpc>
                          <a:spcPct val="100000"/>
                        </a:lnSpc>
                        <a:spcBef>
                          <a:spcPts val="509"/>
                        </a:spcBef>
                      </a:pPr>
                      <a:endParaRPr lang="en-US" sz="900" spc="-5" dirty="0">
                        <a:solidFill>
                          <a:srgbClr val="002060"/>
                        </a:solidFill>
                        <a:latin typeface="HelveticaNeueLTPro-Md"/>
                        <a:cs typeface="HelveticaNeueLTPro-Md"/>
                      </a:endParaRPr>
                    </a:p>
                    <a:p>
                      <a:pPr marL="279400">
                        <a:lnSpc>
                          <a:spcPct val="100000"/>
                        </a:lnSpc>
                        <a:spcBef>
                          <a:spcPts val="509"/>
                        </a:spcBef>
                      </a:pPr>
                      <a:r>
                        <a:rPr lang="en-US" sz="900" spc="-5"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tc>
                  <a:txBody>
                    <a:bodyPr/>
                    <a:lstStyle/>
                    <a:p>
                      <a:pPr marR="398145" algn="ctr">
                        <a:lnSpc>
                          <a:spcPct val="100000"/>
                        </a:lnSpc>
                        <a:spcBef>
                          <a:spcPts val="509"/>
                        </a:spcBef>
                      </a:pPr>
                      <a:r>
                        <a:rPr sz="900" dirty="0">
                          <a:solidFill>
                            <a:srgbClr val="002060"/>
                          </a:solidFill>
                          <a:latin typeface="HelveticaNeueLTPro-Md"/>
                          <a:cs typeface="HelveticaNeueLTPro-Md"/>
                        </a:rPr>
                        <a:t>-</a:t>
                      </a:r>
                      <a:endParaRPr lang="en-US" sz="900" dirty="0">
                        <a:solidFill>
                          <a:srgbClr val="002060"/>
                        </a:solidFill>
                        <a:latin typeface="HelveticaNeueLTPro-Md"/>
                        <a:cs typeface="HelveticaNeueLTPro-Md"/>
                      </a:endParaRPr>
                    </a:p>
                    <a:p>
                      <a:pPr marR="398145" algn="ctr">
                        <a:lnSpc>
                          <a:spcPct val="100000"/>
                        </a:lnSpc>
                        <a:spcBef>
                          <a:spcPts val="509"/>
                        </a:spcBef>
                      </a:pPr>
                      <a:endParaRPr lang="en-TT" sz="900" dirty="0">
                        <a:solidFill>
                          <a:srgbClr val="002060"/>
                        </a:solidFill>
                        <a:latin typeface="HelveticaNeueLTPro-Md"/>
                        <a:cs typeface="HelveticaNeueLTPro-Md"/>
                      </a:endParaRPr>
                    </a:p>
                    <a:p>
                      <a:pPr marR="398145" algn="ctr">
                        <a:lnSpc>
                          <a:spcPct val="100000"/>
                        </a:lnSpc>
                        <a:spcBef>
                          <a:spcPts val="509"/>
                        </a:spcBef>
                      </a:pPr>
                      <a:r>
                        <a:rPr lang="en-TT" sz="900" dirty="0">
                          <a:solidFill>
                            <a:srgbClr val="002060"/>
                          </a:solidFill>
                          <a:latin typeface="HelveticaNeueLTPro-Md"/>
                          <a:cs typeface="HelveticaNeueLTPro-Md"/>
                        </a:rPr>
                        <a:t>-</a:t>
                      </a:r>
                      <a:endParaRPr sz="900" dirty="0">
                        <a:solidFill>
                          <a:srgbClr val="002060"/>
                        </a:solidFill>
                        <a:latin typeface="HelveticaNeueLTPro-Md"/>
                        <a:cs typeface="HelveticaNeueLTPro-Md"/>
                      </a:endParaRPr>
                    </a:p>
                  </a:txBody>
                  <a:tcPr marL="0" marR="0" marT="64769" marB="0">
                    <a:lnB w="12700">
                      <a:solidFill>
                        <a:srgbClr val="14B1E7"/>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19"/>
          <p:cNvSpPr/>
          <p:nvPr/>
        </p:nvSpPr>
        <p:spPr>
          <a:xfrm>
            <a:off x="457200" y="854853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457200" y="2835554"/>
            <a:ext cx="1608377" cy="579646"/>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002060"/>
                </a:solidFill>
                <a:latin typeface="HelveticaNeueLTPro-Md"/>
                <a:cs typeface="HelveticaNeueLTPro-Md"/>
              </a:rPr>
              <a:t>reaction product: bisphenol-A¬</a:t>
            </a:r>
          </a:p>
          <a:p>
            <a:pPr marL="12700">
              <a:lnSpc>
                <a:spcPct val="100000"/>
              </a:lnSpc>
              <a:spcBef>
                <a:spcPts val="100"/>
              </a:spcBef>
            </a:pPr>
            <a:r>
              <a:rPr lang="en-TT" sz="900" dirty="0">
                <a:solidFill>
                  <a:srgbClr val="002060"/>
                </a:solidFill>
                <a:latin typeface="HelveticaNeueLTPro-Md"/>
                <a:cs typeface="HelveticaNeueLTPro-Md"/>
              </a:rPr>
              <a:t>(</a:t>
            </a:r>
            <a:r>
              <a:rPr lang="en-TT" sz="900" dirty="0" err="1">
                <a:solidFill>
                  <a:srgbClr val="002060"/>
                </a:solidFill>
                <a:latin typeface="HelveticaNeueLTPro-Md"/>
                <a:cs typeface="HelveticaNeueLTPro-Md"/>
              </a:rPr>
              <a:t>epichlorhydrin</a:t>
            </a:r>
            <a:r>
              <a:rPr lang="en-TT" sz="900" dirty="0">
                <a:solidFill>
                  <a:srgbClr val="002060"/>
                </a:solidFill>
                <a:latin typeface="HelveticaNeueLTPro-Md"/>
                <a:cs typeface="HelveticaNeueLTPro-Md"/>
              </a:rPr>
              <a:t>); epoxy resin (number average molecular weight ≤ 700)</a:t>
            </a:r>
            <a:endParaRPr sz="900" dirty="0">
              <a:solidFill>
                <a:srgbClr val="002060"/>
              </a:solidFill>
              <a:latin typeface="HelveticaNeueLTPro-Md"/>
              <a:cs typeface="HelveticaNeueLTPro-Md"/>
            </a:endParaRPr>
          </a:p>
        </p:txBody>
      </p:sp>
      <p:sp>
        <p:nvSpPr>
          <p:cNvPr id="26" name="object 26"/>
          <p:cNvSpPr txBox="1"/>
          <p:nvPr/>
        </p:nvSpPr>
        <p:spPr>
          <a:xfrm>
            <a:off x="2425661" y="2883228"/>
            <a:ext cx="1384288" cy="428322"/>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lang="en-US" sz="900" spc="-15" dirty="0">
                <a:solidFill>
                  <a:srgbClr val="1C216F"/>
                </a:solidFill>
                <a:latin typeface="HelveticaNeueLTPro-Md"/>
                <a:cs typeface="HelveticaNeueLTPro-Md"/>
              </a:rPr>
              <a:t>-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Moderate</a:t>
            </a:r>
            <a:r>
              <a:rPr lang="en-US"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Severe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7" name="object 27"/>
          <p:cNvSpPr txBox="1"/>
          <p:nvPr/>
        </p:nvSpPr>
        <p:spPr>
          <a:xfrm>
            <a:off x="3809949" y="2883228"/>
            <a:ext cx="629285" cy="428322"/>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lang="en-TT" sz="900" spc="10" dirty="0">
                <a:solidFill>
                  <a:srgbClr val="1C216F"/>
                </a:solidFill>
                <a:latin typeface="HelveticaNeueLTPro-Md"/>
                <a:cs typeface="HelveticaNeueLTPro-Md"/>
              </a:rPr>
              <a:t>Rabb</a:t>
            </a:r>
            <a:r>
              <a:rPr lang="en-TT" sz="900" spc="5" dirty="0">
                <a:solidFill>
                  <a:srgbClr val="1C216F"/>
                </a:solidFill>
                <a:latin typeface="HelveticaNeueLTPro-Md"/>
                <a:cs typeface="HelveticaNeueLTPro-Md"/>
              </a:rPr>
              <a:t>i</a:t>
            </a:r>
            <a:r>
              <a:rPr lang="en-TT" sz="900" dirty="0">
                <a:solidFill>
                  <a:srgbClr val="1C216F"/>
                </a:solidFill>
                <a:latin typeface="HelveticaNeueLTPro-Md"/>
                <a:cs typeface="HelveticaNeueLTPro-Md"/>
              </a:rPr>
              <a:t>t	-</a:t>
            </a:r>
            <a:endParaRPr lang="en-TT" sz="900" dirty="0">
              <a:latin typeface="HelveticaNeueLTPro-Md"/>
              <a:cs typeface="HelveticaNeueLTPro-Md"/>
            </a:endParaRPr>
          </a:p>
        </p:txBody>
      </p:sp>
      <p:sp>
        <p:nvSpPr>
          <p:cNvPr id="28" name="object 28"/>
          <p:cNvSpPr txBox="1"/>
          <p:nvPr/>
        </p:nvSpPr>
        <p:spPr>
          <a:xfrm>
            <a:off x="4889512" y="2883228"/>
            <a:ext cx="1301115" cy="428322"/>
          </a:xfrm>
          <a:prstGeom prst="rect">
            <a:avLst/>
          </a:prstGeom>
        </p:spPr>
        <p:txBody>
          <a:bodyPr vert="horz" wrap="square" lIns="0" tIns="12700" rIns="0" bIns="0" rtlCol="0">
            <a:spAutoFit/>
          </a:bodyPr>
          <a:lstStyle/>
          <a:p>
            <a:pPr marL="12700">
              <a:lnSpc>
                <a:spcPct val="100000"/>
              </a:lnSpc>
              <a:spcBef>
                <a:spcPts val="100"/>
              </a:spcBef>
            </a:pPr>
            <a:r>
              <a:rPr lang="en-US" sz="900" spc="-5" dirty="0">
                <a:solidFill>
                  <a:srgbClr val="1C216F"/>
                </a:solidFill>
                <a:latin typeface="HelveticaNeueLTPro-Md"/>
                <a:cs typeface="HelveticaNeueLTPro-Md"/>
              </a:rPr>
              <a:t>100</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5</a:t>
            </a:r>
            <a:r>
              <a:rPr lang="en-US" sz="900" spc="-15" dirty="0">
                <a:solidFill>
                  <a:srgbClr val="1C216F"/>
                </a:solidFill>
                <a:latin typeface="HelveticaNeueLTPro-Md"/>
                <a:cs typeface="HelveticaNeueLTPro-Md"/>
              </a:rPr>
              <a:t>00 microliters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2</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p:txBody>
      </p:sp>
      <p:sp>
        <p:nvSpPr>
          <p:cNvPr id="29" name="object 29"/>
          <p:cNvSpPr txBox="1"/>
          <p:nvPr/>
        </p:nvSpPr>
        <p:spPr>
          <a:xfrm>
            <a:off x="6477000" y="2883228"/>
            <a:ext cx="192633" cy="428322"/>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0" name="object 30"/>
          <p:cNvSpPr txBox="1"/>
          <p:nvPr/>
        </p:nvSpPr>
        <p:spPr>
          <a:xfrm>
            <a:off x="457200" y="3505200"/>
            <a:ext cx="38227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1C216F"/>
                </a:solidFill>
                <a:latin typeface="HelveticaNeueLTPro-Md"/>
                <a:cs typeface="HelveticaNeueLTPro-Md"/>
              </a:rPr>
              <a:t>X</a:t>
            </a:r>
            <a:r>
              <a:rPr sz="900" spc="10" dirty="0">
                <a:solidFill>
                  <a:srgbClr val="1C216F"/>
                </a:solidFill>
                <a:latin typeface="HelveticaNeueLTPro-Md"/>
                <a:cs typeface="HelveticaNeueLTPro-Md"/>
              </a:rPr>
              <a:t>y</a:t>
            </a:r>
            <a:r>
              <a:rPr sz="900" spc="5" dirty="0">
                <a:solidFill>
                  <a:srgbClr val="1C216F"/>
                </a:solidFill>
                <a:latin typeface="HelveticaNeueLTPro-Md"/>
                <a:cs typeface="HelveticaNeueLTPro-Md"/>
              </a:rPr>
              <a:t>l</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n</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31" name="object 31"/>
          <p:cNvSpPr txBox="1"/>
          <p:nvPr/>
        </p:nvSpPr>
        <p:spPr>
          <a:xfrm>
            <a:off x="2425661" y="3479800"/>
            <a:ext cx="1269365" cy="711200"/>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 </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 </a:t>
            </a:r>
            <a:r>
              <a:rPr sz="900" spc="-24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a:p>
            <a:pPr marL="12700" marR="5080">
              <a:lnSpc>
                <a:spcPct val="100000"/>
              </a:lnSpc>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Moderate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Moderate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2" name="object 32"/>
          <p:cNvSpPr txBox="1"/>
          <p:nvPr/>
        </p:nvSpPr>
        <p:spPr>
          <a:xfrm>
            <a:off x="3809949" y="3479800"/>
            <a:ext cx="629285" cy="711200"/>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33" name="object 33"/>
          <p:cNvSpPr txBox="1"/>
          <p:nvPr/>
        </p:nvSpPr>
        <p:spPr>
          <a:xfrm>
            <a:off x="4889512" y="3505200"/>
            <a:ext cx="1301115" cy="71120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87</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5</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microliters</a:t>
            </a:r>
            <a:endParaRPr sz="900" dirty="0">
              <a:latin typeface="HelveticaNeueLTPro-Md"/>
              <a:cs typeface="HelveticaNeueLTPro-Md"/>
            </a:endParaRPr>
          </a:p>
          <a:p>
            <a:pPr marL="12700">
              <a:lnSpc>
                <a:spcPct val="100000"/>
              </a:lnSpc>
            </a:pPr>
            <a:r>
              <a:rPr sz="900" spc="-5" dirty="0">
                <a:solidFill>
                  <a:srgbClr val="1C216F"/>
                </a:solidFill>
                <a:latin typeface="HelveticaNeueLTPro-Md"/>
                <a:cs typeface="HelveticaNeueLTPro-Md"/>
              </a:rPr>
              <a:t>24</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15" dirty="0">
                <a:solidFill>
                  <a:srgbClr val="1C216F"/>
                </a:solidFill>
                <a:latin typeface="HelveticaNeueLTPro-Md"/>
                <a:cs typeface="HelveticaNeueLTPro-Md"/>
              </a:rPr>
              <a:t> </a:t>
            </a:r>
            <a:r>
              <a:rPr sz="900" spc="10" dirty="0">
                <a:solidFill>
                  <a:srgbClr val="1C216F"/>
                </a:solidFill>
                <a:latin typeface="HelveticaNeueLTPro-Md"/>
                <a:cs typeface="HelveticaNeueLTPro-Md"/>
              </a:rPr>
              <a:t>500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milligrams</a:t>
            </a:r>
            <a:endParaRPr sz="900" dirty="0">
              <a:latin typeface="HelveticaNeueLTPro-Md"/>
              <a:cs typeface="HelveticaNeueLTPro-Md"/>
            </a:endParaRPr>
          </a:p>
          <a:p>
            <a:pPr marL="12700">
              <a:lnSpc>
                <a:spcPct val="100000"/>
              </a:lnSpc>
            </a:pPr>
            <a:r>
              <a:rPr sz="900" spc="-10" dirty="0">
                <a:solidFill>
                  <a:srgbClr val="1C216F"/>
                </a:solidFill>
                <a:latin typeface="HelveticaNeueLTPro-Md"/>
                <a:cs typeface="HelveticaNeueLTPro-Md"/>
              </a:rPr>
              <a:t>100</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Percent</a:t>
            </a:r>
            <a:endParaRPr sz="900" dirty="0">
              <a:latin typeface="HelveticaNeueLTPro-Md"/>
              <a:cs typeface="HelveticaNeueLTPro-Md"/>
            </a:endParaRPr>
          </a:p>
        </p:txBody>
      </p:sp>
      <p:sp>
        <p:nvSpPr>
          <p:cNvPr id="34" name="object 34"/>
          <p:cNvSpPr txBox="1"/>
          <p:nvPr/>
        </p:nvSpPr>
        <p:spPr>
          <a:xfrm>
            <a:off x="6480225" y="3581400"/>
            <a:ext cx="70485" cy="71120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5" name="object 35"/>
          <p:cNvSpPr txBox="1"/>
          <p:nvPr/>
        </p:nvSpPr>
        <p:spPr>
          <a:xfrm>
            <a:off x="534035" y="4496877"/>
            <a:ext cx="1142365" cy="151323"/>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36" name="object 36"/>
          <p:cNvSpPr txBox="1"/>
          <p:nvPr/>
        </p:nvSpPr>
        <p:spPr>
          <a:xfrm>
            <a:off x="2425661" y="4419600"/>
            <a:ext cx="1142365" cy="151323"/>
          </a:xfrm>
          <a:prstGeom prst="rect">
            <a:avLst/>
          </a:prstGeom>
        </p:spPr>
        <p:txBody>
          <a:bodyPr vert="horz" wrap="square" lIns="0" tIns="12700" rIns="0" bIns="0" rtlCol="0">
            <a:spAutoFit/>
          </a:bodyPr>
          <a:lstStyle/>
          <a:p>
            <a:pPr marL="12700" marR="5080">
              <a:lnSpc>
                <a:spcPct val="100000"/>
              </a:lnSpc>
              <a:spcBef>
                <a:spcPts val="100"/>
              </a:spcBef>
            </a:pPr>
            <a:r>
              <a:rPr sz="900" spc="5" dirty="0">
                <a:solidFill>
                  <a:srgbClr val="1C216F"/>
                </a:solidFill>
                <a:latin typeface="HelveticaNeueLTPro-Md"/>
                <a:cs typeface="HelveticaNeueLTPro-Md"/>
              </a:rPr>
              <a:t>Skin</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Mild</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37" name="object 37"/>
          <p:cNvSpPr txBox="1"/>
          <p:nvPr/>
        </p:nvSpPr>
        <p:spPr>
          <a:xfrm>
            <a:off x="3809949" y="44196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38" name="object 38"/>
          <p:cNvSpPr txBox="1"/>
          <p:nvPr/>
        </p:nvSpPr>
        <p:spPr>
          <a:xfrm>
            <a:off x="4889512" y="4419600"/>
            <a:ext cx="1435088" cy="1513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lang="en-US" sz="900" spc="-10" dirty="0">
                <a:solidFill>
                  <a:srgbClr val="1C216F"/>
                </a:solidFill>
                <a:latin typeface="HelveticaNeueLTPro-Md"/>
                <a:cs typeface="HelveticaNeueLTPro-Md"/>
              </a:rPr>
              <a:t> 300</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mi</a:t>
            </a:r>
            <a:r>
              <a:rPr lang="en-US" sz="900" spc="5" dirty="0">
                <a:solidFill>
                  <a:srgbClr val="1C216F"/>
                </a:solidFill>
                <a:latin typeface="HelveticaNeueLTPro-Md"/>
                <a:cs typeface="HelveticaNeueLTPro-Md"/>
              </a:rPr>
              <a:t>crograms</a:t>
            </a:r>
            <a:endParaRPr sz="900" dirty="0">
              <a:latin typeface="HelveticaNeueLTPro-Md"/>
              <a:cs typeface="HelveticaNeueLTPro-Md"/>
            </a:endParaRPr>
          </a:p>
        </p:txBody>
      </p:sp>
      <p:sp>
        <p:nvSpPr>
          <p:cNvPr id="39" name="object 39"/>
          <p:cNvSpPr txBox="1"/>
          <p:nvPr/>
        </p:nvSpPr>
        <p:spPr>
          <a:xfrm>
            <a:off x="6477000" y="4495799"/>
            <a:ext cx="454899"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40" name="object 40"/>
          <p:cNvSpPr txBox="1"/>
          <p:nvPr/>
        </p:nvSpPr>
        <p:spPr>
          <a:xfrm>
            <a:off x="533400" y="4800600"/>
            <a:ext cx="814705"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silicon dioxide</a:t>
            </a:r>
            <a:endParaRPr sz="900" dirty="0">
              <a:latin typeface="HelveticaNeueLTPro-Md"/>
              <a:cs typeface="HelveticaNeueLTPro-Md"/>
            </a:endParaRPr>
          </a:p>
        </p:txBody>
      </p:sp>
      <p:sp>
        <p:nvSpPr>
          <p:cNvPr id="41" name="object 41"/>
          <p:cNvSpPr txBox="1"/>
          <p:nvPr/>
        </p:nvSpPr>
        <p:spPr>
          <a:xfrm>
            <a:off x="2425661" y="4805681"/>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sz="900" dirty="0">
              <a:latin typeface="HelveticaNeueLTPro-Md"/>
              <a:cs typeface="HelveticaNeueLTPro-Md"/>
            </a:endParaRPr>
          </a:p>
        </p:txBody>
      </p:sp>
      <p:sp>
        <p:nvSpPr>
          <p:cNvPr id="42" name="object 42"/>
          <p:cNvSpPr txBox="1"/>
          <p:nvPr/>
        </p:nvSpPr>
        <p:spPr>
          <a:xfrm>
            <a:off x="3809949" y="48006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43" name="object 43"/>
          <p:cNvSpPr txBox="1"/>
          <p:nvPr/>
        </p:nvSpPr>
        <p:spPr>
          <a:xfrm>
            <a:off x="4958523" y="4800601"/>
            <a:ext cx="2031365" cy="151323"/>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sz="900" spc="-5" dirty="0">
                <a:solidFill>
                  <a:srgbClr val="1C216F"/>
                </a:solidFill>
                <a:latin typeface="HelveticaNeueLTPro-Md"/>
                <a:cs typeface="HelveticaNeueLTPro-Md"/>
              </a:rPr>
              <a:t>2</a:t>
            </a:r>
            <a:r>
              <a:rPr sz="900" dirty="0">
                <a:solidFill>
                  <a:srgbClr val="1C216F"/>
                </a:solidFill>
                <a:latin typeface="HelveticaNeueLTPro-Md"/>
                <a:cs typeface="HelveticaNeueLTPro-Md"/>
              </a:rPr>
              <a:t>4 </a:t>
            </a:r>
            <a:r>
              <a:rPr sz="900" spc="5" dirty="0">
                <a:solidFill>
                  <a:srgbClr val="1C216F"/>
                </a:solidFill>
                <a:latin typeface="HelveticaNeueLTPro-Md"/>
                <a:cs typeface="HelveticaNeueLTPro-Md"/>
              </a:rPr>
              <a:t>ho</a:t>
            </a:r>
            <a:r>
              <a:rPr sz="900" spc="10" dirty="0">
                <a:solidFill>
                  <a:srgbClr val="1C216F"/>
                </a:solidFill>
                <a:latin typeface="HelveticaNeueLTPro-Md"/>
                <a:cs typeface="HelveticaNeueLTPro-Md"/>
              </a:rPr>
              <a:t>u</a:t>
            </a:r>
            <a:r>
              <a:rPr sz="900" spc="25" dirty="0">
                <a:solidFill>
                  <a:srgbClr val="1C216F"/>
                </a:solidFill>
                <a:latin typeface="HelveticaNeueLTPro-Md"/>
                <a:cs typeface="HelveticaNeueLTPro-Md"/>
              </a:rPr>
              <a:t>r</a:t>
            </a:r>
            <a:r>
              <a:rPr sz="900" dirty="0">
                <a:solidFill>
                  <a:srgbClr val="1C216F"/>
                </a:solidFill>
                <a:latin typeface="HelveticaNeueLTPro-Md"/>
                <a:cs typeface="HelveticaNeueLTPro-Md"/>
              </a:rPr>
              <a:t>s </a:t>
            </a:r>
            <a:r>
              <a:rPr lang="en-US" sz="900" dirty="0">
                <a:solidFill>
                  <a:srgbClr val="1C216F"/>
                </a:solidFill>
                <a:latin typeface="HelveticaNeueLTPro-Md"/>
                <a:cs typeface="HelveticaNeueLTPro-Md"/>
              </a:rPr>
              <a:t>500</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p:txBody>
      </p:sp>
      <p:sp>
        <p:nvSpPr>
          <p:cNvPr id="44" name="object 44"/>
          <p:cNvSpPr/>
          <p:nvPr/>
        </p:nvSpPr>
        <p:spPr>
          <a:xfrm>
            <a:off x="457200" y="4724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5" name="object 45"/>
          <p:cNvSpPr/>
          <p:nvPr/>
        </p:nvSpPr>
        <p:spPr>
          <a:xfrm>
            <a:off x="457200"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6" name="object 46"/>
          <p:cNvSpPr/>
          <p:nvPr/>
        </p:nvSpPr>
        <p:spPr>
          <a:xfrm>
            <a:off x="457200" y="3429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49" name="object 44">
            <a:extLst>
              <a:ext uri="{FF2B5EF4-FFF2-40B4-BE49-F238E27FC236}">
                <a16:creationId xmlns:a16="http://schemas.microsoft.com/office/drawing/2014/main" id="{2D528B99-44C0-4F08-80D5-BD9ABECB9BEF}"/>
              </a:ext>
            </a:extLst>
          </p:cNvPr>
          <p:cNvSpPr/>
          <p:nvPr/>
        </p:nvSpPr>
        <p:spPr>
          <a:xfrm>
            <a:off x="457200" y="5029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50" name="object 40">
            <a:extLst>
              <a:ext uri="{FF2B5EF4-FFF2-40B4-BE49-F238E27FC236}">
                <a16:creationId xmlns:a16="http://schemas.microsoft.com/office/drawing/2014/main" id="{FB2B061A-1EC8-442D-9DF2-618018B1B470}"/>
              </a:ext>
            </a:extLst>
          </p:cNvPr>
          <p:cNvSpPr txBox="1"/>
          <p:nvPr/>
        </p:nvSpPr>
        <p:spPr>
          <a:xfrm>
            <a:off x="533400" y="5106477"/>
            <a:ext cx="814705" cy="151323"/>
          </a:xfrm>
          <a:prstGeom prst="rect">
            <a:avLst/>
          </a:prstGeom>
        </p:spPr>
        <p:txBody>
          <a:bodyPr vert="horz" wrap="square" lIns="0" tIns="12700" rIns="0" bIns="0" rtlCol="0">
            <a:spAutoFit/>
          </a:bodyPr>
          <a:lstStyle/>
          <a:p>
            <a:pPr marL="12700">
              <a:lnSpc>
                <a:spcPct val="100000"/>
              </a:lnSpc>
              <a:spcBef>
                <a:spcPts val="100"/>
              </a:spcBef>
            </a:pPr>
            <a:r>
              <a:rPr lang="en-TT" sz="900" spc="-70" dirty="0">
                <a:solidFill>
                  <a:srgbClr val="1C216F"/>
                </a:solidFill>
                <a:latin typeface="HelveticaNeueLTPro-Md"/>
                <a:cs typeface="HelveticaNeueLTPro-Md"/>
              </a:rPr>
              <a:t>Stoddard solvent</a:t>
            </a:r>
            <a:endParaRPr sz="900" dirty="0">
              <a:latin typeface="HelveticaNeueLTPro-Md"/>
              <a:cs typeface="HelveticaNeueLTPro-Md"/>
            </a:endParaRPr>
          </a:p>
        </p:txBody>
      </p:sp>
      <p:sp>
        <p:nvSpPr>
          <p:cNvPr id="51" name="object 41">
            <a:extLst>
              <a:ext uri="{FF2B5EF4-FFF2-40B4-BE49-F238E27FC236}">
                <a16:creationId xmlns:a16="http://schemas.microsoft.com/office/drawing/2014/main" id="{6B700F67-F6B9-4BF8-86B1-9C3D7E2B2D4C}"/>
              </a:ext>
            </a:extLst>
          </p:cNvPr>
          <p:cNvSpPr txBox="1"/>
          <p:nvPr/>
        </p:nvSpPr>
        <p:spPr>
          <a:xfrm>
            <a:off x="2438400" y="5106477"/>
            <a:ext cx="1269365" cy="441146"/>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lang="en-TT" sz="900" spc="5" dirty="0">
                <a:solidFill>
                  <a:srgbClr val="1C216F"/>
                </a:solidFill>
                <a:latin typeface="HelveticaNeueLTPro-Md"/>
                <a:cs typeface="HelveticaNeueLTPro-Md"/>
              </a:rPr>
              <a:t>Eyes – Moderate irritant</a:t>
            </a:r>
            <a:endParaRPr sz="900" dirty="0">
              <a:latin typeface="HelveticaNeueLTPro-Md"/>
              <a:cs typeface="HelveticaNeueLTPro-Md"/>
            </a:endParaRPr>
          </a:p>
        </p:txBody>
      </p:sp>
      <p:sp>
        <p:nvSpPr>
          <p:cNvPr id="52" name="object 42">
            <a:extLst>
              <a:ext uri="{FF2B5EF4-FFF2-40B4-BE49-F238E27FC236}">
                <a16:creationId xmlns:a16="http://schemas.microsoft.com/office/drawing/2014/main" id="{2DBB315B-C6BD-46A4-9097-46F6F2715656}"/>
              </a:ext>
            </a:extLst>
          </p:cNvPr>
          <p:cNvSpPr txBox="1"/>
          <p:nvPr/>
        </p:nvSpPr>
        <p:spPr>
          <a:xfrm>
            <a:off x="3810000" y="5106477"/>
            <a:ext cx="629285" cy="302647"/>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lang="en-US" sz="900" dirty="0">
              <a:solidFill>
                <a:srgbClr val="1C216F"/>
              </a:solidFill>
              <a:latin typeface="HelveticaNeueLTPro-Md"/>
              <a:cs typeface="HelveticaNeueLTPro-Md"/>
            </a:endParaRPr>
          </a:p>
          <a:p>
            <a:pPr marL="12700">
              <a:lnSpc>
                <a:spcPct val="100000"/>
              </a:lnSpc>
              <a:spcBef>
                <a:spcPts val="100"/>
              </a:spcBef>
              <a:tabLst>
                <a:tab pos="570865" algn="l"/>
              </a:tabLst>
            </a:pPr>
            <a:r>
              <a:rPr lang="en-TT" sz="900" dirty="0">
                <a:solidFill>
                  <a:srgbClr val="1C216F"/>
                </a:solidFill>
                <a:latin typeface="HelveticaNeueLTPro-Md"/>
                <a:cs typeface="HelveticaNeueLTPro-Md"/>
              </a:rPr>
              <a:t>Rabbit       -</a:t>
            </a:r>
            <a:endParaRPr sz="900" dirty="0">
              <a:latin typeface="HelveticaNeueLTPro-Md"/>
              <a:cs typeface="HelveticaNeueLTPro-Md"/>
            </a:endParaRPr>
          </a:p>
        </p:txBody>
      </p:sp>
      <p:sp>
        <p:nvSpPr>
          <p:cNvPr id="53" name="object 43">
            <a:extLst>
              <a:ext uri="{FF2B5EF4-FFF2-40B4-BE49-F238E27FC236}">
                <a16:creationId xmlns:a16="http://schemas.microsoft.com/office/drawing/2014/main" id="{77D11199-BC7D-429A-81DB-B70C9915F905}"/>
              </a:ext>
            </a:extLst>
          </p:cNvPr>
          <p:cNvSpPr txBox="1"/>
          <p:nvPr/>
        </p:nvSpPr>
        <p:spPr>
          <a:xfrm>
            <a:off x="4953000" y="5106477"/>
            <a:ext cx="2031365" cy="302647"/>
          </a:xfrm>
          <a:prstGeom prst="rect">
            <a:avLst/>
          </a:prstGeom>
        </p:spPr>
        <p:txBody>
          <a:bodyPr vert="horz" wrap="square" lIns="0" tIns="12700" rIns="0" bIns="0" rtlCol="0">
            <a:spAutoFit/>
          </a:bodyPr>
          <a:lstStyle/>
          <a:p>
            <a:pPr marL="12700" marR="5080">
              <a:lnSpc>
                <a:spcPct val="100000"/>
              </a:lnSpc>
              <a:spcBef>
                <a:spcPts val="100"/>
              </a:spcBef>
              <a:tabLst>
                <a:tab pos="1602740" algn="l"/>
              </a:tabLst>
            </a:pPr>
            <a:r>
              <a:rPr lang="en-US" sz="900" spc="-5" dirty="0">
                <a:solidFill>
                  <a:srgbClr val="1C216F"/>
                </a:solidFill>
                <a:latin typeface="HelveticaNeueLTPro-Md"/>
                <a:cs typeface="HelveticaNeueLTPro-Md"/>
              </a:rPr>
              <a:t>100 parts per million	-</a:t>
            </a:r>
          </a:p>
          <a:p>
            <a:pPr marL="12700" marR="5080">
              <a:lnSpc>
                <a:spcPct val="100000"/>
              </a:lnSpc>
              <a:spcBef>
                <a:spcPts val="100"/>
              </a:spcBef>
              <a:tabLst>
                <a:tab pos="1602740" algn="l"/>
              </a:tabLst>
            </a:pPr>
            <a:r>
              <a:rPr sz="900" spc="-5" dirty="0">
                <a:solidFill>
                  <a:srgbClr val="1C216F"/>
                </a:solidFill>
                <a:latin typeface="HelveticaNeueLTPro-Md"/>
                <a:cs typeface="HelveticaNeueLTPro-Md"/>
              </a:rPr>
              <a:t>2</a:t>
            </a:r>
            <a:r>
              <a:rPr sz="900" dirty="0">
                <a:solidFill>
                  <a:srgbClr val="1C216F"/>
                </a:solidFill>
                <a:latin typeface="HelveticaNeueLTPro-Md"/>
                <a:cs typeface="HelveticaNeueLTPro-Md"/>
              </a:rPr>
              <a:t>4 </a:t>
            </a:r>
            <a:r>
              <a:rPr sz="900" spc="5" dirty="0">
                <a:solidFill>
                  <a:srgbClr val="1C216F"/>
                </a:solidFill>
                <a:latin typeface="HelveticaNeueLTPro-Md"/>
                <a:cs typeface="HelveticaNeueLTPro-Md"/>
              </a:rPr>
              <a:t>ho</a:t>
            </a:r>
            <a:r>
              <a:rPr sz="900" spc="10" dirty="0">
                <a:solidFill>
                  <a:srgbClr val="1C216F"/>
                </a:solidFill>
                <a:latin typeface="HelveticaNeueLTPro-Md"/>
                <a:cs typeface="HelveticaNeueLTPro-Md"/>
              </a:rPr>
              <a:t>u</a:t>
            </a:r>
            <a:r>
              <a:rPr sz="900" spc="25" dirty="0">
                <a:solidFill>
                  <a:srgbClr val="1C216F"/>
                </a:solidFill>
                <a:latin typeface="HelveticaNeueLTPro-Md"/>
                <a:cs typeface="HelveticaNeueLTPro-Md"/>
              </a:rPr>
              <a:t>r</a:t>
            </a:r>
            <a:r>
              <a:rPr sz="900" dirty="0">
                <a:solidFill>
                  <a:srgbClr val="1C216F"/>
                </a:solidFill>
                <a:latin typeface="HelveticaNeueLTPro-Md"/>
                <a:cs typeface="HelveticaNeueLTPro-Md"/>
              </a:rPr>
              <a:t>s </a:t>
            </a:r>
            <a:r>
              <a:rPr lang="en-US" sz="900" dirty="0">
                <a:solidFill>
                  <a:srgbClr val="1C216F"/>
                </a:solidFill>
                <a:latin typeface="HelveticaNeueLTPro-Md"/>
                <a:cs typeface="HelveticaNeueLTPro-Md"/>
              </a:rPr>
              <a:t>500</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milli</a:t>
            </a:r>
            <a:r>
              <a:rPr sz="900" spc="10" dirty="0">
                <a:solidFill>
                  <a:srgbClr val="1C216F"/>
                </a:solidFill>
                <a:latin typeface="HelveticaNeueLTPro-Md"/>
                <a:cs typeface="HelveticaNeueLTPro-Md"/>
              </a:rPr>
              <a:t>g</a:t>
            </a:r>
            <a:r>
              <a:rPr sz="900" spc="20" dirty="0">
                <a:solidFill>
                  <a:srgbClr val="1C216F"/>
                </a:solidFill>
                <a:latin typeface="HelveticaNeueLTPro-Md"/>
                <a:cs typeface="HelveticaNeueLTPro-Md"/>
              </a:rPr>
              <a:t>r</a:t>
            </a: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m</a:t>
            </a:r>
            <a:r>
              <a:rPr sz="900" dirty="0">
                <a:solidFill>
                  <a:srgbClr val="1C216F"/>
                </a:solidFill>
                <a:latin typeface="HelveticaNeueLTPro-Md"/>
                <a:cs typeface="HelveticaNeueLTPro-Md"/>
              </a:rPr>
              <a:t>s	-</a:t>
            </a:r>
            <a:endParaRPr sz="900" dirty="0">
              <a:latin typeface="HelveticaNeueLTPro-Md"/>
              <a:cs typeface="HelveticaNeueLTPro-Md"/>
            </a:endParaRPr>
          </a:p>
        </p:txBody>
      </p:sp>
      <p:sp>
        <p:nvSpPr>
          <p:cNvPr id="54" name="object 8">
            <a:extLst>
              <a:ext uri="{FF2B5EF4-FFF2-40B4-BE49-F238E27FC236}">
                <a16:creationId xmlns:a16="http://schemas.microsoft.com/office/drawing/2014/main" id="{09AE40D0-67D6-4175-B63A-023CD694AEBA}"/>
              </a:ext>
            </a:extLst>
          </p:cNvPr>
          <p:cNvSpPr txBox="1">
            <a:spLocks noGrp="1"/>
          </p:cNvSpPr>
          <p:nvPr>
            <p:ph type="title"/>
          </p:nvPr>
        </p:nvSpPr>
        <p:spPr>
          <a:xfrm>
            <a:off x="444500" y="889000"/>
            <a:ext cx="5653802" cy="387350"/>
          </a:xfrm>
          <a:prstGeom prst="rect">
            <a:avLst/>
          </a:prstGeom>
        </p:spPr>
        <p:txBody>
          <a:bodyPr vert="horz" wrap="square" lIns="0" tIns="16510" rIns="0" bIns="0" rtlCol="0">
            <a:spAutoFit/>
          </a:bodyPr>
          <a:lstStyle/>
          <a:p>
            <a:pPr marL="12700">
              <a:lnSpc>
                <a:spcPct val="100000"/>
              </a:lnSpc>
              <a:spcBef>
                <a:spcPts val="130"/>
              </a:spcBef>
            </a:pPr>
            <a:r>
              <a:rPr lang="en-US" sz="2350" spc="-85" dirty="0">
                <a:solidFill>
                  <a:srgbClr val="2DBEEF"/>
                </a:solidFill>
                <a:latin typeface="HelveticaNeueLTPro-Roman"/>
                <a:cs typeface="HelveticaNeueLTPro-Roman"/>
              </a:rPr>
              <a:t>BERGER EPILUX 4 FLOOR BASE  PART A</a:t>
            </a:r>
            <a:endParaRPr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4483</Words>
  <Application>Microsoft Office PowerPoint</Application>
  <PresentationFormat>Custom</PresentationFormat>
  <Paragraphs>498</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Calibri</vt:lpstr>
      <vt:lpstr>Helvetica Neue LT Pro 75</vt:lpstr>
      <vt:lpstr>Helvetica Neue LT Std 75</vt:lpstr>
      <vt:lpstr>HelveticaNeueLTPro-Md</vt:lpstr>
      <vt:lpstr>HelveticaNeueLTPro-Roman</vt:lpstr>
      <vt:lpstr>HelveticaNeueLTStd-Lt</vt:lpstr>
      <vt:lpstr>HelveticaNeueLTStd-Md</vt:lpstr>
      <vt:lpstr>Minion Pro</vt:lpstr>
      <vt:lpstr>Times</vt:lpstr>
      <vt:lpstr>Office Theme</vt:lpstr>
      <vt:lpstr>SAFETY DATA SHEETS</vt:lpstr>
      <vt:lpstr>BERGER EPILUX 4 FLOOR BASE  PART A</vt:lpstr>
      <vt:lpstr>BERGER EPILUX 4 FLOOR BASE  PART A</vt:lpstr>
      <vt:lpstr>BERGER EPILUX 4 FLOOR BASE  PART A</vt:lpstr>
      <vt:lpstr>BERGER EPILUX 4 FLOOR BASE  PART A</vt:lpstr>
      <vt:lpstr>PowerPoint Presentation</vt:lpstr>
      <vt:lpstr>BERGER EPILUX 4 FLOOR BASE  PART A</vt:lpstr>
      <vt:lpstr>BERGER EPILUX 4 FLOOR BASE  PART A</vt:lpstr>
      <vt:lpstr>BERGER EPILUX 4 FLOOR BASE  PART A</vt:lpstr>
      <vt:lpstr>BERGER EPILUX 4 FLOOR BASE  PART A</vt:lpstr>
      <vt:lpstr>BERGER EPILUX 4 FLOOR BASE  PART A</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9</cp:revision>
  <dcterms:created xsi:type="dcterms:W3CDTF">2021-11-16T11:37:53Z</dcterms:created>
  <dcterms:modified xsi:type="dcterms:W3CDTF">2022-03-23T18:08:50Z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