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8" y="-18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D7A9DC3-E3AD-450A-9A24-1C50BC1C802E}" type="datetimeFigureOut">
              <a:rPr lang="en-TT" smtClean="0"/>
              <a:t>23/03/2022</a:t>
            </a:fld>
            <a:endParaRPr lang="en-TT"/>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CB2A74F-8AF5-4C33-BB2F-8C8A7DD3DF83}" type="slidenum">
              <a:rPr lang="en-TT" smtClean="0"/>
              <a:t>‹#›</a:t>
            </a:fld>
            <a:endParaRPr lang="en-TT"/>
          </a:p>
        </p:txBody>
      </p:sp>
    </p:spTree>
    <p:extLst>
      <p:ext uri="{BB962C8B-B14F-4D97-AF65-F5344CB8AC3E}">
        <p14:creationId xmlns:p14="http://schemas.microsoft.com/office/powerpoint/2010/main" val="222974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product information in green as bergerpaintscaribbean.com</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2</a:t>
            </a:fld>
            <a:endParaRPr lang="en-TT"/>
          </a:p>
        </p:txBody>
      </p:sp>
    </p:spTree>
    <p:extLst>
      <p:ext uri="{BB962C8B-B14F-4D97-AF65-F5344CB8AC3E}">
        <p14:creationId xmlns:p14="http://schemas.microsoft.com/office/powerpoint/2010/main" val="26593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line trough dates of issue in green in section 3 and 6</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6</a:t>
            </a:fld>
            <a:endParaRPr lang="en-TT"/>
          </a:p>
        </p:txBody>
      </p:sp>
    </p:spTree>
    <p:extLst>
      <p:ext uri="{BB962C8B-B14F-4D97-AF65-F5344CB8AC3E}">
        <p14:creationId xmlns:p14="http://schemas.microsoft.com/office/powerpoint/2010/main" val="180699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7" name="Holder 7"/>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7811" y="4929847"/>
            <a:ext cx="7744588" cy="5085313"/>
          </a:xfrm>
          <a:prstGeom prst="rect">
            <a:avLst/>
          </a:prstGeom>
        </p:spPr>
      </p:pic>
      <p:sp>
        <p:nvSpPr>
          <p:cNvPr id="18" name="bg object 18"/>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0" y="4050791"/>
            <a:ext cx="7772400" cy="3492271"/>
          </a:xfrm>
          <a:prstGeom prst="rect">
            <a:avLst/>
          </a:prstGeom>
        </p:spPr>
      </p:pic>
      <p:pic>
        <p:nvPicPr>
          <p:cNvPr id="20" name="bg object 20"/>
          <p:cNvPicPr/>
          <p:nvPr/>
        </p:nvPicPr>
        <p:blipFill>
          <a:blip r:embed="rId4" cstate="print"/>
          <a:stretch>
            <a:fillRect/>
          </a:stretch>
        </p:blipFill>
        <p:spPr>
          <a:xfrm>
            <a:off x="457196" y="9116817"/>
            <a:ext cx="1024524" cy="485184"/>
          </a:xfrm>
          <a:prstGeom prst="rect">
            <a:avLst/>
          </a:prstGeom>
        </p:spPr>
      </p:pic>
      <p:pic>
        <p:nvPicPr>
          <p:cNvPr id="21" name="bg object 21"/>
          <p:cNvPicPr/>
          <p:nvPr/>
        </p:nvPicPr>
        <p:blipFill>
          <a:blip r:embed="rId5" cstate="print"/>
          <a:stretch>
            <a:fillRect/>
          </a:stretch>
        </p:blipFill>
        <p:spPr>
          <a:xfrm>
            <a:off x="648872" y="9170974"/>
            <a:ext cx="134666" cy="150482"/>
          </a:xfrm>
          <a:prstGeom prst="rect">
            <a:avLst/>
          </a:prstGeom>
        </p:spPr>
      </p:pic>
      <p:sp>
        <p:nvSpPr>
          <p:cNvPr id="22" name="bg object 22"/>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23" name="bg object 23"/>
          <p:cNvPicPr/>
          <p:nvPr/>
        </p:nvPicPr>
        <p:blipFill>
          <a:blip r:embed="rId6" cstate="print"/>
          <a:stretch>
            <a:fillRect/>
          </a:stretch>
        </p:blipFill>
        <p:spPr>
          <a:xfrm>
            <a:off x="801103" y="9170974"/>
            <a:ext cx="132486" cy="148729"/>
          </a:xfrm>
          <a:prstGeom prst="rect">
            <a:avLst/>
          </a:prstGeom>
        </p:spPr>
      </p:pic>
      <p:sp>
        <p:nvSpPr>
          <p:cNvPr id="24" name="bg object 24"/>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25" name="bg object 25"/>
          <p:cNvPicPr/>
          <p:nvPr/>
        </p:nvPicPr>
        <p:blipFill>
          <a:blip r:embed="rId7" cstate="print"/>
          <a:stretch>
            <a:fillRect/>
          </a:stretch>
        </p:blipFill>
        <p:spPr>
          <a:xfrm>
            <a:off x="943749" y="9170784"/>
            <a:ext cx="134718" cy="150825"/>
          </a:xfrm>
          <a:prstGeom prst="rect">
            <a:avLst/>
          </a:prstGeom>
        </p:spPr>
      </p:pic>
      <p:sp>
        <p:nvSpPr>
          <p:cNvPr id="26" name="bg object 26"/>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27" name="bg object 27"/>
          <p:cNvPicPr/>
          <p:nvPr/>
        </p:nvPicPr>
        <p:blipFill>
          <a:blip r:embed="rId8" cstate="print"/>
          <a:stretch>
            <a:fillRect/>
          </a:stretch>
        </p:blipFill>
        <p:spPr>
          <a:xfrm>
            <a:off x="1083246" y="9170974"/>
            <a:ext cx="134619" cy="150482"/>
          </a:xfrm>
          <a:prstGeom prst="rect">
            <a:avLst/>
          </a:prstGeom>
        </p:spPr>
      </p:pic>
      <p:sp>
        <p:nvSpPr>
          <p:cNvPr id="28" name="bg object 28"/>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29" name="bg object 29"/>
          <p:cNvPicPr/>
          <p:nvPr/>
        </p:nvPicPr>
        <p:blipFill>
          <a:blip r:embed="rId9" cstate="print"/>
          <a:stretch>
            <a:fillRect/>
          </a:stretch>
        </p:blipFill>
        <p:spPr>
          <a:xfrm>
            <a:off x="644855" y="9243707"/>
            <a:ext cx="187667" cy="74879"/>
          </a:xfrm>
          <a:prstGeom prst="rect">
            <a:avLst/>
          </a:prstGeom>
        </p:spPr>
      </p:pic>
      <p:pic>
        <p:nvPicPr>
          <p:cNvPr id="30" name="bg object 30"/>
          <p:cNvPicPr/>
          <p:nvPr/>
        </p:nvPicPr>
        <p:blipFill>
          <a:blip r:embed="rId10" cstate="print"/>
          <a:stretch>
            <a:fillRect/>
          </a:stretch>
        </p:blipFill>
        <p:spPr>
          <a:xfrm>
            <a:off x="895210" y="9231007"/>
            <a:ext cx="35496" cy="85877"/>
          </a:xfrm>
          <a:prstGeom prst="rect">
            <a:avLst/>
          </a:prstGeom>
        </p:spPr>
      </p:pic>
      <p:pic>
        <p:nvPicPr>
          <p:cNvPr id="31" name="bg object 31"/>
          <p:cNvPicPr/>
          <p:nvPr/>
        </p:nvPicPr>
        <p:blipFill>
          <a:blip r:embed="rId11" cstate="print"/>
          <a:stretch>
            <a:fillRect/>
          </a:stretch>
        </p:blipFill>
        <p:spPr>
          <a:xfrm>
            <a:off x="939584" y="9225051"/>
            <a:ext cx="136093" cy="93725"/>
          </a:xfrm>
          <a:prstGeom prst="rect">
            <a:avLst/>
          </a:prstGeom>
        </p:spPr>
      </p:pic>
      <p:pic>
        <p:nvPicPr>
          <p:cNvPr id="32" name="bg object 32"/>
          <p:cNvPicPr/>
          <p:nvPr/>
        </p:nvPicPr>
        <p:blipFill>
          <a:blip r:embed="rId12" cstate="print"/>
          <a:stretch>
            <a:fillRect/>
          </a:stretch>
        </p:blipFill>
        <p:spPr>
          <a:xfrm>
            <a:off x="644766" y="9166859"/>
            <a:ext cx="135928" cy="109435"/>
          </a:xfrm>
          <a:prstGeom prst="rect">
            <a:avLst/>
          </a:prstGeom>
        </p:spPr>
      </p:pic>
      <p:pic>
        <p:nvPicPr>
          <p:cNvPr id="33" name="bg object 33"/>
          <p:cNvPicPr/>
          <p:nvPr/>
        </p:nvPicPr>
        <p:blipFill>
          <a:blip r:embed="rId13" cstate="print"/>
          <a:stretch>
            <a:fillRect/>
          </a:stretch>
        </p:blipFill>
        <p:spPr>
          <a:xfrm>
            <a:off x="796988" y="9166694"/>
            <a:ext cx="418071" cy="151891"/>
          </a:xfrm>
          <a:prstGeom prst="rect">
            <a:avLst/>
          </a:prstGeom>
        </p:spPr>
      </p:pic>
      <p:pic>
        <p:nvPicPr>
          <p:cNvPr id="34" name="bg object 34"/>
          <p:cNvPicPr/>
          <p:nvPr/>
        </p:nvPicPr>
        <p:blipFill>
          <a:blip r:embed="rId14" cstate="print"/>
          <a:stretch>
            <a:fillRect/>
          </a:stretch>
        </p:blipFill>
        <p:spPr>
          <a:xfrm>
            <a:off x="468268" y="9328415"/>
            <a:ext cx="753441" cy="261426"/>
          </a:xfrm>
          <a:prstGeom prst="rect">
            <a:avLst/>
          </a:prstGeom>
        </p:spPr>
      </p:pic>
      <p:sp>
        <p:nvSpPr>
          <p:cNvPr id="35" name="bg object 35"/>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36" name="bg object 36"/>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7" name="bg object 37"/>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38" name="bg object 38"/>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9" name="bg object 39"/>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40" name="bg object 40"/>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41" name="bg object 41"/>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42" name="bg object 42"/>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43" name="bg object 43"/>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44" name="bg object 44"/>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sp>
        <p:nvSpPr>
          <p:cNvPr id="45" name="bg object 45"/>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46" name="bg object 46"/>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47" name="bg object 47"/>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48" name="bg object 48"/>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49" name="bg object 49"/>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50" name="bg object 50"/>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51" name="bg object 51"/>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52" name="bg object 52"/>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53" name="bg object 53"/>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54" name="bg object 54"/>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55" name="bg object 55"/>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56" name="bg object 56"/>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pic>
        <p:nvPicPr>
          <p:cNvPr id="57" name="bg object 57"/>
          <p:cNvPicPr/>
          <p:nvPr/>
        </p:nvPicPr>
        <p:blipFill>
          <a:blip r:embed="rId15" cstate="print"/>
          <a:stretch>
            <a:fillRect/>
          </a:stretch>
        </p:blipFill>
        <p:spPr>
          <a:xfrm>
            <a:off x="3135015" y="9491859"/>
            <a:ext cx="4173321" cy="121653"/>
          </a:xfrm>
          <a:prstGeom prst="rect">
            <a:avLst/>
          </a:prstGeom>
        </p:spPr>
      </p:pic>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5" name="Holder 5"/>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4" name="Holder 4"/>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57201" y="461722"/>
            <a:ext cx="202387" cy="226314"/>
          </a:xfrm>
          <a:prstGeom prst="rect">
            <a:avLst/>
          </a:prstGeom>
        </p:spPr>
      </p:pic>
      <p:sp>
        <p:nvSpPr>
          <p:cNvPr id="17" name="bg object 17"/>
          <p:cNvSpPr/>
          <p:nvPr/>
        </p:nvSpPr>
        <p:spPr>
          <a:xfrm>
            <a:off x="688352" y="461733"/>
            <a:ext cx="184150" cy="226060"/>
          </a:xfrm>
          <a:custGeom>
            <a:avLst/>
            <a:gdLst/>
            <a:ahLst/>
            <a:cxnLst/>
            <a:rect l="l" t="t" r="r" b="b"/>
            <a:pathLst>
              <a:path w="184150" h="226059">
                <a:moveTo>
                  <a:pt x="183642" y="172720"/>
                </a:moveTo>
                <a:lnTo>
                  <a:pt x="62064" y="172720"/>
                </a:lnTo>
                <a:lnTo>
                  <a:pt x="62064" y="137160"/>
                </a:lnTo>
                <a:lnTo>
                  <a:pt x="170700" y="137160"/>
                </a:lnTo>
                <a:lnTo>
                  <a:pt x="170700" y="87630"/>
                </a:lnTo>
                <a:lnTo>
                  <a:pt x="62064" y="87630"/>
                </a:lnTo>
                <a:lnTo>
                  <a:pt x="62064" y="53340"/>
                </a:lnTo>
                <a:lnTo>
                  <a:pt x="182029" y="53340"/>
                </a:lnTo>
                <a:lnTo>
                  <a:pt x="182029" y="0"/>
                </a:lnTo>
                <a:lnTo>
                  <a:pt x="0" y="0"/>
                </a:lnTo>
                <a:lnTo>
                  <a:pt x="0" y="53340"/>
                </a:lnTo>
                <a:lnTo>
                  <a:pt x="0" y="87630"/>
                </a:lnTo>
                <a:lnTo>
                  <a:pt x="0" y="137160"/>
                </a:lnTo>
                <a:lnTo>
                  <a:pt x="0" y="172720"/>
                </a:lnTo>
                <a:lnTo>
                  <a:pt x="0" y="226060"/>
                </a:lnTo>
                <a:lnTo>
                  <a:pt x="183642" y="226060"/>
                </a:lnTo>
                <a:lnTo>
                  <a:pt x="183642" y="172720"/>
                </a:lnTo>
                <a:close/>
              </a:path>
            </a:pathLst>
          </a:custGeom>
          <a:solidFill>
            <a:srgbClr val="1C216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903992" y="457202"/>
            <a:ext cx="446143" cy="235369"/>
          </a:xfrm>
          <a:prstGeom prst="rect">
            <a:avLst/>
          </a:prstGeom>
        </p:spPr>
      </p:pic>
      <p:sp>
        <p:nvSpPr>
          <p:cNvPr id="19" name="bg object 19"/>
          <p:cNvSpPr/>
          <p:nvPr/>
        </p:nvSpPr>
        <p:spPr>
          <a:xfrm>
            <a:off x="1385036" y="461733"/>
            <a:ext cx="184150" cy="226060"/>
          </a:xfrm>
          <a:custGeom>
            <a:avLst/>
            <a:gdLst/>
            <a:ahLst/>
            <a:cxnLst/>
            <a:rect l="l" t="t" r="r" b="b"/>
            <a:pathLst>
              <a:path w="184150" h="226059">
                <a:moveTo>
                  <a:pt x="183629" y="172720"/>
                </a:moveTo>
                <a:lnTo>
                  <a:pt x="62077" y="172720"/>
                </a:lnTo>
                <a:lnTo>
                  <a:pt x="62077" y="137160"/>
                </a:lnTo>
                <a:lnTo>
                  <a:pt x="170700" y="137160"/>
                </a:lnTo>
                <a:lnTo>
                  <a:pt x="170700" y="87630"/>
                </a:lnTo>
                <a:lnTo>
                  <a:pt x="62077" y="87630"/>
                </a:lnTo>
                <a:lnTo>
                  <a:pt x="62077" y="53340"/>
                </a:lnTo>
                <a:lnTo>
                  <a:pt x="182016" y="53340"/>
                </a:lnTo>
                <a:lnTo>
                  <a:pt x="182016" y="0"/>
                </a:lnTo>
                <a:lnTo>
                  <a:pt x="0" y="0"/>
                </a:lnTo>
                <a:lnTo>
                  <a:pt x="0" y="53340"/>
                </a:lnTo>
                <a:lnTo>
                  <a:pt x="0" y="87630"/>
                </a:lnTo>
                <a:lnTo>
                  <a:pt x="0" y="137160"/>
                </a:lnTo>
                <a:lnTo>
                  <a:pt x="0" y="172720"/>
                </a:lnTo>
                <a:lnTo>
                  <a:pt x="0" y="226060"/>
                </a:lnTo>
                <a:lnTo>
                  <a:pt x="183629" y="226060"/>
                </a:lnTo>
                <a:lnTo>
                  <a:pt x="183629" y="172720"/>
                </a:lnTo>
                <a:close/>
              </a:path>
            </a:pathLst>
          </a:custGeom>
          <a:solidFill>
            <a:srgbClr val="1C216F"/>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1600676" y="461730"/>
            <a:ext cx="208203" cy="226301"/>
          </a:xfrm>
          <a:prstGeom prst="rect">
            <a:avLst/>
          </a:prstGeom>
        </p:spPr>
      </p:pic>
      <p:sp>
        <p:nvSpPr>
          <p:cNvPr id="21" name="bg object 21"/>
          <p:cNvSpPr/>
          <p:nvPr/>
        </p:nvSpPr>
        <p:spPr>
          <a:xfrm>
            <a:off x="457987" y="723658"/>
            <a:ext cx="80010" cy="85725"/>
          </a:xfrm>
          <a:custGeom>
            <a:avLst/>
            <a:gdLst/>
            <a:ahLst/>
            <a:cxnLst/>
            <a:rect l="l" t="t" r="r" b="b"/>
            <a:pathLst>
              <a:path w="80009" h="85725">
                <a:moveTo>
                  <a:pt x="79476" y="0"/>
                </a:moveTo>
                <a:lnTo>
                  <a:pt x="0" y="0"/>
                </a:lnTo>
                <a:lnTo>
                  <a:pt x="0" y="85471"/>
                </a:lnTo>
                <a:lnTo>
                  <a:pt x="79476" y="85471"/>
                </a:lnTo>
                <a:lnTo>
                  <a:pt x="79476" y="0"/>
                </a:lnTo>
                <a:close/>
              </a:path>
            </a:pathLst>
          </a:custGeom>
          <a:solidFill>
            <a:srgbClr val="A61E22"/>
          </a:solidFill>
        </p:spPr>
        <p:txBody>
          <a:bodyPr wrap="square" lIns="0" tIns="0" rIns="0" bIns="0" rtlCol="0"/>
          <a:lstStyle/>
          <a:p>
            <a:endParaRPr/>
          </a:p>
        </p:txBody>
      </p:sp>
      <p:sp>
        <p:nvSpPr>
          <p:cNvPr id="22" name="bg object 22"/>
          <p:cNvSpPr/>
          <p:nvPr/>
        </p:nvSpPr>
        <p:spPr>
          <a:xfrm>
            <a:off x="537476" y="723658"/>
            <a:ext cx="122555" cy="85725"/>
          </a:xfrm>
          <a:custGeom>
            <a:avLst/>
            <a:gdLst/>
            <a:ahLst/>
            <a:cxnLst/>
            <a:rect l="l" t="t" r="r" b="b"/>
            <a:pathLst>
              <a:path w="122554" h="85725">
                <a:moveTo>
                  <a:pt x="122478" y="0"/>
                </a:moveTo>
                <a:lnTo>
                  <a:pt x="0" y="0"/>
                </a:lnTo>
                <a:lnTo>
                  <a:pt x="0" y="85471"/>
                </a:lnTo>
                <a:lnTo>
                  <a:pt x="122478" y="85471"/>
                </a:lnTo>
                <a:lnTo>
                  <a:pt x="122478" y="0"/>
                </a:lnTo>
                <a:close/>
              </a:path>
            </a:pathLst>
          </a:custGeom>
          <a:solidFill>
            <a:srgbClr val="EF3739"/>
          </a:solidFill>
        </p:spPr>
        <p:txBody>
          <a:bodyPr wrap="square" lIns="0" tIns="0" rIns="0" bIns="0" rtlCol="0"/>
          <a:lstStyle/>
          <a:p>
            <a:endParaRPr/>
          </a:p>
        </p:txBody>
      </p:sp>
      <p:sp>
        <p:nvSpPr>
          <p:cNvPr id="23" name="bg object 23"/>
          <p:cNvSpPr/>
          <p:nvPr/>
        </p:nvSpPr>
        <p:spPr>
          <a:xfrm>
            <a:off x="659955" y="723658"/>
            <a:ext cx="162560" cy="85725"/>
          </a:xfrm>
          <a:custGeom>
            <a:avLst/>
            <a:gdLst/>
            <a:ahLst/>
            <a:cxnLst/>
            <a:rect l="l" t="t" r="r" b="b"/>
            <a:pathLst>
              <a:path w="162559" h="85725">
                <a:moveTo>
                  <a:pt x="162102" y="0"/>
                </a:moveTo>
                <a:lnTo>
                  <a:pt x="0" y="0"/>
                </a:lnTo>
                <a:lnTo>
                  <a:pt x="0" y="85471"/>
                </a:lnTo>
                <a:lnTo>
                  <a:pt x="162102" y="85471"/>
                </a:lnTo>
                <a:lnTo>
                  <a:pt x="162102" y="0"/>
                </a:lnTo>
                <a:close/>
              </a:path>
            </a:pathLst>
          </a:custGeom>
          <a:solidFill>
            <a:srgbClr val="F58432"/>
          </a:solidFill>
        </p:spPr>
        <p:txBody>
          <a:bodyPr wrap="square" lIns="0" tIns="0" rIns="0" bIns="0" rtlCol="0"/>
          <a:lstStyle/>
          <a:p>
            <a:endParaRPr/>
          </a:p>
        </p:txBody>
      </p:sp>
      <p:sp>
        <p:nvSpPr>
          <p:cNvPr id="24" name="bg object 24"/>
          <p:cNvSpPr/>
          <p:nvPr/>
        </p:nvSpPr>
        <p:spPr>
          <a:xfrm>
            <a:off x="821956" y="723658"/>
            <a:ext cx="45085" cy="85725"/>
          </a:xfrm>
          <a:custGeom>
            <a:avLst/>
            <a:gdLst/>
            <a:ahLst/>
            <a:cxnLst/>
            <a:rect l="l" t="t" r="r" b="b"/>
            <a:pathLst>
              <a:path w="45084" h="85725">
                <a:moveTo>
                  <a:pt x="44945" y="0"/>
                </a:moveTo>
                <a:lnTo>
                  <a:pt x="0" y="0"/>
                </a:lnTo>
                <a:lnTo>
                  <a:pt x="0" y="85471"/>
                </a:lnTo>
                <a:lnTo>
                  <a:pt x="44945" y="85471"/>
                </a:lnTo>
                <a:lnTo>
                  <a:pt x="44945" y="0"/>
                </a:lnTo>
                <a:close/>
              </a:path>
            </a:pathLst>
          </a:custGeom>
          <a:solidFill>
            <a:srgbClr val="FEBE2D"/>
          </a:solidFill>
        </p:spPr>
        <p:txBody>
          <a:bodyPr wrap="square" lIns="0" tIns="0" rIns="0" bIns="0" rtlCol="0"/>
          <a:lstStyle/>
          <a:p>
            <a:endParaRPr/>
          </a:p>
        </p:txBody>
      </p:sp>
      <p:sp>
        <p:nvSpPr>
          <p:cNvPr id="25" name="bg object 25"/>
          <p:cNvSpPr/>
          <p:nvPr/>
        </p:nvSpPr>
        <p:spPr>
          <a:xfrm>
            <a:off x="866825" y="723658"/>
            <a:ext cx="186690" cy="85725"/>
          </a:xfrm>
          <a:custGeom>
            <a:avLst/>
            <a:gdLst/>
            <a:ahLst/>
            <a:cxnLst/>
            <a:rect l="l" t="t" r="r" b="b"/>
            <a:pathLst>
              <a:path w="186690" h="85725">
                <a:moveTo>
                  <a:pt x="186524" y="0"/>
                </a:moveTo>
                <a:lnTo>
                  <a:pt x="0" y="0"/>
                </a:lnTo>
                <a:lnTo>
                  <a:pt x="0" y="85471"/>
                </a:lnTo>
                <a:lnTo>
                  <a:pt x="186524" y="85471"/>
                </a:lnTo>
                <a:lnTo>
                  <a:pt x="186524" y="0"/>
                </a:lnTo>
                <a:close/>
              </a:path>
            </a:pathLst>
          </a:custGeom>
          <a:solidFill>
            <a:srgbClr val="FFE934"/>
          </a:solidFill>
        </p:spPr>
        <p:txBody>
          <a:bodyPr wrap="square" lIns="0" tIns="0" rIns="0" bIns="0" rtlCol="0"/>
          <a:lstStyle/>
          <a:p>
            <a:endParaRPr/>
          </a:p>
        </p:txBody>
      </p:sp>
      <p:sp>
        <p:nvSpPr>
          <p:cNvPr id="26" name="bg object 26"/>
          <p:cNvSpPr/>
          <p:nvPr/>
        </p:nvSpPr>
        <p:spPr>
          <a:xfrm>
            <a:off x="1053337" y="723658"/>
            <a:ext cx="74930" cy="85725"/>
          </a:xfrm>
          <a:custGeom>
            <a:avLst/>
            <a:gdLst/>
            <a:ahLst/>
            <a:cxnLst/>
            <a:rect l="l" t="t" r="r" b="b"/>
            <a:pathLst>
              <a:path w="74930" h="85725">
                <a:moveTo>
                  <a:pt x="74498" y="0"/>
                </a:moveTo>
                <a:lnTo>
                  <a:pt x="0" y="0"/>
                </a:lnTo>
                <a:lnTo>
                  <a:pt x="0" y="85471"/>
                </a:lnTo>
                <a:lnTo>
                  <a:pt x="74498" y="85471"/>
                </a:lnTo>
                <a:lnTo>
                  <a:pt x="74498" y="0"/>
                </a:lnTo>
                <a:close/>
              </a:path>
            </a:pathLst>
          </a:custGeom>
          <a:solidFill>
            <a:srgbClr val="ABCC3F"/>
          </a:solidFill>
        </p:spPr>
        <p:txBody>
          <a:bodyPr wrap="square" lIns="0" tIns="0" rIns="0" bIns="0" rtlCol="0"/>
          <a:lstStyle/>
          <a:p>
            <a:endParaRPr/>
          </a:p>
        </p:txBody>
      </p:sp>
      <p:sp>
        <p:nvSpPr>
          <p:cNvPr id="27" name="bg object 27"/>
          <p:cNvSpPr/>
          <p:nvPr/>
        </p:nvSpPr>
        <p:spPr>
          <a:xfrm>
            <a:off x="1127810" y="723658"/>
            <a:ext cx="169545" cy="85725"/>
          </a:xfrm>
          <a:custGeom>
            <a:avLst/>
            <a:gdLst/>
            <a:ahLst/>
            <a:cxnLst/>
            <a:rect l="l" t="t" r="r" b="b"/>
            <a:pathLst>
              <a:path w="169544" h="85725">
                <a:moveTo>
                  <a:pt x="169252" y="0"/>
                </a:moveTo>
                <a:lnTo>
                  <a:pt x="0" y="0"/>
                </a:lnTo>
                <a:lnTo>
                  <a:pt x="0" y="85471"/>
                </a:lnTo>
                <a:lnTo>
                  <a:pt x="169252" y="85471"/>
                </a:lnTo>
                <a:lnTo>
                  <a:pt x="169252" y="0"/>
                </a:lnTo>
                <a:close/>
              </a:path>
            </a:pathLst>
          </a:custGeom>
          <a:solidFill>
            <a:srgbClr val="4AAF4E"/>
          </a:solidFill>
        </p:spPr>
        <p:txBody>
          <a:bodyPr wrap="square" lIns="0" tIns="0" rIns="0" bIns="0" rtlCol="0"/>
          <a:lstStyle/>
          <a:p>
            <a:endParaRPr/>
          </a:p>
        </p:txBody>
      </p:sp>
      <p:sp>
        <p:nvSpPr>
          <p:cNvPr id="28" name="bg object 28"/>
          <p:cNvSpPr/>
          <p:nvPr/>
        </p:nvSpPr>
        <p:spPr>
          <a:xfrm>
            <a:off x="1297050" y="723658"/>
            <a:ext cx="72390" cy="85725"/>
          </a:xfrm>
          <a:custGeom>
            <a:avLst/>
            <a:gdLst/>
            <a:ahLst/>
            <a:cxnLst/>
            <a:rect l="l" t="t" r="r" b="b"/>
            <a:pathLst>
              <a:path w="72390" h="85725">
                <a:moveTo>
                  <a:pt x="71894" y="0"/>
                </a:moveTo>
                <a:lnTo>
                  <a:pt x="0" y="0"/>
                </a:lnTo>
                <a:lnTo>
                  <a:pt x="0" y="85471"/>
                </a:lnTo>
                <a:lnTo>
                  <a:pt x="71894" y="85471"/>
                </a:lnTo>
                <a:lnTo>
                  <a:pt x="71894" y="0"/>
                </a:lnTo>
                <a:close/>
              </a:path>
            </a:pathLst>
          </a:custGeom>
          <a:solidFill>
            <a:srgbClr val="069948"/>
          </a:solidFill>
        </p:spPr>
        <p:txBody>
          <a:bodyPr wrap="square" lIns="0" tIns="0" rIns="0" bIns="0" rtlCol="0"/>
          <a:lstStyle/>
          <a:p>
            <a:endParaRPr/>
          </a:p>
        </p:txBody>
      </p:sp>
      <p:sp>
        <p:nvSpPr>
          <p:cNvPr id="29" name="bg object 29"/>
          <p:cNvSpPr/>
          <p:nvPr/>
        </p:nvSpPr>
        <p:spPr>
          <a:xfrm>
            <a:off x="1368945" y="723658"/>
            <a:ext cx="106680" cy="85725"/>
          </a:xfrm>
          <a:custGeom>
            <a:avLst/>
            <a:gdLst/>
            <a:ahLst/>
            <a:cxnLst/>
            <a:rect l="l" t="t" r="r" b="b"/>
            <a:pathLst>
              <a:path w="106680" h="85725">
                <a:moveTo>
                  <a:pt x="106489" y="0"/>
                </a:moveTo>
                <a:lnTo>
                  <a:pt x="0" y="0"/>
                </a:lnTo>
                <a:lnTo>
                  <a:pt x="0" y="85471"/>
                </a:lnTo>
                <a:lnTo>
                  <a:pt x="106489" y="85471"/>
                </a:lnTo>
                <a:lnTo>
                  <a:pt x="106489" y="0"/>
                </a:lnTo>
                <a:close/>
              </a:path>
            </a:pathLst>
          </a:custGeom>
          <a:solidFill>
            <a:srgbClr val="2DBEEF"/>
          </a:solidFill>
        </p:spPr>
        <p:txBody>
          <a:bodyPr wrap="square" lIns="0" tIns="0" rIns="0" bIns="0" rtlCol="0"/>
          <a:lstStyle/>
          <a:p>
            <a:endParaRPr/>
          </a:p>
        </p:txBody>
      </p:sp>
      <p:sp>
        <p:nvSpPr>
          <p:cNvPr id="30" name="bg object 30"/>
          <p:cNvSpPr/>
          <p:nvPr/>
        </p:nvSpPr>
        <p:spPr>
          <a:xfrm>
            <a:off x="1475435" y="723658"/>
            <a:ext cx="27940" cy="85725"/>
          </a:xfrm>
          <a:custGeom>
            <a:avLst/>
            <a:gdLst/>
            <a:ahLst/>
            <a:cxnLst/>
            <a:rect l="l" t="t" r="r" b="b"/>
            <a:pathLst>
              <a:path w="27940" h="85725">
                <a:moveTo>
                  <a:pt x="27927" y="0"/>
                </a:moveTo>
                <a:lnTo>
                  <a:pt x="0" y="0"/>
                </a:lnTo>
                <a:lnTo>
                  <a:pt x="0" y="85471"/>
                </a:lnTo>
                <a:lnTo>
                  <a:pt x="27927" y="85471"/>
                </a:lnTo>
                <a:lnTo>
                  <a:pt x="27927" y="0"/>
                </a:lnTo>
                <a:close/>
              </a:path>
            </a:pathLst>
          </a:custGeom>
          <a:solidFill>
            <a:srgbClr val="1598D5"/>
          </a:solidFill>
        </p:spPr>
        <p:txBody>
          <a:bodyPr wrap="square" lIns="0" tIns="0" rIns="0" bIns="0" rtlCol="0"/>
          <a:lstStyle/>
          <a:p>
            <a:endParaRPr/>
          </a:p>
        </p:txBody>
      </p:sp>
      <p:sp>
        <p:nvSpPr>
          <p:cNvPr id="31" name="bg object 31"/>
          <p:cNvSpPr/>
          <p:nvPr/>
        </p:nvSpPr>
        <p:spPr>
          <a:xfrm>
            <a:off x="1503362" y="723658"/>
            <a:ext cx="114300" cy="85725"/>
          </a:xfrm>
          <a:custGeom>
            <a:avLst/>
            <a:gdLst/>
            <a:ahLst/>
            <a:cxnLst/>
            <a:rect l="l" t="t" r="r" b="b"/>
            <a:pathLst>
              <a:path w="114300" h="85725">
                <a:moveTo>
                  <a:pt x="114147" y="0"/>
                </a:moveTo>
                <a:lnTo>
                  <a:pt x="0" y="0"/>
                </a:lnTo>
                <a:lnTo>
                  <a:pt x="0" y="85471"/>
                </a:lnTo>
                <a:lnTo>
                  <a:pt x="114147" y="85471"/>
                </a:lnTo>
                <a:lnTo>
                  <a:pt x="114147" y="0"/>
                </a:lnTo>
                <a:close/>
              </a:path>
            </a:pathLst>
          </a:custGeom>
          <a:solidFill>
            <a:srgbClr val="025FAD"/>
          </a:solidFill>
        </p:spPr>
        <p:txBody>
          <a:bodyPr wrap="square" lIns="0" tIns="0" rIns="0" bIns="0" rtlCol="0"/>
          <a:lstStyle/>
          <a:p>
            <a:endParaRPr/>
          </a:p>
        </p:txBody>
      </p:sp>
      <p:sp>
        <p:nvSpPr>
          <p:cNvPr id="32" name="bg object 32"/>
          <p:cNvSpPr/>
          <p:nvPr/>
        </p:nvSpPr>
        <p:spPr>
          <a:xfrm>
            <a:off x="1617510" y="723658"/>
            <a:ext cx="195580" cy="85725"/>
          </a:xfrm>
          <a:custGeom>
            <a:avLst/>
            <a:gdLst/>
            <a:ahLst/>
            <a:cxnLst/>
            <a:rect l="l" t="t" r="r" b="b"/>
            <a:pathLst>
              <a:path w="195580" h="85725">
                <a:moveTo>
                  <a:pt x="195567" y="0"/>
                </a:moveTo>
                <a:lnTo>
                  <a:pt x="0" y="0"/>
                </a:lnTo>
                <a:lnTo>
                  <a:pt x="0" y="85471"/>
                </a:lnTo>
                <a:lnTo>
                  <a:pt x="195567" y="85471"/>
                </a:lnTo>
                <a:lnTo>
                  <a:pt x="195567" y="0"/>
                </a:lnTo>
                <a:close/>
              </a:path>
            </a:pathLst>
          </a:custGeom>
          <a:solidFill>
            <a:srgbClr val="1C216F"/>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5951122" y="9629344"/>
            <a:ext cx="1366359" cy="116322"/>
          </a:xfrm>
          <a:prstGeom prst="rect">
            <a:avLst/>
          </a:prstGeom>
        </p:spPr>
      </p:pic>
      <p:pic>
        <p:nvPicPr>
          <p:cNvPr id="34" name="bg object 34"/>
          <p:cNvPicPr/>
          <p:nvPr/>
        </p:nvPicPr>
        <p:blipFill>
          <a:blip r:embed="rId11" cstate="print"/>
          <a:stretch>
            <a:fillRect/>
          </a:stretch>
        </p:blipFill>
        <p:spPr>
          <a:xfrm>
            <a:off x="4835352" y="9624025"/>
            <a:ext cx="1077084" cy="121645"/>
          </a:xfrm>
          <a:prstGeom prst="rect">
            <a:avLst/>
          </a:prstGeom>
        </p:spPr>
      </p:pic>
      <p:pic>
        <p:nvPicPr>
          <p:cNvPr id="35" name="bg object 35"/>
          <p:cNvPicPr/>
          <p:nvPr/>
        </p:nvPicPr>
        <p:blipFill>
          <a:blip r:embed="rId12" cstate="print"/>
          <a:stretch>
            <a:fillRect/>
          </a:stretch>
        </p:blipFill>
        <p:spPr>
          <a:xfrm>
            <a:off x="3141205" y="9624019"/>
            <a:ext cx="1653727" cy="121652"/>
          </a:xfrm>
          <a:prstGeom prst="rect">
            <a:avLst/>
          </a:prstGeom>
        </p:spPr>
      </p:pic>
      <p:sp>
        <p:nvSpPr>
          <p:cNvPr id="2" name="Holder 2"/>
          <p:cNvSpPr>
            <a:spLocks noGrp="1"/>
          </p:cNvSpPr>
          <p:nvPr>
            <p:ph type="title"/>
          </p:nvPr>
        </p:nvSpPr>
        <p:spPr>
          <a:xfrm>
            <a:off x="408754" y="2834554"/>
            <a:ext cx="6954890" cy="1797050"/>
          </a:xfrm>
          <a:prstGeom prst="rect">
            <a:avLst/>
          </a:prstGeom>
        </p:spPr>
        <p:txBody>
          <a:bodyPr wrap="square" lIns="0" tIns="0" rIns="0" bIns="0">
            <a:spAutoFit/>
          </a:bodyPr>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a:xfrm>
            <a:off x="419100" y="9598104"/>
            <a:ext cx="212725" cy="161925"/>
          </a:xfrm>
          <a:prstGeom prst="rect">
            <a:avLst/>
          </a:prstGeom>
        </p:spPr>
        <p:txBody>
          <a:bodyPr wrap="square" lIns="0" tIns="0" rIns="0" bIns="0">
            <a:spAutoFit/>
          </a:bodyPr>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15.</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REGULATORY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526694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16.</a:t>
            </a:r>
            <a:r>
              <a:rPr sz="1100" b="1" spc="-3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OTHER</a:t>
            </a:r>
            <a:r>
              <a:rPr sz="1100" b="1" spc="-3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0" name="object 10"/>
          <p:cNvSpPr/>
          <p:nvPr/>
        </p:nvSpPr>
        <p:spPr>
          <a:xfrm>
            <a:off x="457200" y="2895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graphicFrame>
        <p:nvGraphicFramePr>
          <p:cNvPr id="11" name="object 11"/>
          <p:cNvGraphicFramePr>
            <a:graphicFrameLocks noGrp="1"/>
          </p:cNvGraphicFramePr>
          <p:nvPr>
            <p:extLst>
              <p:ext uri="{D42A27DB-BD31-4B8C-83A1-F6EECF244321}">
                <p14:modId xmlns:p14="http://schemas.microsoft.com/office/powerpoint/2010/main" val="3985399818"/>
              </p:ext>
            </p:extLst>
          </p:nvPr>
        </p:nvGraphicFramePr>
        <p:xfrm>
          <a:off x="457200" y="7628890"/>
          <a:ext cx="6692899" cy="923925"/>
        </p:xfrm>
        <a:graphic>
          <a:graphicData uri="http://schemas.openxmlformats.org/drawingml/2006/table">
            <a:tbl>
              <a:tblPr firstRow="1" bandRow="1">
                <a:tableStyleId>{2D5ABB26-0587-4C30-8999-92F81FD0307C}</a:tableStyleId>
              </a:tblPr>
              <a:tblGrid>
                <a:gridCol w="1672589">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247650">
                <a:tc>
                  <a:txBody>
                    <a:bodyPr/>
                    <a:lstStyle/>
                    <a:p>
                      <a:pPr marL="171450">
                        <a:lnSpc>
                          <a:spcPct val="100000"/>
                        </a:lnSpc>
                        <a:spcBef>
                          <a:spcPts val="585"/>
                        </a:spcBef>
                      </a:pPr>
                      <a:r>
                        <a:rPr sz="900" b="1" spc="5" dirty="0">
                          <a:solidFill>
                            <a:srgbClr val="025FAD"/>
                          </a:solidFill>
                          <a:latin typeface="Helvetica Neue LT Pro 75"/>
                          <a:cs typeface="Helvetica Neue LT Pro 75"/>
                        </a:rPr>
                        <a:t>HISTORY</a:t>
                      </a:r>
                      <a:endParaRPr sz="900">
                        <a:latin typeface="Helvetica Neue LT Pro 75"/>
                        <a:cs typeface="Helvetica Neue LT Pro 75"/>
                      </a:endParaRPr>
                    </a:p>
                  </a:txBody>
                  <a:tcPr marL="0" marR="0" marT="74295" marB="0">
                    <a:lnT w="12700">
                      <a:solidFill>
                        <a:srgbClr val="14B1E7"/>
                      </a:solidFill>
                      <a:prstDash val="solid"/>
                    </a:lnT>
                  </a:tcPr>
                </a:tc>
                <a:tc>
                  <a:txBody>
                    <a:bodyPr/>
                    <a:lstStyle/>
                    <a:p>
                      <a:pPr>
                        <a:lnSpc>
                          <a:spcPct val="100000"/>
                        </a:lnSpc>
                      </a:pPr>
                      <a:endParaRPr sz="800">
                        <a:latin typeface="Times"/>
                        <a:cs typeface="Times"/>
                      </a:endParaRPr>
                    </a:p>
                  </a:txBody>
                  <a:tcPr marL="0" marR="0" marT="0" marB="0">
                    <a:lnT w="12700">
                      <a:solidFill>
                        <a:srgbClr val="14B1E7"/>
                      </a:solidFill>
                      <a:prstDash val="solid"/>
                    </a:lnT>
                  </a:tcPr>
                </a:tc>
                <a:extLst>
                  <a:ext uri="{0D108BD9-81ED-4DB2-BD59-A6C34878D82A}">
                    <a16:rowId xmlns:a16="http://schemas.microsoft.com/office/drawing/2014/main" val="10000"/>
                  </a:ext>
                </a:extLst>
              </a:tr>
              <a:tr h="165100">
                <a:tc>
                  <a:txBody>
                    <a:bodyPr/>
                    <a:lstStyle/>
                    <a:p>
                      <a:pPr marL="171450">
                        <a:lnSpc>
                          <a:spcPts val="969"/>
                        </a:lnSpc>
                        <a:spcBef>
                          <a:spcPts val="229"/>
                        </a:spcBef>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printing</a:t>
                      </a:r>
                      <a:endParaRPr sz="900">
                        <a:latin typeface="HelveticaNeueLTPro-Md"/>
                        <a:cs typeface="HelveticaNeueLTPro-Md"/>
                      </a:endParaRPr>
                    </a:p>
                  </a:txBody>
                  <a:tcPr marL="0" marR="0" marT="29209" marB="0"/>
                </a:tc>
                <a:tc>
                  <a:txBody>
                    <a:bodyPr/>
                    <a:lstStyle/>
                    <a:p>
                      <a:pPr marL="307975">
                        <a:lnSpc>
                          <a:spcPts val="969"/>
                        </a:lnSpc>
                        <a:spcBef>
                          <a:spcPts val="229"/>
                        </a:spcBef>
                      </a:pPr>
                      <a:r>
                        <a:rPr sz="900" spc="-10" dirty="0">
                          <a:solidFill>
                            <a:srgbClr val="1C216F"/>
                          </a:solidFill>
                          <a:latin typeface="HelveticaNeueLTPro-Md"/>
                          <a:cs typeface="HelveticaNeueLTPro-Md"/>
                        </a:rPr>
                        <a:t>22-2-2015</a:t>
                      </a:r>
                      <a:endParaRPr sz="900" dirty="0">
                        <a:latin typeface="HelveticaNeueLTPro-Md"/>
                        <a:cs typeface="HelveticaNeueLTPro-Md"/>
                      </a:endParaRPr>
                    </a:p>
                  </a:txBody>
                  <a:tcPr marL="0" marR="0" marT="29209" marB="0"/>
                </a:tc>
                <a:extLst>
                  <a:ext uri="{0D108BD9-81ED-4DB2-BD59-A6C34878D82A}">
                    <a16:rowId xmlns:a16="http://schemas.microsoft.com/office/drawing/2014/main" val="10001"/>
                  </a:ext>
                </a:extLst>
              </a:tr>
              <a:tr h="127000">
                <a:tc>
                  <a:txBody>
                    <a:bodyPr/>
                    <a:lstStyle/>
                    <a:p>
                      <a:pPr marL="171450">
                        <a:lnSpc>
                          <a:spcPts val="900"/>
                        </a:lnSpc>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lang="en-US" sz="900" spc="-10" dirty="0">
                          <a:solidFill>
                            <a:srgbClr val="1C216F"/>
                          </a:solidFill>
                          <a:latin typeface="HelveticaNeueLTPro-Md"/>
                          <a:cs typeface="HelveticaNeueLTPro-Md"/>
                        </a:rPr>
                        <a:t>01-12-2021</a:t>
                      </a:r>
                      <a:endParaRPr sz="900" dirty="0">
                        <a:latin typeface="HelveticaNeueLTPro-Md"/>
                        <a:cs typeface="HelveticaNeueLTPro-Md"/>
                      </a:endParaRPr>
                    </a:p>
                  </a:txBody>
                  <a:tcPr marL="0" marR="0" marT="0" marB="0"/>
                </a:tc>
                <a:extLst>
                  <a:ext uri="{0D108BD9-81ED-4DB2-BD59-A6C34878D82A}">
                    <a16:rowId xmlns:a16="http://schemas.microsoft.com/office/drawing/2014/main" val="10002"/>
                  </a:ext>
                </a:extLst>
              </a:tr>
              <a:tr h="127000">
                <a:tc>
                  <a:txBody>
                    <a:bodyPr/>
                    <a:lstStyle/>
                    <a:p>
                      <a:pPr marL="171450">
                        <a:lnSpc>
                          <a:spcPts val="900"/>
                        </a:lnSpc>
                      </a:pPr>
                      <a:r>
                        <a:rPr sz="900" spc="5" dirty="0">
                          <a:solidFill>
                            <a:srgbClr val="1C216F"/>
                          </a:solidFill>
                          <a:latin typeface="HelveticaNeueLTPro-Md"/>
                          <a:cs typeface="HelveticaNeueLTPro-Md"/>
                        </a:rPr>
                        <a:t>Revision</a:t>
                      </a:r>
                      <a:endParaRPr sz="900">
                        <a:latin typeface="HelveticaNeueLTPro-Md"/>
                        <a:cs typeface="HelveticaNeueLTPro-Md"/>
                      </a:endParaRPr>
                    </a:p>
                  </a:txBody>
                  <a:tcPr marL="0" marR="0" marT="0" marB="0"/>
                </a:tc>
                <a:tc>
                  <a:txBody>
                    <a:bodyPr/>
                    <a:lstStyle/>
                    <a:p>
                      <a:pPr marL="307975">
                        <a:lnSpc>
                          <a:spcPts val="900"/>
                        </a:lnSpc>
                      </a:pPr>
                      <a:r>
                        <a:rPr sz="900" dirty="0">
                          <a:solidFill>
                            <a:srgbClr val="1C216F"/>
                          </a:solidFill>
                          <a:latin typeface="HelveticaNeueLTPro-Md"/>
                          <a:cs typeface="HelveticaNeueLTPro-Md"/>
                        </a:rPr>
                        <a:t>1</a:t>
                      </a:r>
                      <a:endParaRPr sz="900" dirty="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sz="900" dirty="0">
                          <a:solidFill>
                            <a:srgbClr val="1C216F"/>
                          </a:solidFill>
                          <a:latin typeface="HelveticaNeueLTPro-Md"/>
                          <a:cs typeface="HelveticaNeueLTPro-Md"/>
                        </a:rPr>
                        <a:t>Date</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sz="900" spc="5" dirty="0">
                          <a:solidFill>
                            <a:srgbClr val="1C216F"/>
                          </a:solidFill>
                          <a:latin typeface="HelveticaNeueLTPro-Md"/>
                          <a:cs typeface="HelveticaNeueLTPro-Md"/>
                        </a:rPr>
                        <a:t>No</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validation</a:t>
                      </a:r>
                      <a:endParaRPr sz="90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sz="900" spc="5" dirty="0">
                          <a:solidFill>
                            <a:srgbClr val="1C216F"/>
                          </a:solidFill>
                          <a:latin typeface="HelveticaNeueLTPro-Md"/>
                          <a:cs typeface="HelveticaNeueLTPro-Md"/>
                        </a:rPr>
                        <a:t>Version</a:t>
                      </a:r>
                      <a:endParaRPr sz="900">
                        <a:latin typeface="HelveticaNeueLTPro-Md"/>
                        <a:cs typeface="HelveticaNeueLTPro-Md"/>
                      </a:endParaRPr>
                    </a:p>
                  </a:txBody>
                  <a:tcPr marL="0" marR="0" marT="0" marB="0"/>
                </a:tc>
                <a:tc>
                  <a:txBody>
                    <a:bodyPr/>
                    <a:lstStyle/>
                    <a:p>
                      <a:pPr marL="307975">
                        <a:lnSpc>
                          <a:spcPts val="930"/>
                        </a:lnSpc>
                      </a:pPr>
                      <a:r>
                        <a:rPr sz="900" dirty="0">
                          <a:solidFill>
                            <a:srgbClr val="1C216F"/>
                          </a:solidFill>
                          <a:latin typeface="HelveticaNeueLTPro-Md"/>
                          <a:cs typeface="HelveticaNeueLTPro-Md"/>
                        </a:rPr>
                        <a:t>1</a:t>
                      </a: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12" name="object 12"/>
          <p:cNvSpPr/>
          <p:nvPr/>
        </p:nvSpPr>
        <p:spPr>
          <a:xfrm>
            <a:off x="457200" y="8852421"/>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3" name="object 13"/>
          <p:cNvSpPr/>
          <p:nvPr/>
        </p:nvSpPr>
        <p:spPr>
          <a:xfrm>
            <a:off x="457200" y="3429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4" name="object 14"/>
          <p:cNvSpPr/>
          <p:nvPr/>
        </p:nvSpPr>
        <p:spPr>
          <a:xfrm>
            <a:off x="457200" y="4419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5" name="object 15"/>
          <p:cNvSpPr/>
          <p:nvPr/>
        </p:nvSpPr>
        <p:spPr>
          <a:xfrm>
            <a:off x="457200" y="4953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5181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1814827"/>
            <a:ext cx="105473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SYMBOLS:</a:t>
            </a:r>
            <a:endParaRPr sz="900">
              <a:latin typeface="Helvetica Neue LT Pro 75"/>
              <a:cs typeface="Helvetica Neue LT Pro 75"/>
            </a:endParaRPr>
          </a:p>
        </p:txBody>
      </p:sp>
      <p:sp>
        <p:nvSpPr>
          <p:cNvPr id="26" name="object 26"/>
          <p:cNvSpPr txBox="1"/>
          <p:nvPr/>
        </p:nvSpPr>
        <p:spPr>
          <a:xfrm>
            <a:off x="615950" y="5559880"/>
            <a:ext cx="1703705"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NATIONAL </a:t>
            </a:r>
            <a:r>
              <a:rPr sz="900" b="1" spc="5" dirty="0">
                <a:solidFill>
                  <a:srgbClr val="025FAD"/>
                </a:solidFill>
                <a:latin typeface="Helvetica Neue LT Pro 75"/>
                <a:cs typeface="Helvetica Neue LT Pro 75"/>
              </a:rPr>
              <a:t>FIRE </a:t>
            </a:r>
            <a:r>
              <a:rPr sz="900" b="1" dirty="0">
                <a:solidFill>
                  <a:srgbClr val="025FAD"/>
                </a:solidFill>
                <a:latin typeface="Helvetica Neue LT Pro 75"/>
                <a:cs typeface="Helvetica Neue LT Pro 75"/>
              </a:rPr>
              <a:t>PROTECTION </a:t>
            </a:r>
            <a:r>
              <a:rPr sz="900" b="1" spc="-2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ASSOCIATION</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(U.S.A.)</a:t>
            </a:r>
            <a:endParaRPr sz="900">
              <a:latin typeface="Helvetica Neue LT Pro 75"/>
              <a:cs typeface="Helvetica Neue LT Pro 75"/>
            </a:endParaRPr>
          </a:p>
        </p:txBody>
      </p:sp>
      <p:sp>
        <p:nvSpPr>
          <p:cNvPr id="27" name="object 27"/>
          <p:cNvSpPr txBox="1"/>
          <p:nvPr/>
        </p:nvSpPr>
        <p:spPr>
          <a:xfrm>
            <a:off x="615950" y="2961640"/>
            <a:ext cx="89217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RISK</a:t>
            </a:r>
            <a:r>
              <a:rPr sz="900" b="1" spc="-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dirty="0">
              <a:latin typeface="Helvetica Neue LT Pro 75"/>
              <a:cs typeface="Helvetica Neue LT Pro 75"/>
            </a:endParaRPr>
          </a:p>
        </p:txBody>
      </p:sp>
      <p:sp>
        <p:nvSpPr>
          <p:cNvPr id="28" name="object 28"/>
          <p:cNvSpPr txBox="1"/>
          <p:nvPr/>
        </p:nvSpPr>
        <p:spPr>
          <a:xfrm>
            <a:off x="2425730" y="2953767"/>
            <a:ext cx="2956560" cy="551433"/>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R43- May cause sensitization by skin contact.</a:t>
            </a:r>
          </a:p>
          <a:p>
            <a:pPr marL="12700">
              <a:lnSpc>
                <a:spcPts val="1040"/>
              </a:lnSpc>
              <a:spcBef>
                <a:spcPts val="100"/>
              </a:spcBef>
            </a:pPr>
            <a:r>
              <a:rPr lang="en-US" sz="900" spc="-5" dirty="0">
                <a:solidFill>
                  <a:srgbClr val="1C216F"/>
                </a:solidFill>
                <a:latin typeface="HelveticaNeueLTPro-Md"/>
                <a:cs typeface="HelveticaNeueLTPro-Md"/>
              </a:rPr>
              <a:t>R51/53- Toxic to aquatic organisms, may cause long-term adverse effects in the aquatic environment.</a:t>
            </a:r>
          </a:p>
          <a:p>
            <a:pPr marL="12700" marR="5080">
              <a:lnSpc>
                <a:spcPts val="1000"/>
              </a:lnSpc>
              <a:spcBef>
                <a:spcPts val="60"/>
              </a:spcBef>
            </a:pPr>
            <a:r>
              <a:rPr sz="900" spc="5" dirty="0">
                <a:solidFill>
                  <a:srgbClr val="1C216F"/>
                </a:solidFill>
                <a:latin typeface="HelveticaNeueLTPro-Md"/>
                <a:cs typeface="HelveticaNeueLTPro-Md"/>
              </a:rPr>
              <a:t>.</a:t>
            </a:r>
            <a:endParaRPr sz="900" dirty="0">
              <a:latin typeface="HelveticaNeueLTPro-Md"/>
              <a:cs typeface="HelveticaNeueLTPro-Md"/>
            </a:endParaRPr>
          </a:p>
        </p:txBody>
      </p:sp>
      <p:sp>
        <p:nvSpPr>
          <p:cNvPr id="29" name="object 29"/>
          <p:cNvSpPr txBox="1"/>
          <p:nvPr/>
        </p:nvSpPr>
        <p:spPr>
          <a:xfrm>
            <a:off x="615950" y="8604832"/>
            <a:ext cx="6548120" cy="8737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Indicates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information that</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has changed from</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previously issued version.</a:t>
            </a:r>
            <a:endParaRPr sz="900">
              <a:latin typeface="HelveticaNeueLTPro-Md"/>
              <a:cs typeface="HelveticaNeueLTPro-Md"/>
            </a:endParaRPr>
          </a:p>
          <a:p>
            <a:pPr>
              <a:lnSpc>
                <a:spcPct val="100000"/>
              </a:lnSpc>
              <a:spcBef>
                <a:spcPts val="65"/>
              </a:spcBef>
            </a:pPr>
            <a:endParaRPr sz="1000">
              <a:latin typeface="HelveticaNeueLTPro-Md"/>
              <a:cs typeface="HelveticaNeueLTPro-Md"/>
            </a:endParaRPr>
          </a:p>
          <a:p>
            <a:pPr marL="12700">
              <a:lnSpc>
                <a:spcPct val="100000"/>
              </a:lnSpc>
            </a:pPr>
            <a:r>
              <a:rPr sz="900" b="1" spc="10" dirty="0">
                <a:solidFill>
                  <a:srgbClr val="025FAD"/>
                </a:solidFill>
                <a:latin typeface="Helvetica Neue LT Pro 75"/>
                <a:cs typeface="Helvetica Neue LT Pro 75"/>
              </a:rPr>
              <a:t>DISCLAIMER</a:t>
            </a:r>
            <a:endParaRPr sz="900">
              <a:latin typeface="Helvetica Neue LT Pro 75"/>
              <a:cs typeface="Helvetica Neue LT Pro 75"/>
            </a:endParaRPr>
          </a:p>
          <a:p>
            <a:pPr marL="12700" marR="5080" algn="just">
              <a:lnSpc>
                <a:spcPct val="100000"/>
              </a:lnSpc>
              <a:spcBef>
                <a:spcPts val="560"/>
              </a:spcBef>
            </a:pPr>
            <a:r>
              <a:rPr sz="700" spc="5" dirty="0">
                <a:solidFill>
                  <a:srgbClr val="1C216F"/>
                </a:solidFill>
                <a:latin typeface="HelveticaNeueLTPro-Md"/>
                <a:cs typeface="HelveticaNeueLTPro-Md"/>
              </a:rPr>
              <a:t>Information </a:t>
            </a:r>
            <a:r>
              <a:rPr sz="700" spc="10" dirty="0">
                <a:solidFill>
                  <a:srgbClr val="1C216F"/>
                </a:solidFill>
                <a:latin typeface="HelveticaNeueLTPro-Md"/>
                <a:cs typeface="HelveticaNeueLTPro-Md"/>
              </a:rPr>
              <a:t>contained </a:t>
            </a:r>
            <a:r>
              <a:rPr sz="700" spc="5" dirty="0">
                <a:solidFill>
                  <a:srgbClr val="1C216F"/>
                </a:solidFill>
                <a:latin typeface="HelveticaNeueLTPro-Md"/>
                <a:cs typeface="HelveticaNeueLTPro-Md"/>
              </a:rPr>
              <a:t>in this </a:t>
            </a:r>
            <a:r>
              <a:rPr sz="700" spc="10" dirty="0">
                <a:solidFill>
                  <a:srgbClr val="1C216F"/>
                </a:solidFill>
                <a:latin typeface="HelveticaNeueLTPro-Md"/>
                <a:cs typeface="HelveticaNeueLTPro-Md"/>
              </a:rPr>
              <a:t>material safety </a:t>
            </a:r>
            <a:r>
              <a:rPr sz="700" spc="5" dirty="0">
                <a:solidFill>
                  <a:srgbClr val="1C216F"/>
                </a:solidFill>
                <a:latin typeface="HelveticaNeueLTPro-Md"/>
                <a:cs typeface="HelveticaNeueLTPro-Md"/>
              </a:rPr>
              <a:t>data </a:t>
            </a:r>
            <a:r>
              <a:rPr sz="700" spc="10" dirty="0">
                <a:solidFill>
                  <a:srgbClr val="1C216F"/>
                </a:solidFill>
                <a:latin typeface="HelveticaNeueLTPro-Md"/>
                <a:cs typeface="HelveticaNeueLTPro-Md"/>
              </a:rPr>
              <a:t>sheet </a:t>
            </a:r>
            <a:r>
              <a:rPr sz="700" spc="5" dirty="0">
                <a:solidFill>
                  <a:srgbClr val="1C216F"/>
                </a:solidFill>
                <a:latin typeface="HelveticaNeueLTPro-Md"/>
                <a:cs typeface="HelveticaNeueLTPro-Md"/>
              </a:rPr>
              <a:t>is believed </a:t>
            </a:r>
            <a:r>
              <a:rPr sz="700" dirty="0">
                <a:solidFill>
                  <a:srgbClr val="1C216F"/>
                </a:solidFill>
                <a:latin typeface="HelveticaNeueLTPro-Md"/>
                <a:cs typeface="HelveticaNeueLTPro-Md"/>
              </a:rPr>
              <a:t>to </a:t>
            </a:r>
            <a:r>
              <a:rPr sz="700" spc="5" dirty="0">
                <a:solidFill>
                  <a:srgbClr val="1C216F"/>
                </a:solidFill>
                <a:latin typeface="HelveticaNeueLTPro-Md"/>
                <a:cs typeface="HelveticaNeueLTPro-Md"/>
              </a:rPr>
              <a:t>be </a:t>
            </a:r>
            <a:r>
              <a:rPr sz="700" spc="10" dirty="0">
                <a:solidFill>
                  <a:srgbClr val="1C216F"/>
                </a:solidFill>
                <a:latin typeface="HelveticaNeueLTPro-Md"/>
                <a:cs typeface="HelveticaNeueLTPro-Md"/>
              </a:rPr>
              <a:t>reliable </a:t>
            </a:r>
            <a:r>
              <a:rPr sz="700" spc="5" dirty="0">
                <a:solidFill>
                  <a:srgbClr val="1C216F"/>
                </a:solidFill>
                <a:latin typeface="HelveticaNeueLTPro-Md"/>
                <a:cs typeface="HelveticaNeueLTPro-Md"/>
              </a:rPr>
              <a:t>and given in good faith, but no </a:t>
            </a:r>
            <a:r>
              <a:rPr sz="700" spc="10" dirty="0">
                <a:solidFill>
                  <a:srgbClr val="1C216F"/>
                </a:solidFill>
                <a:latin typeface="HelveticaNeueLTPro-Md"/>
                <a:cs typeface="HelveticaNeueLTPro-Md"/>
              </a:rPr>
              <a:t>representation, guarantee </a:t>
            </a:r>
            <a:r>
              <a:rPr sz="700" spc="5" dirty="0">
                <a:solidFill>
                  <a:srgbClr val="1C216F"/>
                </a:solidFill>
                <a:latin typeface="HelveticaNeueLTPro-Md"/>
                <a:cs typeface="HelveticaNeueLTPro-Md"/>
              </a:rPr>
              <a:t>or </a:t>
            </a:r>
            <a:r>
              <a:rPr sz="700" spc="10" dirty="0">
                <a:solidFill>
                  <a:srgbClr val="1C216F"/>
                </a:solidFill>
                <a:latin typeface="HelveticaNeueLTPro-Md"/>
                <a:cs typeface="HelveticaNeueLTPro-Md"/>
              </a:rPr>
              <a:t>warranties </a:t>
            </a:r>
            <a:r>
              <a:rPr sz="700" spc="5" dirty="0">
                <a:solidFill>
                  <a:srgbClr val="1C216F"/>
                </a:solidFill>
                <a:latin typeface="HelveticaNeueLTPro-Md"/>
                <a:cs typeface="HelveticaNeueLTPro-Md"/>
              </a:rPr>
              <a:t>of </a:t>
            </a:r>
            <a:r>
              <a:rPr sz="700" spc="10" dirty="0">
                <a:solidFill>
                  <a:srgbClr val="1C216F"/>
                </a:solidFill>
                <a:latin typeface="HelveticaNeueLTPro-Md"/>
                <a:cs typeface="HelveticaNeueLTPro-Md"/>
              </a:rPr>
              <a:t> </a:t>
            </a:r>
            <a:r>
              <a:rPr sz="700" spc="5" dirty="0">
                <a:solidFill>
                  <a:srgbClr val="1C216F"/>
                </a:solidFill>
                <a:latin typeface="HelveticaNeueLTPro-Md"/>
                <a:cs typeface="HelveticaNeueLTPro-Md"/>
              </a:rPr>
              <a:t>any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kind</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made</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as</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its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accuracy,</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suitability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for</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a</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particular</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application</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results</a:t>
            </a:r>
            <a:r>
              <a:rPr sz="700" spc="-25"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be</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obtained</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from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user</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of</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decides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what</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safety </a:t>
            </a:r>
            <a:r>
              <a:rPr sz="700" spc="15" dirty="0">
                <a:solidFill>
                  <a:srgbClr val="1C216F"/>
                </a:solidFill>
                <a:latin typeface="HelveticaNeueLTPro-Md"/>
                <a:cs typeface="HelveticaNeueLTPro-Md"/>
              </a:rPr>
              <a:t> </a:t>
            </a:r>
            <a:r>
              <a:rPr sz="700" spc="10" dirty="0">
                <a:solidFill>
                  <a:srgbClr val="1C216F"/>
                </a:solidFill>
                <a:latin typeface="HelveticaNeueLTPro-Md"/>
                <a:cs typeface="HelveticaNeueLTPro-Md"/>
              </a:rPr>
              <a:t>measures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necessary</a:t>
            </a:r>
            <a:r>
              <a:rPr sz="700" dirty="0">
                <a:solidFill>
                  <a:srgbClr val="1C216F"/>
                </a:solidFill>
                <a:latin typeface="HelveticaNeueLTPro-Md"/>
                <a:cs typeface="HelveticaNeueLTPro-Md"/>
              </a:rPr>
              <a:t> to </a:t>
            </a:r>
            <a:r>
              <a:rPr sz="700" spc="10" dirty="0">
                <a:solidFill>
                  <a:srgbClr val="1C216F"/>
                </a:solidFill>
                <a:latin typeface="HelveticaNeueLTPro-Md"/>
                <a:cs typeface="HelveticaNeueLTPro-Md"/>
              </a:rPr>
              <a:t>safely</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use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5" dirty="0">
                <a:solidFill>
                  <a:srgbClr val="1C216F"/>
                </a:solidFill>
                <a:latin typeface="HelveticaNeueLTPro-Md"/>
                <a:cs typeface="HelveticaNeueLTPro-Md"/>
              </a:rPr>
              <a:t> </a:t>
            </a:r>
            <a:r>
              <a:rPr sz="700" spc="10" dirty="0">
                <a:solidFill>
                  <a:srgbClr val="1C216F"/>
                </a:solidFill>
                <a:latin typeface="HelveticaNeueLTPro-Md"/>
                <a:cs typeface="HelveticaNeueLTPro-Md"/>
              </a:rPr>
              <a:t>either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alone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in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combination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with</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other </a:t>
            </a:r>
            <a:r>
              <a:rPr sz="700" spc="10" dirty="0">
                <a:solidFill>
                  <a:srgbClr val="1C216F"/>
                </a:solidFill>
                <a:latin typeface="HelveticaNeueLTPro-Md"/>
                <a:cs typeface="HelveticaNeueLTPro-Md"/>
              </a:rPr>
              <a:t>materials.</a:t>
            </a:r>
            <a:endParaRPr sz="700">
              <a:latin typeface="HelveticaNeueLTPro-Md"/>
              <a:cs typeface="HelveticaNeueLTPro-Md"/>
            </a:endParaRPr>
          </a:p>
        </p:txBody>
      </p:sp>
      <p:sp>
        <p:nvSpPr>
          <p:cNvPr id="30" name="object 30"/>
          <p:cNvSpPr txBox="1"/>
          <p:nvPr/>
        </p:nvSpPr>
        <p:spPr>
          <a:xfrm>
            <a:off x="615950" y="3505200"/>
            <a:ext cx="10655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SAFETY</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dirty="0">
              <a:latin typeface="Helvetica Neue LT Pro 75"/>
              <a:cs typeface="Helvetica Neue LT Pro 75"/>
            </a:endParaRPr>
          </a:p>
        </p:txBody>
      </p:sp>
      <p:sp>
        <p:nvSpPr>
          <p:cNvPr id="31" name="object 31"/>
          <p:cNvSpPr txBox="1"/>
          <p:nvPr/>
        </p:nvSpPr>
        <p:spPr>
          <a:xfrm>
            <a:off x="2425730" y="3505200"/>
            <a:ext cx="4592955" cy="974626"/>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S2- Keep out of the reach of children.</a:t>
            </a:r>
          </a:p>
          <a:p>
            <a:pPr marL="12700">
              <a:lnSpc>
                <a:spcPts val="1040"/>
              </a:lnSpc>
              <a:spcBef>
                <a:spcPts val="100"/>
              </a:spcBef>
            </a:pPr>
            <a:r>
              <a:rPr lang="en-US" sz="900" spc="-5" dirty="0">
                <a:solidFill>
                  <a:srgbClr val="1C216F"/>
                </a:solidFill>
                <a:latin typeface="HelveticaNeueLTPro-Md"/>
                <a:cs typeface="HelveticaNeueLTPro-Md"/>
              </a:rPr>
              <a:t>S24- Avoid contact with skin.</a:t>
            </a:r>
          </a:p>
          <a:p>
            <a:pPr marL="12700">
              <a:lnSpc>
                <a:spcPts val="1040"/>
              </a:lnSpc>
              <a:spcBef>
                <a:spcPts val="100"/>
              </a:spcBef>
            </a:pPr>
            <a:r>
              <a:rPr lang="en-US" sz="900" spc="-5" dirty="0">
                <a:solidFill>
                  <a:srgbClr val="1C216F"/>
                </a:solidFill>
                <a:latin typeface="HelveticaNeueLTPro-Md"/>
                <a:cs typeface="HelveticaNeueLTPro-Md"/>
              </a:rPr>
              <a:t>S29- Do not empty into drains.</a:t>
            </a:r>
          </a:p>
          <a:p>
            <a:pPr marL="12700">
              <a:lnSpc>
                <a:spcPts val="1040"/>
              </a:lnSpc>
              <a:spcBef>
                <a:spcPts val="100"/>
              </a:spcBef>
            </a:pPr>
            <a:r>
              <a:rPr lang="en-US" sz="900" spc="-5" dirty="0">
                <a:solidFill>
                  <a:srgbClr val="1C216F"/>
                </a:solidFill>
                <a:latin typeface="HelveticaNeueLTPro-Md"/>
                <a:cs typeface="HelveticaNeueLTPro-Md"/>
              </a:rPr>
              <a:t>S37- Wear suitable gloves.</a:t>
            </a:r>
          </a:p>
          <a:p>
            <a:pPr marL="12700">
              <a:lnSpc>
                <a:spcPts val="1040"/>
              </a:lnSpc>
              <a:spcBef>
                <a:spcPts val="100"/>
              </a:spcBef>
            </a:pPr>
            <a:r>
              <a:rPr lang="en-US" sz="900" spc="-5" dirty="0">
                <a:solidFill>
                  <a:srgbClr val="1C216F"/>
                </a:solidFill>
                <a:latin typeface="HelveticaNeueLTPro-Md"/>
                <a:cs typeface="HelveticaNeueLTPro-Md"/>
              </a:rPr>
              <a:t>S46- If swallowed, seek medical advice immediately and show this container or label.</a:t>
            </a:r>
          </a:p>
          <a:p>
            <a:pPr marL="12700">
              <a:lnSpc>
                <a:spcPts val="1040"/>
              </a:lnSpc>
              <a:spcBef>
                <a:spcPts val="100"/>
              </a:spcBef>
            </a:pPr>
            <a:r>
              <a:rPr lang="en-US" sz="900" spc="-5" dirty="0">
                <a:solidFill>
                  <a:srgbClr val="1C216F"/>
                </a:solidFill>
                <a:latin typeface="HelveticaNeueLTPro-Md"/>
                <a:cs typeface="HelveticaNeueLTPro-Md"/>
              </a:rPr>
              <a:t>S61- Avoid release to the environment. Refer to special instructions/safety data sheet.</a:t>
            </a:r>
          </a:p>
          <a:p>
            <a:pPr marL="12700">
              <a:lnSpc>
                <a:spcPts val="1040"/>
              </a:lnSpc>
            </a:pPr>
            <a:r>
              <a:rPr sz="900" spc="5" dirty="0">
                <a:solidFill>
                  <a:srgbClr val="1C216F"/>
                </a:solidFill>
                <a:latin typeface="HelveticaNeueLTPro-Md"/>
                <a:cs typeface="HelveticaNeueLTPro-Md"/>
              </a:rPr>
              <a:t>.</a:t>
            </a:r>
            <a:endParaRPr sz="900" dirty="0">
              <a:latin typeface="HelveticaNeueLTPro-Md"/>
              <a:cs typeface="HelveticaNeueLTPro-Md"/>
            </a:endParaRPr>
          </a:p>
        </p:txBody>
      </p:sp>
      <p:sp>
        <p:nvSpPr>
          <p:cNvPr id="32" name="object 32"/>
          <p:cNvSpPr txBox="1"/>
          <p:nvPr/>
        </p:nvSpPr>
        <p:spPr>
          <a:xfrm>
            <a:off x="615950" y="4485640"/>
            <a:ext cx="6305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CONTAINS</a:t>
            </a:r>
            <a:endParaRPr sz="900">
              <a:latin typeface="Helvetica Neue LT Pro 75"/>
              <a:cs typeface="Helvetica Neue LT Pro 75"/>
            </a:endParaRPr>
          </a:p>
        </p:txBody>
      </p:sp>
      <p:sp>
        <p:nvSpPr>
          <p:cNvPr id="33" name="object 33"/>
          <p:cNvSpPr txBox="1"/>
          <p:nvPr/>
        </p:nvSpPr>
        <p:spPr>
          <a:xfrm>
            <a:off x="2425730" y="4511040"/>
            <a:ext cx="5020724" cy="307777"/>
          </a:xfrm>
          <a:prstGeom prst="rect">
            <a:avLst/>
          </a:prstGeom>
        </p:spPr>
        <p:txBody>
          <a:bodyPr vert="horz" wrap="square" lIns="0" tIns="25400" rIns="0" bIns="0" rtlCol="0">
            <a:spAutoFit/>
          </a:bodyPr>
          <a:lstStyle/>
          <a:p>
            <a:pPr marL="12700" marR="5080" indent="-635">
              <a:lnSpc>
                <a:spcPts val="1000"/>
              </a:lnSpc>
              <a:spcBef>
                <a:spcPts val="200"/>
              </a:spcBef>
            </a:pPr>
            <a:r>
              <a:rPr lang="en-US" sz="900" spc="25">
                <a:solidFill>
                  <a:srgbClr val="1C216F"/>
                </a:solidFill>
                <a:latin typeface="HelveticaNeueLTPro-Md"/>
                <a:cs typeface="HelveticaNeueLTPro-Md"/>
              </a:rPr>
              <a:t>reaction mass of: 5-chloro-2-methyl-4-isothiazolin-3-one [EC no. 247-500-7] and</a:t>
            </a:r>
          </a:p>
          <a:p>
            <a:pPr marL="12700" marR="5080" indent="-635">
              <a:lnSpc>
                <a:spcPts val="1000"/>
              </a:lnSpc>
              <a:spcBef>
                <a:spcPts val="200"/>
              </a:spcBef>
            </a:pPr>
            <a:r>
              <a:rPr lang="en-US" sz="900" spc="25">
                <a:solidFill>
                  <a:srgbClr val="1C216F"/>
                </a:solidFill>
                <a:latin typeface="HelveticaNeueLTPro-Md"/>
                <a:cs typeface="HelveticaNeueLTPro-Md"/>
              </a:rPr>
              <a:t>2-methyl-2H-isothiazol-3-one [EC no. 220-239-6] (3:1)</a:t>
            </a:r>
            <a:endParaRPr lang="en-US" sz="900" spc="25" dirty="0">
              <a:solidFill>
                <a:srgbClr val="1C216F"/>
              </a:solidFill>
              <a:latin typeface="HelveticaNeueLTPro-Md"/>
              <a:cs typeface="HelveticaNeueLTPro-Md"/>
            </a:endParaRPr>
          </a:p>
        </p:txBody>
      </p:sp>
      <p:sp>
        <p:nvSpPr>
          <p:cNvPr id="34" name="object 34"/>
          <p:cNvSpPr txBox="1"/>
          <p:nvPr/>
        </p:nvSpPr>
        <p:spPr>
          <a:xfrm>
            <a:off x="615950" y="5019040"/>
            <a:ext cx="8724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PRODUCT</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USE</a:t>
            </a:r>
            <a:endParaRPr sz="900" dirty="0">
              <a:latin typeface="Helvetica Neue LT Pro 75"/>
              <a:cs typeface="Helvetica Neue LT Pro 75"/>
            </a:endParaRPr>
          </a:p>
        </p:txBody>
      </p:sp>
      <p:sp>
        <p:nvSpPr>
          <p:cNvPr id="35" name="object 35"/>
          <p:cNvSpPr txBox="1"/>
          <p:nvPr/>
        </p:nvSpPr>
        <p:spPr>
          <a:xfrm>
            <a:off x="2425730" y="5019040"/>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Consumer</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applications</a:t>
            </a:r>
            <a:endParaRPr sz="900" dirty="0">
              <a:latin typeface="HelveticaNeueLTPro-Md"/>
              <a:cs typeface="HelveticaNeueLTPro-Md"/>
            </a:endParaRPr>
          </a:p>
        </p:txBody>
      </p:sp>
      <p:sp>
        <p:nvSpPr>
          <p:cNvPr id="36" name="object 36"/>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ED1C24"/>
          </a:solidFill>
        </p:spPr>
        <p:txBody>
          <a:bodyPr wrap="square" lIns="0" tIns="0" rIns="0" bIns="0" rtlCol="0"/>
          <a:lstStyle/>
          <a:p>
            <a:endParaRPr/>
          </a:p>
        </p:txBody>
      </p:sp>
      <p:sp>
        <p:nvSpPr>
          <p:cNvPr id="37" name="object 37"/>
          <p:cNvSpPr txBox="1"/>
          <p:nvPr/>
        </p:nvSpPr>
        <p:spPr>
          <a:xfrm>
            <a:off x="3385969" y="5951299"/>
            <a:ext cx="187960" cy="375920"/>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231F20"/>
                </a:solidFill>
                <a:latin typeface="Helvetica Neue LT Pro 75"/>
                <a:cs typeface="Helvetica Neue LT Pro 75"/>
              </a:rPr>
              <a:t>2</a:t>
            </a:r>
            <a:endParaRPr sz="2300">
              <a:latin typeface="Helvetica Neue LT Pro 75"/>
              <a:cs typeface="Helvetica Neue LT Pro 75"/>
            </a:endParaRPr>
          </a:p>
        </p:txBody>
      </p:sp>
      <p:grpSp>
        <p:nvGrpSpPr>
          <p:cNvPr id="38" name="object 38"/>
          <p:cNvGrpSpPr/>
          <p:nvPr/>
        </p:nvGrpSpPr>
        <p:grpSpPr>
          <a:xfrm>
            <a:off x="2579288" y="5731651"/>
            <a:ext cx="1753317" cy="1350000"/>
            <a:chOff x="2587593" y="5705685"/>
            <a:chExt cx="1753317" cy="1350000"/>
          </a:xfrm>
        </p:grpSpPr>
        <p:sp>
          <p:nvSpPr>
            <p:cNvPr id="39" name="object 39"/>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0" name="object 40"/>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14B1E7"/>
            </a:solidFill>
          </p:spPr>
          <p:txBody>
            <a:bodyPr wrap="square" lIns="0" tIns="0" rIns="0" bIns="0" rtlCol="0"/>
            <a:lstStyle/>
            <a:p>
              <a:endParaRPr/>
            </a:p>
          </p:txBody>
        </p:sp>
        <p:sp>
          <p:nvSpPr>
            <p:cNvPr id="41" name="object 41"/>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2" name="object 42"/>
            <p:cNvSpPr/>
            <p:nvPr/>
          </p:nvSpPr>
          <p:spPr>
            <a:xfrm>
              <a:off x="3448100" y="616287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FFE934"/>
            </a:solidFill>
          </p:spPr>
          <p:txBody>
            <a:bodyPr wrap="square" lIns="0" tIns="0" rIns="0" bIns="0" rtlCol="0"/>
            <a:lstStyle/>
            <a:p>
              <a:endParaRPr/>
            </a:p>
          </p:txBody>
        </p:sp>
      </p:grpSp>
      <p:sp>
        <p:nvSpPr>
          <p:cNvPr id="43" name="object 43"/>
          <p:cNvSpPr txBox="1"/>
          <p:nvPr/>
        </p:nvSpPr>
        <p:spPr>
          <a:xfrm>
            <a:off x="2908008" y="6379236"/>
            <a:ext cx="1125587" cy="635635"/>
          </a:xfrm>
          <a:prstGeom prst="rect">
            <a:avLst/>
          </a:prstGeom>
        </p:spPr>
        <p:txBody>
          <a:bodyPr vert="horz" wrap="square" lIns="0" tIns="12700" rIns="0" bIns="0" rtlCol="0">
            <a:spAutoFit/>
          </a:bodyPr>
          <a:lstStyle/>
          <a:p>
            <a:pPr marL="12700">
              <a:lnSpc>
                <a:spcPts val="2400"/>
              </a:lnSpc>
              <a:spcBef>
                <a:spcPts val="100"/>
              </a:spcBef>
            </a:pPr>
            <a:r>
              <a:rPr lang="en-US" sz="2300" b="1" dirty="0">
                <a:solidFill>
                  <a:srgbClr val="231F20"/>
                </a:solidFill>
                <a:latin typeface="Helvetica Neue LT Pro 75"/>
                <a:cs typeface="Helvetica Neue LT Pro 75"/>
              </a:rPr>
              <a:t>2</a:t>
            </a:r>
            <a:endParaRPr sz="2300" dirty="0">
              <a:latin typeface="Helvetica Neue LT Pro 75"/>
              <a:cs typeface="Helvetica Neue LT Pro 75"/>
            </a:endParaRPr>
          </a:p>
          <a:p>
            <a:pPr marL="882650">
              <a:lnSpc>
                <a:spcPts val="2400"/>
              </a:lnSpc>
            </a:pPr>
            <a:endParaRPr sz="2300" dirty="0">
              <a:latin typeface="Helvetica Neue LT Pro 75"/>
              <a:cs typeface="Helvetica Neue LT Pro 75"/>
            </a:endParaRPr>
          </a:p>
        </p:txBody>
      </p:sp>
      <p:grpSp>
        <p:nvGrpSpPr>
          <p:cNvPr id="44" name="object 44"/>
          <p:cNvGrpSpPr/>
          <p:nvPr/>
        </p:nvGrpSpPr>
        <p:grpSpPr>
          <a:xfrm>
            <a:off x="2993390" y="6172200"/>
            <a:ext cx="1350010" cy="1350010"/>
            <a:chOff x="1883555" y="6175296"/>
            <a:chExt cx="1350010" cy="1350010"/>
          </a:xfrm>
        </p:grpSpPr>
        <p:sp>
          <p:nvSpPr>
            <p:cNvPr id="45" name="object 45"/>
            <p:cNvSpPr/>
            <p:nvPr/>
          </p:nvSpPr>
          <p:spPr>
            <a:xfrm>
              <a:off x="2340755" y="6175296"/>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lang="en-US" sz="2800" dirty="0"/>
            </a:p>
          </p:txBody>
        </p:sp>
        <p:sp>
          <p:nvSpPr>
            <p:cNvPr id="46" name="object 46"/>
            <p:cNvSpPr/>
            <p:nvPr/>
          </p:nvSpPr>
          <p:spPr>
            <a:xfrm>
              <a:off x="1883555" y="6632496"/>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dirty="0"/>
            </a:p>
          </p:txBody>
        </p:sp>
      </p:grpSp>
      <p:sp>
        <p:nvSpPr>
          <p:cNvPr id="47" name="object 47"/>
          <p:cNvSpPr txBox="1"/>
          <p:nvPr/>
        </p:nvSpPr>
        <p:spPr>
          <a:xfrm>
            <a:off x="2406086" y="6085661"/>
            <a:ext cx="415290" cy="151836"/>
          </a:xfrm>
          <a:prstGeom prst="rect">
            <a:avLst/>
          </a:prstGeom>
        </p:spPr>
        <p:txBody>
          <a:bodyPr vert="horz" wrap="square" lIns="0" tIns="48260" rIns="0" bIns="0" rtlCol="0">
            <a:spAutoFit/>
          </a:bodyPr>
          <a:lstStyle/>
          <a:p>
            <a:pPr marL="12700" marR="5080" indent="40005">
              <a:lnSpc>
                <a:spcPct val="74100"/>
              </a:lnSpc>
              <a:spcBef>
                <a:spcPts val="380"/>
              </a:spcBef>
            </a:pPr>
            <a:r>
              <a:rPr sz="900" spc="10" dirty="0">
                <a:solidFill>
                  <a:srgbClr val="1C216F"/>
                </a:solidFill>
                <a:latin typeface="HelveticaNeueLTPro-Md"/>
                <a:cs typeface="HelveticaNeueLTPro-Md"/>
              </a:rPr>
              <a:t>He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lth</a:t>
            </a:r>
            <a:endParaRPr sz="900" dirty="0">
              <a:latin typeface="HelveticaNeueLTPro-Md"/>
              <a:cs typeface="HelveticaNeueLTPro-Md"/>
            </a:endParaRPr>
          </a:p>
        </p:txBody>
      </p:sp>
      <p:sp>
        <p:nvSpPr>
          <p:cNvPr id="52" name="object 52"/>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10</a:t>
            </a:fld>
            <a:endParaRPr dirty="0"/>
          </a:p>
        </p:txBody>
      </p:sp>
      <p:sp>
        <p:nvSpPr>
          <p:cNvPr id="48" name="object 48"/>
          <p:cNvSpPr txBox="1"/>
          <p:nvPr/>
        </p:nvSpPr>
        <p:spPr>
          <a:xfrm>
            <a:off x="4222750" y="6732450"/>
            <a:ext cx="730250" cy="151836"/>
          </a:xfrm>
          <a:prstGeom prst="rect">
            <a:avLst/>
          </a:prstGeom>
        </p:spPr>
        <p:txBody>
          <a:bodyPr vert="horz" wrap="square" lIns="0" tIns="48260" rIns="0" bIns="0" rtlCol="0">
            <a:spAutoFit/>
          </a:bodyPr>
          <a:lstStyle/>
          <a:p>
            <a:pPr marL="23495" marR="5080" indent="-11430">
              <a:lnSpc>
                <a:spcPct val="74100"/>
              </a:lnSpc>
              <a:spcBef>
                <a:spcPts val="380"/>
              </a:spcBef>
            </a:pPr>
            <a:r>
              <a:rPr sz="900" spc="10" dirty="0">
                <a:solidFill>
                  <a:srgbClr val="1C216F"/>
                </a:solidFill>
                <a:latin typeface="HelveticaNeueLTPro-Md"/>
                <a:cs typeface="HelveticaNeueLTPro-Md"/>
              </a:rPr>
              <a:t>Sp</a:t>
            </a:r>
            <a:r>
              <a:rPr sz="900" spc="15" dirty="0">
                <a:solidFill>
                  <a:srgbClr val="1C216F"/>
                </a:solidFill>
                <a:latin typeface="HelveticaNeueLTPro-Md"/>
                <a:cs typeface="HelveticaNeueLTPro-Md"/>
              </a:rPr>
              <a:t>e</a:t>
            </a:r>
            <a:r>
              <a:rPr sz="900" spc="5" dirty="0">
                <a:solidFill>
                  <a:srgbClr val="1C216F"/>
                </a:solidFill>
                <a:latin typeface="HelveticaNeueLTPro-Md"/>
                <a:cs typeface="HelveticaNeueLTPro-Md"/>
              </a:rPr>
              <a:t>ci</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 </a:t>
            </a:r>
            <a:endParaRPr sz="900" dirty="0">
              <a:latin typeface="HelveticaNeueLTPro-Md"/>
              <a:cs typeface="HelveticaNeueLTPro-Md"/>
            </a:endParaRPr>
          </a:p>
        </p:txBody>
      </p:sp>
      <p:sp>
        <p:nvSpPr>
          <p:cNvPr id="49" name="object 49"/>
          <p:cNvSpPr txBox="1"/>
          <p:nvPr/>
        </p:nvSpPr>
        <p:spPr>
          <a:xfrm>
            <a:off x="3657600" y="5715564"/>
            <a:ext cx="892810"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Fl</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lang="en-US" sz="900" spc="10" dirty="0">
                <a:solidFill>
                  <a:srgbClr val="1C216F"/>
                </a:solidFill>
                <a:latin typeface="HelveticaNeueLTPro-Md"/>
                <a:cs typeface="HelveticaNeueLTPro-Md"/>
              </a:rPr>
              <a:t>m</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a:t>
            </a:r>
            <a:r>
              <a:rPr lang="en-US" sz="900" spc="5" dirty="0">
                <a:solidFill>
                  <a:srgbClr val="1C216F"/>
                </a:solidFill>
                <a:latin typeface="HelveticaNeueLTPro-Md"/>
                <a:cs typeface="HelveticaNeueLTPro-Md"/>
              </a:rPr>
              <a:t>ility</a:t>
            </a:r>
            <a:endParaRPr sz="900" dirty="0">
              <a:latin typeface="HelveticaNeueLTPro-Md"/>
              <a:cs typeface="HelveticaNeueLTPro-Md"/>
            </a:endParaRPr>
          </a:p>
        </p:txBody>
      </p:sp>
      <p:sp>
        <p:nvSpPr>
          <p:cNvPr id="50" name="object 50"/>
          <p:cNvSpPr txBox="1"/>
          <p:nvPr/>
        </p:nvSpPr>
        <p:spPr>
          <a:xfrm>
            <a:off x="4203031" y="6199051"/>
            <a:ext cx="1386119"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In</a:t>
            </a:r>
            <a:r>
              <a:rPr sz="900" spc="10" dirty="0">
                <a:solidFill>
                  <a:srgbClr val="1C216F"/>
                </a:solidFill>
                <a:latin typeface="HelveticaNeueLTPro-Md"/>
                <a:cs typeface="HelveticaNeueLTPro-Md"/>
              </a:rPr>
              <a:t>s</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  </a:t>
            </a:r>
            <a:r>
              <a:rPr lang="en-US" sz="900" spc="10" dirty="0">
                <a:solidFill>
                  <a:srgbClr val="1C216F"/>
                </a:solidFill>
                <a:latin typeface="HelveticaNeueLTPro-Md"/>
                <a:cs typeface="HelveticaNeueLTPro-Md"/>
              </a:rPr>
              <a:t>/ Reactivity</a:t>
            </a:r>
            <a:endParaRPr sz="900" dirty="0">
              <a:latin typeface="HelveticaNeueLTPro-Md"/>
              <a:cs typeface="HelveticaNeueLTPro-Md"/>
            </a:endParaRPr>
          </a:p>
        </p:txBody>
      </p:sp>
      <p:pic>
        <p:nvPicPr>
          <p:cNvPr id="53" name="Picture 52">
            <a:extLst>
              <a:ext uri="{FF2B5EF4-FFF2-40B4-BE49-F238E27FC236}">
                <a16:creationId xmlns:a16="http://schemas.microsoft.com/office/drawing/2014/main" id="{40E6148B-0421-4B7A-BDF3-B75C8426C53D}"/>
              </a:ext>
            </a:extLst>
          </p:cNvPr>
          <p:cNvPicPr>
            <a:picLocks noChangeAspect="1"/>
          </p:cNvPicPr>
          <p:nvPr/>
        </p:nvPicPr>
        <p:blipFill>
          <a:blip r:embed="rId2"/>
          <a:stretch>
            <a:fillRect/>
          </a:stretch>
        </p:blipFill>
        <p:spPr>
          <a:xfrm>
            <a:off x="2380656" y="1752600"/>
            <a:ext cx="1734144" cy="863413"/>
          </a:xfrm>
          <a:prstGeom prst="rect">
            <a:avLst/>
          </a:prstGeom>
        </p:spPr>
      </p:pic>
      <p:sp>
        <p:nvSpPr>
          <p:cNvPr id="58" name="TextBox 57">
            <a:extLst>
              <a:ext uri="{FF2B5EF4-FFF2-40B4-BE49-F238E27FC236}">
                <a16:creationId xmlns:a16="http://schemas.microsoft.com/office/drawing/2014/main" id="{E669D93D-C54C-4D3E-973C-7F266727E424}"/>
              </a:ext>
            </a:extLst>
          </p:cNvPr>
          <p:cNvSpPr txBox="1"/>
          <p:nvPr/>
        </p:nvSpPr>
        <p:spPr>
          <a:xfrm>
            <a:off x="215900" y="2667000"/>
            <a:ext cx="4813300" cy="246221"/>
          </a:xfrm>
          <a:prstGeom prst="rect">
            <a:avLst/>
          </a:prstGeom>
          <a:noFill/>
        </p:spPr>
        <p:txBody>
          <a:bodyPr wrap="square">
            <a:spAutoFit/>
          </a:bodyPr>
          <a:lstStyle/>
          <a:p>
            <a:pPr marL="2103120"/>
            <a:r>
              <a:rPr lang="en-US" sz="1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Irritant, Dangerous for the environment</a:t>
            </a:r>
            <a:endParaRPr lang="en-T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97087BB4-7071-4DE1-96BB-322C58CC7D97}"/>
              </a:ext>
            </a:extLst>
          </p:cNvPr>
          <p:cNvSpPr txBox="1"/>
          <p:nvPr/>
        </p:nvSpPr>
        <p:spPr>
          <a:xfrm>
            <a:off x="3546042" y="6396335"/>
            <a:ext cx="340158" cy="461665"/>
          </a:xfrm>
          <a:prstGeom prst="rect">
            <a:avLst/>
          </a:prstGeom>
          <a:noFill/>
        </p:spPr>
        <p:txBody>
          <a:bodyPr wrap="none" rtlCol="0">
            <a:spAutoFit/>
          </a:bodyPr>
          <a:lstStyle/>
          <a:p>
            <a:r>
              <a:rPr lang="en-US" sz="2400" dirty="0"/>
              <a:t>0</a:t>
            </a:r>
            <a:endParaRPr lang="en-TT" dirty="0"/>
          </a:p>
        </p:txBody>
      </p:sp>
      <p:sp>
        <p:nvSpPr>
          <p:cNvPr id="51" name="object 8">
            <a:extLst>
              <a:ext uri="{FF2B5EF4-FFF2-40B4-BE49-F238E27FC236}">
                <a16:creationId xmlns:a16="http://schemas.microsoft.com/office/drawing/2014/main" id="{F3AED086-E045-4E8A-AD4B-CF89389CD9CA}"/>
              </a:ext>
            </a:extLst>
          </p:cNvPr>
          <p:cNvSpPr txBox="1">
            <a:spLocks noGrp="1"/>
          </p:cNvSpPr>
          <p:nvPr>
            <p:ph type="title"/>
          </p:nvPr>
        </p:nvSpPr>
        <p:spPr>
          <a:xfrm>
            <a:off x="444500" y="889000"/>
            <a:ext cx="48133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ROYAL ROYALE GLOSS</a:t>
            </a:r>
            <a:endParaRPr sz="2350" dirty="0">
              <a:latin typeface="HelveticaNeueLTPro-Roman"/>
              <a:cs typeface="HelveticaNeueLTPro-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grpSp>
        <p:nvGrpSpPr>
          <p:cNvPr id="3" name="object 3"/>
          <p:cNvGrpSpPr/>
          <p:nvPr/>
        </p:nvGrpSpPr>
        <p:grpSpPr>
          <a:xfrm>
            <a:off x="0" y="4050791"/>
            <a:ext cx="7772400" cy="5964555"/>
            <a:chOff x="0" y="4050791"/>
            <a:chExt cx="7772400" cy="5964555"/>
          </a:xfrm>
        </p:grpSpPr>
        <p:pic>
          <p:nvPicPr>
            <p:cNvPr id="4" name="object 4"/>
            <p:cNvPicPr/>
            <p:nvPr/>
          </p:nvPicPr>
          <p:blipFill>
            <a:blip r:embed="rId2" cstate="print"/>
            <a:stretch>
              <a:fillRect/>
            </a:stretch>
          </p:blipFill>
          <p:spPr>
            <a:xfrm>
              <a:off x="27811" y="4929847"/>
              <a:ext cx="7744588" cy="5085313"/>
            </a:xfrm>
            <a:prstGeom prst="rect">
              <a:avLst/>
            </a:prstGeom>
          </p:spPr>
        </p:pic>
        <p:sp>
          <p:nvSpPr>
            <p:cNvPr id="5" name="object 5"/>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6" name="object 6"/>
            <p:cNvPicPr/>
            <p:nvPr/>
          </p:nvPicPr>
          <p:blipFill>
            <a:blip r:embed="rId3" cstate="print"/>
            <a:stretch>
              <a:fillRect/>
            </a:stretch>
          </p:blipFill>
          <p:spPr>
            <a:xfrm>
              <a:off x="0" y="4050791"/>
              <a:ext cx="7772400" cy="3492271"/>
            </a:xfrm>
            <a:prstGeom prst="rect">
              <a:avLst/>
            </a:prstGeom>
          </p:spPr>
        </p:pic>
        <p:pic>
          <p:nvPicPr>
            <p:cNvPr id="7" name="object 7"/>
            <p:cNvPicPr/>
            <p:nvPr/>
          </p:nvPicPr>
          <p:blipFill>
            <a:blip r:embed="rId4" cstate="print"/>
            <a:stretch>
              <a:fillRect/>
            </a:stretch>
          </p:blipFill>
          <p:spPr>
            <a:xfrm>
              <a:off x="457196" y="9116817"/>
              <a:ext cx="1024524" cy="485184"/>
            </a:xfrm>
            <a:prstGeom prst="rect">
              <a:avLst/>
            </a:prstGeom>
          </p:spPr>
        </p:pic>
        <p:pic>
          <p:nvPicPr>
            <p:cNvPr id="8" name="object 8"/>
            <p:cNvPicPr/>
            <p:nvPr/>
          </p:nvPicPr>
          <p:blipFill>
            <a:blip r:embed="rId5" cstate="print"/>
            <a:stretch>
              <a:fillRect/>
            </a:stretch>
          </p:blipFill>
          <p:spPr>
            <a:xfrm>
              <a:off x="648872" y="9170974"/>
              <a:ext cx="134666" cy="150482"/>
            </a:xfrm>
            <a:prstGeom prst="rect">
              <a:avLst/>
            </a:prstGeom>
          </p:spPr>
        </p:pic>
        <p:sp>
          <p:nvSpPr>
            <p:cNvPr id="9" name="object 9"/>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801103" y="9170974"/>
              <a:ext cx="132486" cy="148729"/>
            </a:xfrm>
            <a:prstGeom prst="rect">
              <a:avLst/>
            </a:prstGeom>
          </p:spPr>
        </p:pic>
        <p:sp>
          <p:nvSpPr>
            <p:cNvPr id="11" name="object 11"/>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943749" y="9170784"/>
              <a:ext cx="134718" cy="150825"/>
            </a:xfrm>
            <a:prstGeom prst="rect">
              <a:avLst/>
            </a:prstGeom>
          </p:spPr>
        </p:pic>
        <p:sp>
          <p:nvSpPr>
            <p:cNvPr id="13" name="object 13"/>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083246" y="9170974"/>
              <a:ext cx="134619" cy="150482"/>
            </a:xfrm>
            <a:prstGeom prst="rect">
              <a:avLst/>
            </a:prstGeom>
          </p:spPr>
        </p:pic>
        <p:sp>
          <p:nvSpPr>
            <p:cNvPr id="15" name="object 15"/>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16" name="object 16"/>
            <p:cNvPicPr/>
            <p:nvPr/>
          </p:nvPicPr>
          <p:blipFill>
            <a:blip r:embed="rId9" cstate="print"/>
            <a:stretch>
              <a:fillRect/>
            </a:stretch>
          </p:blipFill>
          <p:spPr>
            <a:xfrm>
              <a:off x="644855" y="9243707"/>
              <a:ext cx="187667" cy="74879"/>
            </a:xfrm>
            <a:prstGeom prst="rect">
              <a:avLst/>
            </a:prstGeom>
          </p:spPr>
        </p:pic>
        <p:pic>
          <p:nvPicPr>
            <p:cNvPr id="17" name="object 17"/>
            <p:cNvPicPr/>
            <p:nvPr/>
          </p:nvPicPr>
          <p:blipFill>
            <a:blip r:embed="rId10" cstate="print"/>
            <a:stretch>
              <a:fillRect/>
            </a:stretch>
          </p:blipFill>
          <p:spPr>
            <a:xfrm>
              <a:off x="895210" y="9231007"/>
              <a:ext cx="35496" cy="85877"/>
            </a:xfrm>
            <a:prstGeom prst="rect">
              <a:avLst/>
            </a:prstGeom>
          </p:spPr>
        </p:pic>
        <p:pic>
          <p:nvPicPr>
            <p:cNvPr id="18" name="object 18"/>
            <p:cNvPicPr/>
            <p:nvPr/>
          </p:nvPicPr>
          <p:blipFill>
            <a:blip r:embed="rId11" cstate="print"/>
            <a:stretch>
              <a:fillRect/>
            </a:stretch>
          </p:blipFill>
          <p:spPr>
            <a:xfrm>
              <a:off x="939584" y="9225051"/>
              <a:ext cx="136093" cy="93725"/>
            </a:xfrm>
            <a:prstGeom prst="rect">
              <a:avLst/>
            </a:prstGeom>
          </p:spPr>
        </p:pic>
        <p:pic>
          <p:nvPicPr>
            <p:cNvPr id="19" name="object 19"/>
            <p:cNvPicPr/>
            <p:nvPr/>
          </p:nvPicPr>
          <p:blipFill>
            <a:blip r:embed="rId12" cstate="print"/>
            <a:stretch>
              <a:fillRect/>
            </a:stretch>
          </p:blipFill>
          <p:spPr>
            <a:xfrm>
              <a:off x="644766" y="9166859"/>
              <a:ext cx="135928" cy="109435"/>
            </a:xfrm>
            <a:prstGeom prst="rect">
              <a:avLst/>
            </a:prstGeom>
          </p:spPr>
        </p:pic>
        <p:pic>
          <p:nvPicPr>
            <p:cNvPr id="20" name="object 20"/>
            <p:cNvPicPr/>
            <p:nvPr/>
          </p:nvPicPr>
          <p:blipFill>
            <a:blip r:embed="rId13" cstate="print"/>
            <a:stretch>
              <a:fillRect/>
            </a:stretch>
          </p:blipFill>
          <p:spPr>
            <a:xfrm>
              <a:off x="796988" y="9166694"/>
              <a:ext cx="418071" cy="151891"/>
            </a:xfrm>
            <a:prstGeom prst="rect">
              <a:avLst/>
            </a:prstGeom>
          </p:spPr>
        </p:pic>
        <p:pic>
          <p:nvPicPr>
            <p:cNvPr id="21" name="object 21"/>
            <p:cNvPicPr/>
            <p:nvPr/>
          </p:nvPicPr>
          <p:blipFill>
            <a:blip r:embed="rId14" cstate="print"/>
            <a:stretch>
              <a:fillRect/>
            </a:stretch>
          </p:blipFill>
          <p:spPr>
            <a:xfrm>
              <a:off x="468268" y="9328415"/>
              <a:ext cx="753441" cy="261426"/>
            </a:xfrm>
            <a:prstGeom prst="rect">
              <a:avLst/>
            </a:prstGeom>
          </p:spPr>
        </p:pic>
      </p:grpSp>
      <p:sp>
        <p:nvSpPr>
          <p:cNvPr id="22" name="object 22"/>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23" name="object 23"/>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4" name="object 24"/>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25" name="object 25"/>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6" name="object 26"/>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27" name="object 27"/>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28" name="object 28"/>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29" name="object 29"/>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30" name="object 30"/>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31" name="object 31"/>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grpSp>
        <p:nvGrpSpPr>
          <p:cNvPr id="32" name="object 32"/>
          <p:cNvGrpSpPr/>
          <p:nvPr/>
        </p:nvGrpSpPr>
        <p:grpSpPr>
          <a:xfrm>
            <a:off x="458647" y="1535849"/>
            <a:ext cx="2449195" cy="154940"/>
            <a:chOff x="458647" y="1535849"/>
            <a:chExt cx="2449195" cy="154940"/>
          </a:xfrm>
        </p:grpSpPr>
        <p:sp>
          <p:nvSpPr>
            <p:cNvPr id="33" name="object 33"/>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34" name="object 34"/>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35" name="object 35"/>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36" name="object 36"/>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37" name="object 37"/>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38" name="object 38"/>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39" name="object 39"/>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40" name="object 40"/>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41" name="object 41"/>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42" name="object 42"/>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43" name="object 43"/>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44" name="object 44"/>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grpSp>
      <p:pic>
        <p:nvPicPr>
          <p:cNvPr id="45" name="object 45"/>
          <p:cNvPicPr/>
          <p:nvPr/>
        </p:nvPicPr>
        <p:blipFill>
          <a:blip r:embed="rId15" cstate="print"/>
          <a:stretch>
            <a:fillRect/>
          </a:stretch>
        </p:blipFill>
        <p:spPr>
          <a:xfrm>
            <a:off x="3135015" y="9491859"/>
            <a:ext cx="4173321" cy="121653"/>
          </a:xfrm>
          <a:prstGeom prst="rect">
            <a:avLst/>
          </a:prstGeom>
        </p:spPr>
      </p:pic>
      <p:sp>
        <p:nvSpPr>
          <p:cNvPr id="46" name="object 46"/>
          <p:cNvSpPr txBox="1"/>
          <p:nvPr/>
        </p:nvSpPr>
        <p:spPr>
          <a:xfrm>
            <a:off x="481074" y="7814816"/>
            <a:ext cx="5644515" cy="990600"/>
          </a:xfrm>
          <a:prstGeom prst="rect">
            <a:avLst/>
          </a:prstGeom>
        </p:spPr>
        <p:txBody>
          <a:bodyPr vert="horz" wrap="square" lIns="0" tIns="12700" rIns="0" bIns="0" rtlCol="0">
            <a:spAutoFit/>
          </a:bodyPr>
          <a:lstStyle/>
          <a:p>
            <a:pPr marL="12700" marR="5080">
              <a:lnSpc>
                <a:spcPct val="100000"/>
              </a:lnSpc>
              <a:spcBef>
                <a:spcPts val="100"/>
              </a:spcBef>
            </a:pPr>
            <a:r>
              <a:rPr sz="1000" b="1" spc="-10" dirty="0">
                <a:solidFill>
                  <a:srgbClr val="FFFFFF"/>
                </a:solidFill>
                <a:latin typeface="Helvetica Neue LT Pro 75"/>
                <a:cs typeface="Helvetica Neue LT Pro 75"/>
              </a:rPr>
              <a:t>This</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a:t>
            </a:r>
            <a:r>
              <a:rPr sz="1000" b="1" spc="-3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evolving</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document</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and</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will</a:t>
            </a:r>
            <a:r>
              <a:rPr sz="1000" b="1" spc="-3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be</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updated</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periodically</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new</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products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become</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available. </a:t>
            </a:r>
            <a:r>
              <a:rPr sz="1000" b="1" spc="-26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For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further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support,</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please</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contact</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our</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corporate</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office:</a:t>
            </a:r>
            <a:endParaRPr sz="1000">
              <a:latin typeface="Helvetica Neue LT Pro 75"/>
              <a:cs typeface="Helvetica Neue LT Pro 75"/>
            </a:endParaRPr>
          </a:p>
          <a:p>
            <a:pPr marL="12700" marR="3563620">
              <a:lnSpc>
                <a:spcPct val="100000"/>
              </a:lnSpc>
              <a:spcBef>
                <a:spcPts val="400"/>
              </a:spcBef>
            </a:pPr>
            <a:r>
              <a:rPr sz="1000" spc="-15" dirty="0">
                <a:solidFill>
                  <a:srgbClr val="FFFFFF"/>
                </a:solidFill>
                <a:latin typeface="HelveticaNeueLTPro-Roman"/>
                <a:cs typeface="HelveticaNeueLTPro-Roman"/>
              </a:rPr>
              <a:t>ANSA </a:t>
            </a:r>
            <a:r>
              <a:rPr sz="1000" spc="-20" dirty="0">
                <a:solidFill>
                  <a:srgbClr val="FFFFFF"/>
                </a:solidFill>
                <a:latin typeface="HelveticaNeueLTPro-Roman"/>
                <a:cs typeface="HelveticaNeueLTPro-Roman"/>
              </a:rPr>
              <a:t>Coatings Limited </a:t>
            </a:r>
            <a:r>
              <a:rPr sz="1000" spc="-15" dirty="0">
                <a:solidFill>
                  <a:srgbClr val="FFFFFF"/>
                </a:solidFill>
                <a:latin typeface="HelveticaNeueLTPro-Roman"/>
                <a:cs typeface="HelveticaNeueLTPro-Roman"/>
              </a:rPr>
              <a:t>(Head </a:t>
            </a:r>
            <a:r>
              <a:rPr sz="1000" spc="-10" dirty="0">
                <a:solidFill>
                  <a:srgbClr val="FFFFFF"/>
                </a:solidFill>
                <a:latin typeface="HelveticaNeueLTPro-Roman"/>
                <a:cs typeface="HelveticaNeueLTPro-Roman"/>
              </a:rPr>
              <a:t>Office) </a:t>
            </a:r>
            <a:r>
              <a:rPr sz="1000" spc="-265"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Address:</a:t>
            </a:r>
            <a:r>
              <a:rPr sz="1000" spc="-45"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ANSA</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McAL</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Industrial</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Park, </a:t>
            </a:r>
            <a:r>
              <a:rPr sz="1000" spc="-265" dirty="0">
                <a:solidFill>
                  <a:srgbClr val="FFFFFF"/>
                </a:solidFill>
                <a:latin typeface="HelveticaNeueLTPro-Roman"/>
                <a:cs typeface="HelveticaNeueLTPro-Roman"/>
              </a:rPr>
              <a:t> </a:t>
            </a:r>
            <a:r>
              <a:rPr sz="1000" spc="-25" dirty="0">
                <a:solidFill>
                  <a:srgbClr val="FFFFFF"/>
                </a:solidFill>
                <a:latin typeface="HelveticaNeueLTPro-Roman"/>
                <a:cs typeface="HelveticaNeueLTPro-Roman"/>
              </a:rPr>
              <a:t>#</a:t>
            </a:r>
            <a:r>
              <a:rPr sz="1000" spc="-75" dirty="0">
                <a:solidFill>
                  <a:srgbClr val="FFFFFF"/>
                </a:solidFill>
                <a:latin typeface="HelveticaNeueLTPro-Roman"/>
                <a:cs typeface="HelveticaNeueLTPro-Roman"/>
              </a:rPr>
              <a:t>5</a:t>
            </a:r>
            <a:r>
              <a:rPr sz="1000" spc="-70" dirty="0">
                <a:solidFill>
                  <a:srgbClr val="FFFFFF"/>
                </a:solidFill>
                <a:latin typeface="HelveticaNeueLTPro-Roman"/>
                <a:cs typeface="HelveticaNeueLTPro-Roman"/>
              </a:rPr>
              <a:t>1</a:t>
            </a:r>
            <a:r>
              <a:rPr sz="1000" spc="-5" dirty="0">
                <a:solidFill>
                  <a:srgbClr val="FFFFFF"/>
                </a:solidFill>
                <a:latin typeface="HelveticaNeueLTPro-Roman"/>
                <a:cs typeface="HelveticaNeueLTPro-Roman"/>
              </a:rPr>
              <a:t>-</a:t>
            </a:r>
            <a:r>
              <a:rPr sz="1000" spc="-25" dirty="0">
                <a:solidFill>
                  <a:srgbClr val="FFFFFF"/>
                </a:solidFill>
                <a:latin typeface="HelveticaNeueLTPro-Roman"/>
                <a:cs typeface="HelveticaNeueLTPro-Roman"/>
              </a:rPr>
              <a:t>5</a:t>
            </a:r>
            <a:r>
              <a:rPr sz="1000" dirty="0">
                <a:solidFill>
                  <a:srgbClr val="FFFFFF"/>
                </a:solidFill>
                <a:latin typeface="HelveticaNeueLTPro-Roman"/>
                <a:cs typeface="HelveticaNeueLTPro-Roman"/>
              </a:rPr>
              <a:t>9</a:t>
            </a:r>
            <a:r>
              <a:rPr sz="1000" spc="-40" dirty="0">
                <a:solidFill>
                  <a:srgbClr val="FFFFFF"/>
                </a:solidFill>
                <a:latin typeface="HelveticaNeueLTPro-Roman"/>
                <a:cs typeface="HelveticaNeueLTPro-Roman"/>
              </a:rPr>
              <a:t> </a:t>
            </a:r>
            <a:r>
              <a:rPr sz="1000" spc="-100" dirty="0">
                <a:solidFill>
                  <a:srgbClr val="FFFFFF"/>
                </a:solidFill>
                <a:latin typeface="HelveticaNeueLTPro-Roman"/>
                <a:cs typeface="HelveticaNeueLTPro-Roman"/>
              </a:rPr>
              <a:t>T</a:t>
            </a:r>
            <a:r>
              <a:rPr sz="1000" spc="-20" dirty="0">
                <a:solidFill>
                  <a:srgbClr val="FFFFFF"/>
                </a:solidFill>
                <a:latin typeface="HelveticaNeueLTPro-Roman"/>
                <a:cs typeface="HelveticaNeueLTPro-Roman"/>
              </a:rPr>
              <a:t>um</a:t>
            </a:r>
            <a:r>
              <a:rPr sz="1000" spc="-15" dirty="0">
                <a:solidFill>
                  <a:srgbClr val="FFFFFF"/>
                </a:solidFill>
                <a:latin typeface="HelveticaNeueLTPro-Roman"/>
                <a:cs typeface="HelveticaNeueLTPro-Roman"/>
              </a:rPr>
              <a:t>p</a:t>
            </a:r>
            <a:r>
              <a:rPr sz="1000" spc="-20" dirty="0">
                <a:solidFill>
                  <a:srgbClr val="FFFFFF"/>
                </a:solidFill>
                <a:latin typeface="HelveticaNeueLTPro-Roman"/>
                <a:cs typeface="HelveticaNeueLTPro-Roman"/>
              </a:rPr>
              <a:t>un</a:t>
            </a:r>
            <a:r>
              <a:rPr sz="1000" dirty="0">
                <a:solidFill>
                  <a:srgbClr val="FFFFFF"/>
                </a:solidFill>
                <a:latin typeface="HelveticaNeueLTPro-Roman"/>
                <a:cs typeface="HelveticaNeueLTPro-Roman"/>
              </a:rPr>
              <a:t>a</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Roa</a:t>
            </a:r>
            <a:r>
              <a:rPr sz="1000" spc="-30" dirty="0">
                <a:solidFill>
                  <a:srgbClr val="FFFFFF"/>
                </a:solidFill>
                <a:latin typeface="HelveticaNeueLTPro-Roman"/>
                <a:cs typeface="HelveticaNeueLTPro-Roman"/>
              </a:rPr>
              <a:t>d</a:t>
            </a:r>
            <a:r>
              <a:rPr sz="1000" dirty="0">
                <a:solidFill>
                  <a:srgbClr val="FFFFFF"/>
                </a:solidFill>
                <a:latin typeface="HelveticaNeueLTPro-Roman"/>
                <a:cs typeface="HelveticaNeueLTPro-Roman"/>
              </a:rPr>
              <a:t>,</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Gua</a:t>
            </a:r>
            <a:r>
              <a:rPr sz="1000" spc="-20" dirty="0">
                <a:solidFill>
                  <a:srgbClr val="FFFFFF"/>
                </a:solidFill>
                <a:latin typeface="HelveticaNeueLTPro-Roman"/>
                <a:cs typeface="HelveticaNeueLTPro-Roman"/>
              </a:rPr>
              <a:t>n</a:t>
            </a:r>
            <a:r>
              <a:rPr sz="1000" spc="-15" dirty="0">
                <a:solidFill>
                  <a:srgbClr val="FFFFFF"/>
                </a:solidFill>
                <a:latin typeface="HelveticaNeueLTPro-Roman"/>
                <a:cs typeface="HelveticaNeueLTPro-Roman"/>
              </a:rPr>
              <a:t>ap</a:t>
            </a:r>
            <a:r>
              <a:rPr sz="1000" spc="-40" dirty="0">
                <a:solidFill>
                  <a:srgbClr val="FFFFFF"/>
                </a:solidFill>
                <a:latin typeface="HelveticaNeueLTPro-Roman"/>
                <a:cs typeface="HelveticaNeueLTPro-Roman"/>
              </a:rPr>
              <a:t>o</a:t>
            </a:r>
            <a:r>
              <a:rPr sz="100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Arima,</a:t>
            </a:r>
            <a:r>
              <a:rPr sz="1000" spc="-45" dirty="0">
                <a:solidFill>
                  <a:srgbClr val="FFFFFF"/>
                </a:solidFill>
                <a:latin typeface="HelveticaNeueLTPro-Roman"/>
                <a:cs typeface="HelveticaNeueLTPro-Roman"/>
              </a:rPr>
              <a:t> </a:t>
            </a:r>
            <a:r>
              <a:rPr sz="1000" spc="-30" dirty="0">
                <a:solidFill>
                  <a:srgbClr val="FFFFFF"/>
                </a:solidFill>
                <a:latin typeface="HelveticaNeueLTPro-Roman"/>
                <a:cs typeface="HelveticaNeueLTPro-Roman"/>
              </a:rPr>
              <a:t>Trinidad.</a:t>
            </a:r>
            <a:endParaRPr sz="1000">
              <a:latin typeface="HelveticaNeueLTPro-Roman"/>
              <a:cs typeface="HelveticaNeueLTPro-Roman"/>
            </a:endParaRPr>
          </a:p>
        </p:txBody>
      </p:sp>
      <p:sp>
        <p:nvSpPr>
          <p:cNvPr id="47" name="object 47"/>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a:spLocks noGrp="1"/>
          </p:cNvSpPr>
          <p:nvPr>
            <p:ph type="title"/>
          </p:nvPr>
        </p:nvSpPr>
        <p:spPr>
          <a:xfrm>
            <a:off x="444500" y="888380"/>
            <a:ext cx="5041900" cy="38862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ROYAL ROYALE GLOSS</a:t>
            </a:r>
            <a:endParaRPr sz="2350" dirty="0">
              <a:latin typeface="HelveticaNeueLTPro-Roman"/>
              <a:cs typeface="HelveticaNeueLTPro-Roman"/>
            </a:endParaRPr>
          </a:p>
        </p:txBody>
      </p:sp>
      <p:sp>
        <p:nvSpPr>
          <p:cNvPr id="9" name="object 9"/>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20" dirty="0">
                <a:solidFill>
                  <a:srgbClr val="FFFFFF"/>
                </a:solidFill>
                <a:latin typeface="Helvetica Neue LT Pro 75"/>
                <a:cs typeface="Helvetica Neue LT Pro 75"/>
              </a:rPr>
              <a:t>1.</a:t>
            </a:r>
            <a:r>
              <a:rPr sz="1100" b="1"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OF THE</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SUBSTANCE/MIXTURE </a:t>
            </a:r>
            <a:r>
              <a:rPr sz="1100" b="1" spc="5" dirty="0">
                <a:solidFill>
                  <a:srgbClr val="FFFFFF"/>
                </a:solidFill>
                <a:latin typeface="Helvetica Neue LT Pro 75"/>
                <a:cs typeface="Helvetica Neue LT Pro 75"/>
              </a:rPr>
              <a:t>AND </a:t>
            </a:r>
            <a:r>
              <a:rPr sz="1100" b="1" dirty="0">
                <a:solidFill>
                  <a:srgbClr val="FFFFFF"/>
                </a:solidFill>
                <a:latin typeface="Helvetica Neue LT Pro 75"/>
                <a:cs typeface="Helvetica Neue LT Pro 75"/>
              </a:rPr>
              <a:t>OF</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THE </a:t>
            </a:r>
            <a:r>
              <a:rPr sz="1100" b="1" spc="-15" dirty="0">
                <a:solidFill>
                  <a:srgbClr val="FFFFFF"/>
                </a:solidFill>
                <a:latin typeface="Helvetica Neue LT Pro 75"/>
                <a:cs typeface="Helvetica Neue LT Pro 75"/>
              </a:rPr>
              <a:t>COMPANY/</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UNDERTAKING</a:t>
            </a:r>
            <a:endParaRPr sz="1100">
              <a:latin typeface="Helvetica Neue LT Pro 75"/>
              <a:cs typeface="Helvetica Neue LT Pro 75"/>
            </a:endParaRPr>
          </a:p>
        </p:txBody>
      </p:sp>
      <p:sp>
        <p:nvSpPr>
          <p:cNvPr id="10" name="object 10"/>
          <p:cNvSpPr txBox="1"/>
          <p:nvPr/>
        </p:nvSpPr>
        <p:spPr>
          <a:xfrm>
            <a:off x="457200" y="645628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3.</a:t>
            </a:r>
            <a:r>
              <a:rPr sz="1100" b="1" spc="-2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COMPOSITION/INFORMATION</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ON</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INGREDIENTS</a:t>
            </a:r>
            <a:endParaRPr sz="1100">
              <a:latin typeface="Helvetica Neue LT Pro 75"/>
              <a:cs typeface="Helvetica Neue LT Pro 75"/>
            </a:endParaRPr>
          </a:p>
        </p:txBody>
      </p:sp>
      <p:sp>
        <p:nvSpPr>
          <p:cNvPr id="11" name="object 11"/>
          <p:cNvSpPr txBox="1"/>
          <p:nvPr/>
        </p:nvSpPr>
        <p:spPr>
          <a:xfrm>
            <a:off x="615950" y="1674534"/>
            <a:ext cx="29305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IDENTIFICATION </a:t>
            </a:r>
            <a:r>
              <a:rPr sz="900" b="1" spc="5" dirty="0">
                <a:solidFill>
                  <a:srgbClr val="025FAD"/>
                </a:solidFill>
                <a:latin typeface="Helvetica Neue LT Pro 75"/>
                <a:cs typeface="Helvetica Neue LT Pro 75"/>
              </a:rPr>
              <a:t>OF</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THE</a:t>
            </a:r>
            <a:r>
              <a:rPr sz="900" b="1" dirty="0">
                <a:solidFill>
                  <a:srgbClr val="025FAD"/>
                </a:solidFill>
                <a:latin typeface="Helvetica Neue LT Pro 75"/>
                <a:cs typeface="Helvetica Neue LT Pro 75"/>
              </a:rPr>
              <a:t> SUBSTANCE </a:t>
            </a:r>
            <a:r>
              <a:rPr sz="900" b="1" spc="5" dirty="0">
                <a:solidFill>
                  <a:srgbClr val="025FAD"/>
                </a:solidFill>
                <a:latin typeface="Helvetica Neue LT Pro 75"/>
                <a:cs typeface="Helvetica Neue LT Pro 75"/>
              </a:rPr>
              <a:t>OR</a:t>
            </a:r>
            <a:r>
              <a:rPr sz="900" b="1"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MIXTURE</a:t>
            </a:r>
            <a:endParaRPr sz="900">
              <a:latin typeface="Helvetica Neue LT Pro 75"/>
              <a:cs typeface="Helvetica Neue LT Pro 75"/>
            </a:endParaRPr>
          </a:p>
        </p:txBody>
      </p:sp>
      <p:sp>
        <p:nvSpPr>
          <p:cNvPr id="12" name="object 12"/>
          <p:cNvSpPr txBox="1"/>
          <p:nvPr/>
        </p:nvSpPr>
        <p:spPr>
          <a:xfrm>
            <a:off x="615950" y="1852334"/>
            <a:ext cx="1002665" cy="797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Product name: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Product </a:t>
            </a:r>
            <a:r>
              <a:rPr sz="900" dirty="0">
                <a:solidFill>
                  <a:srgbClr val="1C216F"/>
                </a:solidFill>
                <a:latin typeface="HelveticaNeueLTPro-Md"/>
                <a:cs typeface="HelveticaNeueLTPro-Md"/>
              </a:rPr>
              <a:t>code: </a:t>
            </a:r>
            <a:r>
              <a:rPr sz="900" spc="5" dirty="0">
                <a:solidFill>
                  <a:srgbClr val="1C216F"/>
                </a:solidFill>
                <a:latin typeface="HelveticaNeueLTPro-Md"/>
                <a:cs typeface="HelveticaNeueLTPro-Md"/>
              </a:rPr>
              <a:t> Chemical </a:t>
            </a:r>
            <a:r>
              <a:rPr sz="900" dirty="0">
                <a:solidFill>
                  <a:srgbClr val="1C216F"/>
                </a:solidFill>
                <a:latin typeface="HelveticaNeueLTPro-Md"/>
                <a:cs typeface="HelveticaNeueLTPro-Md"/>
              </a:rPr>
              <a:t>name: </a:t>
            </a:r>
            <a:r>
              <a:rPr sz="900" spc="5" dirty="0">
                <a:solidFill>
                  <a:srgbClr val="1C216F"/>
                </a:solidFill>
                <a:latin typeface="HelveticaNeueLTPro-Md"/>
                <a:cs typeface="HelveticaNeueLTPro-Md"/>
              </a:rPr>
              <a:t> Synonyms: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formula: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CAS</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dirty="0">
              <a:latin typeface="HelveticaNeueLTPro-Md"/>
              <a:cs typeface="HelveticaNeueLTPro-Md"/>
            </a:endParaRPr>
          </a:p>
        </p:txBody>
      </p:sp>
      <p:sp>
        <p:nvSpPr>
          <p:cNvPr id="13" name="object 13"/>
          <p:cNvSpPr txBox="1"/>
          <p:nvPr/>
        </p:nvSpPr>
        <p:spPr>
          <a:xfrm>
            <a:off x="2666949" y="1828800"/>
            <a:ext cx="1527810" cy="923330"/>
          </a:xfrm>
          <a:prstGeom prst="rect">
            <a:avLst/>
          </a:prstGeom>
        </p:spPr>
        <p:txBody>
          <a:bodyPr vert="horz" wrap="square" lIns="0" tIns="25400" rIns="0" bIns="0" rtlCol="0">
            <a:spAutoFit/>
          </a:bodyPr>
          <a:lstStyle/>
          <a:p>
            <a:pPr marL="12700" marR="5080">
              <a:lnSpc>
                <a:spcPts val="1000"/>
              </a:lnSpc>
              <a:spcBef>
                <a:spcPts val="200"/>
              </a:spcBef>
            </a:pPr>
            <a:r>
              <a:rPr lang="en-TT" sz="900" spc="-25" dirty="0">
                <a:solidFill>
                  <a:srgbClr val="1C216F"/>
                </a:solidFill>
                <a:latin typeface="HelveticaNeueLTPro-Md"/>
                <a:cs typeface="HelveticaNeueLTPro-Md"/>
              </a:rPr>
              <a:t>ROYAL ROYALE GLOSS</a:t>
            </a:r>
          </a:p>
          <a:p>
            <a:pPr marL="12700" marR="5080">
              <a:lnSpc>
                <a:spcPts val="1000"/>
              </a:lnSpc>
              <a:spcBef>
                <a:spcPts val="200"/>
              </a:spcBef>
            </a:pPr>
            <a:r>
              <a:rPr lang="en-TT" sz="900" spc="5" dirty="0">
                <a:solidFill>
                  <a:srgbClr val="1C216F"/>
                </a:solidFill>
                <a:latin typeface="HelveticaNeueLTPro-Md"/>
                <a:cs typeface="HelveticaNeueLTPro-Md"/>
              </a:rPr>
              <a:t>P113688</a:t>
            </a:r>
          </a:p>
          <a:p>
            <a:pPr marL="12700" marR="5080">
              <a:lnSpc>
                <a:spcPts val="1000"/>
              </a:lnSpc>
              <a:spcBef>
                <a:spcPts val="200"/>
              </a:spcBef>
            </a:pPr>
            <a:r>
              <a:rPr sz="900" spc="5" dirty="0">
                <a:solidFill>
                  <a:srgbClr val="1C216F"/>
                </a:solidFill>
                <a:latin typeface="HelveticaNeueLTPro-Md"/>
                <a:cs typeface="HelveticaNeueLTPro-Md"/>
              </a:rPr>
              <a:t>Not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 </a:t>
            </a:r>
            <a:endParaRPr lang="en-US" sz="900" spc="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 available </a:t>
            </a:r>
            <a:r>
              <a:rPr sz="900" spc="10" dirty="0">
                <a:solidFill>
                  <a:srgbClr val="1C216F"/>
                </a:solidFill>
                <a:latin typeface="HelveticaNeueLTPro-Md"/>
                <a:cs typeface="HelveticaNeueLTPro-Md"/>
              </a:rPr>
              <a:t> </a:t>
            </a:r>
            <a:endParaRPr lang="en-US" sz="900" spc="1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 </a:t>
            </a:r>
            <a:r>
              <a:rPr sz="900" spc="-235" dirty="0">
                <a:solidFill>
                  <a:srgbClr val="1C216F"/>
                </a:solidFill>
                <a:latin typeface="HelveticaNeueLTPro-Md"/>
                <a:cs typeface="HelveticaNeueLTPro-Md"/>
              </a:rPr>
              <a:t> </a:t>
            </a:r>
            <a:endParaRPr lang="en-US" sz="900" spc="-235" dirty="0">
              <a:solidFill>
                <a:srgbClr val="1C216F"/>
              </a:solidFill>
              <a:latin typeface="HelveticaNeueLTPro-Md"/>
              <a:cs typeface="HelveticaNeueLTPro-Md"/>
            </a:endParaRPr>
          </a:p>
          <a:p>
            <a:pPr marL="12700" marR="5080">
              <a:lnSpc>
                <a:spcPts val="1000"/>
              </a:lnSpc>
              <a:spcBef>
                <a:spcPts val="200"/>
              </a:spcBef>
            </a:pP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app</a:t>
            </a:r>
            <a:r>
              <a:rPr sz="900" spc="5" dirty="0">
                <a:solidFill>
                  <a:srgbClr val="1C216F"/>
                </a:solidFill>
                <a:latin typeface="HelveticaNeueLTPro-Md"/>
                <a:cs typeface="HelveticaNeueLTPro-Md"/>
              </a:rPr>
              <a:t>li</a:t>
            </a:r>
            <a:r>
              <a:rPr sz="900" spc="10" dirty="0">
                <a:solidFill>
                  <a:srgbClr val="1C216F"/>
                </a:solidFill>
                <a:latin typeface="HelveticaNeueLTPro-Md"/>
                <a:cs typeface="HelveticaNeueLTPro-Md"/>
              </a:rPr>
              <a:t>cab</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14" name="object 14"/>
          <p:cNvSpPr txBox="1"/>
          <p:nvPr/>
        </p:nvSpPr>
        <p:spPr>
          <a:xfrm>
            <a:off x="457200" y="481713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2.</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HAZARDS</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endParaRPr sz="1100" dirty="0">
              <a:latin typeface="Helvetica Neue LT Pro 75"/>
              <a:cs typeface="Helvetica Neue LT Pro 75"/>
            </a:endParaRPr>
          </a:p>
        </p:txBody>
      </p:sp>
      <p:sp>
        <p:nvSpPr>
          <p:cNvPr id="15" name="object 15"/>
          <p:cNvSpPr txBox="1"/>
          <p:nvPr/>
        </p:nvSpPr>
        <p:spPr>
          <a:xfrm>
            <a:off x="615950" y="5128196"/>
            <a:ext cx="78422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Cl</a:t>
            </a:r>
            <a:r>
              <a:rPr sz="900" spc="15" dirty="0">
                <a:solidFill>
                  <a:srgbClr val="1C216F"/>
                </a:solidFill>
                <a:latin typeface="HelveticaNeueLTPro-Md"/>
                <a:cs typeface="HelveticaNeueLTPro-Md"/>
              </a:rPr>
              <a:t>as</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ifi</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ati</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  </a:t>
            </a:r>
            <a:r>
              <a:rPr sz="900" spc="5" dirty="0">
                <a:solidFill>
                  <a:srgbClr val="1C216F"/>
                </a:solidFill>
                <a:latin typeface="HelveticaNeueLTPro-Md"/>
                <a:cs typeface="HelveticaNeueLTPro-Md"/>
              </a:rPr>
              <a:t>Risk</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phrases:</a:t>
            </a:r>
            <a:endParaRPr sz="900" dirty="0">
              <a:latin typeface="HelveticaNeueLTPro-Md"/>
              <a:cs typeface="HelveticaNeueLTPro-Md"/>
            </a:endParaRPr>
          </a:p>
        </p:txBody>
      </p:sp>
      <p:sp>
        <p:nvSpPr>
          <p:cNvPr id="16" name="object 16"/>
          <p:cNvSpPr txBox="1"/>
          <p:nvPr/>
        </p:nvSpPr>
        <p:spPr>
          <a:xfrm>
            <a:off x="2666949" y="5128196"/>
            <a:ext cx="3925570" cy="1128514"/>
          </a:xfrm>
          <a:prstGeom prst="rect">
            <a:avLst/>
          </a:prstGeom>
        </p:spPr>
        <p:txBody>
          <a:bodyPr vert="horz" wrap="square" lIns="0" tIns="12700" rIns="0" bIns="0" rtlCol="0">
            <a:spAutoFit/>
          </a:bodyPr>
          <a:lstStyle/>
          <a:p>
            <a:pPr marL="12700">
              <a:lnSpc>
                <a:spcPts val="1040"/>
              </a:lnSpc>
              <a:spcBef>
                <a:spcPts val="100"/>
              </a:spcBef>
            </a:pPr>
            <a:r>
              <a:rPr lang="en-TT" sz="900" spc="10" dirty="0">
                <a:solidFill>
                  <a:srgbClr val="1C216F"/>
                </a:solidFill>
                <a:latin typeface="HelveticaNeueLTPro-Md"/>
                <a:cs typeface="HelveticaNeueLTPro-Md"/>
              </a:rPr>
              <a:t>Irritant, Dangerous for the environment</a:t>
            </a:r>
          </a:p>
          <a:p>
            <a:pPr marL="12700">
              <a:lnSpc>
                <a:spcPts val="1040"/>
              </a:lnSpc>
              <a:spcBef>
                <a:spcPts val="100"/>
              </a:spcBef>
            </a:pPr>
            <a:r>
              <a:rPr lang="en-US" sz="900" spc="-5" dirty="0">
                <a:solidFill>
                  <a:srgbClr val="1C216F"/>
                </a:solidFill>
                <a:latin typeface="HelveticaNeueLTPro-Md"/>
                <a:cs typeface="HelveticaNeueLTPro-Md"/>
              </a:rPr>
              <a:t>R43- May cause sensitization by skin contact.</a:t>
            </a:r>
          </a:p>
          <a:p>
            <a:pPr marL="12700">
              <a:lnSpc>
                <a:spcPts val="1040"/>
              </a:lnSpc>
              <a:spcBef>
                <a:spcPts val="100"/>
              </a:spcBef>
            </a:pPr>
            <a:r>
              <a:rPr lang="en-US" sz="900" spc="-5" dirty="0">
                <a:solidFill>
                  <a:srgbClr val="1C216F"/>
                </a:solidFill>
                <a:latin typeface="HelveticaNeueLTPro-Md"/>
                <a:cs typeface="HelveticaNeueLTPro-Md"/>
              </a:rPr>
              <a:t>R51/53- Toxic to aquatic organisms, may cause long-term adverse effects in the aquatic environment.</a:t>
            </a:r>
          </a:p>
          <a:p>
            <a:pPr marL="12700">
              <a:lnSpc>
                <a:spcPts val="940"/>
              </a:lnSpc>
            </a:pPr>
            <a:r>
              <a:rPr lang="en-US" sz="900" spc="5" dirty="0">
                <a:solidFill>
                  <a:srgbClr val="1C216F"/>
                </a:solidFill>
                <a:latin typeface="HelveticaNeueLTPro-Md"/>
                <a:cs typeface="HelveticaNeueLTPro-Md"/>
              </a:rPr>
              <a:t>May cause sensitization by skin contact.</a:t>
            </a:r>
          </a:p>
          <a:p>
            <a:pPr marL="12700">
              <a:lnSpc>
                <a:spcPts val="940"/>
              </a:lnSpc>
            </a:pPr>
            <a:r>
              <a:rPr lang="en-US" sz="900" spc="5" dirty="0">
                <a:solidFill>
                  <a:srgbClr val="1C216F"/>
                </a:solidFill>
                <a:latin typeface="HelveticaNeueLTPro-Md"/>
                <a:cs typeface="HelveticaNeueLTPro-Md"/>
              </a:rPr>
              <a:t>Toxic to aquatic organisms, may cause long-term adverse effects in the aquatic</a:t>
            </a:r>
          </a:p>
          <a:p>
            <a:pPr marL="12700">
              <a:lnSpc>
                <a:spcPts val="940"/>
              </a:lnSpc>
            </a:pPr>
            <a:r>
              <a:rPr lang="en-US" sz="900" spc="5" dirty="0">
                <a:solidFill>
                  <a:srgbClr val="1C216F"/>
                </a:solidFill>
                <a:latin typeface="HelveticaNeueLTPro-Md"/>
                <a:cs typeface="HelveticaNeueLTPro-Md"/>
              </a:rPr>
              <a:t>environment.</a:t>
            </a:r>
          </a:p>
          <a:p>
            <a:pPr marL="12700">
              <a:lnSpc>
                <a:spcPts val="940"/>
              </a:lnSpc>
            </a:pPr>
            <a:r>
              <a:rPr sz="900" spc="5" dirty="0">
                <a:solidFill>
                  <a:srgbClr val="1C216F"/>
                </a:solidFill>
                <a:latin typeface="HelveticaNeueLTPro-Md"/>
                <a:cs typeface="HelveticaNeueLTPro-Md"/>
              </a:rPr>
              <a:t>None</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endParaRPr sz="900" dirty="0">
              <a:latin typeface="HelveticaNeueLTPro-Md"/>
              <a:cs typeface="HelveticaNeueLTPro-Md"/>
            </a:endParaRPr>
          </a:p>
        </p:txBody>
      </p:sp>
      <p:sp>
        <p:nvSpPr>
          <p:cNvPr id="17" name="object 17"/>
          <p:cNvSpPr txBox="1"/>
          <p:nvPr/>
        </p:nvSpPr>
        <p:spPr>
          <a:xfrm>
            <a:off x="615950" y="5636196"/>
            <a:ext cx="1494790" cy="589905"/>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P</a:t>
            </a:r>
            <a:r>
              <a:rPr sz="900" spc="-5" dirty="0">
                <a:solidFill>
                  <a:srgbClr val="1C216F"/>
                </a:solidFill>
                <a:latin typeface="HelveticaNeueLTPro-Md"/>
                <a:cs typeface="HelveticaNeueLTPro-Md"/>
              </a:rPr>
              <a:t>h</a:t>
            </a:r>
            <a:r>
              <a:rPr sz="900" spc="5" dirty="0">
                <a:solidFill>
                  <a:srgbClr val="1C216F"/>
                </a:solidFill>
                <a:latin typeface="HelveticaNeueLTPro-Md"/>
                <a:cs typeface="HelveticaNeueLTPro-Md"/>
              </a:rPr>
              <a:t>y</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spc="20" dirty="0">
                <a:solidFill>
                  <a:srgbClr val="1C216F"/>
                </a:solidFill>
                <a:latin typeface="HelveticaNeueLTPro-Md"/>
                <a:cs typeface="HelveticaNeueLTPro-Md"/>
              </a:rPr>
              <a:t>l</a:t>
            </a:r>
            <a:r>
              <a:rPr sz="900" spc="-30" dirty="0">
                <a:solidFill>
                  <a:srgbClr val="1C216F"/>
                </a:solidFill>
                <a:latin typeface="HelveticaNeueLTPro-Md"/>
                <a:cs typeface="HelveticaNeueLTPro-Md"/>
              </a:rPr>
              <a:t>/</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h</a:t>
            </a:r>
            <a:r>
              <a:rPr sz="900" spc="10" dirty="0">
                <a:solidFill>
                  <a:srgbClr val="1C216F"/>
                </a:solidFill>
                <a:latin typeface="HelveticaNeueLTPro-Md"/>
                <a:cs typeface="HelveticaNeueLTPro-Md"/>
              </a:rPr>
              <a:t>e</a:t>
            </a:r>
            <a:r>
              <a:rPr sz="900" spc="5" dirty="0">
                <a:solidFill>
                  <a:srgbClr val="1C216F"/>
                </a:solidFill>
                <a:latin typeface="HelveticaNeueLTPro-Md"/>
                <a:cs typeface="HelveticaNeueLTPro-Md"/>
              </a:rPr>
              <a:t>mi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 </a:t>
            </a:r>
            <a:r>
              <a:rPr sz="900" spc="5" dirty="0">
                <a:solidFill>
                  <a:srgbClr val="1C216F"/>
                </a:solidFill>
                <a:latin typeface="HelveticaNeueLTPro-Md"/>
                <a:cs typeface="HelveticaNeueLTPro-Md"/>
              </a:rPr>
              <a:t>h</a:t>
            </a:r>
            <a:r>
              <a:rPr sz="900" spc="25" dirty="0">
                <a:solidFill>
                  <a:srgbClr val="1C216F"/>
                </a:solidFill>
                <a:latin typeface="HelveticaNeueLTPro-Md"/>
                <a:cs typeface="HelveticaNeueLTPro-Md"/>
              </a:rPr>
              <a:t>a</a:t>
            </a:r>
            <a:r>
              <a:rPr sz="900" spc="15" dirty="0">
                <a:solidFill>
                  <a:srgbClr val="1C216F"/>
                </a:solidFill>
                <a:latin typeface="HelveticaNeueLTPro-Md"/>
                <a:cs typeface="HelveticaNeueLTPro-Md"/>
              </a:rPr>
              <a:t>zar</a:t>
            </a:r>
            <a:r>
              <a:rPr sz="900" spc="5" dirty="0">
                <a:solidFill>
                  <a:srgbClr val="1C216F"/>
                </a:solidFill>
                <a:latin typeface="HelveticaNeueLTPro-Md"/>
                <a:cs typeface="HelveticaNeueLTPro-Md"/>
              </a:rPr>
              <a:t>d</a:t>
            </a:r>
            <a:r>
              <a:rPr sz="900" dirty="0">
                <a:solidFill>
                  <a:srgbClr val="1C216F"/>
                </a:solidFill>
                <a:latin typeface="HelveticaNeueLTPro-Md"/>
                <a:cs typeface="HelveticaNeueLTPro-Md"/>
              </a:rPr>
              <a:t>s:  </a:t>
            </a:r>
            <a:r>
              <a:rPr sz="900" spc="5" dirty="0">
                <a:solidFill>
                  <a:srgbClr val="1C216F"/>
                </a:solidFill>
                <a:latin typeface="HelveticaNeueLTPro-Md"/>
                <a:cs typeface="HelveticaNeueLTPro-Md"/>
              </a:rPr>
              <a:t>Human health </a:t>
            </a:r>
            <a:r>
              <a:rPr sz="900" spc="10" dirty="0">
                <a:solidFill>
                  <a:srgbClr val="1C216F"/>
                </a:solidFill>
                <a:latin typeface="HelveticaNeueLTPro-Md"/>
                <a:cs typeface="HelveticaNeueLTPro-Md"/>
              </a:rPr>
              <a:t>hazards: </a:t>
            </a:r>
            <a:endParaRPr lang="en-US" sz="900" spc="10" dirty="0">
              <a:solidFill>
                <a:srgbClr val="1C216F"/>
              </a:solidFill>
              <a:latin typeface="HelveticaNeueLTPro-Md"/>
              <a:cs typeface="HelveticaNeueLTPro-Md"/>
            </a:endParaRPr>
          </a:p>
          <a:p>
            <a:pPr marL="12700" marR="5080">
              <a:lnSpc>
                <a:spcPts val="1000"/>
              </a:lnSpc>
              <a:spcBef>
                <a:spcPts val="200"/>
              </a:spcBef>
            </a:pPr>
            <a:endParaRPr lang="en-TT" sz="900" spc="10" dirty="0">
              <a:solidFill>
                <a:srgbClr val="1C216F"/>
              </a:solidFill>
              <a:latin typeface="HelveticaNeueLTPro-Md"/>
              <a:cs typeface="HelveticaNeueLTPro-Md"/>
            </a:endParaRPr>
          </a:p>
          <a:p>
            <a:pPr marL="12700" marR="5080">
              <a:lnSpc>
                <a:spcPts val="1000"/>
              </a:lnSpc>
              <a:spcBef>
                <a:spcPts val="200"/>
              </a:spcBef>
            </a:pP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Additional</a:t>
            </a:r>
            <a:r>
              <a:rPr sz="900" spc="-10"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8" name="object 18"/>
          <p:cNvSpPr txBox="1"/>
          <p:nvPr/>
        </p:nvSpPr>
        <p:spPr>
          <a:xfrm>
            <a:off x="615950" y="6238240"/>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graphicFrame>
        <p:nvGraphicFramePr>
          <p:cNvPr id="19" name="object 19"/>
          <p:cNvGraphicFramePr>
            <a:graphicFrameLocks noGrp="1"/>
          </p:cNvGraphicFramePr>
          <p:nvPr>
            <p:extLst>
              <p:ext uri="{D42A27DB-BD31-4B8C-83A1-F6EECF244321}">
                <p14:modId xmlns:p14="http://schemas.microsoft.com/office/powerpoint/2010/main" val="1551721793"/>
              </p:ext>
            </p:extLst>
          </p:nvPr>
        </p:nvGraphicFramePr>
        <p:xfrm>
          <a:off x="457200" y="6767408"/>
          <a:ext cx="6692263" cy="2218055"/>
        </p:xfrm>
        <a:graphic>
          <a:graphicData uri="http://schemas.openxmlformats.org/drawingml/2006/table">
            <a:tbl>
              <a:tblPr firstRow="1" bandRow="1">
                <a:tableStyleId>{2D5ABB26-0587-4C30-8999-92F81FD0307C}</a:tableStyleId>
              </a:tblPr>
              <a:tblGrid>
                <a:gridCol w="1833245">
                  <a:extLst>
                    <a:ext uri="{9D8B030D-6E8A-4147-A177-3AD203B41FA5}">
                      <a16:colId xmlns:a16="http://schemas.microsoft.com/office/drawing/2014/main" val="20000"/>
                    </a:ext>
                  </a:extLst>
                </a:gridCol>
                <a:gridCol w="1672589">
                  <a:extLst>
                    <a:ext uri="{9D8B030D-6E8A-4147-A177-3AD203B41FA5}">
                      <a16:colId xmlns:a16="http://schemas.microsoft.com/office/drawing/2014/main" val="20001"/>
                    </a:ext>
                  </a:extLst>
                </a:gridCol>
                <a:gridCol w="3186429">
                  <a:extLst>
                    <a:ext uri="{9D8B030D-6E8A-4147-A177-3AD203B41FA5}">
                      <a16:colId xmlns:a16="http://schemas.microsoft.com/office/drawing/2014/main" val="20002"/>
                    </a:ext>
                  </a:extLst>
                </a:gridCol>
              </a:tblGrid>
              <a:tr h="215900">
                <a:tc>
                  <a:txBody>
                    <a:bodyPr/>
                    <a:lstStyle/>
                    <a:p>
                      <a:pPr marL="171450">
                        <a:lnSpc>
                          <a:spcPts val="1035"/>
                        </a:lnSpc>
                      </a:pPr>
                      <a:r>
                        <a:rPr sz="900" spc="5" dirty="0">
                          <a:solidFill>
                            <a:srgbClr val="1C216F"/>
                          </a:solidFill>
                          <a:latin typeface="HelveticaNeueLTPro-Md"/>
                          <a:cs typeface="HelveticaNeueLTPro-Md"/>
                        </a:rPr>
                        <a:t>Substance/preparation:</a:t>
                      </a:r>
                      <a:endParaRPr sz="900">
                        <a:latin typeface="HelveticaNeueLTPro-Md"/>
                        <a:cs typeface="HelveticaNeueLTPro-Md"/>
                      </a:endParaRPr>
                    </a:p>
                  </a:txBody>
                  <a:tcPr marL="0" marR="0" marT="0" marB="0">
                    <a:lnB w="12700">
                      <a:solidFill>
                        <a:srgbClr val="14B1E7"/>
                      </a:solidFill>
                      <a:prstDash val="solid"/>
                    </a:lnB>
                  </a:tcPr>
                </a:tc>
                <a:tc>
                  <a:txBody>
                    <a:bodyPr/>
                    <a:lstStyle/>
                    <a:p>
                      <a:pPr marL="388620">
                        <a:lnSpc>
                          <a:spcPts val="1035"/>
                        </a:lnSpc>
                      </a:pPr>
                      <a:r>
                        <a:rPr sz="900" spc="5" dirty="0">
                          <a:solidFill>
                            <a:srgbClr val="1C216F"/>
                          </a:solidFill>
                          <a:latin typeface="HelveticaNeueLTPro-Md"/>
                          <a:cs typeface="HelveticaNeueLTPro-Md"/>
                        </a:rPr>
                        <a:t>Mixture</a:t>
                      </a:r>
                      <a:endParaRPr sz="900">
                        <a:latin typeface="HelveticaNeueLTPro-Md"/>
                        <a:cs typeface="HelveticaNeueLTPro-Md"/>
                      </a:endParaRPr>
                    </a:p>
                  </a:txBody>
                  <a:tcPr marL="0" marR="0" marT="0" marB="0">
                    <a:lnB w="12700">
                      <a:solidFill>
                        <a:srgbClr val="14B1E7"/>
                      </a:solidFill>
                      <a:prstDash val="solid"/>
                    </a:lnB>
                  </a:tcPr>
                </a:tc>
                <a:tc>
                  <a:txBody>
                    <a:bodyPr/>
                    <a:lstStyle/>
                    <a:p>
                      <a:pPr>
                        <a:lnSpc>
                          <a:spcPct val="100000"/>
                        </a:lnSpc>
                      </a:pPr>
                      <a:endParaRPr sz="800">
                        <a:latin typeface="Times"/>
                        <a:cs typeface="Times"/>
                      </a:endParaRPr>
                    </a:p>
                  </a:txBody>
                  <a:tcPr marL="0" marR="0" marT="0" marB="0">
                    <a:lnB w="12700">
                      <a:solidFill>
                        <a:srgbClr val="14B1E7"/>
                      </a:solidFill>
                      <a:prstDash val="solid"/>
                    </a:lnB>
                  </a:tcPr>
                </a:tc>
                <a:extLst>
                  <a:ext uri="{0D108BD9-81ED-4DB2-BD59-A6C34878D82A}">
                    <a16:rowId xmlns:a16="http://schemas.microsoft.com/office/drawing/2014/main" val="10000"/>
                  </a:ext>
                </a:extLst>
              </a:tr>
              <a:tr h="297180">
                <a:tc>
                  <a:txBody>
                    <a:bodyPr/>
                    <a:lstStyle/>
                    <a:p>
                      <a:pPr marL="171450">
                        <a:lnSpc>
                          <a:spcPct val="100000"/>
                        </a:lnSpc>
                        <a:spcBef>
                          <a:spcPts val="770"/>
                        </a:spcBef>
                      </a:pPr>
                      <a:r>
                        <a:rPr sz="900" spc="5" dirty="0">
                          <a:solidFill>
                            <a:srgbClr val="1C216F"/>
                          </a:solidFill>
                          <a:latin typeface="HelveticaNeueLTPro-Md"/>
                          <a:cs typeface="HelveticaNeueLTPro-Md"/>
                        </a:rPr>
                        <a:t>Ingredient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name</a:t>
                      </a:r>
                      <a:endParaRPr sz="900" dirty="0">
                        <a:latin typeface="HelveticaNeueLTPro-Md"/>
                        <a:cs typeface="HelveticaNeueLTPro-Md"/>
                      </a:endParaRPr>
                    </a:p>
                  </a:txBody>
                  <a:tcPr marL="0" marR="0" marT="97790" marB="0">
                    <a:lnT w="12700">
                      <a:solidFill>
                        <a:srgbClr val="14B1E7"/>
                      </a:solidFill>
                      <a:prstDash val="solid"/>
                    </a:lnT>
                  </a:tcPr>
                </a:tc>
                <a:tc>
                  <a:txBody>
                    <a:bodyPr/>
                    <a:lstStyle/>
                    <a:p>
                      <a:pPr marL="388620">
                        <a:lnSpc>
                          <a:spcPct val="100000"/>
                        </a:lnSpc>
                        <a:spcBef>
                          <a:spcPts val="770"/>
                        </a:spcBef>
                      </a:pPr>
                      <a:r>
                        <a:rPr sz="900" dirty="0">
                          <a:solidFill>
                            <a:srgbClr val="1C216F"/>
                          </a:solidFill>
                          <a:latin typeface="HelveticaNeueLTPro-Md"/>
                          <a:cs typeface="HelveticaNeueLTPro-Md"/>
                        </a:rPr>
                        <a:t>CAS</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dirty="0">
                        <a:latin typeface="HelveticaNeueLTPro-Md"/>
                        <a:cs typeface="HelveticaNeueLTPro-Md"/>
                      </a:endParaRPr>
                    </a:p>
                  </a:txBody>
                  <a:tcPr marL="0" marR="0" marT="97790" marB="0">
                    <a:lnT w="12700">
                      <a:solidFill>
                        <a:srgbClr val="14B1E7"/>
                      </a:solidFill>
                      <a:prstDash val="solid"/>
                    </a:lnT>
                  </a:tcPr>
                </a:tc>
                <a:tc>
                  <a:txBody>
                    <a:bodyPr/>
                    <a:lstStyle/>
                    <a:p>
                      <a:pPr marL="608330">
                        <a:lnSpc>
                          <a:spcPct val="100000"/>
                        </a:lnSpc>
                        <a:spcBef>
                          <a:spcPts val="770"/>
                        </a:spcBef>
                      </a:pPr>
                      <a:r>
                        <a:rPr sz="900" dirty="0">
                          <a:solidFill>
                            <a:srgbClr val="1C216F"/>
                          </a:solidFill>
                          <a:latin typeface="HelveticaNeueLTPro-Md"/>
                          <a:cs typeface="HelveticaNeueLTPro-Md"/>
                        </a:rPr>
                        <a:t>%</a:t>
                      </a:r>
                      <a:endParaRPr sz="900">
                        <a:latin typeface="HelveticaNeueLTPro-Md"/>
                        <a:cs typeface="HelveticaNeueLTPro-Md"/>
                      </a:endParaRPr>
                    </a:p>
                  </a:txBody>
                  <a:tcPr marL="0" marR="0" marT="97790" marB="0">
                    <a:lnT w="12700">
                      <a:solidFill>
                        <a:srgbClr val="14B1E7"/>
                      </a:solidFill>
                      <a:prstDash val="solid"/>
                    </a:lnT>
                  </a:tcPr>
                </a:tc>
                <a:extLst>
                  <a:ext uri="{0D108BD9-81ED-4DB2-BD59-A6C34878D82A}">
                    <a16:rowId xmlns:a16="http://schemas.microsoft.com/office/drawing/2014/main" val="10001"/>
                  </a:ext>
                </a:extLst>
              </a:tr>
              <a:tr h="190500">
                <a:tc>
                  <a:txBody>
                    <a:bodyPr/>
                    <a:lstStyle/>
                    <a:p>
                      <a:pPr marL="171450">
                        <a:lnSpc>
                          <a:spcPts val="969"/>
                        </a:lnSpc>
                        <a:spcBef>
                          <a:spcPts val="425"/>
                        </a:spcBef>
                      </a:pPr>
                      <a:r>
                        <a:rPr lang="en-TT" sz="900" dirty="0">
                          <a:solidFill>
                            <a:srgbClr val="002060"/>
                          </a:solidFill>
                          <a:latin typeface="HelveticaNeueLTPro-Md"/>
                          <a:cs typeface="HelveticaNeueLTPro-Md"/>
                        </a:rPr>
                        <a:t>titanium dioxide</a:t>
                      </a:r>
                      <a:endParaRPr sz="900" dirty="0">
                        <a:solidFill>
                          <a:srgbClr val="002060"/>
                        </a:solidFill>
                        <a:latin typeface="HelveticaNeueLTPro-Md"/>
                        <a:cs typeface="HelveticaNeueLTPro-Md"/>
                      </a:endParaRPr>
                    </a:p>
                  </a:txBody>
                  <a:tcPr marL="0" marR="0" marT="53975" marB="0"/>
                </a:tc>
                <a:tc>
                  <a:txBody>
                    <a:bodyPr/>
                    <a:lstStyle/>
                    <a:p>
                      <a:pPr marL="388620">
                        <a:lnSpc>
                          <a:spcPts val="969"/>
                        </a:lnSpc>
                        <a:spcBef>
                          <a:spcPts val="425"/>
                        </a:spcBef>
                      </a:pPr>
                      <a:r>
                        <a:rPr lang="en-US" sz="900" dirty="0">
                          <a:solidFill>
                            <a:srgbClr val="1C216F"/>
                          </a:solidFill>
                          <a:latin typeface="HelveticaNeueLTPro-Md"/>
                          <a:cs typeface="HelveticaNeueLTPro-Md"/>
                        </a:rPr>
                        <a:t>13463-67-7</a:t>
                      </a:r>
                      <a:endParaRPr sz="900" dirty="0">
                        <a:latin typeface="HelveticaNeueLTPro-Md"/>
                        <a:cs typeface="HelveticaNeueLTPro-Md"/>
                      </a:endParaRPr>
                    </a:p>
                  </a:txBody>
                  <a:tcPr marL="0" marR="0" marT="53975" marB="0"/>
                </a:tc>
                <a:tc>
                  <a:txBody>
                    <a:bodyPr/>
                    <a:lstStyle/>
                    <a:p>
                      <a:pPr marL="608330">
                        <a:lnSpc>
                          <a:spcPts val="969"/>
                        </a:lnSpc>
                        <a:spcBef>
                          <a:spcPts val="425"/>
                        </a:spcBef>
                      </a:pPr>
                      <a:r>
                        <a:rPr lang="en-US" sz="900" spc="5" dirty="0">
                          <a:solidFill>
                            <a:srgbClr val="1C216F"/>
                          </a:solidFill>
                          <a:latin typeface="HelveticaNeueLTPro-Md"/>
                          <a:cs typeface="HelveticaNeueLTPro-Md"/>
                        </a:rPr>
                        <a:t>15-30</a:t>
                      </a:r>
                    </a:p>
                  </a:txBody>
                  <a:tcPr marL="0" marR="0" marT="53975" marB="0"/>
                </a:tc>
                <a:extLst>
                  <a:ext uri="{0D108BD9-81ED-4DB2-BD59-A6C34878D82A}">
                    <a16:rowId xmlns:a16="http://schemas.microsoft.com/office/drawing/2014/main" val="10002"/>
                  </a:ext>
                </a:extLst>
              </a:tr>
              <a:tr h="127000">
                <a:tc>
                  <a:txBody>
                    <a:bodyPr/>
                    <a:lstStyle/>
                    <a:p>
                      <a:pPr marL="171450">
                        <a:lnSpc>
                          <a:spcPts val="900"/>
                        </a:lnSpc>
                      </a:pPr>
                      <a:r>
                        <a:rPr lang="en-TT" sz="900" dirty="0">
                          <a:solidFill>
                            <a:srgbClr val="002060"/>
                          </a:solidFill>
                          <a:latin typeface="HelveticaNeueLTPro-Md"/>
                          <a:cs typeface="HelveticaNeueLTPro-Md"/>
                        </a:rPr>
                        <a:t>2-(2-butoxyethoxy)ethanol</a:t>
                      </a:r>
                      <a:endParaRPr sz="900" dirty="0">
                        <a:solidFill>
                          <a:srgbClr val="002060"/>
                        </a:solidFill>
                        <a:latin typeface="HelveticaNeueLTPro-Md"/>
                        <a:cs typeface="HelveticaNeueLTPro-Md"/>
                      </a:endParaRPr>
                    </a:p>
                  </a:txBody>
                  <a:tcPr marL="0" marR="0" marT="0" marB="0"/>
                </a:tc>
                <a:tc>
                  <a:txBody>
                    <a:bodyPr/>
                    <a:lstStyle/>
                    <a:p>
                      <a:pPr marL="388620">
                        <a:lnSpc>
                          <a:spcPts val="900"/>
                        </a:lnSpc>
                      </a:pPr>
                      <a:r>
                        <a:rPr lang="en-US" sz="900" dirty="0">
                          <a:solidFill>
                            <a:srgbClr val="1C216F"/>
                          </a:solidFill>
                          <a:latin typeface="HelveticaNeueLTPro-Md"/>
                          <a:cs typeface="HelveticaNeueLTPro-Md"/>
                        </a:rPr>
                        <a:t>112-34-5</a:t>
                      </a:r>
                      <a:endParaRPr sz="900" dirty="0">
                        <a:latin typeface="HelveticaNeueLTPro-Md"/>
                        <a:cs typeface="HelveticaNeueLTPro-Md"/>
                      </a:endParaRPr>
                    </a:p>
                  </a:txBody>
                  <a:tcPr marL="0" marR="0" marT="0" marB="0"/>
                </a:tc>
                <a:tc>
                  <a:txBody>
                    <a:bodyPr/>
                    <a:lstStyle/>
                    <a:p>
                      <a:pPr marL="608330">
                        <a:lnSpc>
                          <a:spcPts val="900"/>
                        </a:lnSpc>
                      </a:pPr>
                      <a:r>
                        <a:rPr sz="900" spc="-25" dirty="0">
                          <a:solidFill>
                            <a:srgbClr val="1C216F"/>
                          </a:solidFill>
                          <a:latin typeface="HelveticaNeueLTPro-Md"/>
                          <a:cs typeface="HelveticaNeueLTPro-Md"/>
                        </a:rPr>
                        <a:t>1</a:t>
                      </a:r>
                      <a:r>
                        <a:rPr lang="en-US" sz="900" spc="-25" dirty="0">
                          <a:solidFill>
                            <a:srgbClr val="1C216F"/>
                          </a:solidFill>
                          <a:latin typeface="HelveticaNeueLTPro-Md"/>
                          <a:cs typeface="HelveticaNeueLTPro-Md"/>
                        </a:rPr>
                        <a:t>-5</a:t>
                      </a:r>
                      <a:endParaRPr sz="900" dirty="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lang="en-TT" sz="900" dirty="0">
                          <a:solidFill>
                            <a:srgbClr val="002060"/>
                          </a:solidFill>
                          <a:latin typeface="HelveticaNeueLTPro-Md"/>
                          <a:cs typeface="HelveticaNeueLTPro-Md"/>
                        </a:rPr>
                        <a:t>silicon dioxide</a:t>
                      </a:r>
                    </a:p>
                    <a:p>
                      <a:pPr marL="171450">
                        <a:lnSpc>
                          <a:spcPts val="900"/>
                        </a:lnSpc>
                      </a:pPr>
                      <a:r>
                        <a:rPr lang="en-TT" sz="900" dirty="0">
                          <a:solidFill>
                            <a:srgbClr val="002060"/>
                          </a:solidFill>
                          <a:latin typeface="HelveticaNeueLTPro-Md"/>
                          <a:cs typeface="HelveticaNeueLTPro-Md"/>
                        </a:rPr>
                        <a:t>diuron (ISO)</a:t>
                      </a:r>
                    </a:p>
                    <a:p>
                      <a:pPr marL="171450">
                        <a:lnSpc>
                          <a:spcPts val="900"/>
                        </a:lnSpc>
                      </a:pPr>
                      <a:r>
                        <a:rPr lang="en-TT" sz="900" dirty="0">
                          <a:solidFill>
                            <a:srgbClr val="002060"/>
                          </a:solidFill>
                          <a:latin typeface="HelveticaNeueLTPro-Md"/>
                          <a:cs typeface="HelveticaNeueLTPro-Md"/>
                        </a:rPr>
                        <a:t>Nonylphenol, ethoxylated</a:t>
                      </a:r>
                    </a:p>
                    <a:p>
                      <a:pPr marL="171450">
                        <a:lnSpc>
                          <a:spcPts val="900"/>
                        </a:lnSpc>
                      </a:pPr>
                      <a:r>
                        <a:rPr lang="en-TT" sz="900" dirty="0">
                          <a:solidFill>
                            <a:srgbClr val="002060"/>
                          </a:solidFill>
                          <a:latin typeface="HelveticaNeueLTPro-Md"/>
                          <a:cs typeface="HelveticaNeueLTPro-Md"/>
                        </a:rPr>
                        <a:t>carbendazim (ISO)</a:t>
                      </a:r>
                    </a:p>
                    <a:p>
                      <a:pPr marL="171450">
                        <a:lnSpc>
                          <a:spcPts val="900"/>
                        </a:lnSpc>
                      </a:pPr>
                      <a:r>
                        <a:rPr lang="en-TT" sz="900" dirty="0">
                          <a:solidFill>
                            <a:srgbClr val="002060"/>
                          </a:solidFill>
                          <a:latin typeface="HelveticaNeueLTPro-Md"/>
                          <a:cs typeface="HelveticaNeueLTPro-Md"/>
                        </a:rPr>
                        <a:t>octhilinone (ISO)</a:t>
                      </a:r>
                    </a:p>
                    <a:p>
                      <a:pPr marL="171450">
                        <a:lnSpc>
                          <a:spcPts val="900"/>
                        </a:lnSpc>
                      </a:pPr>
                      <a:r>
                        <a:rPr lang="en-TT" sz="900" dirty="0">
                          <a:solidFill>
                            <a:srgbClr val="002060"/>
                          </a:solidFill>
                          <a:latin typeface="HelveticaNeueLTPro-Md"/>
                          <a:cs typeface="HelveticaNeueLTPro-Md"/>
                        </a:rPr>
                        <a:t>reaction mass of:</a:t>
                      </a:r>
                    </a:p>
                    <a:p>
                      <a:pPr marL="171450">
                        <a:lnSpc>
                          <a:spcPts val="900"/>
                        </a:lnSpc>
                      </a:pPr>
                      <a:r>
                        <a:rPr lang="en-TT" sz="900" dirty="0">
                          <a:solidFill>
                            <a:srgbClr val="002060"/>
                          </a:solidFill>
                          <a:latin typeface="HelveticaNeueLTPro-Md"/>
                          <a:cs typeface="HelveticaNeueLTPro-Md"/>
                        </a:rPr>
                        <a:t>5-chloro-2-methyl-4-isothiazolin-3-one [EC no.</a:t>
                      </a:r>
                    </a:p>
                    <a:p>
                      <a:pPr marL="171450">
                        <a:lnSpc>
                          <a:spcPts val="900"/>
                        </a:lnSpc>
                      </a:pPr>
                      <a:r>
                        <a:rPr lang="en-TT" sz="900" dirty="0">
                          <a:solidFill>
                            <a:srgbClr val="002060"/>
                          </a:solidFill>
                          <a:latin typeface="HelveticaNeueLTPro-Md"/>
                          <a:cs typeface="HelveticaNeueLTPro-Md"/>
                        </a:rPr>
                        <a:t>247-500-7] and 2-methyl-2H-isothiazol-3-one [EC </a:t>
                      </a:r>
                    </a:p>
                    <a:p>
                      <a:pPr marL="171450">
                        <a:lnSpc>
                          <a:spcPts val="900"/>
                        </a:lnSpc>
                      </a:pPr>
                      <a:r>
                        <a:rPr lang="en-TT" sz="900" dirty="0">
                          <a:solidFill>
                            <a:srgbClr val="002060"/>
                          </a:solidFill>
                          <a:latin typeface="HelveticaNeueLTPro-Md"/>
                          <a:cs typeface="HelveticaNeueLTPro-Md"/>
                        </a:rPr>
                        <a:t>no. 220-239-6] (3:1)</a:t>
                      </a:r>
                    </a:p>
                  </a:txBody>
                  <a:tcPr marL="0" marR="0" marT="0" marB="0"/>
                </a:tc>
                <a:tc>
                  <a:txBody>
                    <a:bodyPr/>
                    <a:lstStyle/>
                    <a:p>
                      <a:pPr marL="388620">
                        <a:lnSpc>
                          <a:spcPts val="900"/>
                        </a:lnSpc>
                      </a:pPr>
                      <a:r>
                        <a:rPr lang="en-US" sz="900" dirty="0">
                          <a:solidFill>
                            <a:srgbClr val="1C216F"/>
                          </a:solidFill>
                          <a:latin typeface="HelveticaNeueLTPro-Md"/>
                          <a:cs typeface="HelveticaNeueLTPro-Md"/>
                        </a:rPr>
                        <a:t>7631-86-9</a:t>
                      </a:r>
                    </a:p>
                    <a:p>
                      <a:pPr marL="388620">
                        <a:lnSpc>
                          <a:spcPts val="900"/>
                        </a:lnSpc>
                      </a:pPr>
                      <a:r>
                        <a:rPr lang="en-US" sz="900" dirty="0">
                          <a:solidFill>
                            <a:srgbClr val="1C216F"/>
                          </a:solidFill>
                          <a:latin typeface="HelveticaNeueLTPro-Md"/>
                          <a:cs typeface="HelveticaNeueLTPro-Md"/>
                        </a:rPr>
                        <a:t>330-54-1</a:t>
                      </a:r>
                    </a:p>
                    <a:p>
                      <a:pPr marL="388620">
                        <a:lnSpc>
                          <a:spcPts val="900"/>
                        </a:lnSpc>
                      </a:pPr>
                      <a:r>
                        <a:rPr lang="en-US" sz="900" dirty="0">
                          <a:solidFill>
                            <a:srgbClr val="1C216F"/>
                          </a:solidFill>
                          <a:latin typeface="HelveticaNeueLTPro-Md"/>
                          <a:cs typeface="HelveticaNeueLTPro-Md"/>
                        </a:rPr>
                        <a:t>9016-45-9</a:t>
                      </a:r>
                    </a:p>
                    <a:p>
                      <a:pPr marL="388620">
                        <a:lnSpc>
                          <a:spcPts val="900"/>
                        </a:lnSpc>
                      </a:pPr>
                      <a:r>
                        <a:rPr lang="en-US" sz="900" dirty="0">
                          <a:solidFill>
                            <a:srgbClr val="1C216F"/>
                          </a:solidFill>
                          <a:latin typeface="HelveticaNeueLTPro-Md"/>
                          <a:cs typeface="HelveticaNeueLTPro-Md"/>
                        </a:rPr>
                        <a:t>10605-21-7</a:t>
                      </a:r>
                    </a:p>
                    <a:p>
                      <a:pPr marL="388620">
                        <a:lnSpc>
                          <a:spcPts val="900"/>
                        </a:lnSpc>
                      </a:pPr>
                      <a:r>
                        <a:rPr lang="en-US" sz="900" dirty="0">
                          <a:solidFill>
                            <a:srgbClr val="1C216F"/>
                          </a:solidFill>
                          <a:latin typeface="HelveticaNeueLTPro-Md"/>
                          <a:cs typeface="HelveticaNeueLTPro-Md"/>
                        </a:rPr>
                        <a:t>26530-20-1</a:t>
                      </a:r>
                    </a:p>
                    <a:p>
                      <a:pPr marL="388620">
                        <a:lnSpc>
                          <a:spcPts val="900"/>
                        </a:lnSpc>
                      </a:pPr>
                      <a:r>
                        <a:rPr lang="en-US" sz="900" dirty="0">
                          <a:solidFill>
                            <a:srgbClr val="1C216F"/>
                          </a:solidFill>
                          <a:latin typeface="HelveticaNeueLTPro-Md"/>
                          <a:cs typeface="HelveticaNeueLTPro-Md"/>
                        </a:rPr>
                        <a:t>55965-84-9</a:t>
                      </a:r>
                      <a:endParaRPr sz="900" dirty="0">
                        <a:latin typeface="HelveticaNeueLTPro-Md"/>
                        <a:cs typeface="HelveticaNeueLTPro-Md"/>
                      </a:endParaRPr>
                    </a:p>
                  </a:txBody>
                  <a:tcPr marL="0" marR="0" marT="0" marB="0"/>
                </a:tc>
                <a:tc>
                  <a:txBody>
                    <a:bodyPr/>
                    <a:lstStyle/>
                    <a:p>
                      <a:pPr marL="608330">
                        <a:lnSpc>
                          <a:spcPts val="900"/>
                        </a:lnSpc>
                      </a:pPr>
                      <a:r>
                        <a:rPr lang="en-US" sz="900" dirty="0">
                          <a:solidFill>
                            <a:srgbClr val="1C216F"/>
                          </a:solidFill>
                          <a:latin typeface="HelveticaNeueLTPro-Md"/>
                          <a:cs typeface="HelveticaNeueLTPro-Md"/>
                        </a:rPr>
                        <a:t>1-5</a:t>
                      </a:r>
                    </a:p>
                    <a:p>
                      <a:pPr marL="608330">
                        <a:lnSpc>
                          <a:spcPts val="900"/>
                        </a:lnSpc>
                      </a:pPr>
                      <a:r>
                        <a:rPr lang="en-US" sz="900" dirty="0">
                          <a:solidFill>
                            <a:srgbClr val="1C216F"/>
                          </a:solidFill>
                          <a:latin typeface="HelveticaNeueLTPro-Md"/>
                          <a:cs typeface="HelveticaNeueLTPro-Md"/>
                        </a:rPr>
                        <a:t>0-1</a:t>
                      </a:r>
                    </a:p>
                    <a:p>
                      <a:pPr marL="608330">
                        <a:lnSpc>
                          <a:spcPts val="900"/>
                        </a:lnSpc>
                      </a:pPr>
                      <a:r>
                        <a:rPr lang="en-US" sz="900" dirty="0">
                          <a:solidFill>
                            <a:srgbClr val="1C216F"/>
                          </a:solidFill>
                          <a:latin typeface="HelveticaNeueLTPro-Md"/>
                          <a:cs typeface="HelveticaNeueLTPro-Md"/>
                        </a:rPr>
                        <a:t>0-1</a:t>
                      </a:r>
                    </a:p>
                    <a:p>
                      <a:pPr marL="608330">
                        <a:lnSpc>
                          <a:spcPts val="900"/>
                        </a:lnSpc>
                      </a:pPr>
                      <a:r>
                        <a:rPr lang="en-US" sz="900" dirty="0">
                          <a:solidFill>
                            <a:srgbClr val="1C216F"/>
                          </a:solidFill>
                          <a:latin typeface="HelveticaNeueLTPro-Md"/>
                          <a:cs typeface="HelveticaNeueLTPro-Md"/>
                        </a:rPr>
                        <a:t>0-1</a:t>
                      </a:r>
                    </a:p>
                    <a:p>
                      <a:pPr marL="608330">
                        <a:lnSpc>
                          <a:spcPts val="900"/>
                        </a:lnSpc>
                      </a:pPr>
                      <a:r>
                        <a:rPr lang="en-US" sz="900" dirty="0">
                          <a:solidFill>
                            <a:srgbClr val="1C216F"/>
                          </a:solidFill>
                          <a:latin typeface="HelveticaNeueLTPro-Md"/>
                          <a:cs typeface="HelveticaNeueLTPro-Md"/>
                        </a:rPr>
                        <a:t>0-1</a:t>
                      </a:r>
                    </a:p>
                    <a:p>
                      <a:pPr marL="608330">
                        <a:lnSpc>
                          <a:spcPts val="900"/>
                        </a:lnSpc>
                      </a:pPr>
                      <a:r>
                        <a:rPr lang="en-US" sz="900" dirty="0">
                          <a:solidFill>
                            <a:srgbClr val="1C216F"/>
                          </a:solidFill>
                          <a:latin typeface="HelveticaNeueLTPro-Md"/>
                          <a:cs typeface="HelveticaNeueLTPro-Md"/>
                        </a:rPr>
                        <a:t>0-1</a:t>
                      </a:r>
                    </a:p>
                    <a:p>
                      <a:pPr marL="608330">
                        <a:lnSpc>
                          <a:spcPts val="900"/>
                        </a:lnSpc>
                      </a:pPr>
                      <a:endParaRPr sz="900" dirty="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endParaRPr sz="900" dirty="0">
                        <a:latin typeface="HelveticaNeueLTPro-Md"/>
                        <a:cs typeface="HelveticaNeueLTPro-Md"/>
                      </a:endParaRPr>
                    </a:p>
                  </a:txBody>
                  <a:tcPr marL="0" marR="0" marT="0" marB="0"/>
                </a:tc>
                <a:tc>
                  <a:txBody>
                    <a:bodyPr/>
                    <a:lstStyle/>
                    <a:p>
                      <a:pPr marL="388620">
                        <a:lnSpc>
                          <a:spcPts val="930"/>
                        </a:lnSpc>
                      </a:pPr>
                      <a:endParaRPr sz="900" dirty="0">
                        <a:latin typeface="HelveticaNeueLTPro-Md"/>
                        <a:cs typeface="HelveticaNeueLTPro-Md"/>
                      </a:endParaRPr>
                    </a:p>
                  </a:txBody>
                  <a:tcPr marL="0" marR="0" marT="0" marB="0"/>
                </a:tc>
                <a:tc>
                  <a:txBody>
                    <a:bodyPr/>
                    <a:lstStyle/>
                    <a:p>
                      <a:pPr marL="608330">
                        <a:lnSpc>
                          <a:spcPts val="930"/>
                        </a:lnSpc>
                      </a:pP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20" name="object 20"/>
          <p:cNvSpPr txBox="1"/>
          <p:nvPr/>
        </p:nvSpPr>
        <p:spPr>
          <a:xfrm>
            <a:off x="615950" y="9097754"/>
            <a:ext cx="6273165" cy="579646"/>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There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are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additional</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ingredients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present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which,</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within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current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knowledge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supplier</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concentrations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are classified as </a:t>
            </a:r>
            <a:r>
              <a:rPr sz="900" spc="10" dirty="0">
                <a:solidFill>
                  <a:srgbClr val="1C216F"/>
                </a:solidFill>
                <a:latin typeface="HelveticaNeueLTPro-Md"/>
                <a:cs typeface="HelveticaNeueLTPro-Md"/>
              </a:rPr>
              <a:t>hazardous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 dirty="0">
                <a:solidFill>
                  <a:srgbClr val="1C216F"/>
                </a:solidFill>
                <a:latin typeface="HelveticaNeueLTPro-Md"/>
                <a:cs typeface="HelveticaNeueLTPro-Md"/>
              </a:rPr>
              <a:t> health or</a:t>
            </a:r>
            <a:r>
              <a:rPr sz="900" dirty="0">
                <a:solidFill>
                  <a:srgbClr val="1C216F"/>
                </a:solidFill>
                <a:latin typeface="HelveticaNeueLTPro-Md"/>
                <a:cs typeface="HelveticaNeueLTPro-Md"/>
              </a:rPr>
              <a:t> the</a:t>
            </a:r>
            <a:r>
              <a:rPr sz="900" spc="5" dirty="0">
                <a:solidFill>
                  <a:srgbClr val="1C216F"/>
                </a:solidFill>
                <a:latin typeface="HelveticaNeueLTPro-Md"/>
                <a:cs typeface="HelveticaNeueLTPro-Md"/>
              </a:rPr>
              <a:t> environment and hence require </a:t>
            </a:r>
            <a:r>
              <a:rPr sz="900" spc="10" dirty="0">
                <a:solidFill>
                  <a:srgbClr val="1C216F"/>
                </a:solidFill>
                <a:latin typeface="HelveticaNeueLTPro-Md"/>
                <a:cs typeface="HelveticaNeueLTPro-Md"/>
              </a:rPr>
              <a:t>reporting</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this </a:t>
            </a:r>
            <a:r>
              <a:rPr sz="900" spc="5" dirty="0">
                <a:solidFill>
                  <a:srgbClr val="1C216F"/>
                </a:solidFill>
                <a:latin typeface="HelveticaNeueLTPro-Md"/>
                <a:cs typeface="HelveticaNeueLTPro-Md"/>
              </a:rPr>
              <a:t>section.</a:t>
            </a:r>
            <a:endParaRPr sz="900" dirty="0">
              <a:latin typeface="HelveticaNeueLTPro-Md"/>
              <a:cs typeface="HelveticaNeueLTPro-Md"/>
            </a:endParaRPr>
          </a:p>
          <a:p>
            <a:pPr marL="12700">
              <a:lnSpc>
                <a:spcPts val="980"/>
              </a:lnSpc>
            </a:pPr>
            <a:r>
              <a:rPr sz="900" spc="5" dirty="0">
                <a:solidFill>
                  <a:srgbClr val="1C216F"/>
                </a:solidFill>
                <a:latin typeface="HelveticaNeueLTPro-Md"/>
                <a:cs typeface="HelveticaNeueLTPro-Md"/>
              </a:rPr>
              <a:t>Occupational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exposure limits, </a:t>
            </a:r>
            <a:r>
              <a:rPr sz="900" dirty="0">
                <a:solidFill>
                  <a:srgbClr val="1C216F"/>
                </a:solidFill>
                <a:latin typeface="HelveticaNeueLTPro-Md"/>
                <a:cs typeface="HelveticaNeueLTPro-Md"/>
              </a:rPr>
              <a:t>if</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are listed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Section 8.</a:t>
            </a:r>
            <a:endParaRPr sz="900" dirty="0">
              <a:latin typeface="HelveticaNeueLTPro-Md"/>
              <a:cs typeface="HelveticaNeueLTPro-Md"/>
            </a:endParaRPr>
          </a:p>
          <a:p>
            <a:pPr>
              <a:lnSpc>
                <a:spcPct val="100000"/>
              </a:lnSpc>
              <a:spcBef>
                <a:spcPts val="5"/>
              </a:spcBef>
            </a:pPr>
            <a:endParaRPr sz="1100" dirty="0">
              <a:latin typeface="HelveticaNeueLTPro-Md"/>
              <a:cs typeface="HelveticaNeueLTPro-Md"/>
            </a:endParaRPr>
          </a:p>
        </p:txBody>
      </p:sp>
      <p:sp>
        <p:nvSpPr>
          <p:cNvPr id="21" name="object 21"/>
          <p:cNvSpPr txBox="1"/>
          <p:nvPr/>
        </p:nvSpPr>
        <p:spPr>
          <a:xfrm>
            <a:off x="615950" y="2844113"/>
            <a:ext cx="24834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COMPANY/UNDERTAKING</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IDENTIFICATION</a:t>
            </a:r>
            <a:endParaRPr sz="900" dirty="0">
              <a:latin typeface="Helvetica Neue LT Pro 75"/>
              <a:cs typeface="Helvetica Neue LT Pro 75"/>
            </a:endParaRPr>
          </a:p>
        </p:txBody>
      </p:sp>
      <p:sp>
        <p:nvSpPr>
          <p:cNvPr id="22" name="object 22"/>
          <p:cNvSpPr txBox="1"/>
          <p:nvPr/>
        </p:nvSpPr>
        <p:spPr>
          <a:xfrm>
            <a:off x="615950" y="3021913"/>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Manufacturer/Supplier:</a:t>
            </a:r>
            <a:endParaRPr sz="900">
              <a:latin typeface="HelveticaNeueLTPro-Md"/>
              <a:cs typeface="HelveticaNeueLTPro-Md"/>
            </a:endParaRPr>
          </a:p>
        </p:txBody>
      </p:sp>
      <p:sp>
        <p:nvSpPr>
          <p:cNvPr id="23" name="object 23"/>
          <p:cNvSpPr txBox="1"/>
          <p:nvPr/>
        </p:nvSpPr>
        <p:spPr>
          <a:xfrm>
            <a:off x="2666949" y="3021913"/>
            <a:ext cx="3221990" cy="1178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ANSA</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MCAL</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INDUSTRIAL</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PARK,</a:t>
            </a:r>
            <a:endParaRPr sz="900" dirty="0">
              <a:latin typeface="HelveticaNeueLTPro-Md"/>
              <a:cs typeface="HelveticaNeueLTPro-Md"/>
            </a:endParaRPr>
          </a:p>
          <a:p>
            <a:pPr marL="12700" marR="835660">
              <a:lnSpc>
                <a:spcPts val="1000"/>
              </a:lnSpc>
              <a:spcBef>
                <a:spcPts val="60"/>
              </a:spcBef>
            </a:pPr>
            <a:r>
              <a:rPr sz="900" spc="-5" dirty="0">
                <a:solidFill>
                  <a:srgbClr val="1C216F"/>
                </a:solidFill>
                <a:latin typeface="HelveticaNeueLTPro-Md"/>
                <a:cs typeface="HelveticaNeueLTPro-Md"/>
              </a:rPr>
              <a:t>51-59 </a:t>
            </a:r>
            <a:r>
              <a:rPr sz="900" spc="5" dirty="0">
                <a:solidFill>
                  <a:srgbClr val="1C216F"/>
                </a:solidFill>
                <a:latin typeface="HelveticaNeueLTPro-Md"/>
                <a:cs typeface="HelveticaNeueLTPro-Md"/>
              </a:rPr>
              <a:t>TUMPUNA </a:t>
            </a:r>
            <a:r>
              <a:rPr sz="900" dirty="0">
                <a:solidFill>
                  <a:srgbClr val="1C216F"/>
                </a:solidFill>
                <a:latin typeface="HelveticaNeueLTPro-Md"/>
                <a:cs typeface="HelveticaNeueLTPro-Md"/>
              </a:rPr>
              <a:t>ROAD </a:t>
            </a:r>
            <a:r>
              <a:rPr sz="900" spc="5" dirty="0">
                <a:solidFill>
                  <a:srgbClr val="1C216F"/>
                </a:solidFill>
                <a:latin typeface="HelveticaNeueLTPro-Md"/>
                <a:cs typeface="HelveticaNeueLTPro-Md"/>
              </a:rPr>
              <a:t>SOUTH, </a:t>
            </a:r>
            <a:r>
              <a:rPr sz="900" dirty="0">
                <a:solidFill>
                  <a:srgbClr val="1C216F"/>
                </a:solidFill>
                <a:latin typeface="HelveticaNeueLTPro-Md"/>
                <a:cs typeface="HelveticaNeueLTPro-Md"/>
              </a:rPr>
              <a:t>GUANAPO,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ARIMA,</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TRINIDAD, </a:t>
            </a:r>
            <a:r>
              <a:rPr sz="900" spc="-5" dirty="0">
                <a:solidFill>
                  <a:srgbClr val="1C216F"/>
                </a:solidFill>
                <a:latin typeface="HelveticaNeueLTPro-Md"/>
                <a:cs typeface="HelveticaNeueLTPro-Md"/>
              </a:rPr>
              <a:t>W.I.</a:t>
            </a:r>
            <a:endParaRPr sz="900" dirty="0">
              <a:latin typeface="HelveticaNeueLTPro-Md"/>
              <a:cs typeface="HelveticaNeueLTPro-Md"/>
            </a:endParaRPr>
          </a:p>
          <a:p>
            <a:pPr marL="12700">
              <a:lnSpc>
                <a:spcPts val="940"/>
              </a:lnSpc>
            </a:pPr>
            <a:r>
              <a:rPr sz="900" spc="5" dirty="0">
                <a:solidFill>
                  <a:srgbClr val="1C216F"/>
                </a:solidFill>
                <a:latin typeface="HelveticaNeueLTPro-Md"/>
                <a:cs typeface="HelveticaNeueLTPro-Md"/>
              </a:rPr>
              <a:t>TEL</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665-5721-3/4913/5829/8046/1991,</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671-2722/</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3245</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FAX</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a:p>
            <a:pPr>
              <a:lnSpc>
                <a:spcPct val="100000"/>
              </a:lnSpc>
              <a:spcBef>
                <a:spcPts val="25"/>
              </a:spcBef>
            </a:pPr>
            <a:endParaRPr sz="65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TRINIDAD</a:t>
            </a:r>
            <a:endParaRPr sz="900" dirty="0">
              <a:latin typeface="HelveticaNeueLTPro-Md"/>
              <a:cs typeface="HelveticaNeueLTPro-Md"/>
            </a:endParaRPr>
          </a:p>
          <a:p>
            <a:pPr marL="12700" marR="5715">
              <a:lnSpc>
                <a:spcPts val="1000"/>
              </a:lnSpc>
              <a:spcBef>
                <a:spcPts val="60"/>
              </a:spcBef>
            </a:pPr>
            <a:r>
              <a:rPr sz="900" spc="5" dirty="0">
                <a:solidFill>
                  <a:srgbClr val="1C216F"/>
                </a:solidFill>
                <a:latin typeface="HelveticaNeueLTPro-Md"/>
                <a:cs typeface="HelveticaNeueLTPro-Md"/>
              </a:rPr>
              <a:t>TEL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868) </a:t>
            </a:r>
            <a:r>
              <a:rPr sz="900" dirty="0">
                <a:solidFill>
                  <a:srgbClr val="1C216F"/>
                </a:solidFill>
                <a:latin typeface="HelveticaNeueLTPro-Md"/>
                <a:cs typeface="HelveticaNeueLTPro-Md"/>
              </a:rPr>
              <a:t>665-5721-3/4913/5829/8046/1991, </a:t>
            </a:r>
            <a:r>
              <a:rPr sz="900" spc="-5" dirty="0">
                <a:solidFill>
                  <a:srgbClr val="1C216F"/>
                </a:solidFill>
                <a:latin typeface="HelveticaNeueLTPro-Md"/>
                <a:cs typeface="HelveticaNeueLTPro-Md"/>
              </a:rPr>
              <a:t>671-2722/3245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FAX:</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p:txBody>
      </p:sp>
      <p:sp>
        <p:nvSpPr>
          <p:cNvPr id="24" name="object 24"/>
          <p:cNvSpPr txBox="1"/>
          <p:nvPr/>
        </p:nvSpPr>
        <p:spPr>
          <a:xfrm>
            <a:off x="615950" y="3783912"/>
            <a:ext cx="1640839"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Emergency</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telephone</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operation):</a:t>
            </a:r>
            <a:endParaRPr sz="900" dirty="0">
              <a:latin typeface="HelveticaNeueLTPro-Md"/>
              <a:cs typeface="HelveticaNeueLTPro-Md"/>
            </a:endParaRPr>
          </a:p>
        </p:txBody>
      </p:sp>
      <p:sp>
        <p:nvSpPr>
          <p:cNvPr id="25" name="object 25"/>
          <p:cNvSpPr/>
          <p:nvPr/>
        </p:nvSpPr>
        <p:spPr>
          <a:xfrm>
            <a:off x="457200" y="2743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6" name="object 26"/>
          <p:cNvSpPr/>
          <p:nvPr/>
        </p:nvSpPr>
        <p:spPr>
          <a:xfrm>
            <a:off x="457200" y="9525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8" name="object 28"/>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2</a:t>
            </a:fld>
            <a:endParaRPr sz="900">
              <a:latin typeface="Helvetica Neue LT Std 75"/>
              <a:cs typeface="Helvetica Neue LT Std 75"/>
            </a:endParaRPr>
          </a:p>
        </p:txBody>
      </p:sp>
      <p:sp>
        <p:nvSpPr>
          <p:cNvPr id="29" name="object 25">
            <a:extLst>
              <a:ext uri="{FF2B5EF4-FFF2-40B4-BE49-F238E27FC236}">
                <a16:creationId xmlns:a16="http://schemas.microsoft.com/office/drawing/2014/main" id="{5D3995E7-B147-4615-B18F-E733A42C2D92}"/>
              </a:ext>
            </a:extLst>
          </p:cNvPr>
          <p:cNvSpPr/>
          <p:nvPr/>
        </p:nvSpPr>
        <p:spPr>
          <a:xfrm>
            <a:off x="466674" y="4343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0" name="object 24">
            <a:extLst>
              <a:ext uri="{FF2B5EF4-FFF2-40B4-BE49-F238E27FC236}">
                <a16:creationId xmlns:a16="http://schemas.microsoft.com/office/drawing/2014/main" id="{EF92C2BF-0F9B-42CB-B04F-BF2E6DF4275F}"/>
              </a:ext>
            </a:extLst>
          </p:cNvPr>
          <p:cNvSpPr txBox="1"/>
          <p:nvPr/>
        </p:nvSpPr>
        <p:spPr>
          <a:xfrm>
            <a:off x="623571" y="4492735"/>
            <a:ext cx="1640839" cy="164148"/>
          </a:xfrm>
          <a:prstGeom prst="rect">
            <a:avLst/>
          </a:prstGeom>
        </p:spPr>
        <p:txBody>
          <a:bodyPr vert="horz" wrap="square" lIns="0" tIns="25400" rIns="0" bIns="0" rtlCol="0">
            <a:spAutoFit/>
          </a:bodyPr>
          <a:lstStyle/>
          <a:p>
            <a:pPr marL="12700">
              <a:lnSpc>
                <a:spcPct val="100000"/>
              </a:lnSpc>
              <a:spcBef>
                <a:spcPts val="100"/>
              </a:spcBef>
            </a:pPr>
            <a:r>
              <a:rPr lang="en-TT" sz="900" b="1" dirty="0">
                <a:solidFill>
                  <a:srgbClr val="025FAD"/>
                </a:solidFill>
                <a:latin typeface="Helvetica Neue LT Pro 75"/>
                <a:cs typeface="Helvetica Neue LT Pro 75"/>
              </a:rPr>
              <a:t>PRODUCT INFORMATION</a:t>
            </a:r>
            <a:endParaRPr lang="en-TT" sz="900" dirty="0">
              <a:latin typeface="Helvetica Neue LT Pro 75"/>
              <a:cs typeface="Helvetica Neue LT Pro 75"/>
            </a:endParaRPr>
          </a:p>
        </p:txBody>
      </p:sp>
      <p:sp>
        <p:nvSpPr>
          <p:cNvPr id="31" name="object 23">
            <a:extLst>
              <a:ext uri="{FF2B5EF4-FFF2-40B4-BE49-F238E27FC236}">
                <a16:creationId xmlns:a16="http://schemas.microsoft.com/office/drawing/2014/main" id="{425E9D70-5337-4DD4-AB7C-77DE57E3F08A}"/>
              </a:ext>
            </a:extLst>
          </p:cNvPr>
          <p:cNvSpPr txBox="1"/>
          <p:nvPr/>
        </p:nvSpPr>
        <p:spPr>
          <a:xfrm>
            <a:off x="2666949" y="4503652"/>
            <a:ext cx="3221990" cy="141064"/>
          </a:xfrm>
          <a:prstGeom prst="rect">
            <a:avLst/>
          </a:prstGeom>
        </p:spPr>
        <p:txBody>
          <a:bodyPr vert="horz" wrap="square" lIns="0" tIns="12700" rIns="0" bIns="0" rtlCol="0">
            <a:spAutoFit/>
          </a:bodyPr>
          <a:lstStyle/>
          <a:p>
            <a:pPr marL="12700">
              <a:lnSpc>
                <a:spcPts val="1040"/>
              </a:lnSpc>
              <a:spcBef>
                <a:spcPts val="100"/>
              </a:spcBef>
            </a:pPr>
            <a:r>
              <a:rPr lang="en-US" sz="900" u="sng" spc="5" dirty="0">
                <a:solidFill>
                  <a:srgbClr val="1C216F"/>
                </a:solidFill>
                <a:latin typeface="HelveticaNeueLTPro-Md"/>
                <a:cs typeface="HelveticaNeueLTPro-Md"/>
              </a:rPr>
              <a:t>www.bergerpaintscaribbean.com</a:t>
            </a:r>
            <a:endParaRPr sz="900" u="sng" dirty="0">
              <a:latin typeface="HelveticaNeueLTPro-Md"/>
              <a:cs typeface="HelveticaNeueLTPro-M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4.</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FIRST</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AID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98932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5.</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FIRE-FIGHTING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10" name="object 10"/>
          <p:cNvSpPr txBox="1"/>
          <p:nvPr/>
        </p:nvSpPr>
        <p:spPr>
          <a:xfrm>
            <a:off x="2675635" y="1648983"/>
            <a:ext cx="4215765" cy="923330"/>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Remove victim to fresh air and keep at rest in a position comfortable for breathing. If not breathing, if breathing is irregular or if respiratory arrest occurs, provide artificial respiration or oxygen by trained personnel. It may be dangerous to the person providing aid to give mouth-to-mouth resuscitation. Get medical attention if adverse health effects persist or are severe. If unconscious, place in recovery position and get medical attention immediately. Maintain an open airway. Loosen tight clothing such as a collar, tie, belt or waistband.</a:t>
            </a:r>
            <a:r>
              <a:rPr sz="900" spc="5" dirty="0">
                <a:solidFill>
                  <a:srgbClr val="1C216F"/>
                </a:solidFill>
                <a:latin typeface="HelveticaNeueLTPro-Md"/>
                <a:cs typeface="HelveticaNeueLTPro-Md"/>
              </a:rPr>
              <a:t>.</a:t>
            </a:r>
            <a:endParaRPr sz="900" dirty="0">
              <a:latin typeface="HelveticaNeueLTPro-Md"/>
              <a:cs typeface="HelveticaNeueLTPro-Md"/>
            </a:endParaRPr>
          </a:p>
        </p:txBody>
      </p:sp>
      <p:sp>
        <p:nvSpPr>
          <p:cNvPr id="11" name="object 11"/>
          <p:cNvSpPr txBox="1"/>
          <p:nvPr/>
        </p:nvSpPr>
        <p:spPr>
          <a:xfrm>
            <a:off x="615950" y="1648983"/>
            <a:ext cx="74104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NHA</a:t>
            </a:r>
            <a:r>
              <a:rPr sz="900" b="1" spc="35" dirty="0">
                <a:solidFill>
                  <a:srgbClr val="025FAD"/>
                </a:solidFill>
                <a:latin typeface="Helvetica Neue LT Pro 75"/>
                <a:cs typeface="Helvetica Neue LT Pro 75"/>
              </a:rPr>
              <a:t>L</a:t>
            </a:r>
            <a:r>
              <a:rPr sz="900" b="1" spc="-55"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a:t>
            </a:r>
            <a:r>
              <a:rPr sz="900" b="1" dirty="0">
                <a:solidFill>
                  <a:srgbClr val="025FAD"/>
                </a:solidFill>
                <a:latin typeface="Helvetica Neue LT Pro 75"/>
                <a:cs typeface="Helvetica Neue LT Pro 75"/>
              </a:rPr>
              <a:t>N</a:t>
            </a:r>
            <a:endParaRPr sz="900">
              <a:latin typeface="Helvetica Neue LT Pro 75"/>
              <a:cs typeface="Helvetica Neue LT Pro 75"/>
            </a:endParaRPr>
          </a:p>
        </p:txBody>
      </p:sp>
      <p:sp>
        <p:nvSpPr>
          <p:cNvPr id="12" name="object 12"/>
          <p:cNvSpPr txBox="1"/>
          <p:nvPr/>
        </p:nvSpPr>
        <p:spPr>
          <a:xfrm>
            <a:off x="615950" y="4365297"/>
            <a:ext cx="8978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5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3" name="object 13"/>
          <p:cNvSpPr txBox="1"/>
          <p:nvPr/>
        </p:nvSpPr>
        <p:spPr>
          <a:xfrm>
            <a:off x="2675635" y="4390697"/>
            <a:ext cx="4214495" cy="666849"/>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Flush contaminated skin with plenty of water. Remove contaminated clothing and shoes. Wash contaminated clothing thoroughly with water before removing it, or wear gloves. Continue to rinse for at least 10 minutes. Get medical attention. In the event of any complaints or symptoms, avoid further exposure. Wash clothing before reuse. Clean shoes thoroughly before reuse.</a:t>
            </a:r>
            <a:endParaRPr sz="900" dirty="0">
              <a:latin typeface="HelveticaNeueLTPro-Md"/>
              <a:cs typeface="HelveticaNeueLTPro-Md"/>
            </a:endParaRPr>
          </a:p>
        </p:txBody>
      </p:sp>
      <p:sp>
        <p:nvSpPr>
          <p:cNvPr id="14" name="object 14"/>
          <p:cNvSpPr txBox="1"/>
          <p:nvPr/>
        </p:nvSpPr>
        <p:spPr>
          <a:xfrm>
            <a:off x="615950" y="2880141"/>
            <a:ext cx="671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GE</a:t>
            </a: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ION</a:t>
            </a:r>
            <a:endParaRPr sz="900">
              <a:latin typeface="Helvetica Neue LT Pro 75"/>
              <a:cs typeface="Helvetica Neue LT Pro 75"/>
            </a:endParaRPr>
          </a:p>
        </p:txBody>
      </p:sp>
      <p:sp>
        <p:nvSpPr>
          <p:cNvPr id="15" name="object 15"/>
          <p:cNvSpPr txBox="1"/>
          <p:nvPr/>
        </p:nvSpPr>
        <p:spPr>
          <a:xfrm>
            <a:off x="2675635" y="2880141"/>
            <a:ext cx="4214495" cy="1305560"/>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Wash out mouth with water. Remove dentures if any. Remove victim to fresh air and keep at rest in a position comfortable for breathing. If material has been swallowed and the exposed person is conscious, give small quantities of water to drink. Stop if the exposed person feels sick as vomiting may be dangerous. Do not induce vomiting unless directed to do so by medical personnel. If vomiting occurs, the head should be kept low so that vomit does not enter the lungs. Get medical attention if adverse health effects persist or are severe. Never give anything by mouth to an unconscious person.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6" name="object 16"/>
          <p:cNvSpPr txBox="1"/>
          <p:nvPr/>
        </p:nvSpPr>
        <p:spPr>
          <a:xfrm>
            <a:off x="615950" y="5139256"/>
            <a:ext cx="846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7" name="object 17"/>
          <p:cNvSpPr txBox="1"/>
          <p:nvPr/>
        </p:nvSpPr>
        <p:spPr>
          <a:xfrm>
            <a:off x="2675635" y="5139256"/>
            <a:ext cx="4213860"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Immediately flush eyes with plenty of water, occasionally lifting the upper and lower eyelids. Check for and remove any contact lenses. Continue to rinse for at least 10 minutes. Get medical attention if irritation occurs.</a:t>
            </a:r>
            <a:endParaRPr sz="900" dirty="0">
              <a:latin typeface="HelveticaNeueLTPro-Md"/>
              <a:cs typeface="HelveticaNeueLTPro-Md"/>
            </a:endParaRPr>
          </a:p>
        </p:txBody>
      </p:sp>
      <p:sp>
        <p:nvSpPr>
          <p:cNvPr id="18" name="object 18"/>
          <p:cNvSpPr txBox="1"/>
          <p:nvPr/>
        </p:nvSpPr>
        <p:spPr>
          <a:xfrm>
            <a:off x="457200" y="5714777"/>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sp>
        <p:nvSpPr>
          <p:cNvPr id="19" name="object 19"/>
          <p:cNvSpPr/>
          <p:nvPr/>
        </p:nvSpPr>
        <p:spPr>
          <a:xfrm>
            <a:off x="457200" y="279525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p:nvPr/>
        </p:nvSpPr>
        <p:spPr>
          <a:xfrm>
            <a:off x="457200" y="428041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1" name="object 21"/>
          <p:cNvSpPr/>
          <p:nvPr/>
        </p:nvSpPr>
        <p:spPr>
          <a:xfrm>
            <a:off x="457200" y="5105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2" name="object 22"/>
          <p:cNvSpPr/>
          <p:nvPr/>
        </p:nvSpPr>
        <p:spPr>
          <a:xfrm>
            <a:off x="457200" y="687702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3" name="object 23"/>
          <p:cNvSpPr/>
          <p:nvPr/>
        </p:nvSpPr>
        <p:spPr>
          <a:xfrm>
            <a:off x="457200" y="8077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4" name="object 24"/>
          <p:cNvSpPr/>
          <p:nvPr/>
        </p:nvSpPr>
        <p:spPr>
          <a:xfrm>
            <a:off x="457200" y="8538132"/>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5" name="object 25"/>
          <p:cNvSpPr txBox="1"/>
          <p:nvPr/>
        </p:nvSpPr>
        <p:spPr>
          <a:xfrm>
            <a:off x="615950" y="6265062"/>
            <a:ext cx="1375410" cy="508000"/>
          </a:xfrm>
          <a:prstGeom prst="rect">
            <a:avLst/>
          </a:prstGeom>
        </p:spPr>
        <p:txBody>
          <a:bodyPr vert="horz" wrap="square" lIns="0" tIns="53340" rIns="0" bIns="0" rtlCol="0">
            <a:spAutoFit/>
          </a:bodyPr>
          <a:lstStyle/>
          <a:p>
            <a:pPr marL="12700">
              <a:lnSpc>
                <a:spcPct val="100000"/>
              </a:lnSpc>
              <a:spcBef>
                <a:spcPts val="420"/>
              </a:spcBef>
            </a:pPr>
            <a:r>
              <a:rPr sz="900" b="1" spc="10" dirty="0">
                <a:solidFill>
                  <a:srgbClr val="025FAD"/>
                </a:solidFill>
                <a:latin typeface="Helvetica Neue LT Pro 75"/>
                <a:cs typeface="Helvetica Neue LT Pro 75"/>
              </a:rPr>
              <a:t>EXTINGUISHING</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MEDIA</a:t>
            </a:r>
            <a:endParaRPr sz="900">
              <a:latin typeface="Helvetica Neue LT Pro 75"/>
              <a:cs typeface="Helvetica Neue LT Pro 75"/>
            </a:endParaRPr>
          </a:p>
          <a:p>
            <a:pPr marL="12700" marR="675640">
              <a:lnSpc>
                <a:spcPts val="1000"/>
              </a:lnSpc>
              <a:spcBef>
                <a:spcPts val="420"/>
              </a:spcBef>
            </a:pPr>
            <a:r>
              <a:rPr sz="900" spc="5" dirty="0">
                <a:solidFill>
                  <a:srgbClr val="1C216F"/>
                </a:solidFill>
                <a:latin typeface="HelveticaNeueLTPro-Md"/>
                <a:cs typeface="HelveticaNeueLTPro-Md"/>
              </a:rPr>
              <a:t>Suitable: </a:t>
            </a:r>
            <a:r>
              <a:rPr sz="900" spc="10" dirty="0">
                <a:solidFill>
                  <a:srgbClr val="1C216F"/>
                </a:solidFill>
                <a:latin typeface="HelveticaNeueLTPro-Md"/>
                <a:cs typeface="HelveticaNeueLTPro-Md"/>
              </a:rPr>
              <a:t> 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ui</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ab</a:t>
            </a:r>
            <a:r>
              <a:rPr sz="900" spc="5" dirty="0">
                <a:solidFill>
                  <a:srgbClr val="1C216F"/>
                </a:solidFill>
                <a:latin typeface="HelveticaNeueLTPro-Md"/>
                <a:cs typeface="HelveticaNeueLTPro-Md"/>
              </a:rPr>
              <a:t>l</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4" name="object 34"/>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3</a:t>
            </a:fld>
            <a:endParaRPr sz="900">
              <a:latin typeface="Helvetica Neue LT Std 75"/>
              <a:cs typeface="Helvetica Neue LT Std 75"/>
            </a:endParaRPr>
          </a:p>
        </p:txBody>
      </p:sp>
      <p:sp>
        <p:nvSpPr>
          <p:cNvPr id="26" name="object 26"/>
          <p:cNvSpPr txBox="1"/>
          <p:nvPr/>
        </p:nvSpPr>
        <p:spPr>
          <a:xfrm>
            <a:off x="2675635" y="6483502"/>
            <a:ext cx="3670935" cy="307777"/>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Recommended: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alcohol-resistant foam, CO2, powders, </a:t>
            </a:r>
            <a:r>
              <a:rPr sz="900" dirty="0">
                <a:solidFill>
                  <a:srgbClr val="1C216F"/>
                </a:solidFill>
                <a:latin typeface="HelveticaNeueLTPro-Md"/>
                <a:cs typeface="HelveticaNeueLTPro-Md"/>
              </a:rPr>
              <a:t>water</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spray.</a:t>
            </a:r>
            <a:endParaRPr lang="en-US" sz="900" dirty="0">
              <a:solidFill>
                <a:srgbClr val="1C216F"/>
              </a:solidFill>
              <a:latin typeface="HelveticaNeueLTPro-Md"/>
              <a:cs typeface="HelveticaNeueLTPro-Md"/>
            </a:endParaRPr>
          </a:p>
          <a:p>
            <a:pPr marL="12700" marR="5080">
              <a:lnSpc>
                <a:spcPts val="1000"/>
              </a:lnSpc>
              <a:spcBef>
                <a:spcPts val="200"/>
              </a:spcBef>
            </a:pP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5" dirty="0">
                <a:solidFill>
                  <a:srgbClr val="1C216F"/>
                </a:solidFill>
                <a:latin typeface="HelveticaNeueLTPro-Md"/>
                <a:cs typeface="HelveticaNeueLTPro-Md"/>
              </a:rPr>
              <a:t>use</a:t>
            </a:r>
            <a:r>
              <a:rPr sz="900" dirty="0">
                <a:solidFill>
                  <a:srgbClr val="1C216F"/>
                </a:solidFill>
                <a:latin typeface="HelveticaNeueLTPro-Md"/>
                <a:cs typeface="HelveticaNeueLTPro-Md"/>
              </a:rPr>
              <a:t> water </a:t>
            </a:r>
            <a:r>
              <a:rPr sz="900" spc="5" dirty="0">
                <a:solidFill>
                  <a:srgbClr val="1C216F"/>
                </a:solidFill>
                <a:latin typeface="HelveticaNeueLTPro-Md"/>
                <a:cs typeface="HelveticaNeueLTPro-Md"/>
              </a:rPr>
              <a:t>jet.</a:t>
            </a:r>
            <a:endParaRPr sz="900" dirty="0">
              <a:latin typeface="HelveticaNeueLTPro-Md"/>
              <a:cs typeface="HelveticaNeueLTPro-Md"/>
            </a:endParaRPr>
          </a:p>
        </p:txBody>
      </p:sp>
      <p:sp>
        <p:nvSpPr>
          <p:cNvPr id="27" name="object 27"/>
          <p:cNvSpPr txBox="1"/>
          <p:nvPr/>
        </p:nvSpPr>
        <p:spPr>
          <a:xfrm>
            <a:off x="2675635" y="8144610"/>
            <a:ext cx="3309620"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Decomposition products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materials: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carbon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dioxide, </a:t>
            </a:r>
            <a:r>
              <a:rPr sz="900" spc="10" dirty="0">
                <a:solidFill>
                  <a:srgbClr val="1C216F"/>
                </a:solidFill>
                <a:latin typeface="HelveticaNeueLTPro-Md"/>
                <a:cs typeface="HelveticaNeueLTPro-Md"/>
              </a:rPr>
              <a:t>carbon</a:t>
            </a:r>
            <a:r>
              <a:rPr sz="900" dirty="0">
                <a:solidFill>
                  <a:srgbClr val="1C216F"/>
                </a:solidFill>
                <a:latin typeface="HelveticaNeueLTPro-Md"/>
                <a:cs typeface="HelveticaNeueLTPro-Md"/>
              </a:rPr>
              <a:t> monoxide</a:t>
            </a:r>
            <a:r>
              <a:rPr lang="en-US" sz="900" dirty="0">
                <a:solidFill>
                  <a:srgbClr val="1C216F"/>
                </a:solidFill>
                <a:latin typeface="HelveticaNeueLTPro-Md"/>
                <a:cs typeface="HelveticaNeueLTPro-Md"/>
              </a:rPr>
              <a:t>, metal oxide/oxides.</a:t>
            </a:r>
            <a:endParaRPr sz="900" dirty="0">
              <a:latin typeface="HelveticaNeueLTPro-Md"/>
              <a:cs typeface="HelveticaNeueLTPro-Md"/>
            </a:endParaRPr>
          </a:p>
        </p:txBody>
      </p:sp>
      <p:sp>
        <p:nvSpPr>
          <p:cNvPr id="28" name="object 28"/>
          <p:cNvSpPr txBox="1"/>
          <p:nvPr/>
        </p:nvSpPr>
        <p:spPr>
          <a:xfrm>
            <a:off x="615950" y="8144610"/>
            <a:ext cx="171640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HAZARDOUS </a:t>
            </a:r>
            <a:r>
              <a:rPr sz="900" b="1" spc="10" dirty="0">
                <a:solidFill>
                  <a:srgbClr val="025FAD"/>
                </a:solidFill>
                <a:latin typeface="Helvetica Neue LT Pro 75"/>
                <a:cs typeface="Helvetica Neue LT Pro 75"/>
              </a:rPr>
              <a:t>THERMAL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DECOMPOSITION</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PRODUCTS</a:t>
            </a:r>
            <a:endParaRPr sz="900">
              <a:latin typeface="Helvetica Neue LT Pro 75"/>
              <a:cs typeface="Helvetica Neue LT Pro 75"/>
            </a:endParaRPr>
          </a:p>
        </p:txBody>
      </p:sp>
      <p:sp>
        <p:nvSpPr>
          <p:cNvPr id="29" name="object 29"/>
          <p:cNvSpPr txBox="1"/>
          <p:nvPr/>
        </p:nvSpPr>
        <p:spPr>
          <a:xfrm>
            <a:off x="2675635" y="8632265"/>
            <a:ext cx="4214495" cy="670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Fire-fighters should wear appropriate protective equipment and self-contained breathing apparatus (SCBA) with a full face-piece operated in positive pressure mode. Clothing for fire-fighters (including helmets, protective boots and gloves) conforming to European standard EN 469 will provide a basic level of protection for chemical incidents.</a:t>
            </a:r>
            <a:endParaRPr sz="900" dirty="0">
              <a:latin typeface="HelveticaNeueLTPro-Md"/>
              <a:cs typeface="HelveticaNeueLTPro-Md"/>
            </a:endParaRPr>
          </a:p>
        </p:txBody>
      </p:sp>
      <p:sp>
        <p:nvSpPr>
          <p:cNvPr id="30" name="object 30"/>
          <p:cNvSpPr txBox="1"/>
          <p:nvPr/>
        </p:nvSpPr>
        <p:spPr>
          <a:xfrm>
            <a:off x="615950" y="8632265"/>
            <a:ext cx="192786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SPECIAL PROTECTIVE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EQUIPMENT</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FOR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FIRE-FIGHTERS</a:t>
            </a:r>
            <a:endParaRPr sz="900">
              <a:latin typeface="Helvetica Neue LT Pro 75"/>
              <a:cs typeface="Helvetica Neue LT Pro 75"/>
            </a:endParaRPr>
          </a:p>
        </p:txBody>
      </p:sp>
      <p:sp>
        <p:nvSpPr>
          <p:cNvPr id="31" name="object 31"/>
          <p:cNvSpPr txBox="1"/>
          <p:nvPr/>
        </p:nvSpPr>
        <p:spPr>
          <a:xfrm>
            <a:off x="2675635" y="6971155"/>
            <a:ext cx="4214495" cy="1077218"/>
          </a:xfrm>
          <a:prstGeom prst="rect">
            <a:avLst/>
          </a:prstGeom>
        </p:spPr>
        <p:txBody>
          <a:bodyPr vert="horz" wrap="square" lIns="0" tIns="25400" rIns="0" bIns="0" rtlCol="0">
            <a:spAutoFit/>
          </a:bodyPr>
          <a:lstStyle/>
          <a:p>
            <a:pPr marL="12700" marR="5715" algn="just">
              <a:lnSpc>
                <a:spcPts val="1000"/>
              </a:lnSpc>
              <a:spcBef>
                <a:spcPts val="200"/>
              </a:spcBef>
            </a:pPr>
            <a:r>
              <a:rPr lang="en-US" sz="900" spc="5" dirty="0">
                <a:solidFill>
                  <a:srgbClr val="1C216F"/>
                </a:solidFill>
                <a:latin typeface="HelveticaNeueLTPro-Md"/>
                <a:cs typeface="HelveticaNeueLTPro-Md"/>
              </a:rPr>
              <a:t>Combustible liquid. In a fire or if heated, a pressure increase will occur and the container may burst, with the risk of a subsequent explosion.</a:t>
            </a:r>
          </a:p>
          <a:p>
            <a:pPr marL="12700" marR="5715" algn="just">
              <a:lnSpc>
                <a:spcPts val="1000"/>
              </a:lnSpc>
              <a:spcBef>
                <a:spcPts val="200"/>
              </a:spcBef>
            </a:pPr>
            <a:r>
              <a:rPr lang="en-US" sz="900" spc="5" dirty="0">
                <a:solidFill>
                  <a:srgbClr val="1C216F"/>
                </a:solidFill>
                <a:latin typeface="HelveticaNeueLTPro-Md"/>
                <a:cs typeface="HelveticaNeueLTPro-Md"/>
              </a:rPr>
              <a:t>Promptly isolate the scene by removing all persons from the vicinity of the incident if there is a fire. No action shall be taken involving any personal risk or without suitable training. Move containers from fire area if this can be done without risk. Use water spray to keep fire-exposed containers cool. This material is toxic to aquatic organisms. Fire water contaminated with this material must be contained and prevented from being discharged to any waterway, sewer or drain.</a:t>
            </a:r>
          </a:p>
        </p:txBody>
      </p:sp>
      <p:sp>
        <p:nvSpPr>
          <p:cNvPr id="32" name="object 32"/>
          <p:cNvSpPr txBox="1"/>
          <p:nvPr/>
        </p:nvSpPr>
        <p:spPr>
          <a:xfrm>
            <a:off x="615950" y="6971155"/>
            <a:ext cx="180593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SPECIAL</a:t>
            </a:r>
            <a:r>
              <a:rPr sz="900" b="1" spc="-2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1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HAZARDS</a:t>
            </a:r>
            <a:endParaRPr sz="900">
              <a:latin typeface="Helvetica Neue LT Pro 75"/>
              <a:cs typeface="Helvetica Neue LT Pro 75"/>
            </a:endParaRPr>
          </a:p>
        </p:txBody>
      </p:sp>
      <p:sp>
        <p:nvSpPr>
          <p:cNvPr id="36" name="object 8">
            <a:extLst>
              <a:ext uri="{FF2B5EF4-FFF2-40B4-BE49-F238E27FC236}">
                <a16:creationId xmlns:a16="http://schemas.microsoft.com/office/drawing/2014/main" id="{4465F3D1-36AA-4D08-9DDC-FF982BBEC1C7}"/>
              </a:ext>
            </a:extLst>
          </p:cNvPr>
          <p:cNvSpPr txBox="1">
            <a:spLocks noGrp="1"/>
          </p:cNvSpPr>
          <p:nvPr>
            <p:ph type="title"/>
          </p:nvPr>
        </p:nvSpPr>
        <p:spPr>
          <a:xfrm>
            <a:off x="444500" y="889000"/>
            <a:ext cx="48895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ROYAL ROYALE GLOSS</a:t>
            </a:r>
            <a:endParaRPr sz="2350" dirty="0">
              <a:latin typeface="HelveticaNeueLTPro-Roman"/>
              <a:cs typeface="HelveticaNeueLTPro-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6.</a:t>
            </a:r>
            <a:r>
              <a:rPr sz="1100" b="1" spc="-10" dirty="0">
                <a:solidFill>
                  <a:srgbClr val="FFFFFF"/>
                </a:solidFill>
                <a:latin typeface="Helvetica Neue LT Pro 75"/>
                <a:cs typeface="Helvetica Neue LT Pro 75"/>
              </a:rPr>
              <a:t> ACCIDENTAL </a:t>
            </a:r>
            <a:r>
              <a:rPr sz="1100" b="1" spc="5" dirty="0">
                <a:solidFill>
                  <a:srgbClr val="FFFFFF"/>
                </a:solidFill>
                <a:latin typeface="Helvetica Neue LT Pro 75"/>
                <a:cs typeface="Helvetica Neue LT Pro 75"/>
              </a:rPr>
              <a:t>RELEASE</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7150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7.</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HANDLING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STORAGE</a:t>
            </a:r>
            <a:endParaRPr sz="1100" dirty="0">
              <a:latin typeface="Helvetica Neue LT Pro 75"/>
              <a:cs typeface="Helvetica Neue LT Pro 75"/>
            </a:endParaRPr>
          </a:p>
        </p:txBody>
      </p:sp>
      <p:sp>
        <p:nvSpPr>
          <p:cNvPr id="10" name="object 10"/>
          <p:cNvSpPr txBox="1"/>
          <p:nvPr/>
        </p:nvSpPr>
        <p:spPr>
          <a:xfrm>
            <a:off x="2675635" y="1687083"/>
            <a:ext cx="4213860" cy="1128514"/>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No action shall be taken involving any personal risk or without suitable training. Evacuate surrounding areas. Keep unnecessary and unprotected personnel from entering. Do not touch or walk through spilled material. Shut off all ignition sources. No flares, smoking or flames in hazard area. Avoid breathing vapor or mist.</a:t>
            </a:r>
          </a:p>
          <a:p>
            <a:pPr marL="12700" marR="5080" algn="just">
              <a:lnSpc>
                <a:spcPts val="1000"/>
              </a:lnSpc>
              <a:spcBef>
                <a:spcPts val="200"/>
              </a:spcBef>
            </a:pPr>
            <a:r>
              <a:rPr lang="en-US" sz="900" spc="-5" dirty="0">
                <a:solidFill>
                  <a:srgbClr val="1C216F"/>
                </a:solidFill>
                <a:latin typeface="HelveticaNeueLTPro-Md"/>
                <a:cs typeface="HelveticaNeueLTPro-Md"/>
              </a:rPr>
              <a:t>Provide adequate ventilation. Wear appropriate respirator when ventilation is inadequate. Put on appropriate personal protective equipment (see Section 8).</a:t>
            </a:r>
          </a:p>
          <a:p>
            <a:pPr marL="12700" marR="5715" algn="just">
              <a:lnSpc>
                <a:spcPts val="1000"/>
              </a:lnSpc>
              <a:spcBef>
                <a:spcPts val="400"/>
              </a:spcBef>
            </a:pPr>
            <a:r>
              <a:rPr sz="900" spc="5" dirty="0">
                <a:solidFill>
                  <a:srgbClr val="1C216F"/>
                </a:solidFill>
                <a:latin typeface="HelveticaNeueLTPro-Md"/>
                <a:cs typeface="HelveticaNeueLTPro-Md"/>
              </a:rPr>
              <a:t>Provide adequate </a:t>
            </a:r>
            <a:r>
              <a:rPr sz="900" dirty="0">
                <a:solidFill>
                  <a:srgbClr val="1C216F"/>
                </a:solidFill>
                <a:latin typeface="HelveticaNeueLTPro-Md"/>
                <a:cs typeface="HelveticaNeueLTPro-Md"/>
              </a:rPr>
              <a:t>ventilation. </a:t>
            </a:r>
            <a:r>
              <a:rPr sz="900" spc="5" dirty="0">
                <a:solidFill>
                  <a:srgbClr val="1C216F"/>
                </a:solidFill>
                <a:latin typeface="HelveticaNeueLTPro-Md"/>
                <a:cs typeface="HelveticaNeueLTPro-Md"/>
              </a:rPr>
              <a:t>Wear appropriate respirator </a:t>
            </a:r>
            <a:r>
              <a:rPr sz="900" spc="10" dirty="0">
                <a:solidFill>
                  <a:srgbClr val="1C216F"/>
                </a:solidFill>
                <a:latin typeface="HelveticaNeueLTPro-Md"/>
                <a:cs typeface="HelveticaNeueLTPro-Md"/>
              </a:rPr>
              <a:t>when </a:t>
            </a:r>
            <a:r>
              <a:rPr sz="900" dirty="0">
                <a:solidFill>
                  <a:srgbClr val="1C216F"/>
                </a:solidFill>
                <a:latin typeface="HelveticaNeueLTPro-Md"/>
                <a:cs typeface="HelveticaNeueLTPro-Md"/>
              </a:rPr>
              <a:t>ventilation is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inadequate.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Put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on</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appropriate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personal</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protective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r>
              <a:rPr sz="900" spc="-30" dirty="0">
                <a:solidFill>
                  <a:srgbClr val="1C216F"/>
                </a:solidFill>
                <a:latin typeface="HelveticaNeueLTPro-Md"/>
                <a:cs typeface="HelveticaNeueLTPro-Md"/>
              </a:rPr>
              <a:t> </a:t>
            </a:r>
            <a:r>
              <a:rPr sz="900" spc="-10" dirty="0">
                <a:solidFill>
                  <a:srgbClr val="1C216F"/>
                </a:solidFill>
                <a:latin typeface="HelveticaNeueLTPro-Md"/>
                <a:cs typeface="HelveticaNeueLTPro-Md"/>
              </a:rPr>
              <a:t>(see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Section</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8).</a:t>
            </a:r>
            <a:endParaRPr sz="900" dirty="0">
              <a:latin typeface="HelveticaNeueLTPro-Md"/>
              <a:cs typeface="HelveticaNeueLTPro-Md"/>
            </a:endParaRPr>
          </a:p>
        </p:txBody>
      </p:sp>
      <p:sp>
        <p:nvSpPr>
          <p:cNvPr id="11" name="object 11"/>
          <p:cNvSpPr txBox="1"/>
          <p:nvPr/>
        </p:nvSpPr>
        <p:spPr>
          <a:xfrm>
            <a:off x="615950" y="1648983"/>
            <a:ext cx="1536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PERSONAL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2" name="object 12"/>
          <p:cNvSpPr txBox="1"/>
          <p:nvPr/>
        </p:nvSpPr>
        <p:spPr>
          <a:xfrm>
            <a:off x="2675635" y="3124200"/>
            <a:ext cx="4213225"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30" dirty="0">
                <a:solidFill>
                  <a:srgbClr val="1C216F"/>
                </a:solidFill>
                <a:latin typeface="HelveticaNeueLTPro-Md"/>
                <a:cs typeface="HelveticaNeueLTPro-Md"/>
              </a:rPr>
              <a:t>: Avoid dispersal of spilled material and runoff and contact with soil, waterways, drains  and sewers. Inform the relevant authorities if the product has caused environmental  pollution (sewers, waterways, soil or air).</a:t>
            </a:r>
          </a:p>
        </p:txBody>
      </p:sp>
      <p:sp>
        <p:nvSpPr>
          <p:cNvPr id="13" name="object 13"/>
          <p:cNvSpPr txBox="1"/>
          <p:nvPr/>
        </p:nvSpPr>
        <p:spPr>
          <a:xfrm>
            <a:off x="615950" y="3124200"/>
            <a:ext cx="19113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ENVIRONMENTAL</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dirty="0">
              <a:latin typeface="Helvetica Neue LT Pro 75"/>
              <a:cs typeface="Helvetica Neue LT Pro 75"/>
            </a:endParaRPr>
          </a:p>
        </p:txBody>
      </p:sp>
      <p:sp>
        <p:nvSpPr>
          <p:cNvPr id="14" name="object 14"/>
          <p:cNvSpPr txBox="1"/>
          <p:nvPr/>
        </p:nvSpPr>
        <p:spPr>
          <a:xfrm>
            <a:off x="615950" y="3810000"/>
            <a:ext cx="1623695"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025FAD"/>
                </a:solidFill>
                <a:latin typeface="Helvetica Neue LT Pro 75"/>
                <a:cs typeface="Helvetica Neue LT Pro 75"/>
              </a:rPr>
              <a:t>ME</a:t>
            </a:r>
            <a:r>
              <a:rPr sz="900" b="1" spc="-25" dirty="0">
                <a:solidFill>
                  <a:srgbClr val="025FAD"/>
                </a:solidFill>
                <a:latin typeface="Helvetica Neue LT Pro 75"/>
                <a:cs typeface="Helvetica Neue LT Pro 75"/>
              </a:rPr>
              <a:t>T</a:t>
            </a:r>
            <a:r>
              <a:rPr sz="900" b="1" spc="-20" dirty="0">
                <a:solidFill>
                  <a:srgbClr val="025FAD"/>
                </a:solidFill>
                <a:latin typeface="Helvetica Neue LT Pro 75"/>
                <a:cs typeface="Helvetica Neue LT Pro 75"/>
              </a:rPr>
              <a:t>HODS</a:t>
            </a:r>
            <a:r>
              <a:rPr sz="900" b="1" spc="-90" dirty="0">
                <a:solidFill>
                  <a:srgbClr val="025FAD"/>
                </a:solidFill>
                <a:latin typeface="Helvetica Neue LT Pro 75"/>
                <a:cs typeface="Helvetica Neue LT Pro 75"/>
              </a:rPr>
              <a:t> </a:t>
            </a:r>
            <a:r>
              <a:rPr sz="900" b="1" spc="-35" dirty="0">
                <a:solidFill>
                  <a:srgbClr val="025FAD"/>
                </a:solidFill>
                <a:latin typeface="Helvetica Neue LT Pro 75"/>
                <a:cs typeface="Helvetica Neue LT Pro 75"/>
              </a:rPr>
              <a:t>F</a:t>
            </a:r>
            <a:r>
              <a:rPr sz="900" b="1" spc="-25" dirty="0">
                <a:solidFill>
                  <a:srgbClr val="025FAD"/>
                </a:solidFill>
                <a:latin typeface="Helvetica Neue LT Pro 75"/>
                <a:cs typeface="Helvetica Neue LT Pro 75"/>
              </a:rPr>
              <a:t>OR</a:t>
            </a:r>
            <a:r>
              <a:rPr sz="900" b="1" spc="-90" dirty="0">
                <a:solidFill>
                  <a:srgbClr val="025FAD"/>
                </a:solidFill>
                <a:latin typeface="Helvetica Neue LT Pro 75"/>
                <a:cs typeface="Helvetica Neue LT Pro 75"/>
              </a:rPr>
              <a:t> </a:t>
            </a:r>
            <a:r>
              <a:rPr sz="900" b="1" spc="-20" dirty="0">
                <a:solidFill>
                  <a:srgbClr val="025FAD"/>
                </a:solidFill>
                <a:latin typeface="Helvetica Neue LT Pro 75"/>
                <a:cs typeface="Helvetica Neue LT Pro 75"/>
              </a:rPr>
              <a:t>C</a:t>
            </a:r>
            <a:r>
              <a:rPr sz="900" b="1" spc="-25" dirty="0">
                <a:solidFill>
                  <a:srgbClr val="025FAD"/>
                </a:solidFill>
                <a:latin typeface="Helvetica Neue LT Pro 75"/>
                <a:cs typeface="Helvetica Neue LT Pro 75"/>
              </a:rPr>
              <a:t>L</a:t>
            </a:r>
            <a:r>
              <a:rPr sz="900" b="1" dirty="0">
                <a:solidFill>
                  <a:srgbClr val="025FAD"/>
                </a:solidFill>
                <a:latin typeface="Helvetica Neue LT Pro 75"/>
                <a:cs typeface="Helvetica Neue LT Pro 75"/>
              </a:rPr>
              <a:t>E</a:t>
            </a:r>
            <a:r>
              <a:rPr sz="900" b="1" spc="-15" dirty="0">
                <a:solidFill>
                  <a:srgbClr val="025FAD"/>
                </a:solidFill>
                <a:latin typeface="Helvetica Neue LT Pro 75"/>
                <a:cs typeface="Helvetica Neue LT Pro 75"/>
              </a:rPr>
              <a:t>AN</a:t>
            </a:r>
            <a:r>
              <a:rPr sz="900" b="1" spc="-20" dirty="0">
                <a:solidFill>
                  <a:srgbClr val="025FAD"/>
                </a:solidFill>
                <a:latin typeface="Helvetica Neue LT Pro 75"/>
                <a:cs typeface="Helvetica Neue LT Pro 75"/>
              </a:rPr>
              <a:t>ING</a:t>
            </a:r>
            <a:r>
              <a:rPr sz="900" b="1" spc="-90"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a:t>
            </a:r>
            <a:r>
              <a:rPr sz="900" b="1" spc="-20" dirty="0">
                <a:solidFill>
                  <a:srgbClr val="025FAD"/>
                </a:solidFill>
                <a:latin typeface="Helvetica Neue LT Pro 75"/>
                <a:cs typeface="Helvetica Neue LT Pro 75"/>
              </a:rPr>
              <a:t>P</a:t>
            </a:r>
            <a:endParaRPr sz="900" dirty="0">
              <a:latin typeface="Helvetica Neue LT Pro 75"/>
              <a:cs typeface="Helvetica Neue LT Pro 75"/>
            </a:endParaRPr>
          </a:p>
        </p:txBody>
      </p:sp>
      <p:sp>
        <p:nvSpPr>
          <p:cNvPr id="15" name="object 15"/>
          <p:cNvSpPr/>
          <p:nvPr/>
        </p:nvSpPr>
        <p:spPr>
          <a:xfrm>
            <a:off x="457200" y="2971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3733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6019800"/>
            <a:ext cx="64452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HAN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L</a:t>
            </a:r>
            <a:r>
              <a:rPr sz="900" b="1" spc="10" dirty="0">
                <a:solidFill>
                  <a:srgbClr val="025FAD"/>
                </a:solidFill>
                <a:latin typeface="Helvetica Neue LT Pro 75"/>
                <a:cs typeface="Helvetica Neue LT Pro 75"/>
              </a:rPr>
              <a:t>ING</a:t>
            </a:r>
            <a:endParaRPr sz="900" dirty="0">
              <a:latin typeface="Helvetica Neue LT Pro 75"/>
              <a:cs typeface="Helvetica Neue LT Pro 75"/>
            </a:endParaRPr>
          </a:p>
        </p:txBody>
      </p:sp>
      <p:sp>
        <p:nvSpPr>
          <p:cNvPr id="26" name="object 26"/>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4</a:t>
            </a:fld>
            <a:endParaRPr sz="900">
              <a:latin typeface="Helvetica Neue LT Std 75"/>
              <a:cs typeface="Helvetica Neue LT Std 75"/>
            </a:endParaRPr>
          </a:p>
        </p:txBody>
      </p:sp>
      <p:sp>
        <p:nvSpPr>
          <p:cNvPr id="18" name="object 18"/>
          <p:cNvSpPr txBox="1"/>
          <p:nvPr/>
        </p:nvSpPr>
        <p:spPr>
          <a:xfrm>
            <a:off x="2675635" y="6019800"/>
            <a:ext cx="4213860" cy="2385268"/>
          </a:xfrm>
          <a:prstGeom prst="rect">
            <a:avLst/>
          </a:prstGeom>
        </p:spPr>
        <p:txBody>
          <a:bodyPr vert="horz" wrap="square" lIns="0" tIns="25400" rIns="0" bIns="0" rtlCol="0">
            <a:spAutoFit/>
          </a:bodyPr>
          <a:lstStyle/>
          <a:p>
            <a:pPr marL="12700" marR="5080">
              <a:lnSpc>
                <a:spcPts val="1000"/>
              </a:lnSpc>
              <a:spcBef>
                <a:spcPts val="200"/>
              </a:spcBef>
            </a:pPr>
            <a:r>
              <a:rPr lang="en-US" sz="900" spc="-10" dirty="0">
                <a:solidFill>
                  <a:srgbClr val="1C216F"/>
                </a:solidFill>
                <a:latin typeface="HelveticaNeueLTPro-Md"/>
                <a:cs typeface="HelveticaNeueLTPro-Md"/>
              </a:rPr>
              <a:t>Put on appropriate personal protective equipment (see Section 8). Eating, drinking and smoking should be prohibited in areas where this material is handled, stored and processed. Workers should wash hands and face before eating, drinking and smoking. Remove contaminated clothing and protective equipment before entering eating areas. Persons with a history of skin sensitization problems should not be employed in any process in which this product is used. Do not get in eyes or on skin or clothing. Do not ingest. Avoid breathing vapor or mist. Avoid release to the environment. Refer to special instructions/safety data sheet. Use only with adequate ventilation. Wear appropriate respirator when ventilation is inadequate.</a:t>
            </a:r>
          </a:p>
          <a:p>
            <a:pPr marL="12700" marR="5080">
              <a:lnSpc>
                <a:spcPts val="1000"/>
              </a:lnSpc>
              <a:spcBef>
                <a:spcPts val="200"/>
              </a:spcBef>
            </a:pPr>
            <a:r>
              <a:rPr lang="en-US" sz="900" spc="-10" dirty="0">
                <a:solidFill>
                  <a:srgbClr val="1C216F"/>
                </a:solidFill>
                <a:latin typeface="HelveticaNeueLTPro-Md"/>
                <a:cs typeface="HelveticaNeueLTPro-Md"/>
              </a:rPr>
              <a:t>Do not enter storage areas and confined spaces unless adequately ventilated. Keep in the original container or an approved alternative made from a compatible material, kept tightly closed when not in use. Store and use away from heat, sparks, open flame or any other ignition source. Use explosion-proof electrical (ventilating, lighting and material handling) equipment. Use non-sparking tools. Take precautionary measures against electrostatic discharges. To avoid fire or explosion, dissipate static electricity during transfer by grounding and bonding containers and equipment before transferring material. Empty containers retain product residue</a:t>
            </a:r>
          </a:p>
          <a:p>
            <a:pPr marL="12700" marR="5080">
              <a:lnSpc>
                <a:spcPts val="1000"/>
              </a:lnSpc>
              <a:spcBef>
                <a:spcPts val="200"/>
              </a:spcBef>
            </a:pPr>
            <a:r>
              <a:rPr lang="en-US" sz="900" spc="-10" dirty="0">
                <a:solidFill>
                  <a:srgbClr val="1C216F"/>
                </a:solidFill>
                <a:latin typeface="HelveticaNeueLTPro-Md"/>
                <a:cs typeface="HelveticaNeueLTPro-Md"/>
              </a:rPr>
              <a:t>and can be hazardous. Do not reuse container.</a:t>
            </a:r>
          </a:p>
        </p:txBody>
      </p:sp>
      <p:sp>
        <p:nvSpPr>
          <p:cNvPr id="19" name="object 19"/>
          <p:cNvSpPr txBox="1"/>
          <p:nvPr/>
        </p:nvSpPr>
        <p:spPr>
          <a:xfrm>
            <a:off x="615950" y="8458200"/>
            <a:ext cx="58801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O</a:t>
            </a:r>
            <a:r>
              <a:rPr sz="900" b="1" spc="3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0" name="object 20"/>
          <p:cNvSpPr txBox="1"/>
          <p:nvPr/>
        </p:nvSpPr>
        <p:spPr>
          <a:xfrm>
            <a:off x="2675000" y="8438699"/>
            <a:ext cx="4213860" cy="1077218"/>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Store in accordance with local regulations. Store in a segregated and approved area. Store in original container protected from direct sunlight in a dry, cool and well-ventilated area, away from incompatible materials (see Section 10) and food and drink. Eliminate all ignition sources. Separate from oxidizing materials. Keep container tightly closed and sealed until ready for use. Containers that have been opened must be carefully resealed and kept upright to prevent leakage. Do not</a:t>
            </a:r>
          </a:p>
          <a:p>
            <a:pPr marL="12700" marR="5080" algn="just">
              <a:lnSpc>
                <a:spcPts val="1000"/>
              </a:lnSpc>
              <a:spcBef>
                <a:spcPts val="200"/>
              </a:spcBef>
            </a:pPr>
            <a:r>
              <a:rPr lang="en-US" sz="900" spc="5" dirty="0">
                <a:solidFill>
                  <a:srgbClr val="1C216F"/>
                </a:solidFill>
                <a:latin typeface="HelveticaNeueLTPro-Md"/>
                <a:cs typeface="HelveticaNeueLTPro-Md"/>
              </a:rPr>
              <a:t>store in unlabeled containers. Use appropriate containment to avoid environmental contamination.</a:t>
            </a:r>
          </a:p>
        </p:txBody>
      </p:sp>
      <p:sp>
        <p:nvSpPr>
          <p:cNvPr id="21" name="object 21"/>
          <p:cNvSpPr txBox="1"/>
          <p:nvPr/>
        </p:nvSpPr>
        <p:spPr>
          <a:xfrm>
            <a:off x="615950" y="4419600"/>
            <a:ext cx="1563370" cy="392415"/>
          </a:xfrm>
          <a:prstGeom prst="rect">
            <a:avLst/>
          </a:prstGeom>
        </p:spPr>
        <p:txBody>
          <a:bodyPr vert="horz" wrap="square" lIns="0" tIns="12700" rIns="0" bIns="0" rtlCol="0">
            <a:spAutoFit/>
          </a:bodyPr>
          <a:lstStyle/>
          <a:p>
            <a:pPr marL="12700">
              <a:lnSpc>
                <a:spcPct val="100000"/>
              </a:lnSpc>
              <a:spcBef>
                <a:spcPts val="780"/>
              </a:spcBef>
            </a:pPr>
            <a:endParaRPr lang="en-US" sz="900" spc="10" dirty="0">
              <a:solidFill>
                <a:srgbClr val="1C216F"/>
              </a:solidFill>
              <a:latin typeface="HelveticaNeueLTPro-Md"/>
              <a:cs typeface="HelveticaNeueLTPro-Md"/>
            </a:endParaRPr>
          </a:p>
          <a:p>
            <a:pPr marL="12700">
              <a:lnSpc>
                <a:spcPct val="100000"/>
              </a:lnSpc>
              <a:spcBef>
                <a:spcPts val="780"/>
              </a:spcBef>
            </a:pPr>
            <a:r>
              <a:rPr sz="900" spc="10" dirty="0">
                <a:solidFill>
                  <a:srgbClr val="1C216F"/>
                </a:solidFill>
                <a:latin typeface="HelveticaNeueLTPro-Md"/>
                <a:cs typeface="HelveticaNeueLTPro-Md"/>
              </a:rPr>
              <a:t>Large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2" name="object 22"/>
          <p:cNvSpPr txBox="1"/>
          <p:nvPr/>
        </p:nvSpPr>
        <p:spPr>
          <a:xfrm>
            <a:off x="2675635" y="4343400"/>
            <a:ext cx="4213860" cy="1282402"/>
          </a:xfrm>
          <a:prstGeom prst="rect">
            <a:avLst/>
          </a:prstGeom>
        </p:spPr>
        <p:txBody>
          <a:bodyPr vert="horz" wrap="square" lIns="0" tIns="12700" rIns="0" bIns="0" rtlCol="0">
            <a:spAutoFit/>
          </a:bodyPr>
          <a:lstStyle/>
          <a:p>
            <a:pPr marL="12700" marR="5080" algn="just">
              <a:lnSpc>
                <a:spcPts val="1000"/>
              </a:lnSpc>
              <a:spcBef>
                <a:spcPts val="880"/>
              </a:spcBef>
            </a:pPr>
            <a:endParaRPr lang="en-US" sz="900" spc="-10" dirty="0">
              <a:solidFill>
                <a:srgbClr val="1C216F"/>
              </a:solidFill>
              <a:latin typeface="HelveticaNeueLTPro-Md"/>
              <a:cs typeface="HelveticaNeueLTPro-Md"/>
            </a:endParaRPr>
          </a:p>
          <a:p>
            <a:pPr marL="12700" marR="5080" algn="just">
              <a:lnSpc>
                <a:spcPts val="1000"/>
              </a:lnSpc>
              <a:spcBef>
                <a:spcPts val="880"/>
              </a:spcBef>
            </a:pPr>
            <a:r>
              <a:rPr lang="en-US" sz="900" spc="-10" dirty="0">
                <a:solidFill>
                  <a:srgbClr val="1C216F"/>
                </a:solidFill>
                <a:latin typeface="HelveticaNeueLTPro-Md"/>
                <a:cs typeface="HelveticaNeueLTPro-Md"/>
              </a:rPr>
              <a:t>Stop leak if without risk. Move containers from spill area. Approach release from upwind. Prevent entry into sewers, water courses, basements or confined areas. Wash spillages into an effluent treatment plant or proceed as follows. Contain and collect spillage with non-combustible, absorbent material e.g. sand, earth, vermiculite or diatomaceous earth and place in container for disposal according to local regulations. Use spark-proof tools and explosion-proof equipment. Dispose of via a licensed waste disposal contractor. Contaminated absorbent material may pose the same hazard as the spilled product.</a:t>
            </a:r>
            <a:endParaRPr sz="900" dirty="0">
              <a:latin typeface="HelveticaNeueLTPro-Md"/>
              <a:cs typeface="HelveticaNeueLTPro-Md"/>
            </a:endParaRPr>
          </a:p>
        </p:txBody>
      </p:sp>
      <p:sp>
        <p:nvSpPr>
          <p:cNvPr id="23" name="object 23"/>
          <p:cNvSpPr txBox="1"/>
          <p:nvPr/>
        </p:nvSpPr>
        <p:spPr>
          <a:xfrm>
            <a:off x="2675635" y="3962400"/>
            <a:ext cx="4214495"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Stop leak if without risk. Move containers from spill area. Dilute with water and mop up if water-soluble. Alternatively, or if water-insoluble, absorb with an inert dry material and place in an appropriate waste disposal container. Use spark-proof tools and explosion-proof equipment. Dispose of via a licensed waste disposal contractor.</a:t>
            </a:r>
            <a:endParaRPr sz="900" dirty="0">
              <a:latin typeface="HelveticaNeueLTPro-Md"/>
              <a:cs typeface="HelveticaNeueLTPro-Md"/>
            </a:endParaRPr>
          </a:p>
        </p:txBody>
      </p:sp>
      <p:sp>
        <p:nvSpPr>
          <p:cNvPr id="24" name="object 24"/>
          <p:cNvSpPr txBox="1"/>
          <p:nvPr/>
        </p:nvSpPr>
        <p:spPr>
          <a:xfrm>
            <a:off x="615950" y="3962400"/>
            <a:ext cx="5727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Small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8" name="object 8">
            <a:extLst>
              <a:ext uri="{FF2B5EF4-FFF2-40B4-BE49-F238E27FC236}">
                <a16:creationId xmlns:a16="http://schemas.microsoft.com/office/drawing/2014/main" id="{11A81B4D-3698-4977-9920-8A78892852BF}"/>
              </a:ext>
            </a:extLst>
          </p:cNvPr>
          <p:cNvSpPr txBox="1">
            <a:spLocks noGrp="1"/>
          </p:cNvSpPr>
          <p:nvPr>
            <p:ph type="title"/>
          </p:nvPr>
        </p:nvSpPr>
        <p:spPr>
          <a:xfrm>
            <a:off x="444500" y="889000"/>
            <a:ext cx="55753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ROYAL ROYALE GLOSS</a:t>
            </a:r>
            <a:endParaRPr sz="2350" dirty="0">
              <a:latin typeface="HelveticaNeueLTPro-Roman"/>
              <a:cs typeface="HelveticaNeueLTPro-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a:latin typeface="Helvetica Neue LT Pro 75"/>
              <a:cs typeface="Helvetica Neue LT Pro 75"/>
            </a:endParaRPr>
          </a:p>
        </p:txBody>
      </p:sp>
      <p:sp>
        <p:nvSpPr>
          <p:cNvPr id="9" name="object 9"/>
          <p:cNvSpPr txBox="1"/>
          <p:nvPr/>
        </p:nvSpPr>
        <p:spPr>
          <a:xfrm>
            <a:off x="2675635" y="2172811"/>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10" name="object 10"/>
          <p:cNvSpPr txBox="1"/>
          <p:nvPr/>
        </p:nvSpPr>
        <p:spPr>
          <a:xfrm>
            <a:off x="615950" y="2172811"/>
            <a:ext cx="755650" cy="2898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11" name="object 11"/>
          <p:cNvSpPr txBox="1"/>
          <p:nvPr/>
        </p:nvSpPr>
        <p:spPr>
          <a:xfrm>
            <a:off x="2675635" y="2667000"/>
            <a:ext cx="3139440" cy="846386"/>
          </a:xfrm>
          <a:prstGeom prst="rect">
            <a:avLst/>
          </a:prstGeom>
        </p:spPr>
        <p:txBody>
          <a:bodyPr vert="horz" wrap="square" lIns="0" tIns="12700" rIns="0" bIns="0" rtlCol="0">
            <a:spAutoFit/>
          </a:bodyPr>
          <a:lstStyle/>
          <a:p>
            <a:pPr marL="12700">
              <a:lnSpc>
                <a:spcPts val="1040"/>
              </a:lnSpc>
              <a:spcBef>
                <a:spcPts val="100"/>
              </a:spcBef>
            </a:pPr>
            <a:r>
              <a:rPr lang="en-TT" sz="900" b="1" spc="-5" dirty="0">
                <a:solidFill>
                  <a:srgbClr val="1C216F"/>
                </a:solidFill>
                <a:latin typeface="Helvetica Neue LT Pro 75"/>
                <a:cs typeface="Helvetica Neue LT Pro 75"/>
              </a:rPr>
              <a:t>EU OEL (Europe, 12/2009). Notes: list of indicative</a:t>
            </a:r>
          </a:p>
          <a:p>
            <a:pPr marL="12700">
              <a:lnSpc>
                <a:spcPts val="1040"/>
              </a:lnSpc>
              <a:spcBef>
                <a:spcPts val="100"/>
              </a:spcBef>
            </a:pPr>
            <a:r>
              <a:rPr lang="en-TT" sz="900" b="1" spc="-5" dirty="0">
                <a:solidFill>
                  <a:srgbClr val="1C216F"/>
                </a:solidFill>
                <a:latin typeface="Helvetica Neue LT Pro 75"/>
                <a:cs typeface="Helvetica Neue LT Pro 75"/>
              </a:rPr>
              <a:t>occupational exposure limit values </a:t>
            </a:r>
          </a:p>
          <a:p>
            <a:pPr marL="12700">
              <a:lnSpc>
                <a:spcPts val="1040"/>
              </a:lnSpc>
              <a:spcBef>
                <a:spcPts val="100"/>
              </a:spcBef>
            </a:pPr>
            <a:r>
              <a:rPr lang="en-TT" sz="900" b="1" spc="-5" dirty="0">
                <a:solidFill>
                  <a:srgbClr val="1C216F"/>
                </a:solidFill>
                <a:latin typeface="Helvetica Neue LT Pro 75"/>
                <a:cs typeface="Helvetica Neue LT Pro 75"/>
              </a:rPr>
              <a:t>TWA: 67.5 mg/m3 8 hours.</a:t>
            </a:r>
          </a:p>
          <a:p>
            <a:pPr marL="12700">
              <a:lnSpc>
                <a:spcPts val="1040"/>
              </a:lnSpc>
              <a:spcBef>
                <a:spcPts val="100"/>
              </a:spcBef>
            </a:pPr>
            <a:r>
              <a:rPr lang="en-TT" sz="900" b="1" spc="-5" dirty="0">
                <a:solidFill>
                  <a:srgbClr val="1C216F"/>
                </a:solidFill>
                <a:latin typeface="Helvetica Neue LT Pro 75"/>
                <a:cs typeface="Helvetica Neue LT Pro 75"/>
              </a:rPr>
              <a:t>TWA: 10 ppm 8 hours.</a:t>
            </a:r>
          </a:p>
          <a:p>
            <a:pPr marL="12700">
              <a:lnSpc>
                <a:spcPts val="1040"/>
              </a:lnSpc>
              <a:spcBef>
                <a:spcPts val="100"/>
              </a:spcBef>
            </a:pPr>
            <a:r>
              <a:rPr lang="en-TT" sz="900" b="1" spc="-5" dirty="0">
                <a:solidFill>
                  <a:srgbClr val="1C216F"/>
                </a:solidFill>
                <a:latin typeface="Helvetica Neue LT Pro 75"/>
                <a:cs typeface="Helvetica Neue LT Pro 75"/>
              </a:rPr>
              <a:t>STEL: 101.2 mg/m3 15 minutes. </a:t>
            </a:r>
          </a:p>
          <a:p>
            <a:pPr marL="12700">
              <a:lnSpc>
                <a:spcPts val="1040"/>
              </a:lnSpc>
              <a:spcBef>
                <a:spcPts val="100"/>
              </a:spcBef>
            </a:pPr>
            <a:r>
              <a:rPr lang="en-TT" sz="900" b="1" spc="-5" dirty="0">
                <a:solidFill>
                  <a:srgbClr val="1C216F"/>
                </a:solidFill>
                <a:latin typeface="Helvetica Neue LT Pro 75"/>
                <a:cs typeface="Helvetica Neue LT Pro 75"/>
              </a:rPr>
              <a:t>STEL: 15 ppm 15 minutes.</a:t>
            </a:r>
          </a:p>
        </p:txBody>
      </p:sp>
      <p:sp>
        <p:nvSpPr>
          <p:cNvPr id="12" name="object 12"/>
          <p:cNvSpPr txBox="1"/>
          <p:nvPr/>
        </p:nvSpPr>
        <p:spPr>
          <a:xfrm>
            <a:off x="615950" y="2656840"/>
            <a:ext cx="1822450"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2-(2-butoxyethoxy)ethanol</a:t>
            </a:r>
            <a:endParaRPr sz="900" dirty="0">
              <a:latin typeface="Helvetica Neue LT Pro 75"/>
              <a:cs typeface="Helvetica Neue LT Pro 75"/>
            </a:endParaRPr>
          </a:p>
        </p:txBody>
      </p:sp>
      <p:sp>
        <p:nvSpPr>
          <p:cNvPr id="13" name="object 13"/>
          <p:cNvSpPr txBox="1"/>
          <p:nvPr/>
        </p:nvSpPr>
        <p:spPr>
          <a:xfrm>
            <a:off x="2675635" y="5181600"/>
            <a:ext cx="2593340" cy="538609"/>
          </a:xfrm>
          <a:prstGeom prst="rect">
            <a:avLst/>
          </a:prstGeom>
        </p:spPr>
        <p:txBody>
          <a:bodyPr vert="horz" wrap="square" lIns="0" tIns="12700" rIns="0" bIns="0" rtlCol="0">
            <a:spAutoFit/>
          </a:bodyPr>
          <a:lstStyle/>
          <a:p>
            <a:pPr marL="12700">
              <a:lnSpc>
                <a:spcPts val="1040"/>
              </a:lnSpc>
              <a:spcBef>
                <a:spcPts val="100"/>
              </a:spcBef>
            </a:pPr>
            <a:r>
              <a:rPr lang="en-US" sz="900" b="1" spc="-30"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30" dirty="0">
                <a:solidFill>
                  <a:srgbClr val="1C216F"/>
                </a:solidFill>
                <a:latin typeface="Helvetica Neue LT Pro 75"/>
                <a:cs typeface="Helvetica Neue LT Pro 75"/>
              </a:rPr>
              <a:t>TWA: 10 ppm 8 hours. Form: Inhalable fraction and vapor</a:t>
            </a:r>
          </a:p>
          <a:p>
            <a:pPr marL="12700">
              <a:lnSpc>
                <a:spcPts val="1040"/>
              </a:lnSpc>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14" name="object 14"/>
          <p:cNvSpPr txBox="1"/>
          <p:nvPr/>
        </p:nvSpPr>
        <p:spPr>
          <a:xfrm>
            <a:off x="615950" y="5224378"/>
            <a:ext cx="1593850"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2-(2-butoxyethoxy)ethanol</a:t>
            </a:r>
            <a:endParaRPr sz="900" dirty="0">
              <a:latin typeface="Helvetica Neue LT Pro 75"/>
              <a:cs typeface="Helvetica Neue LT Pro 75"/>
            </a:endParaRPr>
          </a:p>
        </p:txBody>
      </p:sp>
      <p:sp>
        <p:nvSpPr>
          <p:cNvPr id="15" name="object 15"/>
          <p:cNvSpPr txBox="1"/>
          <p:nvPr/>
        </p:nvSpPr>
        <p:spPr>
          <a:xfrm>
            <a:off x="2675635" y="5882640"/>
            <a:ext cx="2984500" cy="282129"/>
          </a:xfrm>
          <a:prstGeom prst="rect">
            <a:avLst/>
          </a:prstGeom>
        </p:spPr>
        <p:txBody>
          <a:bodyPr vert="horz" wrap="square" lIns="0" tIns="12700" rIns="0" bIns="0" rtlCol="0">
            <a:spAutoFit/>
          </a:bodyPr>
          <a:lstStyle/>
          <a:p>
            <a:pPr marL="12700">
              <a:lnSpc>
                <a:spcPts val="1040"/>
              </a:lnSpc>
              <a:spcBef>
                <a:spcPts val="100"/>
              </a:spcBef>
            </a:pPr>
            <a:r>
              <a:rPr lang="en-US" sz="900" b="1" spc="-30"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30" dirty="0">
                <a:solidFill>
                  <a:srgbClr val="1C216F"/>
                </a:solidFill>
                <a:latin typeface="Helvetica Neue LT Pro 75"/>
                <a:cs typeface="Helvetica Neue LT Pro 75"/>
              </a:rPr>
              <a:t>TWA: 6 mg/m3 10 hours.</a:t>
            </a:r>
          </a:p>
        </p:txBody>
      </p:sp>
      <p:sp>
        <p:nvSpPr>
          <p:cNvPr id="16" name="object 16"/>
          <p:cNvSpPr txBox="1"/>
          <p:nvPr/>
        </p:nvSpPr>
        <p:spPr>
          <a:xfrm>
            <a:off x="615949" y="5867400"/>
            <a:ext cx="112966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silicon dioxide</a:t>
            </a:r>
            <a:endParaRPr sz="900" dirty="0">
              <a:latin typeface="Helvetica Neue LT Pro 75"/>
              <a:cs typeface="Helvetica Neue LT Pro 75"/>
            </a:endParaRPr>
          </a:p>
        </p:txBody>
      </p:sp>
      <p:sp>
        <p:nvSpPr>
          <p:cNvPr id="19" name="object 19"/>
          <p:cNvSpPr txBox="1"/>
          <p:nvPr/>
        </p:nvSpPr>
        <p:spPr>
          <a:xfrm>
            <a:off x="2675635" y="3657600"/>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20" name="object 20"/>
          <p:cNvSpPr txBox="1"/>
          <p:nvPr/>
        </p:nvSpPr>
        <p:spPr>
          <a:xfrm>
            <a:off x="615950" y="3657600"/>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diuron (ISO)</a:t>
            </a:r>
            <a:endParaRPr sz="900" dirty="0">
              <a:latin typeface="Helvetica Neue LT Pro 75"/>
              <a:cs typeface="Helvetica Neue LT Pro 75"/>
            </a:endParaRPr>
          </a:p>
        </p:txBody>
      </p:sp>
      <p:sp>
        <p:nvSpPr>
          <p:cNvPr id="21" name="object 21"/>
          <p:cNvSpPr txBox="1"/>
          <p:nvPr/>
        </p:nvSpPr>
        <p:spPr>
          <a:xfrm>
            <a:off x="2675635" y="4191000"/>
            <a:ext cx="3139440" cy="820738"/>
          </a:xfrm>
          <a:prstGeom prst="rect">
            <a:avLst/>
          </a:prstGeom>
        </p:spPr>
        <p:txBody>
          <a:bodyPr vert="horz" wrap="square" lIns="0" tIns="12700" rIns="0" bIns="0" rtlCol="0">
            <a:spAutoFit/>
          </a:bodyPr>
          <a:lstStyle/>
          <a:p>
            <a:pPr marL="12700">
              <a:lnSpc>
                <a:spcPts val="1040"/>
              </a:lnSpc>
              <a:spcBef>
                <a:spcPts val="100"/>
              </a:spcBef>
            </a:pPr>
            <a:r>
              <a:rPr lang="en-TT"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TT" sz="900" b="1" spc="-5" dirty="0">
                <a:solidFill>
                  <a:srgbClr val="1C216F"/>
                </a:solidFill>
                <a:latin typeface="Helvetica Neue LT Pro 75"/>
                <a:cs typeface="Helvetica Neue LT Pro 75"/>
              </a:rPr>
              <a:t>TWA: 10 mg/m3 8 hours.</a:t>
            </a:r>
          </a:p>
          <a:p>
            <a:pPr marL="12700">
              <a:lnSpc>
                <a:spcPts val="1040"/>
              </a:lnSpc>
              <a:spcBef>
                <a:spcPts val="100"/>
              </a:spcBef>
            </a:pPr>
            <a:r>
              <a:rPr lang="en-TT" sz="900" b="1" spc="-5" dirty="0">
                <a:solidFill>
                  <a:srgbClr val="1C216F"/>
                </a:solidFill>
                <a:latin typeface="Helvetica Neue LT Pro 75"/>
                <a:cs typeface="Helvetica Neue LT Pro 75"/>
              </a:rPr>
              <a:t>OSHA PEL 1989 (United States, 3/1989). TWA: 10 mg/m3 8 hours. Form: Total dust OSHA PEL (United States, 6/2010).</a:t>
            </a:r>
          </a:p>
          <a:p>
            <a:pPr marL="12700">
              <a:lnSpc>
                <a:spcPts val="1040"/>
              </a:lnSpc>
              <a:spcBef>
                <a:spcPts val="100"/>
              </a:spcBef>
            </a:pPr>
            <a:r>
              <a:rPr lang="en-TT" sz="900" b="1" spc="-5" dirty="0">
                <a:solidFill>
                  <a:srgbClr val="1C216F"/>
                </a:solidFill>
                <a:latin typeface="Helvetica Neue LT Pro 75"/>
                <a:cs typeface="Helvetica Neue LT Pro 75"/>
              </a:rPr>
              <a:t>TWA: 15 mg/m3 8 hours. Form: Total dust</a:t>
            </a:r>
          </a:p>
        </p:txBody>
      </p:sp>
      <p:sp>
        <p:nvSpPr>
          <p:cNvPr id="22" name="object 22"/>
          <p:cNvSpPr txBox="1"/>
          <p:nvPr/>
        </p:nvSpPr>
        <p:spPr>
          <a:xfrm>
            <a:off x="615950" y="4191000"/>
            <a:ext cx="1410335" cy="151323"/>
          </a:xfrm>
          <a:prstGeom prst="rect">
            <a:avLst/>
          </a:prstGeom>
        </p:spPr>
        <p:txBody>
          <a:bodyPr vert="horz" wrap="square" lIns="0" tIns="12700" rIns="0" bIns="0" rtlCol="0">
            <a:spAutoFit/>
          </a:bodyPr>
          <a:lstStyle/>
          <a:p>
            <a:pPr marL="12700">
              <a:lnSpc>
                <a:spcPct val="100000"/>
              </a:lnSpc>
              <a:spcBef>
                <a:spcPts val="100"/>
              </a:spcBef>
            </a:pPr>
            <a:r>
              <a:rPr lang="en-TT" sz="900" b="1" spc="-5"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23" name="object 23"/>
          <p:cNvSpPr txBox="1"/>
          <p:nvPr/>
        </p:nvSpPr>
        <p:spPr>
          <a:xfrm>
            <a:off x="615950" y="1926814"/>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4" name="object 24"/>
          <p:cNvSpPr txBox="1"/>
          <p:nvPr/>
        </p:nvSpPr>
        <p:spPr>
          <a:xfrm>
            <a:off x="2675635" y="1926814"/>
            <a:ext cx="1986914"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a:latin typeface="Helvetica Neue LT Pro 75"/>
              <a:cs typeface="Helvetica Neue LT Pro 75"/>
            </a:endParaRPr>
          </a:p>
        </p:txBody>
      </p:sp>
      <p:sp>
        <p:nvSpPr>
          <p:cNvPr id="25" name="object 25"/>
          <p:cNvSpPr txBox="1"/>
          <p:nvPr/>
        </p:nvSpPr>
        <p:spPr>
          <a:xfrm>
            <a:off x="615950" y="1637104"/>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a:latin typeface="Helvetica Neue LT Pro 75"/>
              <a:cs typeface="Helvetica Neue LT Pro 75"/>
            </a:endParaRPr>
          </a:p>
        </p:txBody>
      </p:sp>
      <p:sp>
        <p:nvSpPr>
          <p:cNvPr id="26" name="object 26"/>
          <p:cNvSpPr/>
          <p:nvPr/>
        </p:nvSpPr>
        <p:spPr>
          <a:xfrm>
            <a:off x="576072" y="18900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576072" y="213600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576072" y="5791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576072" y="5105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576072" y="4114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2" name="object 32"/>
          <p:cNvSpPr/>
          <p:nvPr/>
        </p:nvSpPr>
        <p:spPr>
          <a:xfrm>
            <a:off x="576072" y="3581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p:nvPr/>
        </p:nvSpPr>
        <p:spPr>
          <a:xfrm>
            <a:off x="576072" y="2590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5</a:t>
            </a:fld>
            <a:endParaRPr dirty="0"/>
          </a:p>
        </p:txBody>
      </p:sp>
      <p:sp>
        <p:nvSpPr>
          <p:cNvPr id="34" name="object 8">
            <a:extLst>
              <a:ext uri="{FF2B5EF4-FFF2-40B4-BE49-F238E27FC236}">
                <a16:creationId xmlns:a16="http://schemas.microsoft.com/office/drawing/2014/main" id="{64BA6477-2B9D-4484-8A6D-5827C9748982}"/>
              </a:ext>
            </a:extLst>
          </p:cNvPr>
          <p:cNvSpPr txBox="1">
            <a:spLocks noGrp="1"/>
          </p:cNvSpPr>
          <p:nvPr>
            <p:ph type="title"/>
          </p:nvPr>
        </p:nvSpPr>
        <p:spPr>
          <a:xfrm>
            <a:off x="444500" y="889000"/>
            <a:ext cx="50419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ROYAL ROYALE GLOSS</a:t>
            </a:r>
            <a:endParaRPr sz="2350" dirty="0">
              <a:latin typeface="HelveticaNeueLTPro-Roman"/>
              <a:cs typeface="HelveticaNeueLTPro-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a:latin typeface="Helvetica Neue LT Pro 75"/>
              <a:cs typeface="Helvetica Neue LT Pro 75"/>
            </a:endParaRPr>
          </a:p>
        </p:txBody>
      </p:sp>
      <p:sp>
        <p:nvSpPr>
          <p:cNvPr id="9" name="object 9"/>
          <p:cNvSpPr txBox="1"/>
          <p:nvPr/>
        </p:nvSpPr>
        <p:spPr>
          <a:xfrm>
            <a:off x="2617470" y="1680962"/>
            <a:ext cx="4213860" cy="1692771"/>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If this product contains ingredients with exposure limits, personal, workplace atmosphere or biological monitoring may be required to determine the effectiveness of the ventilation or other control measures and/or the necessity to use respiratory protective equipment. Reference should be made to monitoring standards, such as the following: European Standard EN 689 (Workplace atmospheres - Guidance for the assessment of exposure by inhalation to chemical agents for comparison with limit values and measurement strategy) European Standard EN 14042 (Workplace atmospheres - Guide for the application and use of procedures for the assessment of exposure to chemical and biological agents) European Standard EN 482 (Workplace atmospheres - General requirements for the performance of procedures for the measurement of chemical agents) Reference to national guidance documents for methods for the determination of hazardous substances will also be required.</a:t>
            </a:r>
            <a:endParaRPr sz="900" dirty="0">
              <a:latin typeface="HelveticaNeueLTPro-Md"/>
              <a:cs typeface="HelveticaNeueLTPro-Md"/>
            </a:endParaRPr>
          </a:p>
        </p:txBody>
      </p:sp>
      <p:sp>
        <p:nvSpPr>
          <p:cNvPr id="10" name="object 10"/>
          <p:cNvSpPr txBox="1"/>
          <p:nvPr/>
        </p:nvSpPr>
        <p:spPr>
          <a:xfrm>
            <a:off x="615950" y="1682822"/>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a:latin typeface="Helvetica Neue LT Pro 75"/>
              <a:cs typeface="Helvetica Neue LT Pro 75"/>
            </a:endParaRPr>
          </a:p>
        </p:txBody>
      </p:sp>
      <p:sp>
        <p:nvSpPr>
          <p:cNvPr id="11" name="object 11"/>
          <p:cNvSpPr txBox="1"/>
          <p:nvPr/>
        </p:nvSpPr>
        <p:spPr>
          <a:xfrm>
            <a:off x="2675635" y="3412370"/>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Use only with adequate ventilation. Use process enclosures, local exhaust ventilation or other engineering controls to keep worker exposure to airborne contaminants below any recommended or statutory limits. The engineering controls also need to keep gas, vapor or dust concentrations below any lower explosive limits. Use explosion-proof ventilation equipment.</a:t>
            </a:r>
            <a:endParaRPr sz="900" dirty="0">
              <a:latin typeface="HelveticaNeueLTPro-Md"/>
              <a:cs typeface="HelveticaNeueLTPro-Md"/>
            </a:endParaRPr>
          </a:p>
        </p:txBody>
      </p:sp>
      <p:sp>
        <p:nvSpPr>
          <p:cNvPr id="12" name="object 12"/>
          <p:cNvSpPr txBox="1"/>
          <p:nvPr/>
        </p:nvSpPr>
        <p:spPr>
          <a:xfrm>
            <a:off x="615950" y="341237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OCCUPATIONAL </a:t>
            </a:r>
            <a:r>
              <a:rPr sz="900" b="1" spc="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a:latin typeface="Helvetica Neue LT Pro 75"/>
              <a:cs typeface="Helvetica Neue LT Pro 75"/>
            </a:endParaRPr>
          </a:p>
        </p:txBody>
      </p:sp>
      <p:sp>
        <p:nvSpPr>
          <p:cNvPr id="13" name="object 13"/>
          <p:cNvSpPr txBox="1"/>
          <p:nvPr/>
        </p:nvSpPr>
        <p:spPr>
          <a:xfrm>
            <a:off x="2675635" y="4252913"/>
            <a:ext cx="4213860" cy="795089"/>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Wash hands, forearms and face thoroughly after handling chemical products, before eating, smoking and using the lavatory and at the end of the working period. Appropriate techniques should be used to remove potentially contaminated clothing. Contaminated work clothing should not be allowed out of the workplace. Wash contaminated clothing before reusing. Ensure that eyewash stations and safety showers are close to the workstation location.</a:t>
            </a:r>
            <a:endParaRPr sz="900" dirty="0">
              <a:latin typeface="HelveticaNeueLTPro-Md"/>
              <a:cs typeface="HelveticaNeueLTPro-Md"/>
            </a:endParaRPr>
          </a:p>
        </p:txBody>
      </p:sp>
      <p:sp>
        <p:nvSpPr>
          <p:cNvPr id="14" name="object 14"/>
          <p:cNvSpPr txBox="1"/>
          <p:nvPr/>
        </p:nvSpPr>
        <p:spPr>
          <a:xfrm>
            <a:off x="615950" y="4252913"/>
            <a:ext cx="123952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HYGIENE</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MEASURES</a:t>
            </a:r>
            <a:endParaRPr sz="900">
              <a:latin typeface="Helvetica Neue LT Pro 75"/>
              <a:cs typeface="Helvetica Neue LT Pro 75"/>
            </a:endParaRPr>
          </a:p>
        </p:txBody>
      </p:sp>
      <p:sp>
        <p:nvSpPr>
          <p:cNvPr id="15" name="object 15"/>
          <p:cNvSpPr txBox="1"/>
          <p:nvPr/>
        </p:nvSpPr>
        <p:spPr>
          <a:xfrm>
            <a:off x="2675635" y="5093460"/>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sz="900" spc="-10" dirty="0">
                <a:solidFill>
                  <a:srgbClr val="1C216F"/>
                </a:solidFill>
                <a:latin typeface="HelveticaNeueLTPro-Md"/>
                <a:cs typeface="HelveticaNeueLTPro-Md"/>
              </a:rPr>
              <a:t>Use</a:t>
            </a:r>
            <a:r>
              <a:rPr sz="900" spc="-75"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properly</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fitted,</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air-purifying</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air-fed</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respirator</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complying</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a:t>
            </a:r>
            <a:r>
              <a:rPr sz="900" spc="-75" dirty="0">
                <a:solidFill>
                  <a:srgbClr val="1C216F"/>
                </a:solidFill>
                <a:latin typeface="HelveticaNeueLTPro-Md"/>
                <a:cs typeface="HelveticaNeueLTPro-Md"/>
              </a:rPr>
              <a:t> </a:t>
            </a:r>
            <a:r>
              <a:rPr sz="900" spc="-5" dirty="0">
                <a:solidFill>
                  <a:srgbClr val="1C216F"/>
                </a:solidFill>
                <a:latin typeface="HelveticaNeueLTPro-Md"/>
                <a:cs typeface="HelveticaNeueLTPro-Md"/>
              </a:rPr>
              <a:t>an</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approved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standard</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if</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risk</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assessment</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indicates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this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necessary.</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Respirator</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selection</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must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based</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on</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known</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anticipated</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exposure</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levels,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product</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and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safe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working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limits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selected</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respirator.</a:t>
            </a:r>
            <a:endParaRPr sz="900" dirty="0">
              <a:latin typeface="HelveticaNeueLTPro-Md"/>
              <a:cs typeface="HelveticaNeueLTPro-Md"/>
            </a:endParaRPr>
          </a:p>
        </p:txBody>
      </p:sp>
      <p:sp>
        <p:nvSpPr>
          <p:cNvPr id="16" name="object 16"/>
          <p:cNvSpPr txBox="1"/>
          <p:nvPr/>
        </p:nvSpPr>
        <p:spPr>
          <a:xfrm>
            <a:off x="615950" y="5093460"/>
            <a:ext cx="1644014"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RESPIRATORY</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7" name="object 17"/>
          <p:cNvSpPr txBox="1"/>
          <p:nvPr/>
        </p:nvSpPr>
        <p:spPr>
          <a:xfrm>
            <a:off x="2675635" y="5826565"/>
            <a:ext cx="4213860" cy="948978"/>
          </a:xfrm>
          <a:prstGeom prst="rect">
            <a:avLst/>
          </a:prstGeom>
        </p:spPr>
        <p:txBody>
          <a:bodyPr vert="horz" wrap="square" lIns="0" tIns="25400" rIns="0" bIns="0" rtlCol="0">
            <a:spAutoFit/>
          </a:bodyPr>
          <a:lstStyle/>
          <a:p>
            <a:pPr marL="12700" marR="5080">
              <a:lnSpc>
                <a:spcPts val="1000"/>
              </a:lnSpc>
              <a:spcBef>
                <a:spcPts val="200"/>
              </a:spcBef>
            </a:pPr>
            <a:r>
              <a:rPr lang="en-US" sz="900" spc="-20" dirty="0">
                <a:solidFill>
                  <a:srgbClr val="1C216F"/>
                </a:solidFill>
                <a:latin typeface="HelveticaNeueLTPro-Md"/>
                <a:cs typeface="HelveticaNeueLTPro-Md"/>
              </a:rPr>
              <a:t>Chemical-resistant, impervious gloves complying with an approved standard should be worn at all times when handling chemical products if a risk assessment indicates this is necessary. Considering the parameters specified by the glove manufacturer, check during use that the gloves are still retaining their protective properties. It</a:t>
            </a:r>
          </a:p>
          <a:p>
            <a:pPr marL="12700" marR="5080">
              <a:lnSpc>
                <a:spcPts val="1000"/>
              </a:lnSpc>
              <a:spcBef>
                <a:spcPts val="200"/>
              </a:spcBef>
            </a:pPr>
            <a:r>
              <a:rPr lang="en-US" sz="900" spc="-20" dirty="0">
                <a:solidFill>
                  <a:srgbClr val="1C216F"/>
                </a:solidFill>
                <a:latin typeface="HelveticaNeueLTPro-Md"/>
                <a:cs typeface="HelveticaNeueLTPro-Md"/>
              </a:rPr>
              <a:t>should be noted that the time to breakthrough for any glove material may be different for different glove manufacturers. In the case of mixtures, consisting of several substances, the protection time of the gloves cannot be accurately estimated.</a:t>
            </a:r>
          </a:p>
        </p:txBody>
      </p:sp>
      <p:sp>
        <p:nvSpPr>
          <p:cNvPr id="18" name="object 18"/>
          <p:cNvSpPr txBox="1"/>
          <p:nvPr/>
        </p:nvSpPr>
        <p:spPr>
          <a:xfrm>
            <a:off x="615950" y="5807006"/>
            <a:ext cx="115760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HAND</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9" name="object 19"/>
          <p:cNvSpPr txBox="1"/>
          <p:nvPr/>
        </p:nvSpPr>
        <p:spPr>
          <a:xfrm>
            <a:off x="2675635" y="6901552"/>
            <a:ext cx="4213860" cy="692497"/>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Safety eyewear complying with an approved standard should be used when a risk assessment indicates this is necessary to avoid exposure to liquid splashes, mists or dusts. If contact is possible, the following protection should be worn, unless the assessment indicates a higher degree of protection: safety glasses with side-</a:t>
            </a:r>
          </a:p>
          <a:p>
            <a:pPr marL="12700" marR="5080" algn="just">
              <a:lnSpc>
                <a:spcPts val="1000"/>
              </a:lnSpc>
              <a:spcBef>
                <a:spcPts val="200"/>
              </a:spcBef>
            </a:pPr>
            <a:r>
              <a:rPr lang="en-US" sz="900" spc="-5" dirty="0">
                <a:solidFill>
                  <a:srgbClr val="1C216F"/>
                </a:solidFill>
                <a:latin typeface="HelveticaNeueLTPro-Md"/>
                <a:cs typeface="HelveticaNeueLTPro-Md"/>
              </a:rPr>
              <a:t>shields.</a:t>
            </a:r>
          </a:p>
        </p:txBody>
      </p:sp>
      <p:sp>
        <p:nvSpPr>
          <p:cNvPr id="20" name="object 20"/>
          <p:cNvSpPr txBox="1"/>
          <p:nvPr/>
        </p:nvSpPr>
        <p:spPr>
          <a:xfrm>
            <a:off x="615950" y="6901552"/>
            <a:ext cx="10496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3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1" name="object 21"/>
          <p:cNvSpPr txBox="1"/>
          <p:nvPr/>
        </p:nvSpPr>
        <p:spPr>
          <a:xfrm>
            <a:off x="2675635" y="7686040"/>
            <a:ext cx="4213860" cy="436017"/>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Personal protective equipment for the body should be selected based on the task</a:t>
            </a:r>
          </a:p>
          <a:p>
            <a:pPr marL="12700" marR="5080" algn="just">
              <a:lnSpc>
                <a:spcPts val="1000"/>
              </a:lnSpc>
              <a:spcBef>
                <a:spcPts val="200"/>
              </a:spcBef>
            </a:pPr>
            <a:r>
              <a:rPr lang="en-US" sz="900" spc="-10" dirty="0">
                <a:solidFill>
                  <a:srgbClr val="1C216F"/>
                </a:solidFill>
                <a:latin typeface="HelveticaNeueLTPro-Md"/>
                <a:cs typeface="HelveticaNeueLTPro-Md"/>
              </a:rPr>
              <a:t>being performed and the risks involved and should be approved by a specialist before handling this product.</a:t>
            </a:r>
          </a:p>
        </p:txBody>
      </p:sp>
      <p:sp>
        <p:nvSpPr>
          <p:cNvPr id="22" name="object 22"/>
          <p:cNvSpPr txBox="1"/>
          <p:nvPr/>
        </p:nvSpPr>
        <p:spPr>
          <a:xfrm>
            <a:off x="615950" y="7615097"/>
            <a:ext cx="1100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3" name="object 23"/>
          <p:cNvSpPr txBox="1"/>
          <p:nvPr/>
        </p:nvSpPr>
        <p:spPr>
          <a:xfrm>
            <a:off x="2675635" y="8458200"/>
            <a:ext cx="4213860" cy="564257"/>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Emissions from ventilation or work process equipment should be checked to ensure they comply with the requirements of environmental protection legislation. In some </a:t>
            </a:r>
          </a:p>
          <a:p>
            <a:pPr marL="12700" marR="5080" algn="just">
              <a:lnSpc>
                <a:spcPts val="1000"/>
              </a:lnSpc>
              <a:spcBef>
                <a:spcPts val="200"/>
              </a:spcBef>
            </a:pPr>
            <a:r>
              <a:rPr lang="en-US" sz="900" spc="-20" dirty="0">
                <a:solidFill>
                  <a:srgbClr val="1C216F"/>
                </a:solidFill>
                <a:latin typeface="HelveticaNeueLTPro-Md"/>
                <a:cs typeface="HelveticaNeueLTPro-Md"/>
              </a:rPr>
              <a:t>cases, fume scrubbers, filters or engineering modifications to the process equipment will be necessary to reduce emissions to acceptable levels.</a:t>
            </a:r>
          </a:p>
        </p:txBody>
      </p:sp>
      <p:sp>
        <p:nvSpPr>
          <p:cNvPr id="24" name="object 24"/>
          <p:cNvSpPr txBox="1"/>
          <p:nvPr/>
        </p:nvSpPr>
        <p:spPr>
          <a:xfrm>
            <a:off x="615950" y="845820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ENVIRONMENTAL </a:t>
            </a:r>
            <a:r>
              <a:rPr sz="900" b="1" spc="10" dirty="0">
                <a:solidFill>
                  <a:srgbClr val="025FAD"/>
                </a:solidFill>
                <a:latin typeface="Helvetica Neue LT Pro 75"/>
                <a:cs typeface="Helvetica Neue LT Pro 75"/>
              </a:rPr>
              <a:t> 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dirty="0">
              <a:latin typeface="Helvetica Neue LT Pro 75"/>
              <a:cs typeface="Helvetica Neue LT Pro 75"/>
            </a:endParaRPr>
          </a:p>
        </p:txBody>
      </p:sp>
      <p:sp>
        <p:nvSpPr>
          <p:cNvPr id="25" name="object 25"/>
          <p:cNvSpPr/>
          <p:nvPr/>
        </p:nvSpPr>
        <p:spPr>
          <a:xfrm>
            <a:off x="600115" y="3352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6" name="object 26"/>
          <p:cNvSpPr/>
          <p:nvPr/>
        </p:nvSpPr>
        <p:spPr>
          <a:xfrm>
            <a:off x="600115" y="417284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600115" y="5105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28"/>
          <p:cNvSpPr/>
          <p:nvPr/>
        </p:nvSpPr>
        <p:spPr>
          <a:xfrm>
            <a:off x="600115" y="572692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600115" y="682147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600115" y="7620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600115" y="8305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6</a:t>
            </a:fld>
            <a:endParaRPr dirty="0"/>
          </a:p>
        </p:txBody>
      </p:sp>
      <p:sp>
        <p:nvSpPr>
          <p:cNvPr id="35" name="object 8">
            <a:extLst>
              <a:ext uri="{FF2B5EF4-FFF2-40B4-BE49-F238E27FC236}">
                <a16:creationId xmlns:a16="http://schemas.microsoft.com/office/drawing/2014/main" id="{CC80083D-FC74-4616-B2D1-830B2E254C99}"/>
              </a:ext>
            </a:extLst>
          </p:cNvPr>
          <p:cNvSpPr txBox="1">
            <a:spLocks noGrp="1"/>
          </p:cNvSpPr>
          <p:nvPr>
            <p:ph type="title"/>
          </p:nvPr>
        </p:nvSpPr>
        <p:spPr>
          <a:xfrm>
            <a:off x="444500" y="889000"/>
            <a:ext cx="52578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ROYAL ROYALE GLOSS</a:t>
            </a:r>
            <a:endParaRPr sz="2350" dirty="0">
              <a:latin typeface="HelveticaNeueLTPro-Roman"/>
              <a:cs typeface="HelveticaNeueLTPro-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dirty="0">
                <a:solidFill>
                  <a:srgbClr val="FFFFFF"/>
                </a:solidFill>
                <a:latin typeface="Helvetica Neue LT Pro 75"/>
                <a:cs typeface="Helvetica Neue LT Pro 75"/>
              </a:rPr>
              <a:t>9.</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PHYSICAL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CHEMICAL</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PROPERTIES</a:t>
            </a:r>
            <a:endParaRPr sz="1100">
              <a:latin typeface="Helvetica Neue LT Pro 75"/>
              <a:cs typeface="Helvetica Neue LT Pro 75"/>
            </a:endParaRPr>
          </a:p>
        </p:txBody>
      </p:sp>
      <p:sp>
        <p:nvSpPr>
          <p:cNvPr id="9" name="object 9"/>
          <p:cNvSpPr txBox="1"/>
          <p:nvPr/>
        </p:nvSpPr>
        <p:spPr>
          <a:xfrm>
            <a:off x="615950" y="1682822"/>
            <a:ext cx="2427605" cy="162560"/>
          </a:xfrm>
          <a:prstGeom prst="rect">
            <a:avLst/>
          </a:prstGeom>
        </p:spPr>
        <p:txBody>
          <a:bodyPr vert="horz" wrap="square" lIns="0" tIns="12700" rIns="0" bIns="0" rtlCol="0">
            <a:spAutoFit/>
          </a:bodyPr>
          <a:lstStyle/>
          <a:p>
            <a:pPr marL="12700">
              <a:lnSpc>
                <a:spcPct val="100000"/>
              </a:lnSpc>
              <a:spcBef>
                <a:spcPts val="100"/>
              </a:spcBef>
              <a:tabLst>
                <a:tab pos="2063114" algn="l"/>
              </a:tabLst>
            </a:pPr>
            <a:r>
              <a:rPr sz="900" b="1"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H</a:t>
            </a:r>
            <a:r>
              <a:rPr sz="900" b="1" spc="-5" dirty="0">
                <a:solidFill>
                  <a:srgbClr val="025FAD"/>
                </a:solidFill>
                <a:latin typeface="Helvetica Neue LT Pro 75"/>
                <a:cs typeface="Helvetica Neue LT Pro 75"/>
              </a:rPr>
              <a:t>Y</a:t>
            </a:r>
            <a:r>
              <a:rPr sz="900" b="1" spc="20" dirty="0">
                <a:solidFill>
                  <a:srgbClr val="025FAD"/>
                </a:solidFill>
                <a:latin typeface="Helvetica Neue LT Pro 75"/>
                <a:cs typeface="Helvetica Neue LT Pro 75"/>
              </a:rPr>
              <a:t>S</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a:t>
            </a:r>
            <a:r>
              <a:rPr sz="900" b="1" spc="5"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E	</a:t>
            </a:r>
            <a:r>
              <a:rPr sz="900" spc="-10" dirty="0">
                <a:solidFill>
                  <a:srgbClr val="1C216F"/>
                </a:solidFill>
                <a:latin typeface="HelveticaNeueLTPro-Md"/>
                <a:cs typeface="HelveticaNeueLTPro-Md"/>
              </a:rPr>
              <a:t>Liqui</a:t>
            </a:r>
            <a:r>
              <a:rPr sz="900" spc="-15" dirty="0">
                <a:solidFill>
                  <a:srgbClr val="1C216F"/>
                </a:solidFill>
                <a:latin typeface="HelveticaNeueLTPro-Md"/>
                <a:cs typeface="HelveticaNeueLTPro-Md"/>
              </a:rPr>
              <a:t>d</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0" name="object 10"/>
          <p:cNvSpPr txBox="1"/>
          <p:nvPr/>
        </p:nvSpPr>
        <p:spPr>
          <a:xfrm>
            <a:off x="615950" y="2089222"/>
            <a:ext cx="3771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ODOR</a:t>
            </a:r>
            <a:endParaRPr sz="900">
              <a:latin typeface="Helvetica Neue LT Pro 75"/>
              <a:cs typeface="Helvetica Neue LT Pro 75"/>
            </a:endParaRPr>
          </a:p>
        </p:txBody>
      </p:sp>
      <p:sp>
        <p:nvSpPr>
          <p:cNvPr id="11" name="object 11"/>
          <p:cNvSpPr txBox="1"/>
          <p:nvPr/>
        </p:nvSpPr>
        <p:spPr>
          <a:xfrm>
            <a:off x="2667000" y="20892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2" name="object 12"/>
          <p:cNvSpPr txBox="1"/>
          <p:nvPr/>
        </p:nvSpPr>
        <p:spPr>
          <a:xfrm>
            <a:off x="615950" y="2495622"/>
            <a:ext cx="113220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ODOR</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THRESHOLD</a:t>
            </a:r>
            <a:endParaRPr sz="900">
              <a:latin typeface="Helvetica Neue LT Pro 75"/>
              <a:cs typeface="Helvetica Neue LT Pro 75"/>
            </a:endParaRPr>
          </a:p>
        </p:txBody>
      </p:sp>
      <p:sp>
        <p:nvSpPr>
          <p:cNvPr id="13" name="object 13"/>
          <p:cNvSpPr txBox="1"/>
          <p:nvPr/>
        </p:nvSpPr>
        <p:spPr>
          <a:xfrm>
            <a:off x="2667000" y="2495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4" name="object 14"/>
          <p:cNvSpPr txBox="1"/>
          <p:nvPr/>
        </p:nvSpPr>
        <p:spPr>
          <a:xfrm>
            <a:off x="615950" y="2902022"/>
            <a:ext cx="1866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PH</a:t>
            </a:r>
            <a:endParaRPr sz="900">
              <a:latin typeface="Helvetica Neue LT Pro 75"/>
              <a:cs typeface="Helvetica Neue LT Pro 75"/>
            </a:endParaRPr>
          </a:p>
        </p:txBody>
      </p:sp>
      <p:sp>
        <p:nvSpPr>
          <p:cNvPr id="15" name="object 15"/>
          <p:cNvSpPr txBox="1"/>
          <p:nvPr/>
        </p:nvSpPr>
        <p:spPr>
          <a:xfrm>
            <a:off x="2667000" y="2902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6" name="object 16"/>
          <p:cNvSpPr txBox="1"/>
          <p:nvPr/>
        </p:nvSpPr>
        <p:spPr>
          <a:xfrm>
            <a:off x="615950" y="3308422"/>
            <a:ext cx="901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BOILING</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7" name="object 17"/>
          <p:cNvSpPr txBox="1"/>
          <p:nvPr/>
        </p:nvSpPr>
        <p:spPr>
          <a:xfrm>
            <a:off x="2667000" y="3308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8" name="object 18"/>
          <p:cNvSpPr txBox="1"/>
          <p:nvPr/>
        </p:nvSpPr>
        <p:spPr>
          <a:xfrm>
            <a:off x="615950" y="3714822"/>
            <a:ext cx="93853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MELTING</a:t>
            </a:r>
            <a:r>
              <a:rPr sz="900" b="1" spc="-4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9" name="object 19"/>
          <p:cNvSpPr txBox="1"/>
          <p:nvPr/>
        </p:nvSpPr>
        <p:spPr>
          <a:xfrm>
            <a:off x="2667000" y="3714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b="1" dirty="0">
                <a:solidFill>
                  <a:srgbClr val="025FAD"/>
                </a:solidFill>
                <a:latin typeface="Helvetica Neue LT Pro 75"/>
                <a:cs typeface="Helvetica Neue LT Pro 75"/>
              </a:rPr>
              <a:t>.</a:t>
            </a:r>
            <a:endParaRPr sz="900" dirty="0">
              <a:latin typeface="Helvetica Neue LT Pro 75"/>
              <a:cs typeface="Helvetica Neue LT Pro 75"/>
            </a:endParaRPr>
          </a:p>
        </p:txBody>
      </p:sp>
      <p:sp>
        <p:nvSpPr>
          <p:cNvPr id="20" name="object 20"/>
          <p:cNvSpPr txBox="1"/>
          <p:nvPr/>
        </p:nvSpPr>
        <p:spPr>
          <a:xfrm>
            <a:off x="615950" y="4121222"/>
            <a:ext cx="798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FLASH</a:t>
            </a:r>
            <a:r>
              <a:rPr sz="900" b="1" spc="-5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21" name="object 21"/>
          <p:cNvSpPr txBox="1"/>
          <p:nvPr/>
        </p:nvSpPr>
        <p:spPr>
          <a:xfrm>
            <a:off x="2667001" y="4162412"/>
            <a:ext cx="2674428"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Closed cup: &gt;61°C (&gt;141.8°F)</a:t>
            </a:r>
            <a:endParaRPr sz="900" dirty="0">
              <a:latin typeface="HelveticaNeueLTPro-Md"/>
              <a:cs typeface="HelveticaNeueLTPro-Md"/>
            </a:endParaRPr>
          </a:p>
        </p:txBody>
      </p:sp>
      <p:sp>
        <p:nvSpPr>
          <p:cNvPr id="22" name="object 22"/>
          <p:cNvSpPr txBox="1"/>
          <p:nvPr/>
        </p:nvSpPr>
        <p:spPr>
          <a:xfrm>
            <a:off x="615950" y="4527622"/>
            <a:ext cx="10941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VAPOR</a:t>
            </a:r>
            <a:r>
              <a:rPr sz="900" b="1" spc="-5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PRESSURE</a:t>
            </a:r>
            <a:endParaRPr sz="900">
              <a:latin typeface="Helvetica Neue LT Pro 75"/>
              <a:cs typeface="Helvetica Neue LT Pro 75"/>
            </a:endParaRPr>
          </a:p>
        </p:txBody>
      </p:sp>
      <p:sp>
        <p:nvSpPr>
          <p:cNvPr id="23" name="object 23"/>
          <p:cNvSpPr txBox="1"/>
          <p:nvPr/>
        </p:nvSpPr>
        <p:spPr>
          <a:xfrm>
            <a:off x="2667000" y="4527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4" name="object 24"/>
          <p:cNvSpPr txBox="1"/>
          <p:nvPr/>
        </p:nvSpPr>
        <p:spPr>
          <a:xfrm>
            <a:off x="615950" y="4934022"/>
            <a:ext cx="71882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SO</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U</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5" name="object 25"/>
          <p:cNvSpPr txBox="1"/>
          <p:nvPr/>
        </p:nvSpPr>
        <p:spPr>
          <a:xfrm>
            <a:off x="2667000" y="4934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26" name="object 26"/>
          <p:cNvSpPr txBox="1"/>
          <p:nvPr/>
        </p:nvSpPr>
        <p:spPr>
          <a:xfrm>
            <a:off x="615950" y="5340422"/>
            <a:ext cx="969644" cy="162560"/>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025FAD"/>
                </a:solidFill>
                <a:latin typeface="Helvetica Neue LT Pro 75"/>
                <a:cs typeface="Helvetica Neue LT Pro 75"/>
              </a:rPr>
              <a:t>V</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PO</a:t>
            </a:r>
            <a:r>
              <a:rPr sz="900" b="1" dirty="0">
                <a:solidFill>
                  <a:srgbClr val="025FAD"/>
                </a:solidFill>
                <a:latin typeface="Helvetica Neue LT Pro 75"/>
                <a:cs typeface="Helvetica Neue LT Pro 75"/>
              </a:rPr>
              <a:t>R </a:t>
            </a: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7" name="object 27"/>
          <p:cNvSpPr txBox="1"/>
          <p:nvPr/>
        </p:nvSpPr>
        <p:spPr>
          <a:xfrm>
            <a:off x="2667000" y="5340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8" name="object 28"/>
          <p:cNvSpPr txBox="1"/>
          <p:nvPr/>
        </p:nvSpPr>
        <p:spPr>
          <a:xfrm>
            <a:off x="615950" y="5746822"/>
            <a:ext cx="18383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AUTO-IGNITION</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TEMPERATURE</a:t>
            </a:r>
            <a:endParaRPr sz="900">
              <a:latin typeface="Helvetica Neue LT Pro 75"/>
              <a:cs typeface="Helvetica Neue LT Pro 75"/>
            </a:endParaRPr>
          </a:p>
        </p:txBody>
      </p:sp>
      <p:sp>
        <p:nvSpPr>
          <p:cNvPr id="29" name="object 29"/>
          <p:cNvSpPr txBox="1"/>
          <p:nvPr/>
        </p:nvSpPr>
        <p:spPr>
          <a:xfrm>
            <a:off x="2667000" y="5746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30" name="object 30"/>
          <p:cNvSpPr txBox="1"/>
          <p:nvPr/>
        </p:nvSpPr>
        <p:spPr>
          <a:xfrm>
            <a:off x="615950" y="6153222"/>
            <a:ext cx="5384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32" name="object 32"/>
          <p:cNvSpPr txBox="1"/>
          <p:nvPr/>
        </p:nvSpPr>
        <p:spPr>
          <a:xfrm>
            <a:off x="615950" y="6559622"/>
            <a:ext cx="91122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FLAMMABILITY</a:t>
            </a:r>
            <a:endParaRPr sz="900">
              <a:latin typeface="Helvetica Neue LT Pro 75"/>
              <a:cs typeface="Helvetica Neue LT Pro 75"/>
            </a:endParaRPr>
          </a:p>
        </p:txBody>
      </p:sp>
      <p:sp>
        <p:nvSpPr>
          <p:cNvPr id="33" name="object 33"/>
          <p:cNvSpPr txBox="1"/>
          <p:nvPr/>
        </p:nvSpPr>
        <p:spPr>
          <a:xfrm>
            <a:off x="2667000" y="6559622"/>
            <a:ext cx="69405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34" name="object 34"/>
          <p:cNvSpPr/>
          <p:nvPr/>
        </p:nvSpPr>
        <p:spPr>
          <a:xfrm>
            <a:off x="600115" y="198145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p:nvPr/>
        </p:nvSpPr>
        <p:spPr>
          <a:xfrm>
            <a:off x="600115" y="44046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6" name="object 36"/>
          <p:cNvSpPr/>
          <p:nvPr/>
        </p:nvSpPr>
        <p:spPr>
          <a:xfrm>
            <a:off x="600115" y="27891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7" name="object 37"/>
          <p:cNvSpPr/>
          <p:nvPr/>
        </p:nvSpPr>
        <p:spPr>
          <a:xfrm>
            <a:off x="600115" y="52123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8" name="object 38"/>
          <p:cNvSpPr/>
          <p:nvPr/>
        </p:nvSpPr>
        <p:spPr>
          <a:xfrm>
            <a:off x="600115" y="35968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9" name="object 39"/>
          <p:cNvSpPr/>
          <p:nvPr/>
        </p:nvSpPr>
        <p:spPr>
          <a:xfrm>
            <a:off x="600115" y="56161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0" name="object 40"/>
          <p:cNvSpPr/>
          <p:nvPr/>
        </p:nvSpPr>
        <p:spPr>
          <a:xfrm>
            <a:off x="594359" y="23853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1" name="object 41"/>
          <p:cNvSpPr/>
          <p:nvPr/>
        </p:nvSpPr>
        <p:spPr>
          <a:xfrm>
            <a:off x="600115" y="48084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42"/>
          <p:cNvSpPr/>
          <p:nvPr/>
        </p:nvSpPr>
        <p:spPr>
          <a:xfrm>
            <a:off x="600115" y="31930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3" name="object 43"/>
          <p:cNvSpPr/>
          <p:nvPr/>
        </p:nvSpPr>
        <p:spPr>
          <a:xfrm>
            <a:off x="600115" y="40007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4" name="object 44"/>
          <p:cNvSpPr/>
          <p:nvPr/>
        </p:nvSpPr>
        <p:spPr>
          <a:xfrm>
            <a:off x="600115" y="60200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5" name="object 45"/>
          <p:cNvSpPr/>
          <p:nvPr/>
        </p:nvSpPr>
        <p:spPr>
          <a:xfrm>
            <a:off x="600115" y="642391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6" name="object 46"/>
          <p:cNvSpPr/>
          <p:nvPr/>
        </p:nvSpPr>
        <p:spPr>
          <a:xfrm>
            <a:off x="600115" y="762596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7" name="object 47"/>
          <p:cNvSpPr/>
          <p:nvPr/>
        </p:nvSpPr>
        <p:spPr>
          <a:xfrm>
            <a:off x="600115" y="821637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48"/>
          <p:cNvSpPr/>
          <p:nvPr/>
        </p:nvSpPr>
        <p:spPr>
          <a:xfrm>
            <a:off x="600115" y="880679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9" name="object 49"/>
          <p:cNvSpPr txBox="1"/>
          <p:nvPr/>
        </p:nvSpPr>
        <p:spPr>
          <a:xfrm>
            <a:off x="457200" y="694029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10.</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STABILITY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REACTIVITY</a:t>
            </a:r>
            <a:endParaRPr sz="1100">
              <a:latin typeface="Helvetica Neue LT Pro 75"/>
              <a:cs typeface="Helvetica Neue LT Pro 75"/>
            </a:endParaRPr>
          </a:p>
        </p:txBody>
      </p:sp>
      <p:sp>
        <p:nvSpPr>
          <p:cNvPr id="58" name="object 5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7</a:t>
            </a:fld>
            <a:endParaRPr dirty="0"/>
          </a:p>
        </p:txBody>
      </p:sp>
      <p:sp>
        <p:nvSpPr>
          <p:cNvPr id="50" name="object 50"/>
          <p:cNvSpPr txBox="1"/>
          <p:nvPr/>
        </p:nvSpPr>
        <p:spPr>
          <a:xfrm>
            <a:off x="615950" y="7308057"/>
            <a:ext cx="3206750" cy="162560"/>
          </a:xfrm>
          <a:prstGeom prst="rect">
            <a:avLst/>
          </a:prstGeom>
        </p:spPr>
        <p:txBody>
          <a:bodyPr vert="horz" wrap="square" lIns="0" tIns="12700" rIns="0" bIns="0" rtlCol="0">
            <a:spAutoFit/>
          </a:bodyPr>
          <a:lstStyle/>
          <a:p>
            <a:pPr marL="12700">
              <a:lnSpc>
                <a:spcPct val="100000"/>
              </a:lnSpc>
              <a:spcBef>
                <a:spcPts val="100"/>
              </a:spcBef>
              <a:tabLst>
                <a:tab pos="2072005" algn="l"/>
              </a:tabLst>
            </a:pPr>
            <a:r>
              <a:rPr sz="900" b="1" spc="10"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HEM</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spc="-5" dirty="0">
                <a:solidFill>
                  <a:srgbClr val="1C216F"/>
                </a:solidFill>
                <a:latin typeface="HelveticaNeueLTPro-Md"/>
                <a:cs typeface="HelveticaNeueLTPro-Md"/>
              </a:rPr>
              <a:t>T</a:t>
            </a:r>
            <a:r>
              <a:rPr sz="900" spc="-10" dirty="0">
                <a:solidFill>
                  <a:srgbClr val="1C216F"/>
                </a:solidFill>
                <a:latin typeface="HelveticaNeueLTPro-Md"/>
                <a:cs typeface="HelveticaNeueLTPro-Md"/>
              </a:rPr>
              <a:t>h</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odu</a:t>
            </a:r>
            <a:r>
              <a:rPr sz="900" spc="-5" dirty="0">
                <a:solidFill>
                  <a:srgbClr val="1C216F"/>
                </a:solidFill>
                <a:latin typeface="HelveticaNeueLTPro-Md"/>
                <a:cs typeface="HelveticaNeueLTPro-Md"/>
              </a:rPr>
              <a:t>c</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a:t>
            </a:r>
            <a:r>
              <a:rPr sz="900" dirty="0">
                <a:solidFill>
                  <a:srgbClr val="1C216F"/>
                </a:solidFill>
                <a:latin typeface="HelveticaNeueLTPro-Md"/>
                <a:cs typeface="HelveticaNeueLTPro-Md"/>
              </a:rPr>
              <a:t>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51" name="object 51"/>
          <p:cNvSpPr txBox="1"/>
          <p:nvPr/>
        </p:nvSpPr>
        <p:spPr>
          <a:xfrm>
            <a:off x="2675635" y="7771474"/>
            <a:ext cx="232219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Under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normal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conditions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storage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reactions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occur.</a:t>
            </a:r>
            <a:endParaRPr sz="900">
              <a:latin typeface="HelveticaNeueLTPro-Md"/>
              <a:cs typeface="HelveticaNeueLTPro-Md"/>
            </a:endParaRPr>
          </a:p>
        </p:txBody>
      </p:sp>
      <p:sp>
        <p:nvSpPr>
          <p:cNvPr id="52" name="object 52"/>
          <p:cNvSpPr txBox="1"/>
          <p:nvPr/>
        </p:nvSpPr>
        <p:spPr>
          <a:xfrm>
            <a:off x="615950" y="7771474"/>
            <a:ext cx="945515" cy="289560"/>
          </a:xfrm>
          <a:prstGeom prst="rect">
            <a:avLst/>
          </a:prstGeom>
        </p:spPr>
        <p:txBody>
          <a:bodyPr vert="horz" wrap="square" lIns="0" tIns="25400" rIns="0" bIns="0" rtlCol="0">
            <a:spAutoFit/>
          </a:bodyPr>
          <a:lstStyle/>
          <a:p>
            <a:pPr marL="12700" marR="5080">
              <a:lnSpc>
                <a:spcPts val="1000"/>
              </a:lnSpc>
              <a:spcBef>
                <a:spcPts val="200"/>
              </a:spcBef>
            </a:pPr>
            <a:r>
              <a:rPr sz="900" b="1" spc="10" dirty="0">
                <a:solidFill>
                  <a:srgbClr val="025FAD"/>
                </a:solidFill>
                <a:latin typeface="Helvetica Neue LT Pro 75"/>
                <a:cs typeface="Helvetica Neue LT Pro 75"/>
              </a:rPr>
              <a:t>POSSIBILITY</a:t>
            </a:r>
            <a:r>
              <a:rPr sz="900" b="1" spc="-6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REACTIONS</a:t>
            </a:r>
            <a:endParaRPr sz="900">
              <a:latin typeface="Helvetica Neue LT Pro 75"/>
              <a:cs typeface="Helvetica Neue LT Pro 75"/>
            </a:endParaRPr>
          </a:p>
        </p:txBody>
      </p:sp>
      <p:sp>
        <p:nvSpPr>
          <p:cNvPr id="53" name="object 53"/>
          <p:cNvSpPr txBox="1"/>
          <p:nvPr/>
        </p:nvSpPr>
        <p:spPr>
          <a:xfrm>
            <a:off x="2675635" y="8361889"/>
            <a:ext cx="4213860" cy="289560"/>
          </a:xfrm>
          <a:prstGeom prst="rect">
            <a:avLst/>
          </a:prstGeom>
        </p:spPr>
        <p:txBody>
          <a:bodyPr vert="horz" wrap="square" lIns="0" tIns="25400" rIns="0" bIns="0" rtlCol="0">
            <a:spAutoFit/>
          </a:bodyPr>
          <a:lstStyle/>
          <a:p>
            <a:pPr marL="12700" marR="5080">
              <a:lnSpc>
                <a:spcPts val="1000"/>
              </a:lnSpc>
              <a:spcBef>
                <a:spcPts val="200"/>
              </a:spcBef>
            </a:pP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possible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(spark</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flame).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pressurize,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cut,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weld,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braze,</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solder,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drill,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grind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expose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heat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endParaRPr sz="900">
              <a:latin typeface="HelveticaNeueLTPro-Md"/>
              <a:cs typeface="HelveticaNeueLTPro-Md"/>
            </a:endParaRPr>
          </a:p>
        </p:txBody>
      </p:sp>
      <p:sp>
        <p:nvSpPr>
          <p:cNvPr id="54" name="object 54"/>
          <p:cNvSpPr txBox="1"/>
          <p:nvPr/>
        </p:nvSpPr>
        <p:spPr>
          <a:xfrm>
            <a:off x="615950" y="8361889"/>
            <a:ext cx="767715"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a:t>
            </a:r>
            <a:r>
              <a:rPr sz="900" b="1" spc="10" dirty="0">
                <a:solidFill>
                  <a:srgbClr val="025FAD"/>
                </a:solidFill>
                <a:latin typeface="Helvetica Neue LT Pro 75"/>
                <a:cs typeface="Helvetica Neue LT Pro 75"/>
              </a:rPr>
              <a:t>O</a:t>
            </a:r>
            <a:r>
              <a:rPr sz="900" b="1" spc="15" dirty="0">
                <a:solidFill>
                  <a:srgbClr val="025FAD"/>
                </a:solidFill>
                <a:latin typeface="Helvetica Neue LT Pro 75"/>
                <a:cs typeface="Helvetica Neue LT Pro 75"/>
              </a:rPr>
              <a:t>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IT</a:t>
            </a:r>
            <a:r>
              <a:rPr sz="900" b="1" spc="10" dirty="0">
                <a:solidFill>
                  <a:srgbClr val="025FAD"/>
                </a:solidFill>
                <a:latin typeface="Helvetica Neue LT Pro 75"/>
                <a:cs typeface="Helvetica Neue LT Pro 75"/>
              </a:rPr>
              <a:t>IO</a:t>
            </a:r>
            <a:r>
              <a:rPr sz="900" b="1" spc="1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S  </a:t>
            </a:r>
            <a:r>
              <a:rPr sz="900" b="1" spc="-5" dirty="0">
                <a:solidFill>
                  <a:srgbClr val="025FAD"/>
                </a:solidFill>
                <a:latin typeface="Helvetica Neue LT Pro 75"/>
                <a:cs typeface="Helvetica Neue LT Pro 75"/>
              </a:rPr>
              <a:t>TO</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55" name="object 55"/>
          <p:cNvSpPr txBox="1"/>
          <p:nvPr/>
        </p:nvSpPr>
        <p:spPr>
          <a:xfrm>
            <a:off x="2675635" y="9015804"/>
            <a:ext cx="13328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o</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k</a:t>
            </a:r>
            <a:r>
              <a:rPr sz="900" spc="-10" dirty="0">
                <a:solidFill>
                  <a:srgbClr val="1C216F"/>
                </a:solidFill>
                <a:latin typeface="HelveticaNeueLTPro-Md"/>
                <a:cs typeface="HelveticaNeueLTPro-Md"/>
              </a:rPr>
              <a:t>n</a:t>
            </a:r>
            <a:r>
              <a:rPr sz="900" spc="-25" dirty="0">
                <a:solidFill>
                  <a:srgbClr val="1C216F"/>
                </a:solidFill>
                <a:latin typeface="HelveticaNeueLTPro-Md"/>
                <a:cs typeface="HelveticaNeueLTPro-Md"/>
              </a:rPr>
              <a:t>o</a:t>
            </a:r>
            <a:r>
              <a:rPr sz="900" spc="-10" dirty="0">
                <a:solidFill>
                  <a:srgbClr val="1C216F"/>
                </a:solidFill>
                <a:latin typeface="HelveticaNeueLTPro-Md"/>
                <a:cs typeface="HelveticaNeueLTPro-Md"/>
              </a:rPr>
              <a:t>w</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ncompat</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il</a:t>
            </a:r>
            <a:r>
              <a:rPr sz="900" spc="-10" dirty="0">
                <a:solidFill>
                  <a:srgbClr val="1C216F"/>
                </a:solidFill>
                <a:latin typeface="HelveticaNeueLTPro-Md"/>
                <a:cs typeface="HelveticaNeueLTPro-Md"/>
              </a:rPr>
              <a:t>i</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a:latin typeface="HelveticaNeueLTPro-Md"/>
              <a:cs typeface="HelveticaNeueLTPro-Md"/>
            </a:endParaRPr>
          </a:p>
        </p:txBody>
      </p:sp>
      <p:sp>
        <p:nvSpPr>
          <p:cNvPr id="56" name="object 56"/>
          <p:cNvSpPr txBox="1"/>
          <p:nvPr/>
        </p:nvSpPr>
        <p:spPr>
          <a:xfrm>
            <a:off x="615950" y="9015804"/>
            <a:ext cx="127508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MATERIALS</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TO</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graphicFrame>
        <p:nvGraphicFramePr>
          <p:cNvPr id="59" name="Table 58">
            <a:extLst>
              <a:ext uri="{FF2B5EF4-FFF2-40B4-BE49-F238E27FC236}">
                <a16:creationId xmlns:a16="http://schemas.microsoft.com/office/drawing/2014/main" id="{17477C76-EB99-4FC7-8DC1-DA0D6D644AC4}"/>
              </a:ext>
            </a:extLst>
          </p:cNvPr>
          <p:cNvGraphicFramePr>
            <a:graphicFrameLocks noGrp="1"/>
          </p:cNvGraphicFramePr>
          <p:nvPr>
            <p:extLst>
              <p:ext uri="{D42A27DB-BD31-4B8C-83A1-F6EECF244321}">
                <p14:modId xmlns:p14="http://schemas.microsoft.com/office/powerpoint/2010/main" val="3149046754"/>
              </p:ext>
            </p:extLst>
          </p:nvPr>
        </p:nvGraphicFramePr>
        <p:xfrm>
          <a:off x="2609595" y="6172200"/>
          <a:ext cx="1124205" cy="152400"/>
        </p:xfrm>
        <a:graphic>
          <a:graphicData uri="http://schemas.openxmlformats.org/drawingml/2006/table">
            <a:tbl>
              <a:tblPr/>
              <a:tblGrid>
                <a:gridCol w="1124205">
                  <a:extLst>
                    <a:ext uri="{9D8B030D-6E8A-4147-A177-3AD203B41FA5}">
                      <a16:colId xmlns:a16="http://schemas.microsoft.com/office/drawing/2014/main" val="2192608813"/>
                    </a:ext>
                  </a:extLst>
                </a:gridCol>
              </a:tblGrid>
              <a:tr h="152400">
                <a:tc>
                  <a:txBody>
                    <a:bodyPr/>
                    <a:lstStyle/>
                    <a:p>
                      <a:pPr marL="91440" algn="l">
                        <a:tabLst>
                          <a:tab pos="2623820" algn="r"/>
                        </a:tabLst>
                      </a:pPr>
                      <a:r>
                        <a:rPr lang="en-US" sz="900" dirty="0">
                          <a:solidFill>
                            <a:srgbClr val="002060"/>
                          </a:solidFill>
                          <a:effectLst/>
                          <a:latin typeface="HelveticaNeueLTPro-Md"/>
                          <a:ea typeface="Calibri" panose="020F0502020204030204" pitchFamily="34" charset="0"/>
                          <a:cs typeface="Times New Roman" panose="02020603050405020304" pitchFamily="18" charset="0"/>
                        </a:rPr>
                        <a:t>1.21 g/cm</a:t>
                      </a:r>
                      <a:r>
                        <a:rPr lang="en-US" sz="900" baseline="30000" dirty="0">
                          <a:solidFill>
                            <a:srgbClr val="002060"/>
                          </a:solidFill>
                          <a:effectLst/>
                          <a:latin typeface="HelveticaNeueLTPro-Md"/>
                          <a:ea typeface="Calibri" panose="020F0502020204030204" pitchFamily="34" charset="0"/>
                          <a:cs typeface="Times New Roman" panose="02020603050405020304" pitchFamily="18" charset="0"/>
                        </a:rPr>
                        <a:t>3</a:t>
                      </a:r>
                      <a:endParaRPr lang="en-TT" sz="900" dirty="0">
                        <a:solidFill>
                          <a:srgbClr val="002060"/>
                        </a:solidFill>
                        <a:effectLst/>
                        <a:latin typeface="HelveticaNeueLTPro-Md"/>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201092392"/>
                  </a:ext>
                </a:extLst>
              </a:tr>
            </a:tbl>
          </a:graphicData>
        </a:graphic>
      </p:graphicFrame>
      <p:sp>
        <p:nvSpPr>
          <p:cNvPr id="61" name="object 8">
            <a:extLst>
              <a:ext uri="{FF2B5EF4-FFF2-40B4-BE49-F238E27FC236}">
                <a16:creationId xmlns:a16="http://schemas.microsoft.com/office/drawing/2014/main" id="{243A0A3E-BD5A-467C-9201-AB1120636E38}"/>
              </a:ext>
            </a:extLst>
          </p:cNvPr>
          <p:cNvSpPr txBox="1">
            <a:spLocks noGrp="1"/>
          </p:cNvSpPr>
          <p:nvPr>
            <p:ph type="title"/>
          </p:nvPr>
        </p:nvSpPr>
        <p:spPr>
          <a:xfrm>
            <a:off x="444500" y="889000"/>
            <a:ext cx="52578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ROYAL ROYALE GLOSS</a:t>
            </a:r>
            <a:endParaRPr sz="2350" dirty="0">
              <a:latin typeface="HelveticaNeueLTPro-Roman"/>
              <a:cs typeface="HelveticaNeueLTPro-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11.</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TOXICOLOGICAL</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615950" y="1655395"/>
            <a:ext cx="2149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POTENTIAL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ACUTE</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HEALTH</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10" name="object 10"/>
          <p:cNvSpPr txBox="1"/>
          <p:nvPr/>
        </p:nvSpPr>
        <p:spPr>
          <a:xfrm>
            <a:off x="615950" y="1833195"/>
            <a:ext cx="732155" cy="543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Inhalation: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Eye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a:t>
            </a:r>
            <a:endParaRPr sz="900">
              <a:latin typeface="HelveticaNeueLTPro-Md"/>
              <a:cs typeface="HelveticaNeueLTPro-Md"/>
            </a:endParaRPr>
          </a:p>
        </p:txBody>
      </p:sp>
      <p:sp>
        <p:nvSpPr>
          <p:cNvPr id="11" name="object 11"/>
          <p:cNvSpPr txBox="1"/>
          <p:nvPr/>
        </p:nvSpPr>
        <p:spPr>
          <a:xfrm>
            <a:off x="2425660" y="1833195"/>
            <a:ext cx="3672642" cy="564257"/>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No known significant effects or critical hazards.</a:t>
            </a:r>
            <a:r>
              <a:rPr sz="900" spc="5" dirty="0">
                <a:solidFill>
                  <a:srgbClr val="1C216F"/>
                </a:solidFill>
                <a:latin typeface="HelveticaNeueLTPro-Md"/>
                <a:cs typeface="HelveticaNeueLTPro-Md"/>
              </a:rPr>
              <a:t>.</a:t>
            </a:r>
            <a:endParaRPr sz="900" dirty="0">
              <a:latin typeface="HelveticaNeueLTPro-Md"/>
              <a:cs typeface="HelveticaNeueLTPro-Md"/>
            </a:endParaRPr>
          </a:p>
          <a:p>
            <a:pPr marL="12700" marR="5080" indent="-635">
              <a:lnSpc>
                <a:spcPts val="1000"/>
              </a:lnSpc>
              <a:spcBef>
                <a:spcPts val="60"/>
              </a:spcBef>
            </a:pPr>
            <a:r>
              <a:rPr lang="en-US" sz="900" spc="5" dirty="0">
                <a:solidFill>
                  <a:srgbClr val="1C216F"/>
                </a:solidFill>
                <a:latin typeface="HelveticaNeueLTPro-Md"/>
                <a:cs typeface="HelveticaNeueLTPro-Md"/>
              </a:rPr>
              <a:t>No known significant effects or critical hazards.</a:t>
            </a:r>
          </a:p>
          <a:p>
            <a:pPr marL="12700" marR="5080" indent="-635">
              <a:lnSpc>
                <a:spcPts val="1000"/>
              </a:lnSpc>
              <a:spcBef>
                <a:spcPts val="60"/>
              </a:spcBef>
            </a:pPr>
            <a:r>
              <a:rPr lang="en-US" sz="900" spc="5" dirty="0">
                <a:solidFill>
                  <a:srgbClr val="1C216F"/>
                </a:solidFill>
                <a:latin typeface="HelveticaNeueLTPro-Md"/>
                <a:cs typeface="HelveticaNeueLTPro-Md"/>
              </a:rPr>
              <a:t>May cause skin irritation. May cause sensitization by skin contact.</a:t>
            </a:r>
          </a:p>
          <a:p>
            <a:pPr marL="12700" marR="5080" indent="-635">
              <a:lnSpc>
                <a:spcPts val="1000"/>
              </a:lnSpc>
              <a:spcBef>
                <a:spcPts val="60"/>
              </a:spcBef>
            </a:pPr>
            <a:r>
              <a:rPr sz="900" spc="-235"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May cause eye irritation.</a:t>
            </a:r>
            <a:endParaRPr sz="900" dirty="0">
              <a:latin typeface="HelveticaNeueLTPro-Md"/>
              <a:cs typeface="HelveticaNeueLTPro-Md"/>
            </a:endParaRPr>
          </a:p>
        </p:txBody>
      </p:sp>
      <p:sp>
        <p:nvSpPr>
          <p:cNvPr id="12" name="object 12"/>
          <p:cNvSpPr txBox="1"/>
          <p:nvPr/>
        </p:nvSpPr>
        <p:spPr>
          <a:xfrm>
            <a:off x="615950" y="8659695"/>
            <a:ext cx="21577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OVER-EXPOSURE</a:t>
            </a:r>
            <a:r>
              <a:rPr sz="900" b="1" spc="-6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SIGNS/SYMPTOMS</a:t>
            </a:r>
            <a:endParaRPr sz="900">
              <a:latin typeface="Helvetica Neue LT Pro 75"/>
              <a:cs typeface="Helvetica Neue LT Pro 75"/>
            </a:endParaRPr>
          </a:p>
        </p:txBody>
      </p:sp>
      <p:sp>
        <p:nvSpPr>
          <p:cNvPr id="13" name="object 13"/>
          <p:cNvSpPr txBox="1"/>
          <p:nvPr/>
        </p:nvSpPr>
        <p:spPr>
          <a:xfrm>
            <a:off x="615950" y="8837495"/>
            <a:ext cx="554990" cy="543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Inh</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lation  Ingestion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endParaRPr sz="900">
              <a:latin typeface="HelveticaNeueLTPro-Md"/>
              <a:cs typeface="HelveticaNeueLTPro-Md"/>
            </a:endParaRPr>
          </a:p>
          <a:p>
            <a:pPr marL="12700">
              <a:lnSpc>
                <a:spcPts val="980"/>
              </a:lnSpc>
            </a:pPr>
            <a:r>
              <a:rPr sz="900" dirty="0">
                <a:solidFill>
                  <a:srgbClr val="1C216F"/>
                </a:solidFill>
                <a:latin typeface="HelveticaNeueLTPro-Md"/>
                <a:cs typeface="HelveticaNeueLTPro-Md"/>
              </a:rPr>
              <a:t>Eyes</a:t>
            </a:r>
            <a:endParaRPr sz="900">
              <a:latin typeface="HelveticaNeueLTPro-Md"/>
              <a:cs typeface="HelveticaNeueLTPro-Md"/>
            </a:endParaRPr>
          </a:p>
        </p:txBody>
      </p:sp>
      <p:sp>
        <p:nvSpPr>
          <p:cNvPr id="14" name="object 14"/>
          <p:cNvSpPr txBox="1"/>
          <p:nvPr/>
        </p:nvSpPr>
        <p:spPr>
          <a:xfrm>
            <a:off x="2425776" y="8837495"/>
            <a:ext cx="4050665" cy="543560"/>
          </a:xfrm>
          <a:prstGeom prst="rect">
            <a:avLst/>
          </a:prstGeom>
        </p:spPr>
        <p:txBody>
          <a:bodyPr vert="horz" wrap="square" lIns="0" tIns="12700" rIns="0" bIns="0" rtlCol="0">
            <a:spAutoFit/>
          </a:bodyPr>
          <a:lstStyle/>
          <a:p>
            <a:pPr marL="12700">
              <a:lnSpc>
                <a:spcPts val="1040"/>
              </a:lnSpc>
              <a:spcBef>
                <a:spcPts val="100"/>
              </a:spcBef>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dirty="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dirty="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Adverse </a:t>
            </a:r>
            <a:r>
              <a:rPr sz="900" dirty="0">
                <a:solidFill>
                  <a:srgbClr val="1C216F"/>
                </a:solidFill>
                <a:latin typeface="HelveticaNeueLTPro-Md"/>
                <a:cs typeface="HelveticaNeueLTPro-Md"/>
              </a:rPr>
              <a:t>symptoms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irritation, redness</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No specific data.</a:t>
            </a:r>
            <a:endParaRPr sz="900" dirty="0">
              <a:latin typeface="HelveticaNeueLTPro-Md"/>
              <a:cs typeface="HelveticaNeueLTPro-Md"/>
            </a:endParaRPr>
          </a:p>
        </p:txBody>
      </p:sp>
      <p:sp>
        <p:nvSpPr>
          <p:cNvPr id="15" name="object 15"/>
          <p:cNvSpPr txBox="1"/>
          <p:nvPr/>
        </p:nvSpPr>
        <p:spPr>
          <a:xfrm>
            <a:off x="615950" y="7204422"/>
            <a:ext cx="1739900" cy="1128514"/>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CHRONIC EFFECTS</a:t>
            </a:r>
            <a:endParaRPr lang="en-US" sz="900" b="1" spc="5" dirty="0">
              <a:solidFill>
                <a:srgbClr val="025FAD"/>
              </a:solidFill>
              <a:latin typeface="Helvetica Neue LT Pro 75"/>
              <a:cs typeface="Helvetica Neue LT Pro 75"/>
            </a:endParaRPr>
          </a:p>
          <a:p>
            <a:pPr marL="12700" marR="5080">
              <a:lnSpc>
                <a:spcPts val="1000"/>
              </a:lnSpc>
              <a:spcBef>
                <a:spcPts val="200"/>
              </a:spcBef>
            </a:pPr>
            <a:endParaRPr lang="en-US" sz="900" b="1" spc="5"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CARCINOGENICITY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MUTAGENICITY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TERATOGENICITY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DEVELOPMENTAL EFFECTS </a:t>
            </a:r>
            <a:r>
              <a:rPr sz="900" b="1" spc="10" dirty="0">
                <a:solidFill>
                  <a:srgbClr val="025FAD"/>
                </a:solidFill>
                <a:latin typeface="Helvetica Neue LT Pro 75"/>
                <a:cs typeface="Helvetica Neue LT Pro 75"/>
              </a:rPr>
              <a:t> FERTILITY </a:t>
            </a:r>
            <a:r>
              <a:rPr sz="900" b="1" spc="5" dirty="0">
                <a:solidFill>
                  <a:srgbClr val="025FAD"/>
                </a:solidFill>
                <a:latin typeface="Helvetica Neue LT Pro 75"/>
                <a:cs typeface="Helvetica Neue LT Pro 75"/>
              </a:rPr>
              <a:t>EFFECTS</a:t>
            </a:r>
            <a:endParaRPr lang="en-US" sz="900" b="1" spc="5"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DENMARK</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CARCINOGEN</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LIST</a:t>
            </a:r>
            <a:endParaRPr sz="900" dirty="0">
              <a:latin typeface="Helvetica Neue LT Pro 75"/>
              <a:cs typeface="Helvetica Neue LT Pro 75"/>
            </a:endParaRPr>
          </a:p>
        </p:txBody>
      </p:sp>
      <p:sp>
        <p:nvSpPr>
          <p:cNvPr id="16" name="object 16"/>
          <p:cNvSpPr txBox="1"/>
          <p:nvPr/>
        </p:nvSpPr>
        <p:spPr>
          <a:xfrm>
            <a:off x="2425730" y="7162800"/>
            <a:ext cx="5346670" cy="1205458"/>
          </a:xfrm>
          <a:prstGeom prst="rect">
            <a:avLst/>
          </a:prstGeom>
        </p:spPr>
        <p:txBody>
          <a:bodyPr vert="horz" wrap="square" lIns="0" tIns="25400" rIns="0" bIns="0" rtlCol="0">
            <a:spAutoFit/>
          </a:bodyPr>
          <a:lstStyle/>
          <a:p>
            <a:pPr marL="12700" marR="1769745" algn="just">
              <a:lnSpc>
                <a:spcPts val="1000"/>
              </a:lnSpc>
              <a:spcBef>
                <a:spcPts val="200"/>
              </a:spcBef>
            </a:pPr>
            <a:r>
              <a:rPr lang="en-US" sz="900" spc="5" dirty="0">
                <a:solidFill>
                  <a:srgbClr val="1C216F"/>
                </a:solidFill>
                <a:latin typeface="HelveticaNeueLTPro-Md"/>
                <a:cs typeface="HelveticaNeueLTPro-Md"/>
              </a:rPr>
              <a:t>Once sensitized, a severe allergic reaction may occur when subsequently exposed to very low levels.</a:t>
            </a:r>
          </a:p>
          <a:p>
            <a:pPr marL="12700" marR="1769745" algn="just">
              <a:lnSpc>
                <a:spcPts val="1000"/>
              </a:lnSpc>
              <a:spcBef>
                <a:spcPts val="200"/>
              </a:spcBef>
            </a:pPr>
            <a:r>
              <a:rPr lang="en-US" sz="900" spc="5" dirty="0">
                <a:solidFill>
                  <a:srgbClr val="1C216F"/>
                </a:solidFill>
                <a:latin typeface="HelveticaNeueLTPro-Md"/>
                <a:cs typeface="HelveticaNeueLTPro-Md"/>
              </a:rPr>
              <a:t>No known significant effects or critical hazards.</a:t>
            </a:r>
          </a:p>
          <a:p>
            <a:pPr marL="12700" marR="1769745" algn="just">
              <a:lnSpc>
                <a:spcPts val="1000"/>
              </a:lnSpc>
              <a:spcBef>
                <a:spcPts val="200"/>
              </a:spcBef>
            </a:pPr>
            <a:r>
              <a:rPr lang="en-US" sz="900" spc="5" dirty="0">
                <a:solidFill>
                  <a:srgbClr val="1C216F"/>
                </a:solidFill>
                <a:latin typeface="HelveticaNeueLTPro-Md"/>
                <a:cs typeface="HelveticaNeueLTPro-Md"/>
              </a:rPr>
              <a:t>No known significant effects or critical hazards.</a:t>
            </a:r>
          </a:p>
          <a:p>
            <a:pPr marL="12700" marR="1769745" algn="just">
              <a:lnSpc>
                <a:spcPts val="1000"/>
              </a:lnSpc>
              <a:spcBef>
                <a:spcPts val="200"/>
              </a:spcBef>
            </a:pPr>
            <a:r>
              <a:rPr lang="en-US" sz="900" spc="5" dirty="0">
                <a:solidFill>
                  <a:srgbClr val="1C216F"/>
                </a:solidFill>
                <a:latin typeface="HelveticaNeueLTPro-Md"/>
                <a:cs typeface="HelveticaNeueLTPro-Md"/>
              </a:rPr>
              <a:t>No known significant effects or critical hazards.</a:t>
            </a:r>
          </a:p>
          <a:p>
            <a:pPr marL="12700" marR="1769745" algn="just">
              <a:lnSpc>
                <a:spcPts val="1000"/>
              </a:lnSpc>
              <a:spcBef>
                <a:spcPts val="200"/>
              </a:spcBef>
            </a:pPr>
            <a:r>
              <a:rPr lang="en-US" sz="900" spc="5" dirty="0">
                <a:solidFill>
                  <a:srgbClr val="1C216F"/>
                </a:solidFill>
                <a:latin typeface="HelveticaNeueLTPro-Md"/>
                <a:cs typeface="HelveticaNeueLTPro-Md"/>
              </a:rPr>
              <a:t>No known significant effects or critical hazards.</a:t>
            </a:r>
          </a:p>
          <a:p>
            <a:pPr marL="12700" marR="1769745" algn="just">
              <a:lnSpc>
                <a:spcPts val="1000"/>
              </a:lnSpc>
              <a:spcBef>
                <a:spcPts val="200"/>
              </a:spcBef>
            </a:pPr>
            <a:r>
              <a:rPr lang="en-US" sz="900" spc="5" dirty="0">
                <a:solidFill>
                  <a:srgbClr val="1C216F"/>
                </a:solidFill>
                <a:latin typeface="HelveticaNeueLTPro-Md"/>
                <a:cs typeface="HelveticaNeueLTPro-Md"/>
              </a:rPr>
              <a:t>No known significant effects or critical hazards.</a:t>
            </a:r>
          </a:p>
          <a:p>
            <a:pPr marL="12700" marR="1769745" algn="just">
              <a:lnSpc>
                <a:spcPts val="1000"/>
              </a:lnSpc>
              <a:spcBef>
                <a:spcPts val="200"/>
              </a:spcBef>
            </a:pPr>
            <a:r>
              <a:rPr lang="en-US" sz="900" spc="5" dirty="0">
                <a:solidFill>
                  <a:srgbClr val="1C216F"/>
                </a:solidFill>
                <a:latin typeface="HelveticaNeueLTPro-Md"/>
                <a:cs typeface="HelveticaNeueLTPro-Md"/>
              </a:rPr>
              <a:t>No known significant effects or critical hazards.</a:t>
            </a:r>
          </a:p>
        </p:txBody>
      </p:sp>
      <p:graphicFrame>
        <p:nvGraphicFramePr>
          <p:cNvPr id="17" name="object 17"/>
          <p:cNvGraphicFramePr>
            <a:graphicFrameLocks noGrp="1"/>
          </p:cNvGraphicFramePr>
          <p:nvPr>
            <p:extLst>
              <p:ext uri="{D42A27DB-BD31-4B8C-83A1-F6EECF244321}">
                <p14:modId xmlns:p14="http://schemas.microsoft.com/office/powerpoint/2010/main" val="2445599973"/>
              </p:ext>
            </p:extLst>
          </p:nvPr>
        </p:nvGraphicFramePr>
        <p:xfrm>
          <a:off x="457200" y="6172200"/>
          <a:ext cx="6691630" cy="946149"/>
        </p:xfrm>
        <a:graphic>
          <a:graphicData uri="http://schemas.openxmlformats.org/drawingml/2006/table">
            <a:tbl>
              <a:tblPr firstRow="1" bandRow="1">
                <a:tableStyleId>{2D5ABB26-0587-4C30-8999-92F81FD0307C}</a:tableStyleId>
              </a:tblPr>
              <a:tblGrid>
                <a:gridCol w="945515">
                  <a:extLst>
                    <a:ext uri="{9D8B030D-6E8A-4147-A177-3AD203B41FA5}">
                      <a16:colId xmlns:a16="http://schemas.microsoft.com/office/drawing/2014/main" val="20000"/>
                    </a:ext>
                  </a:extLst>
                </a:gridCol>
                <a:gridCol w="1360805">
                  <a:extLst>
                    <a:ext uri="{9D8B030D-6E8A-4147-A177-3AD203B41FA5}">
                      <a16:colId xmlns:a16="http://schemas.microsoft.com/office/drawing/2014/main" val="20001"/>
                    </a:ext>
                  </a:extLst>
                </a:gridCol>
                <a:gridCol w="1223010">
                  <a:extLst>
                    <a:ext uri="{9D8B030D-6E8A-4147-A177-3AD203B41FA5}">
                      <a16:colId xmlns:a16="http://schemas.microsoft.com/office/drawing/2014/main" val="20002"/>
                    </a:ext>
                  </a:extLst>
                </a:gridCol>
                <a:gridCol w="1757680">
                  <a:extLst>
                    <a:ext uri="{9D8B030D-6E8A-4147-A177-3AD203B41FA5}">
                      <a16:colId xmlns:a16="http://schemas.microsoft.com/office/drawing/2014/main" val="20003"/>
                    </a:ext>
                  </a:extLst>
                </a:gridCol>
                <a:gridCol w="1404620">
                  <a:extLst>
                    <a:ext uri="{9D8B030D-6E8A-4147-A177-3AD203B41FA5}">
                      <a16:colId xmlns:a16="http://schemas.microsoft.com/office/drawing/2014/main" val="20004"/>
                    </a:ext>
                  </a:extLst>
                </a:gridCol>
              </a:tblGrid>
              <a:tr h="469900">
                <a:tc>
                  <a:txBody>
                    <a:bodyPr/>
                    <a:lstStyle/>
                    <a:p>
                      <a:pPr>
                        <a:lnSpc>
                          <a:spcPct val="100000"/>
                        </a:lnSpc>
                        <a:spcBef>
                          <a:spcPts val="40"/>
                        </a:spcBef>
                      </a:pPr>
                      <a:endParaRPr sz="550">
                        <a:latin typeface="Times"/>
                        <a:cs typeface="Times"/>
                      </a:endParaRPr>
                    </a:p>
                    <a:p>
                      <a:pPr marL="171450" marR="201930">
                        <a:lnSpc>
                          <a:spcPct val="100000"/>
                        </a:lnSpc>
                      </a:pPr>
                      <a:r>
                        <a:rPr sz="900" b="1" spc="-20"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R</a:t>
                      </a:r>
                      <a:r>
                        <a:rPr sz="900" b="1" spc="-5" dirty="0">
                          <a:solidFill>
                            <a:srgbClr val="025FAD"/>
                          </a:solidFill>
                          <a:latin typeface="Helvetica Neue LT Pro 75"/>
                          <a:cs typeface="Helvetica Neue LT Pro 75"/>
                        </a:rPr>
                        <a:t>O</a:t>
                      </a:r>
                      <a:r>
                        <a:rPr sz="900" b="1" spc="-10" dirty="0">
                          <a:solidFill>
                            <a:srgbClr val="025FAD"/>
                          </a:solidFill>
                          <a:latin typeface="Helvetica Neue LT Pro 75"/>
                          <a:cs typeface="Helvetica Neue LT Pro 75"/>
                        </a:rPr>
                        <a:t>DUC</a:t>
                      </a:r>
                      <a:r>
                        <a:rPr sz="900" b="1" dirty="0">
                          <a:solidFill>
                            <a:srgbClr val="025FAD"/>
                          </a:solidFill>
                          <a:latin typeface="Helvetica Neue LT Pro 75"/>
                          <a:cs typeface="Helvetica Neue LT Pro 75"/>
                        </a:rPr>
                        <a:t>T  </a:t>
                      </a:r>
                      <a:r>
                        <a:rPr sz="900" b="1" spc="-5" dirty="0">
                          <a:solidFill>
                            <a:srgbClr val="025FAD"/>
                          </a:solidFill>
                          <a:latin typeface="Helvetica Neue LT Pro 75"/>
                          <a:cs typeface="Helvetica Neue LT Pro 75"/>
                        </a:rPr>
                        <a:t>NAME</a:t>
                      </a:r>
                      <a:endParaRPr sz="900">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dirty="0">
                        <a:latin typeface="Times"/>
                        <a:cs typeface="Times"/>
                      </a:endParaRPr>
                    </a:p>
                    <a:p>
                      <a:pPr marL="209550" marR="250190" indent="-635">
                        <a:lnSpc>
                          <a:spcPct val="100000"/>
                        </a:lnSpc>
                      </a:pPr>
                      <a:r>
                        <a:rPr sz="900" b="1" spc="-25" dirty="0">
                          <a:solidFill>
                            <a:srgbClr val="025FAD"/>
                          </a:solidFill>
                          <a:latin typeface="Helvetica Neue LT Pro 75"/>
                          <a:cs typeface="Helvetica Neue LT Pro 75"/>
                        </a:rPr>
                        <a:t>C</a:t>
                      </a:r>
                      <a:r>
                        <a:rPr sz="900" b="1" spc="-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R</a:t>
                      </a:r>
                      <a:r>
                        <a:rPr sz="900" b="1" spc="-10" dirty="0">
                          <a:solidFill>
                            <a:srgbClr val="025FAD"/>
                          </a:solidFill>
                          <a:latin typeface="Helvetica Neue LT Pro 75"/>
                          <a:cs typeface="Helvetica Neue LT Pro 75"/>
                        </a:rPr>
                        <a:t>C</a:t>
                      </a:r>
                      <a:r>
                        <a:rPr sz="900" b="1" spc="-5" dirty="0">
                          <a:solidFill>
                            <a:srgbClr val="025FAD"/>
                          </a:solidFill>
                          <a:latin typeface="Helvetica Neue LT Pro 75"/>
                          <a:cs typeface="Helvetica Neue LT Pro 75"/>
                        </a:rPr>
                        <a:t>IN</a:t>
                      </a:r>
                      <a:r>
                        <a:rPr sz="900" b="1" spc="-10" dirty="0">
                          <a:solidFill>
                            <a:srgbClr val="025FAD"/>
                          </a:solidFill>
                          <a:latin typeface="Helvetica Neue LT Pro 75"/>
                          <a:cs typeface="Helvetica Neue LT Pro 75"/>
                        </a:rPr>
                        <a:t>O</a:t>
                      </a:r>
                      <a:r>
                        <a:rPr sz="900" b="1" spc="-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NI</a:t>
                      </a:r>
                      <a:r>
                        <a:rPr sz="900" b="1" dirty="0">
                          <a:solidFill>
                            <a:srgbClr val="025FAD"/>
                          </a:solidFill>
                          <a:latin typeface="Helvetica Neue LT Pro 75"/>
                          <a:cs typeface="Helvetica Neue LT Pro 75"/>
                        </a:rPr>
                        <a:t>C  </a:t>
                      </a:r>
                      <a:r>
                        <a:rPr sz="900" b="1" spc="-10" dirty="0">
                          <a:solidFill>
                            <a:srgbClr val="025FAD"/>
                          </a:solidFill>
                          <a:latin typeface="Helvetica Neue LT Pro 75"/>
                          <a:cs typeface="Helvetica Neue LT Pro 75"/>
                        </a:rPr>
                        <a:t>EFFECTS</a:t>
                      </a:r>
                      <a:endParaRPr sz="900" dirty="0">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latin typeface="Times"/>
                        <a:cs typeface="Times"/>
                      </a:endParaRPr>
                    </a:p>
                    <a:p>
                      <a:pPr marL="257810" marR="271780">
                        <a:lnSpc>
                          <a:spcPct val="100000"/>
                        </a:lnSpc>
                      </a:pPr>
                      <a:r>
                        <a:rPr sz="900" b="1" spc="-5" dirty="0">
                          <a:solidFill>
                            <a:srgbClr val="025FAD"/>
                          </a:solidFill>
                          <a:latin typeface="Helvetica Neue LT Pro 75"/>
                          <a:cs typeface="Helvetica Neue LT Pro 75"/>
                        </a:rPr>
                        <a:t>M</a:t>
                      </a:r>
                      <a:r>
                        <a:rPr sz="900" b="1" spc="-10" dirty="0">
                          <a:solidFill>
                            <a:srgbClr val="025FAD"/>
                          </a:solidFill>
                          <a:latin typeface="Helvetica Neue LT Pro 75"/>
                          <a:cs typeface="Helvetica Neue LT Pro 75"/>
                        </a:rPr>
                        <a:t>U</a:t>
                      </a:r>
                      <a:r>
                        <a:rPr sz="900" b="1" spc="-70" dirty="0">
                          <a:solidFill>
                            <a:srgbClr val="025FAD"/>
                          </a:solidFill>
                          <a:latin typeface="Helvetica Neue LT Pro 75"/>
                          <a:cs typeface="Helvetica Neue LT Pro 75"/>
                        </a:rPr>
                        <a:t>T</a:t>
                      </a:r>
                      <a:r>
                        <a:rPr sz="900" b="1" spc="-30"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NI</a:t>
                      </a:r>
                      <a:r>
                        <a:rPr sz="900" b="1" dirty="0">
                          <a:solidFill>
                            <a:srgbClr val="025FAD"/>
                          </a:solidFill>
                          <a:latin typeface="Helvetica Neue LT Pro 75"/>
                          <a:cs typeface="Helvetica Neue LT Pro 75"/>
                        </a:rPr>
                        <a:t>C  </a:t>
                      </a:r>
                      <a:r>
                        <a:rPr sz="900" b="1" spc="-10" dirty="0">
                          <a:solidFill>
                            <a:srgbClr val="025FAD"/>
                          </a:solidFill>
                          <a:latin typeface="Helvetica Neue LT Pro 75"/>
                          <a:cs typeface="Helvetica Neue LT Pro 75"/>
                        </a:rPr>
                        <a:t>EFFECTS</a:t>
                      </a:r>
                      <a:endParaRPr sz="900">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latin typeface="Times"/>
                        <a:cs typeface="Times"/>
                      </a:endParaRPr>
                    </a:p>
                    <a:p>
                      <a:pPr marL="279400" marR="469265">
                        <a:lnSpc>
                          <a:spcPct val="100000"/>
                        </a:lnSpc>
                      </a:pPr>
                      <a:r>
                        <a:rPr sz="900" b="1" spc="-5"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V</a:t>
                      </a:r>
                      <a:r>
                        <a:rPr sz="900" b="1" dirty="0">
                          <a:solidFill>
                            <a:srgbClr val="025FAD"/>
                          </a:solidFill>
                          <a:latin typeface="Helvetica Neue LT Pro 75"/>
                          <a:cs typeface="Helvetica Neue LT Pro 75"/>
                        </a:rPr>
                        <a:t>E</a:t>
                      </a:r>
                      <a:r>
                        <a:rPr sz="900" b="1" spc="-25" dirty="0">
                          <a:solidFill>
                            <a:srgbClr val="025FAD"/>
                          </a:solidFill>
                          <a:latin typeface="Helvetica Neue LT Pro 75"/>
                          <a:cs typeface="Helvetica Neue LT Pro 75"/>
                        </a:rPr>
                        <a:t>L</a:t>
                      </a:r>
                      <a:r>
                        <a:rPr sz="900" b="1" spc="-5" dirty="0">
                          <a:solidFill>
                            <a:srgbClr val="025FAD"/>
                          </a:solidFill>
                          <a:latin typeface="Helvetica Neue LT Pro 75"/>
                          <a:cs typeface="Helvetica Neue LT Pro 75"/>
                        </a:rPr>
                        <a:t>O</a:t>
                      </a:r>
                      <a:r>
                        <a:rPr sz="900" b="1" spc="-20" dirty="0">
                          <a:solidFill>
                            <a:srgbClr val="025FAD"/>
                          </a:solidFill>
                          <a:latin typeface="Helvetica Neue LT Pro 75"/>
                          <a:cs typeface="Helvetica Neue LT Pro 75"/>
                        </a:rPr>
                        <a:t>P</a:t>
                      </a:r>
                      <a:r>
                        <a:rPr sz="900" b="1" spc="-5" dirty="0">
                          <a:solidFill>
                            <a:srgbClr val="025FAD"/>
                          </a:solidFill>
                          <a:latin typeface="Helvetica Neue LT Pro 75"/>
                          <a:cs typeface="Helvetica Neue LT Pro 75"/>
                        </a:rPr>
                        <a:t>M</a:t>
                      </a:r>
                      <a:r>
                        <a:rPr sz="900" b="1"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N</a:t>
                      </a:r>
                      <a:r>
                        <a:rPr sz="900" b="1" spc="-70"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EFFECTS</a:t>
                      </a:r>
                      <a:endParaRPr sz="900">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latin typeface="Times"/>
                        <a:cs typeface="Times"/>
                      </a:endParaRPr>
                    </a:p>
                    <a:p>
                      <a:pPr marL="476884" marR="347980">
                        <a:lnSpc>
                          <a:spcPct val="100000"/>
                        </a:lnSpc>
                      </a:pPr>
                      <a:r>
                        <a:rPr sz="900" b="1" spc="-15" dirty="0">
                          <a:solidFill>
                            <a:srgbClr val="025FAD"/>
                          </a:solidFill>
                          <a:latin typeface="Helvetica Neue LT Pro 75"/>
                          <a:cs typeface="Helvetica Neue LT Pro 75"/>
                        </a:rPr>
                        <a:t>F</a:t>
                      </a:r>
                      <a:r>
                        <a:rPr sz="900" b="1"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RT</a:t>
                      </a:r>
                      <a:r>
                        <a:rPr sz="900" b="1" spc="-5"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LI</a:t>
                      </a:r>
                      <a:r>
                        <a:rPr sz="900" b="1" spc="2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b="1" spc="-10" dirty="0">
                          <a:solidFill>
                            <a:srgbClr val="025FAD"/>
                          </a:solidFill>
                          <a:latin typeface="Helvetica Neue LT Pro 75"/>
                          <a:cs typeface="Helvetica Neue LT Pro 75"/>
                        </a:rPr>
                        <a:t>EFFECTS</a:t>
                      </a:r>
                      <a:endParaRPr sz="900">
                        <a:latin typeface="Helvetica Neue LT Pro 75"/>
                        <a:cs typeface="Helvetica Neue LT Pro 75"/>
                      </a:endParaRPr>
                    </a:p>
                  </a:txBody>
                  <a:tcPr marL="0" marR="0" marT="5080" marB="0">
                    <a:lnT w="12700">
                      <a:solidFill>
                        <a:srgbClr val="14B1E7"/>
                      </a:solidFill>
                      <a:prstDash val="solid"/>
                    </a:lnT>
                  </a:tcPr>
                </a:tc>
                <a:extLst>
                  <a:ext uri="{0D108BD9-81ED-4DB2-BD59-A6C34878D82A}">
                    <a16:rowId xmlns:a16="http://schemas.microsoft.com/office/drawing/2014/main" val="10000"/>
                  </a:ext>
                </a:extLst>
              </a:tr>
              <a:tr h="270511">
                <a:tc>
                  <a:txBody>
                    <a:bodyPr/>
                    <a:lstStyle/>
                    <a:p>
                      <a:pPr marL="171450">
                        <a:lnSpc>
                          <a:spcPct val="100000"/>
                        </a:lnSpc>
                        <a:spcBef>
                          <a:spcPts val="509"/>
                        </a:spcBef>
                      </a:pPr>
                      <a:r>
                        <a:rPr lang="en-TT" sz="900" spc="-5" dirty="0">
                          <a:solidFill>
                            <a:srgbClr val="1C216F"/>
                          </a:solidFill>
                          <a:latin typeface="HelveticaNeueLTPro-Md"/>
                          <a:cs typeface="HelveticaNeueLTPro-Md"/>
                        </a:rPr>
                        <a:t>diuron (ISO) carbendazim (ISO)</a:t>
                      </a:r>
                      <a:endParaRPr sz="900" dirty="0">
                        <a:latin typeface="HelveticaNeueLTPro-Md"/>
                        <a:cs typeface="HelveticaNeueLTPro-Md"/>
                      </a:endParaRPr>
                    </a:p>
                  </a:txBody>
                  <a:tcPr marL="0" marR="0" marT="64769" marB="0">
                    <a:lnB w="12700">
                      <a:solidFill>
                        <a:srgbClr val="14B1E7"/>
                      </a:solidFill>
                      <a:prstDash val="solid"/>
                    </a:lnB>
                  </a:tcPr>
                </a:tc>
                <a:tc>
                  <a:txBody>
                    <a:bodyPr/>
                    <a:lstStyle/>
                    <a:p>
                      <a:pPr marL="209550">
                        <a:lnSpc>
                          <a:spcPct val="100000"/>
                        </a:lnSpc>
                        <a:spcBef>
                          <a:spcPts val="509"/>
                        </a:spcBef>
                      </a:pPr>
                      <a:r>
                        <a:rPr lang="en-TT" sz="900" dirty="0" err="1">
                          <a:solidFill>
                            <a:srgbClr val="1C216F"/>
                          </a:solidFill>
                          <a:latin typeface="HelveticaNeueLTPro-Md"/>
                          <a:cs typeface="HelveticaNeueLTPro-Md"/>
                        </a:rPr>
                        <a:t>Carc</a:t>
                      </a:r>
                      <a:r>
                        <a:rPr lang="en-TT" sz="900" dirty="0">
                          <a:solidFill>
                            <a:srgbClr val="1C216F"/>
                          </a:solidFill>
                          <a:latin typeface="HelveticaNeueLTPro-Md"/>
                          <a:cs typeface="HelveticaNeueLTPro-Md"/>
                        </a:rPr>
                        <a:t>. Cat. 3; R40</a:t>
                      </a:r>
                      <a:endParaRPr sz="900" dirty="0">
                        <a:latin typeface="HelveticaNeueLTPro-Md"/>
                        <a:cs typeface="HelveticaNeueLTPro-Md"/>
                      </a:endParaRPr>
                    </a:p>
                  </a:txBody>
                  <a:tcPr marL="0" marR="0" marT="64769" marB="0">
                    <a:lnB w="12700">
                      <a:solidFill>
                        <a:srgbClr val="14B1E7"/>
                      </a:solidFill>
                      <a:prstDash val="solid"/>
                    </a:lnB>
                  </a:tcPr>
                </a:tc>
                <a:tc>
                  <a:txBody>
                    <a:bodyPr/>
                    <a:lstStyle/>
                    <a:p>
                      <a:pPr marL="257810">
                        <a:lnSpc>
                          <a:spcPct val="100000"/>
                        </a:lnSpc>
                        <a:spcBef>
                          <a:spcPts val="509"/>
                        </a:spcBef>
                      </a:pPr>
                      <a:r>
                        <a:rPr lang="en-TT" sz="900" dirty="0" err="1">
                          <a:solidFill>
                            <a:srgbClr val="1C216F"/>
                          </a:solidFill>
                          <a:latin typeface="HelveticaNeueLTPro-Md"/>
                          <a:cs typeface="HelveticaNeueLTPro-Md"/>
                        </a:rPr>
                        <a:t>Muta</a:t>
                      </a:r>
                      <a:r>
                        <a:rPr lang="en-TT" sz="900" dirty="0">
                          <a:solidFill>
                            <a:srgbClr val="1C216F"/>
                          </a:solidFill>
                          <a:latin typeface="HelveticaNeueLTPro-Md"/>
                          <a:cs typeface="HelveticaNeueLTPro-Md"/>
                        </a:rPr>
                        <a:t>. Cat. 2; R46</a:t>
                      </a:r>
                      <a:endParaRPr sz="900" dirty="0">
                        <a:latin typeface="HelveticaNeueLTPro-Md"/>
                        <a:cs typeface="HelveticaNeueLTPro-Md"/>
                      </a:endParaRPr>
                    </a:p>
                  </a:txBody>
                  <a:tcPr marL="0" marR="0" marT="64769" marB="0">
                    <a:lnB w="12700">
                      <a:solidFill>
                        <a:srgbClr val="14B1E7"/>
                      </a:solidFill>
                      <a:prstDash val="solid"/>
                    </a:lnB>
                  </a:tcPr>
                </a:tc>
                <a:tc>
                  <a:txBody>
                    <a:bodyPr/>
                    <a:lstStyle/>
                    <a:p>
                      <a:pPr marL="279400">
                        <a:lnSpc>
                          <a:spcPct val="100000"/>
                        </a:lnSpc>
                        <a:spcBef>
                          <a:spcPts val="509"/>
                        </a:spcBef>
                      </a:pPr>
                      <a:r>
                        <a:rPr lang="en-TT" sz="900" spc="-5" dirty="0" err="1">
                          <a:solidFill>
                            <a:srgbClr val="1C216F"/>
                          </a:solidFill>
                          <a:latin typeface="HelveticaNeueLTPro-Md"/>
                          <a:cs typeface="HelveticaNeueLTPro-Md"/>
                        </a:rPr>
                        <a:t>Repr</a:t>
                      </a:r>
                      <a:r>
                        <a:rPr lang="en-TT" sz="900" spc="-5" dirty="0">
                          <a:solidFill>
                            <a:srgbClr val="1C216F"/>
                          </a:solidFill>
                          <a:latin typeface="HelveticaNeueLTPro-Md"/>
                          <a:cs typeface="HelveticaNeueLTPro-Md"/>
                        </a:rPr>
                        <a:t>. Cat. 2; R61</a:t>
                      </a:r>
                      <a:endParaRPr sz="900" dirty="0">
                        <a:latin typeface="HelveticaNeueLTPro-Md"/>
                        <a:cs typeface="HelveticaNeueLTPro-Md"/>
                      </a:endParaRPr>
                    </a:p>
                  </a:txBody>
                  <a:tcPr marL="0" marR="0" marT="64769" marB="0">
                    <a:lnB w="12700">
                      <a:solidFill>
                        <a:srgbClr val="14B1E7"/>
                      </a:solidFill>
                      <a:prstDash val="solid"/>
                    </a:lnB>
                  </a:tcPr>
                </a:tc>
                <a:tc>
                  <a:txBody>
                    <a:bodyPr/>
                    <a:lstStyle/>
                    <a:p>
                      <a:pPr marR="398145" algn="ctr">
                        <a:lnSpc>
                          <a:spcPct val="100000"/>
                        </a:lnSpc>
                        <a:spcBef>
                          <a:spcPts val="509"/>
                        </a:spcBef>
                      </a:pPr>
                      <a:r>
                        <a:rPr lang="en-TT" sz="900" dirty="0">
                          <a:solidFill>
                            <a:srgbClr val="1C216F"/>
                          </a:solidFill>
                          <a:latin typeface="HelveticaNeueLTPro-Md"/>
                          <a:cs typeface="HelveticaNeueLTPro-Md"/>
                        </a:rPr>
                        <a:t>   </a:t>
                      </a:r>
                      <a:r>
                        <a:rPr lang="en-TT" sz="900" dirty="0" err="1">
                          <a:solidFill>
                            <a:srgbClr val="1C216F"/>
                          </a:solidFill>
                          <a:latin typeface="HelveticaNeueLTPro-Md"/>
                          <a:cs typeface="HelveticaNeueLTPro-Md"/>
                        </a:rPr>
                        <a:t>Repr</a:t>
                      </a:r>
                      <a:r>
                        <a:rPr lang="en-TT" sz="900" dirty="0">
                          <a:solidFill>
                            <a:srgbClr val="1C216F"/>
                          </a:solidFill>
                          <a:latin typeface="HelveticaNeueLTPro-Md"/>
                          <a:cs typeface="HelveticaNeueLTPro-Md"/>
                        </a:rPr>
                        <a:t>. Cat. 2; R60</a:t>
                      </a:r>
                      <a:endParaRPr sz="900" dirty="0">
                        <a:latin typeface="HelveticaNeueLTPro-Md"/>
                        <a:cs typeface="HelveticaNeueLTPro-Md"/>
                      </a:endParaRPr>
                    </a:p>
                  </a:txBody>
                  <a:tcPr marL="0" marR="0" marT="64769" marB="0">
                    <a:lnB w="12700">
                      <a:solidFill>
                        <a:srgbClr val="14B1E7"/>
                      </a:solidFill>
                      <a:prstDash val="solid"/>
                    </a:lnB>
                  </a:tcPr>
                </a:tc>
                <a:extLst>
                  <a:ext uri="{0D108BD9-81ED-4DB2-BD59-A6C34878D82A}">
                    <a16:rowId xmlns:a16="http://schemas.microsoft.com/office/drawing/2014/main" val="10001"/>
                  </a:ext>
                </a:extLst>
              </a:tr>
            </a:tbl>
          </a:graphicData>
        </a:graphic>
      </p:graphicFrame>
      <p:sp>
        <p:nvSpPr>
          <p:cNvPr id="18" name="object 18"/>
          <p:cNvSpPr/>
          <p:nvPr/>
        </p:nvSpPr>
        <p:spPr>
          <a:xfrm>
            <a:off x="457200" y="249774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854853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2608908"/>
            <a:ext cx="169418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PRODUCT/INGREDIENT</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NAME</a:t>
            </a:r>
            <a:endParaRPr sz="900">
              <a:latin typeface="Helvetica Neue LT Pro 75"/>
              <a:cs typeface="Helvetica Neue LT Pro 75"/>
            </a:endParaRPr>
          </a:p>
        </p:txBody>
      </p:sp>
      <p:sp>
        <p:nvSpPr>
          <p:cNvPr id="21" name="object 21"/>
          <p:cNvSpPr txBox="1"/>
          <p:nvPr/>
        </p:nvSpPr>
        <p:spPr>
          <a:xfrm>
            <a:off x="2425700" y="2608908"/>
            <a:ext cx="465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RESU</a:t>
            </a:r>
            <a:r>
              <a:rPr sz="900" b="1" spc="-8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T</a:t>
            </a:r>
            <a:endParaRPr sz="900">
              <a:latin typeface="Helvetica Neue LT Pro 75"/>
              <a:cs typeface="Helvetica Neue LT Pro 75"/>
            </a:endParaRPr>
          </a:p>
        </p:txBody>
      </p:sp>
      <p:sp>
        <p:nvSpPr>
          <p:cNvPr id="22" name="object 22"/>
          <p:cNvSpPr txBox="1"/>
          <p:nvPr/>
        </p:nvSpPr>
        <p:spPr>
          <a:xfrm>
            <a:off x="3810004" y="2608908"/>
            <a:ext cx="985519"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SPECIES</a:t>
            </a:r>
            <a:r>
              <a:rPr sz="900" b="1" spc="2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SCORE</a:t>
            </a:r>
            <a:endParaRPr sz="900">
              <a:latin typeface="Helvetica Neue LT Pro 75"/>
              <a:cs typeface="Helvetica Neue LT Pro 75"/>
            </a:endParaRPr>
          </a:p>
        </p:txBody>
      </p:sp>
      <p:sp>
        <p:nvSpPr>
          <p:cNvPr id="23" name="object 23"/>
          <p:cNvSpPr txBox="1"/>
          <p:nvPr/>
        </p:nvSpPr>
        <p:spPr>
          <a:xfrm>
            <a:off x="4889558" y="2608908"/>
            <a:ext cx="65468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X</a:t>
            </a:r>
            <a:r>
              <a:rPr sz="900" b="1" spc="-10" dirty="0">
                <a:solidFill>
                  <a:srgbClr val="025FAD"/>
                </a:solidFill>
                <a:latin typeface="Helvetica Neue LT Pro 75"/>
                <a:cs typeface="Helvetica Neue LT Pro 75"/>
              </a:rPr>
              <a:t>POSURE</a:t>
            </a:r>
            <a:endParaRPr sz="900">
              <a:latin typeface="Helvetica Neue LT Pro 75"/>
              <a:cs typeface="Helvetica Neue LT Pro 75"/>
            </a:endParaRPr>
          </a:p>
        </p:txBody>
      </p:sp>
      <p:sp>
        <p:nvSpPr>
          <p:cNvPr id="24" name="object 24"/>
          <p:cNvSpPr txBox="1"/>
          <p:nvPr/>
        </p:nvSpPr>
        <p:spPr>
          <a:xfrm>
            <a:off x="6098302" y="2608908"/>
            <a:ext cx="80645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OBSERVATION</a:t>
            </a:r>
            <a:endParaRPr sz="900">
              <a:latin typeface="Helvetica Neue LT Pro 75"/>
              <a:cs typeface="Helvetica Neue LT Pro 75"/>
            </a:endParaRPr>
          </a:p>
        </p:txBody>
      </p:sp>
      <p:sp>
        <p:nvSpPr>
          <p:cNvPr id="25" name="object 25"/>
          <p:cNvSpPr txBox="1"/>
          <p:nvPr/>
        </p:nvSpPr>
        <p:spPr>
          <a:xfrm>
            <a:off x="615950" y="2883228"/>
            <a:ext cx="1136650"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titanium dioxide</a:t>
            </a:r>
            <a:endParaRPr sz="900" dirty="0">
              <a:latin typeface="HelveticaNeueLTPro-Md"/>
              <a:cs typeface="HelveticaNeueLTPro-Md"/>
            </a:endParaRPr>
          </a:p>
        </p:txBody>
      </p:sp>
      <p:sp>
        <p:nvSpPr>
          <p:cNvPr id="26" name="object 26"/>
          <p:cNvSpPr txBox="1"/>
          <p:nvPr/>
        </p:nvSpPr>
        <p:spPr>
          <a:xfrm>
            <a:off x="2425661" y="2883228"/>
            <a:ext cx="1269365" cy="151323"/>
          </a:xfrm>
          <a:prstGeom prst="rect">
            <a:avLst/>
          </a:prstGeom>
        </p:spPr>
        <p:txBody>
          <a:bodyPr vert="horz" wrap="square" lIns="0" tIns="12700" rIns="0" bIns="0" rtlCol="0">
            <a:spAutoFit/>
          </a:bodyPr>
          <a:lstStyle/>
          <a:p>
            <a:pPr marL="12700" marR="132080">
              <a:lnSpc>
                <a:spcPct val="100000"/>
              </a:lnSpc>
              <a:spcBef>
                <a:spcPts val="100"/>
              </a:spcBef>
            </a:pP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27" name="object 27"/>
          <p:cNvSpPr txBox="1"/>
          <p:nvPr/>
        </p:nvSpPr>
        <p:spPr>
          <a:xfrm>
            <a:off x="3809949" y="2883228"/>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28" name="object 28"/>
          <p:cNvSpPr txBox="1"/>
          <p:nvPr/>
        </p:nvSpPr>
        <p:spPr>
          <a:xfrm>
            <a:off x="4889512" y="2883228"/>
            <a:ext cx="1301115" cy="2898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72</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a:t>
            </a:r>
            <a:r>
              <a:rPr sz="900" spc="-15" dirty="0">
                <a:solidFill>
                  <a:srgbClr val="1C216F"/>
                </a:solidFill>
                <a:latin typeface="HelveticaNeueLTPro-Md"/>
                <a:cs typeface="HelveticaNeueLTPro-Md"/>
              </a:rPr>
              <a:t> </a:t>
            </a:r>
            <a:r>
              <a:rPr lang="en-US" sz="900" spc="-15" dirty="0">
                <a:solidFill>
                  <a:srgbClr val="1C216F"/>
                </a:solidFill>
                <a:latin typeface="HelveticaNeueLTPro-Md"/>
                <a:cs typeface="HelveticaNeueLTPro-Md"/>
              </a:rPr>
              <a:t>300</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r>
              <a:rPr lang="en-US" sz="900" spc="5" dirty="0">
                <a:solidFill>
                  <a:srgbClr val="1C216F"/>
                </a:solidFill>
                <a:latin typeface="HelveticaNeueLTPro-Md"/>
                <a:cs typeface="HelveticaNeueLTPro-Md"/>
              </a:rPr>
              <a:t> Intermittent</a:t>
            </a:r>
            <a:endParaRPr sz="900" dirty="0">
              <a:latin typeface="HelveticaNeueLTPro-Md"/>
              <a:cs typeface="HelveticaNeueLTPro-Md"/>
            </a:endParaRPr>
          </a:p>
        </p:txBody>
      </p:sp>
      <p:sp>
        <p:nvSpPr>
          <p:cNvPr id="29" name="object 29"/>
          <p:cNvSpPr txBox="1"/>
          <p:nvPr/>
        </p:nvSpPr>
        <p:spPr>
          <a:xfrm>
            <a:off x="6358077" y="2883228"/>
            <a:ext cx="227837"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30" name="object 30"/>
          <p:cNvSpPr txBox="1"/>
          <p:nvPr/>
        </p:nvSpPr>
        <p:spPr>
          <a:xfrm>
            <a:off x="615949" y="3352800"/>
            <a:ext cx="1359433"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2-(2-butoxyethoxy)ethanol</a:t>
            </a:r>
            <a:endParaRPr sz="900" dirty="0">
              <a:latin typeface="HelveticaNeueLTPro-Md"/>
              <a:cs typeface="HelveticaNeueLTPro-Md"/>
            </a:endParaRPr>
          </a:p>
        </p:txBody>
      </p:sp>
      <p:sp>
        <p:nvSpPr>
          <p:cNvPr id="31" name="object 31"/>
          <p:cNvSpPr txBox="1"/>
          <p:nvPr/>
        </p:nvSpPr>
        <p:spPr>
          <a:xfrm>
            <a:off x="2425661" y="3327400"/>
            <a:ext cx="1460539" cy="302647"/>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a:t>
            </a:r>
            <a:r>
              <a:rPr lang="en-TT" sz="900" dirty="0">
                <a:solidFill>
                  <a:srgbClr val="1C216F"/>
                </a:solidFill>
                <a:latin typeface="HelveticaNeueLTPro-Md"/>
                <a:cs typeface="HelveticaNeueLTPro-Md"/>
              </a:rPr>
              <a:t>–</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a:t>
            </a:r>
            <a:r>
              <a:rPr lang="en-US" sz="900" spc="5" dirty="0">
                <a:solidFill>
                  <a:srgbClr val="1C216F"/>
                </a:solidFill>
                <a:latin typeface="HelveticaNeueLTPro-Md"/>
                <a:cs typeface="HelveticaNeueLTPro-Md"/>
              </a:rPr>
              <a:t>oderate </a:t>
            </a:r>
            <a:r>
              <a:rPr sz="900" spc="5" dirty="0">
                <a:solidFill>
                  <a:srgbClr val="1C216F"/>
                </a:solidFill>
                <a:latin typeface="HelveticaNeueLTPro-Md"/>
                <a:cs typeface="HelveticaNeueLTPro-Md"/>
              </a:rPr>
              <a:t>irritant </a:t>
            </a:r>
            <a:endParaRPr lang="en-US" sz="900" spc="5" dirty="0">
              <a:solidFill>
                <a:srgbClr val="1C216F"/>
              </a:solidFill>
              <a:latin typeface="HelveticaNeueLTPro-Md"/>
              <a:cs typeface="HelveticaNeueLTPro-Md"/>
            </a:endParaRPr>
          </a:p>
          <a:p>
            <a:pPr marL="12700" marR="132080">
              <a:lnSpc>
                <a:spcPct val="100000"/>
              </a:lnSpc>
              <a:spcBef>
                <a:spcPts val="100"/>
              </a:spcBef>
            </a:pPr>
            <a:r>
              <a:rPr sz="900" dirty="0">
                <a:solidFill>
                  <a:srgbClr val="1C216F"/>
                </a:solidFill>
                <a:latin typeface="HelveticaNeueLTPro-Md"/>
                <a:cs typeface="HelveticaNeueLTPro-Md"/>
              </a:rPr>
              <a:t>Eyes - Severe </a:t>
            </a:r>
            <a:r>
              <a:rPr sz="900" spc="5" dirty="0">
                <a:solidFill>
                  <a:srgbClr val="1C216F"/>
                </a:solidFill>
                <a:latin typeface="HelveticaNeueLTPro-Md"/>
                <a:cs typeface="HelveticaNeueLTPro-Md"/>
              </a:rPr>
              <a:t>irritant </a:t>
            </a:r>
            <a:r>
              <a:rPr sz="900" spc="-245" dirty="0">
                <a:solidFill>
                  <a:srgbClr val="1C216F"/>
                </a:solidFill>
                <a:latin typeface="HelveticaNeueLTPro-Md"/>
                <a:cs typeface="HelveticaNeueLTPro-Md"/>
              </a:rPr>
              <a:t> </a:t>
            </a:r>
            <a:endParaRPr sz="900" dirty="0">
              <a:latin typeface="HelveticaNeueLTPro-Md"/>
              <a:cs typeface="HelveticaNeueLTPro-Md"/>
            </a:endParaRPr>
          </a:p>
        </p:txBody>
      </p:sp>
      <p:sp>
        <p:nvSpPr>
          <p:cNvPr id="32" name="object 32"/>
          <p:cNvSpPr txBox="1"/>
          <p:nvPr/>
        </p:nvSpPr>
        <p:spPr>
          <a:xfrm>
            <a:off x="3809949" y="3352800"/>
            <a:ext cx="629285" cy="2898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33" name="object 33"/>
          <p:cNvSpPr txBox="1"/>
          <p:nvPr/>
        </p:nvSpPr>
        <p:spPr>
          <a:xfrm>
            <a:off x="4889512" y="3403600"/>
            <a:ext cx="1301115" cy="289823"/>
          </a:xfrm>
          <a:prstGeom prst="rect">
            <a:avLst/>
          </a:prstGeom>
        </p:spPr>
        <p:txBody>
          <a:bodyPr vert="horz" wrap="square" lIns="0" tIns="12700" rIns="0" bIns="0" rtlCol="0">
            <a:spAutoFit/>
          </a:bodyPr>
          <a:lstStyle/>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lang="en-US" sz="900" spc="-15" dirty="0">
                <a:solidFill>
                  <a:srgbClr val="1C216F"/>
                </a:solidFill>
                <a:latin typeface="HelveticaNeueLTPro-Md"/>
                <a:cs typeface="HelveticaNeueLTPro-Md"/>
              </a:rPr>
              <a:t>20</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lang="en-US" sz="900" spc="10" dirty="0">
                <a:solidFill>
                  <a:srgbClr val="1C216F"/>
                </a:solidFill>
                <a:latin typeface="HelveticaNeueLTPro-Md"/>
                <a:cs typeface="HelveticaNeueLTPro-Md"/>
              </a:rPr>
              <a:t>20</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p:txBody>
      </p:sp>
      <p:sp>
        <p:nvSpPr>
          <p:cNvPr id="34" name="object 34"/>
          <p:cNvSpPr txBox="1"/>
          <p:nvPr/>
        </p:nvSpPr>
        <p:spPr>
          <a:xfrm>
            <a:off x="6480225" y="3327400"/>
            <a:ext cx="70485" cy="71120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5" name="object 35"/>
          <p:cNvSpPr txBox="1"/>
          <p:nvPr/>
        </p:nvSpPr>
        <p:spPr>
          <a:xfrm>
            <a:off x="615950" y="3962400"/>
            <a:ext cx="748665" cy="151323"/>
          </a:xfrm>
          <a:prstGeom prst="rect">
            <a:avLst/>
          </a:prstGeom>
        </p:spPr>
        <p:txBody>
          <a:bodyPr vert="horz" wrap="square" lIns="0" tIns="12700" rIns="0" bIns="0" rtlCol="0">
            <a:spAutoFit/>
          </a:bodyPr>
          <a:lstStyle/>
          <a:p>
            <a:pPr marL="12700">
              <a:lnSpc>
                <a:spcPct val="100000"/>
              </a:lnSpc>
              <a:spcBef>
                <a:spcPts val="100"/>
              </a:spcBef>
            </a:pPr>
            <a:r>
              <a:rPr lang="en-TT" sz="900" spc="5" dirty="0">
                <a:solidFill>
                  <a:srgbClr val="1C216F"/>
                </a:solidFill>
                <a:latin typeface="HelveticaNeueLTPro-Md"/>
                <a:cs typeface="HelveticaNeueLTPro-Md"/>
              </a:rPr>
              <a:t>silicon dioxide</a:t>
            </a:r>
            <a:endParaRPr sz="900" dirty="0">
              <a:latin typeface="HelveticaNeueLTPro-Md"/>
              <a:cs typeface="HelveticaNeueLTPro-Md"/>
            </a:endParaRPr>
          </a:p>
        </p:txBody>
      </p:sp>
      <p:sp>
        <p:nvSpPr>
          <p:cNvPr id="36" name="object 36"/>
          <p:cNvSpPr txBox="1"/>
          <p:nvPr/>
        </p:nvSpPr>
        <p:spPr>
          <a:xfrm>
            <a:off x="2425661" y="3962400"/>
            <a:ext cx="1142365" cy="151323"/>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1C216F"/>
                </a:solidFill>
                <a:latin typeface="HelveticaNeueLTPro-Md"/>
                <a:cs typeface="HelveticaNeueLTPro-Md"/>
              </a:rPr>
              <a:t>Eyes </a:t>
            </a:r>
            <a:r>
              <a:rPr lang="en-TT" sz="900" dirty="0">
                <a:solidFill>
                  <a:srgbClr val="1C216F"/>
                </a:solidFill>
                <a:latin typeface="HelveticaNeueLTPro-Md"/>
                <a:cs typeface="HelveticaNeueLTPro-Md"/>
              </a:rPr>
              <a:t>–</a:t>
            </a:r>
            <a:r>
              <a:rPr sz="900" dirty="0">
                <a:solidFill>
                  <a:srgbClr val="1C216F"/>
                </a:solidFill>
                <a:latin typeface="HelveticaNeueLTPro-Md"/>
                <a:cs typeface="HelveticaNeueLTPro-Md"/>
              </a:rPr>
              <a:t> </a:t>
            </a:r>
            <a:r>
              <a:rPr lang="en-US" sz="900" dirty="0">
                <a:solidFill>
                  <a:srgbClr val="1C216F"/>
                </a:solidFill>
                <a:latin typeface="HelveticaNeueLTPro-Md"/>
                <a:cs typeface="HelveticaNeueLTPro-Md"/>
              </a:rPr>
              <a:t>Mild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7" name="object 37"/>
          <p:cNvSpPr txBox="1"/>
          <p:nvPr/>
        </p:nvSpPr>
        <p:spPr>
          <a:xfrm>
            <a:off x="3809949" y="3962400"/>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38" name="object 38"/>
          <p:cNvSpPr txBox="1"/>
          <p:nvPr/>
        </p:nvSpPr>
        <p:spPr>
          <a:xfrm>
            <a:off x="4889512" y="3962400"/>
            <a:ext cx="1226820" cy="151323"/>
          </a:xfrm>
          <a:prstGeom prst="rect">
            <a:avLst/>
          </a:prstGeom>
        </p:spPr>
        <p:txBody>
          <a:bodyPr vert="horz" wrap="square" lIns="0" tIns="12700" rIns="0" bIns="0" rtlCol="0">
            <a:spAutoFit/>
          </a:bodyPr>
          <a:lstStyle/>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0" dirty="0">
                <a:solidFill>
                  <a:srgbClr val="1C216F"/>
                </a:solidFill>
                <a:latin typeface="HelveticaNeueLTPro-Md"/>
                <a:cs typeface="HelveticaNeueLTPro-Md"/>
              </a:rPr>
              <a:t> </a:t>
            </a:r>
            <a:r>
              <a:rPr lang="en-US" sz="900" spc="-25" dirty="0">
                <a:solidFill>
                  <a:srgbClr val="1C216F"/>
                </a:solidFill>
                <a:latin typeface="HelveticaNeueLTPro-Md"/>
                <a:cs typeface="HelveticaNeueLTPro-Md"/>
              </a:rPr>
              <a:t>2</a:t>
            </a:r>
            <a:r>
              <a:rPr sz="900" spc="-25" dirty="0">
                <a:solidFill>
                  <a:srgbClr val="1C216F"/>
                </a:solidFill>
                <a:latin typeface="HelveticaNeueLTPro-Md"/>
                <a:cs typeface="HelveticaNeueLTPro-Md"/>
              </a:rPr>
              <a:t>5</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p:txBody>
      </p:sp>
      <p:sp>
        <p:nvSpPr>
          <p:cNvPr id="40" name="object 40"/>
          <p:cNvSpPr txBox="1"/>
          <p:nvPr/>
        </p:nvSpPr>
        <p:spPr>
          <a:xfrm>
            <a:off x="615950" y="4419600"/>
            <a:ext cx="1359432" cy="151323"/>
          </a:xfrm>
          <a:prstGeom prst="rect">
            <a:avLst/>
          </a:prstGeom>
        </p:spPr>
        <p:txBody>
          <a:bodyPr vert="horz" wrap="square" lIns="0" tIns="12700" rIns="0" bIns="0" rtlCol="0">
            <a:spAutoFit/>
          </a:bodyPr>
          <a:lstStyle/>
          <a:p>
            <a:pPr marL="12700">
              <a:lnSpc>
                <a:spcPct val="100000"/>
              </a:lnSpc>
              <a:spcBef>
                <a:spcPts val="100"/>
              </a:spcBef>
            </a:pPr>
            <a:r>
              <a:rPr lang="en-TT" sz="900" spc="-70" dirty="0">
                <a:solidFill>
                  <a:srgbClr val="1C216F"/>
                </a:solidFill>
                <a:latin typeface="HelveticaNeueLTPro-Md"/>
                <a:cs typeface="HelveticaNeueLTPro-Md"/>
              </a:rPr>
              <a:t>Nonylphenol, ethoxylated</a:t>
            </a:r>
            <a:endParaRPr sz="900" dirty="0">
              <a:latin typeface="HelveticaNeueLTPro-Md"/>
              <a:cs typeface="HelveticaNeueLTPro-Md"/>
            </a:endParaRPr>
          </a:p>
        </p:txBody>
      </p:sp>
      <p:sp>
        <p:nvSpPr>
          <p:cNvPr id="41" name="object 41"/>
          <p:cNvSpPr txBox="1"/>
          <p:nvPr/>
        </p:nvSpPr>
        <p:spPr>
          <a:xfrm>
            <a:off x="2425661" y="4419600"/>
            <a:ext cx="1269365" cy="869469"/>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lang="en-US" sz="900" spc="5" dirty="0">
                <a:solidFill>
                  <a:srgbClr val="1C216F"/>
                </a:solidFill>
                <a:latin typeface="HelveticaNeueLTPro-Md"/>
                <a:cs typeface="HelveticaNeueLTPro-Md"/>
              </a:rPr>
              <a:t>Severe</a:t>
            </a:r>
            <a:r>
              <a:rPr sz="900" spc="5" dirty="0">
                <a:solidFill>
                  <a:srgbClr val="1C216F"/>
                </a:solidFill>
                <a:latin typeface="HelveticaNeueLTPro-Md"/>
                <a:cs typeface="HelveticaNeueLTPro-Md"/>
              </a:rPr>
              <a:t> irritant </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Eyes - </a:t>
            </a:r>
            <a:r>
              <a:rPr lang="en-US" sz="900" spc="5" dirty="0">
                <a:solidFill>
                  <a:srgbClr val="1C216F"/>
                </a:solidFill>
                <a:latin typeface="HelveticaNeueLTPro-Md"/>
                <a:cs typeface="HelveticaNeueLTPro-Md"/>
              </a:rPr>
              <a:t>Severe</a:t>
            </a:r>
            <a:r>
              <a:rPr sz="900" spc="5" dirty="0">
                <a:solidFill>
                  <a:srgbClr val="1C216F"/>
                </a:solidFill>
                <a:latin typeface="HelveticaNeueLTPro-Md"/>
                <a:cs typeface="HelveticaNeueLTPro-Md"/>
              </a:rPr>
              <a:t> irritant </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Eyes - Severe </a:t>
            </a:r>
            <a:r>
              <a:rPr sz="900" spc="5" dirty="0">
                <a:solidFill>
                  <a:srgbClr val="1C216F"/>
                </a:solidFill>
                <a:latin typeface="HelveticaNeueLTPro-Md"/>
                <a:cs typeface="HelveticaNeueLTPro-Md"/>
              </a:rPr>
              <a:t>irritant </a:t>
            </a:r>
            <a:r>
              <a:rPr sz="900" spc="-245" dirty="0">
                <a:solidFill>
                  <a:srgbClr val="1C216F"/>
                </a:solidFill>
                <a:latin typeface="HelveticaNeueLTPro-Md"/>
                <a:cs typeface="HelveticaNeueLTPro-Md"/>
              </a:rPr>
              <a:t> </a:t>
            </a:r>
            <a:r>
              <a:rPr sz="900" spc="5" dirty="0">
                <a:solidFill>
                  <a:srgbClr val="1C216F"/>
                </a:solidFill>
                <a:latin typeface="HelveticaNeueLTPro-Md"/>
                <a:cs typeface="HelveticaNeueLTPro-Md"/>
              </a:rPr>
              <a:t>Skin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Mild irritant </a:t>
            </a:r>
            <a:endParaRPr lang="en-US" sz="900" spc="5" dirty="0">
              <a:solidFill>
                <a:srgbClr val="1C216F"/>
              </a:solidFill>
              <a:latin typeface="HelveticaNeueLTPro-Md"/>
              <a:cs typeface="HelveticaNeueLTPro-Md"/>
            </a:endParaRPr>
          </a:p>
          <a:p>
            <a:pPr marL="12700" marR="132080">
              <a:lnSpc>
                <a:spcPct val="100000"/>
              </a:lnSpc>
              <a:spcBef>
                <a:spcPts val="100"/>
              </a:spcBef>
            </a:pPr>
            <a:endParaRPr lang="en-US" sz="900" spc="5" dirty="0">
              <a:solidFill>
                <a:srgbClr val="1C216F"/>
              </a:solidFill>
              <a:latin typeface="HelveticaNeueLTPro-Md"/>
              <a:cs typeface="HelveticaNeueLTPro-Md"/>
            </a:endParaRPr>
          </a:p>
          <a:p>
            <a:pPr marL="12700" marR="132080">
              <a:lnSpc>
                <a:spcPct val="100000"/>
              </a:lnSpc>
              <a:spcBef>
                <a:spcPts val="100"/>
              </a:spcBef>
            </a:pP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42" name="object 42"/>
          <p:cNvSpPr txBox="1"/>
          <p:nvPr/>
        </p:nvSpPr>
        <p:spPr>
          <a:xfrm>
            <a:off x="3846434" y="4431371"/>
            <a:ext cx="762051" cy="843821"/>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Guinea Pig Mouse</a:t>
            </a:r>
            <a:r>
              <a:rPr sz="900" dirty="0">
                <a:solidFill>
                  <a:srgbClr val="1C216F"/>
                </a:solidFill>
                <a:latin typeface="HelveticaNeueLTPro-Md"/>
                <a:cs typeface="HelveticaNeueLTPro-Md"/>
              </a:rPr>
              <a: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lang="en-US" sz="90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lang="en-US" sz="900" dirty="0">
              <a:solidFill>
                <a:srgbClr val="1C216F"/>
              </a:solidFill>
              <a:latin typeface="HelveticaNeueLTPro-Md"/>
              <a:cs typeface="HelveticaNeueLTPro-Md"/>
            </a:endParaRPr>
          </a:p>
          <a:p>
            <a:pPr marL="12700">
              <a:lnSpc>
                <a:spcPct val="100000"/>
              </a:lnSpc>
              <a:tabLst>
                <a:tab pos="570865" algn="l"/>
              </a:tabLst>
            </a:pP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43" name="object 43"/>
          <p:cNvSpPr txBox="1"/>
          <p:nvPr/>
        </p:nvSpPr>
        <p:spPr>
          <a:xfrm>
            <a:off x="4889512" y="4419600"/>
            <a:ext cx="1661160" cy="843821"/>
          </a:xfrm>
          <a:prstGeom prst="rect">
            <a:avLst/>
          </a:prstGeom>
        </p:spPr>
        <p:txBody>
          <a:bodyPr vert="horz" wrap="square" lIns="0" tIns="12700" rIns="0" bIns="0" rtlCol="0">
            <a:spAutoFit/>
          </a:bodyPr>
          <a:lstStyle/>
          <a:p>
            <a:pPr marL="12700" marR="5080">
              <a:lnSpc>
                <a:spcPct val="100000"/>
              </a:lnSpc>
              <a:spcBef>
                <a:spcPts val="100"/>
              </a:spcBef>
              <a:tabLst>
                <a:tab pos="1602740" algn="l"/>
              </a:tabLst>
            </a:pPr>
            <a:r>
              <a:rPr lang="en-US" sz="900" spc="20" dirty="0">
                <a:solidFill>
                  <a:srgbClr val="1C216F"/>
                </a:solidFill>
                <a:latin typeface="HelveticaNeueLTPro-Md"/>
                <a:cs typeface="HelveticaNeueLTPro-Md"/>
              </a:rPr>
              <a:t>2</a:t>
            </a:r>
            <a:r>
              <a:rPr sz="900" dirty="0">
                <a:solidFill>
                  <a:srgbClr val="1C216F"/>
                </a:solidFill>
                <a:latin typeface="HelveticaNeueLTPro-Md"/>
                <a:cs typeface="HelveticaNeueLTPro-Md"/>
              </a:rPr>
              <a:t>0 </a:t>
            </a:r>
            <a:r>
              <a:rPr sz="900" spc="5" dirty="0">
                <a:solidFill>
                  <a:srgbClr val="1C216F"/>
                </a:solidFill>
                <a:latin typeface="HelveticaNeueLTPro-Md"/>
                <a:cs typeface="HelveticaNeueLTPro-Md"/>
              </a:rPr>
              <a:t>milli</a:t>
            </a:r>
            <a:r>
              <a:rPr sz="900" spc="10" dirty="0">
                <a:solidFill>
                  <a:srgbClr val="1C216F"/>
                </a:solidFill>
                <a:latin typeface="HelveticaNeueLTPro-Md"/>
                <a:cs typeface="HelveticaNeueLTPro-Md"/>
              </a:rPr>
              <a:t>g</a:t>
            </a:r>
            <a:r>
              <a:rPr sz="900" spc="20" dirty="0">
                <a:solidFill>
                  <a:srgbClr val="1C216F"/>
                </a:solidFill>
                <a:latin typeface="HelveticaNeueLTPro-Md"/>
                <a:cs typeface="HelveticaNeueLTPro-Md"/>
              </a:rPr>
              <a:t>r</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dirty="0">
                <a:solidFill>
                  <a:srgbClr val="1C216F"/>
                </a:solidFill>
                <a:latin typeface="HelveticaNeueLTPro-Md"/>
                <a:cs typeface="HelveticaNeueLTPro-Md"/>
              </a:rPr>
              <a:t>s	-</a:t>
            </a:r>
            <a:endParaRPr sz="900" dirty="0">
              <a:latin typeface="HelveticaNeueLTPro-Md"/>
              <a:cs typeface="HelveticaNeueLTPro-Md"/>
            </a:endParaRPr>
          </a:p>
          <a:p>
            <a:pPr marL="12700">
              <a:lnSpc>
                <a:spcPct val="100000"/>
              </a:lnSpc>
              <a:tabLst>
                <a:tab pos="1602740" algn="l"/>
              </a:tabLst>
            </a:pPr>
            <a:r>
              <a:rPr sz="900" dirty="0">
                <a:solidFill>
                  <a:srgbClr val="1C216F"/>
                </a:solidFill>
                <a:latin typeface="HelveticaNeueLTPro-Md"/>
                <a:cs typeface="HelveticaNeueLTPro-Md"/>
              </a:rPr>
              <a:t>2</a:t>
            </a:r>
            <a:r>
              <a:rPr lang="en-US" sz="900" dirty="0">
                <a:solidFill>
                  <a:srgbClr val="1C216F"/>
                </a:solidFill>
                <a:latin typeface="HelveticaNeueLTPro-Md"/>
                <a:cs typeface="HelveticaNeueLTPro-Md"/>
              </a:rPr>
              <a:t>0</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a:t>
            </a:r>
            <a:r>
              <a:rPr sz="900" spc="10" dirty="0">
                <a:solidFill>
                  <a:srgbClr val="1C216F"/>
                </a:solidFill>
                <a:latin typeface="HelveticaNeueLTPro-Md"/>
                <a:cs typeface="HelveticaNeueLTPro-Md"/>
              </a:rPr>
              <a:t>g</a:t>
            </a:r>
            <a:r>
              <a:rPr sz="900" spc="20" dirty="0">
                <a:solidFill>
                  <a:srgbClr val="1C216F"/>
                </a:solidFill>
                <a:latin typeface="HelveticaNeueLTPro-Md"/>
                <a:cs typeface="HelveticaNeueLTPro-Md"/>
              </a:rPr>
              <a:t>r</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dirty="0">
                <a:solidFill>
                  <a:srgbClr val="1C216F"/>
                </a:solidFill>
                <a:latin typeface="HelveticaNeueLTPro-Md"/>
                <a:cs typeface="HelveticaNeueLTPro-Md"/>
              </a:rPr>
              <a:t>s	-</a:t>
            </a:r>
            <a:endParaRPr sz="900" dirty="0">
              <a:latin typeface="HelveticaNeueLTPro-Md"/>
              <a:cs typeface="HelveticaNeueLTPro-Md"/>
            </a:endParaRPr>
          </a:p>
          <a:p>
            <a:pPr marL="12700">
              <a:lnSpc>
                <a:spcPct val="100000"/>
              </a:lnSpc>
              <a:tabLst>
                <a:tab pos="1602740" algn="l"/>
              </a:tabLst>
            </a:pPr>
            <a:r>
              <a:rPr lang="en-US" sz="900" spc="10" dirty="0">
                <a:solidFill>
                  <a:srgbClr val="1C216F"/>
                </a:solidFill>
                <a:latin typeface="HelveticaNeueLTPro-Md"/>
                <a:cs typeface="HelveticaNeueLTPro-Md"/>
              </a:rPr>
              <a:t>20</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a:t>
            </a:r>
            <a:r>
              <a:rPr sz="900" spc="10" dirty="0">
                <a:solidFill>
                  <a:srgbClr val="1C216F"/>
                </a:solidFill>
                <a:latin typeface="HelveticaNeueLTPro-Md"/>
                <a:cs typeface="HelveticaNeueLTPro-Md"/>
              </a:rPr>
              <a:t>g</a:t>
            </a:r>
            <a:r>
              <a:rPr sz="900" spc="20" dirty="0">
                <a:solidFill>
                  <a:srgbClr val="1C216F"/>
                </a:solidFill>
                <a:latin typeface="HelveticaNeueLTPro-Md"/>
                <a:cs typeface="HelveticaNeueLTPro-Md"/>
              </a:rPr>
              <a:t>r</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dirty="0">
                <a:solidFill>
                  <a:srgbClr val="1C216F"/>
                </a:solidFill>
                <a:latin typeface="HelveticaNeueLTPro-Md"/>
                <a:cs typeface="HelveticaNeueLTPro-Md"/>
              </a:rPr>
              <a:t>s	-</a:t>
            </a:r>
            <a:endParaRPr sz="900" dirty="0">
              <a:latin typeface="HelveticaNeueLTPro-Md"/>
              <a:cs typeface="HelveticaNeueLTPro-Md"/>
            </a:endParaRPr>
          </a:p>
          <a:p>
            <a:pPr marL="12700">
              <a:lnSpc>
                <a:spcPct val="100000"/>
              </a:lnSpc>
              <a:tabLst>
                <a:tab pos="1602740" algn="l"/>
              </a:tabLst>
            </a:pPr>
            <a:r>
              <a:rPr lang="en-US" sz="900" spc="-5" dirty="0">
                <a:solidFill>
                  <a:srgbClr val="1C216F"/>
                </a:solidFill>
                <a:latin typeface="HelveticaNeueLTPro-Md"/>
                <a:cs typeface="HelveticaNeueLTPro-Md"/>
              </a:rPr>
              <a:t>72</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ho</a:t>
            </a:r>
            <a:r>
              <a:rPr sz="900" spc="10" dirty="0">
                <a:solidFill>
                  <a:srgbClr val="1C216F"/>
                </a:solidFill>
                <a:latin typeface="HelveticaNeueLTPro-Md"/>
                <a:cs typeface="HelveticaNeueLTPro-Md"/>
              </a:rPr>
              <a:t>u</a:t>
            </a:r>
            <a:r>
              <a:rPr sz="900" spc="25" dirty="0">
                <a:solidFill>
                  <a:srgbClr val="1C216F"/>
                </a:solidFill>
                <a:latin typeface="HelveticaNeueLTPro-Md"/>
                <a:cs typeface="HelveticaNeueLTPro-Md"/>
              </a:rPr>
              <a:t>r</a:t>
            </a:r>
            <a:r>
              <a:rPr sz="900" dirty="0">
                <a:solidFill>
                  <a:srgbClr val="1C216F"/>
                </a:solidFill>
                <a:latin typeface="HelveticaNeueLTPro-Md"/>
                <a:cs typeface="HelveticaNeueLTPro-Md"/>
              </a:rPr>
              <a:t>s </a:t>
            </a:r>
            <a:r>
              <a:rPr lang="en-US" sz="900" spc="10" dirty="0">
                <a:solidFill>
                  <a:srgbClr val="1C216F"/>
                </a:solidFill>
                <a:latin typeface="HelveticaNeueLTPro-Md"/>
                <a:cs typeface="HelveticaNeueLTPro-Md"/>
              </a:rPr>
              <a:t>15</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a:t>
            </a:r>
            <a:r>
              <a:rPr sz="900" spc="10" dirty="0">
                <a:solidFill>
                  <a:srgbClr val="1C216F"/>
                </a:solidFill>
                <a:latin typeface="HelveticaNeueLTPro-Md"/>
                <a:cs typeface="HelveticaNeueLTPro-Md"/>
              </a:rPr>
              <a:t>g</a:t>
            </a:r>
            <a:r>
              <a:rPr sz="900" spc="20" dirty="0">
                <a:solidFill>
                  <a:srgbClr val="1C216F"/>
                </a:solidFill>
                <a:latin typeface="HelveticaNeueLTPro-Md"/>
                <a:cs typeface="HelveticaNeueLTPro-Md"/>
              </a:rPr>
              <a:t>r</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dirty="0">
                <a:solidFill>
                  <a:srgbClr val="1C216F"/>
                </a:solidFill>
                <a:latin typeface="HelveticaNeueLTPro-Md"/>
                <a:cs typeface="HelveticaNeueLTPro-Md"/>
              </a:rPr>
              <a:t>s</a:t>
            </a:r>
            <a:r>
              <a:rPr lang="en-US" sz="900" dirty="0">
                <a:solidFill>
                  <a:srgbClr val="1C216F"/>
                </a:solidFill>
                <a:latin typeface="HelveticaNeueLTPro-Md"/>
                <a:cs typeface="HelveticaNeueLTPro-Md"/>
              </a:rPr>
              <a:t> Intermittent</a:t>
            </a:r>
            <a:r>
              <a:rPr sz="900" dirty="0">
                <a:solidFill>
                  <a:srgbClr val="1C216F"/>
                </a:solidFill>
                <a:latin typeface="HelveticaNeueLTPro-Md"/>
                <a:cs typeface="HelveticaNeueLTPro-Md"/>
              </a:rPr>
              <a:t>	-</a:t>
            </a:r>
            <a:endParaRPr sz="900" dirty="0">
              <a:latin typeface="HelveticaNeueLTPro-Md"/>
              <a:cs typeface="HelveticaNeueLTPro-Md"/>
            </a:endParaRPr>
          </a:p>
          <a:p>
            <a:pPr marL="12700">
              <a:lnSpc>
                <a:spcPct val="100000"/>
              </a:lnSpc>
              <a:tabLst>
                <a:tab pos="1602740" algn="l"/>
              </a:tabLst>
            </a:pPr>
            <a:r>
              <a:rPr sz="900" spc="10" dirty="0">
                <a:solidFill>
                  <a:srgbClr val="1C216F"/>
                </a:solidFill>
                <a:latin typeface="HelveticaNeueLTPro-Md"/>
                <a:cs typeface="HelveticaNeueLTPro-Md"/>
              </a:rPr>
              <a:t>5</a:t>
            </a:r>
            <a:r>
              <a:rPr sz="900" spc="20" dirty="0">
                <a:solidFill>
                  <a:srgbClr val="1C216F"/>
                </a:solidFill>
                <a:latin typeface="HelveticaNeueLTPro-Md"/>
                <a:cs typeface="HelveticaNeueLTPro-Md"/>
              </a:rPr>
              <a:t>0</a:t>
            </a:r>
            <a:r>
              <a:rPr sz="900" dirty="0">
                <a:solidFill>
                  <a:srgbClr val="1C216F"/>
                </a:solidFill>
                <a:latin typeface="HelveticaNeueLTPro-Md"/>
                <a:cs typeface="HelveticaNeueLTPro-Md"/>
              </a:rPr>
              <a:t>0 </a:t>
            </a:r>
            <a:r>
              <a:rPr sz="900" spc="5" dirty="0">
                <a:solidFill>
                  <a:srgbClr val="1C216F"/>
                </a:solidFill>
                <a:latin typeface="HelveticaNeueLTPro-Md"/>
                <a:cs typeface="HelveticaNeueLTPro-Md"/>
              </a:rPr>
              <a:t>milli</a:t>
            </a:r>
            <a:r>
              <a:rPr sz="900" spc="10" dirty="0">
                <a:solidFill>
                  <a:srgbClr val="1C216F"/>
                </a:solidFill>
                <a:latin typeface="HelveticaNeueLTPro-Md"/>
                <a:cs typeface="HelveticaNeueLTPro-Md"/>
              </a:rPr>
              <a:t>g</a:t>
            </a:r>
            <a:r>
              <a:rPr sz="900" spc="20" dirty="0">
                <a:solidFill>
                  <a:srgbClr val="1C216F"/>
                </a:solidFill>
                <a:latin typeface="HelveticaNeueLTPro-Md"/>
                <a:cs typeface="HelveticaNeueLTPro-Md"/>
              </a:rPr>
              <a:t>r</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dirty="0">
                <a:solidFill>
                  <a:srgbClr val="1C216F"/>
                </a:solidFill>
                <a:latin typeface="HelveticaNeueLTPro-Md"/>
                <a:cs typeface="HelveticaNeueLTPro-Md"/>
              </a:rPr>
              <a:t>s	-</a:t>
            </a:r>
            <a:endParaRPr sz="900" dirty="0">
              <a:latin typeface="HelveticaNeueLTPro-Md"/>
              <a:cs typeface="HelveticaNeueLTPro-Md"/>
            </a:endParaRPr>
          </a:p>
        </p:txBody>
      </p:sp>
      <p:sp>
        <p:nvSpPr>
          <p:cNvPr id="44" name="object 44"/>
          <p:cNvSpPr/>
          <p:nvPr/>
        </p:nvSpPr>
        <p:spPr>
          <a:xfrm>
            <a:off x="457200" y="4343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5" name="object 45"/>
          <p:cNvSpPr/>
          <p:nvPr/>
        </p:nvSpPr>
        <p:spPr>
          <a:xfrm>
            <a:off x="457200" y="3886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6" name="object 46"/>
          <p:cNvSpPr/>
          <p:nvPr/>
        </p:nvSpPr>
        <p:spPr>
          <a:xfrm>
            <a:off x="457200" y="3276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8" name="object 4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8</a:t>
            </a:fld>
            <a:endParaRPr dirty="0"/>
          </a:p>
        </p:txBody>
      </p:sp>
      <p:pic>
        <p:nvPicPr>
          <p:cNvPr id="49" name="Picture 48">
            <a:extLst>
              <a:ext uri="{FF2B5EF4-FFF2-40B4-BE49-F238E27FC236}">
                <a16:creationId xmlns:a16="http://schemas.microsoft.com/office/drawing/2014/main" id="{8A552035-415C-437F-8170-4C073E0A1EEF}"/>
              </a:ext>
            </a:extLst>
          </p:cNvPr>
          <p:cNvPicPr>
            <a:picLocks noChangeAspect="1"/>
          </p:cNvPicPr>
          <p:nvPr/>
        </p:nvPicPr>
        <p:blipFill>
          <a:blip r:embed="rId2"/>
          <a:stretch>
            <a:fillRect/>
          </a:stretch>
        </p:blipFill>
        <p:spPr>
          <a:xfrm>
            <a:off x="536157" y="5321807"/>
            <a:ext cx="6700085" cy="12193"/>
          </a:xfrm>
          <a:prstGeom prst="rect">
            <a:avLst/>
          </a:prstGeom>
        </p:spPr>
      </p:pic>
      <p:sp>
        <p:nvSpPr>
          <p:cNvPr id="53" name="TextBox 52">
            <a:extLst>
              <a:ext uri="{FF2B5EF4-FFF2-40B4-BE49-F238E27FC236}">
                <a16:creationId xmlns:a16="http://schemas.microsoft.com/office/drawing/2014/main" id="{7ADC4964-8F22-41B2-A027-1F75E07AAFCB}"/>
              </a:ext>
            </a:extLst>
          </p:cNvPr>
          <p:cNvSpPr txBox="1"/>
          <p:nvPr/>
        </p:nvSpPr>
        <p:spPr>
          <a:xfrm>
            <a:off x="395644" y="5410200"/>
            <a:ext cx="3033356" cy="784830"/>
          </a:xfrm>
          <a:prstGeom prst="rect">
            <a:avLst/>
          </a:prstGeom>
          <a:noFill/>
        </p:spPr>
        <p:txBody>
          <a:bodyPr wrap="square">
            <a:spAutoFit/>
          </a:bodyPr>
          <a:lstStyle/>
          <a:p>
            <a:r>
              <a:rPr lang="en-US" sz="900" spc="-40" dirty="0">
                <a:solidFill>
                  <a:srgbClr val="002060"/>
                </a:solidFill>
                <a:effectLst/>
                <a:latin typeface="HelveticaNeueLTPro-Md"/>
                <a:ea typeface="Calibri" panose="020F0502020204030204" pitchFamily="34" charset="0"/>
                <a:cs typeface="Times New Roman" panose="02020603050405020304" pitchFamily="18" charset="0"/>
              </a:rPr>
              <a:t>octhilinone (ISO)	</a:t>
            </a:r>
          </a:p>
          <a:p>
            <a:r>
              <a:rPr lang="en-US" sz="900" spc="-40" dirty="0">
                <a:solidFill>
                  <a:srgbClr val="002060"/>
                </a:solidFill>
                <a:latin typeface="HelveticaNeueLTPro-Md"/>
                <a:ea typeface="Calibri" panose="020F0502020204030204" pitchFamily="34" charset="0"/>
                <a:cs typeface="Times New Roman" panose="02020603050405020304" pitchFamily="18" charset="0"/>
              </a:rPr>
              <a:t>Reaction mass of :</a:t>
            </a:r>
          </a:p>
          <a:p>
            <a:r>
              <a:rPr lang="en-US" sz="900" spc="-40" dirty="0">
                <a:solidFill>
                  <a:srgbClr val="002060"/>
                </a:solidFill>
                <a:effectLst/>
                <a:latin typeface="HelveticaNeueLTPro-Md"/>
                <a:ea typeface="Calibri" panose="020F0502020204030204" pitchFamily="34" charset="0"/>
                <a:cs typeface="Times New Roman" panose="02020603050405020304" pitchFamily="18" charset="0"/>
              </a:rPr>
              <a:t>5-chloro-2-methyl-4-isothiazolin-3-one</a:t>
            </a:r>
          </a:p>
          <a:p>
            <a:r>
              <a:rPr lang="en-US" sz="900" spc="-40" dirty="0">
                <a:solidFill>
                  <a:srgbClr val="002060"/>
                </a:solidFill>
                <a:effectLst/>
                <a:latin typeface="HelveticaNeueLTPro-Md"/>
                <a:ea typeface="Calibri" panose="020F0502020204030204" pitchFamily="34" charset="0"/>
                <a:cs typeface="Times New Roman" panose="02020603050405020304" pitchFamily="18" charset="0"/>
              </a:rPr>
              <a:t>[EC no. 247-500-7] and 2-methyl-2H-</a:t>
            </a:r>
          </a:p>
          <a:p>
            <a:r>
              <a:rPr lang="en-US" sz="900" spc="-40" dirty="0">
                <a:solidFill>
                  <a:srgbClr val="002060"/>
                </a:solidFill>
                <a:effectLst/>
                <a:latin typeface="HelveticaNeueLTPro-Md"/>
                <a:ea typeface="Calibri" panose="020F0502020204030204" pitchFamily="34" charset="0"/>
                <a:cs typeface="Times New Roman" panose="02020603050405020304" pitchFamily="18" charset="0"/>
              </a:rPr>
              <a:t>isothiazol-3-one [EC no. 220-239-6] (3:1</a:t>
            </a:r>
            <a:r>
              <a:rPr lang="en-US" sz="900" spc="-40" dirty="0">
                <a:solidFill>
                  <a:srgbClr val="000000"/>
                </a:solidFill>
                <a:effectLst/>
                <a:latin typeface="HelveticaNeueLTPro-Md"/>
                <a:ea typeface="Calibri" panose="020F0502020204030204" pitchFamily="34" charset="0"/>
                <a:cs typeface="Times New Roman" panose="02020603050405020304" pitchFamily="18" charset="0"/>
              </a:rPr>
              <a:t>)</a:t>
            </a:r>
          </a:p>
        </p:txBody>
      </p:sp>
      <p:sp>
        <p:nvSpPr>
          <p:cNvPr id="55" name="TextBox 54">
            <a:extLst>
              <a:ext uri="{FF2B5EF4-FFF2-40B4-BE49-F238E27FC236}">
                <a16:creationId xmlns:a16="http://schemas.microsoft.com/office/drawing/2014/main" id="{639281A8-8547-4B16-BCA1-01E3AA4480E4}"/>
              </a:ext>
            </a:extLst>
          </p:cNvPr>
          <p:cNvSpPr txBox="1"/>
          <p:nvPr/>
        </p:nvSpPr>
        <p:spPr>
          <a:xfrm>
            <a:off x="2362200" y="5410200"/>
            <a:ext cx="3886200" cy="369332"/>
          </a:xfrm>
          <a:prstGeom prst="rect">
            <a:avLst/>
          </a:prstGeom>
          <a:noFill/>
        </p:spPr>
        <p:txBody>
          <a:bodyPr wrap="square">
            <a:spAutoFit/>
          </a:bodyPr>
          <a:lstStyle/>
          <a:p>
            <a:r>
              <a:rPr kumimoji="0" lang="en-TT" sz="900" b="0" i="0" u="none" strike="noStrike" kern="1200" cap="none" spc="0" normalizeH="0" baseline="0" noProof="0" dirty="0">
                <a:ln>
                  <a:noFill/>
                </a:ln>
                <a:solidFill>
                  <a:srgbClr val="1C216F"/>
                </a:solidFill>
                <a:effectLst/>
                <a:uLnTx/>
                <a:uFillTx/>
                <a:latin typeface="HelveticaNeueLTPro-Md"/>
                <a:ea typeface="+mn-ea"/>
                <a:cs typeface="HelveticaNeueLTPro-Md"/>
              </a:rPr>
              <a:t>Eyes - Severe </a:t>
            </a:r>
            <a:r>
              <a:rPr kumimoji="0" lang="en-TT" sz="900" b="0" i="0" u="none" strike="noStrike" kern="1200" cap="none" spc="5" normalizeH="0" baseline="0" noProof="0" dirty="0">
                <a:ln>
                  <a:noFill/>
                </a:ln>
                <a:solidFill>
                  <a:srgbClr val="1C216F"/>
                </a:solidFill>
                <a:effectLst/>
                <a:uLnTx/>
                <a:uFillTx/>
                <a:latin typeface="HelveticaNeueLTPro-Md"/>
                <a:ea typeface="+mn-ea"/>
                <a:cs typeface="HelveticaNeueLTPro-Md"/>
              </a:rPr>
              <a:t>irritant </a:t>
            </a:r>
          </a:p>
          <a:p>
            <a:r>
              <a:rPr lang="en-TT" sz="900" spc="5" dirty="0">
                <a:solidFill>
                  <a:srgbClr val="1C216F"/>
                </a:solidFill>
                <a:latin typeface="HelveticaNeueLTPro-Md"/>
              </a:rPr>
              <a:t>Skin – Severe Irritant </a:t>
            </a:r>
            <a:endParaRPr lang="en-TT" dirty="0"/>
          </a:p>
        </p:txBody>
      </p:sp>
      <p:sp>
        <p:nvSpPr>
          <p:cNvPr id="57" name="TextBox 56">
            <a:extLst>
              <a:ext uri="{FF2B5EF4-FFF2-40B4-BE49-F238E27FC236}">
                <a16:creationId xmlns:a16="http://schemas.microsoft.com/office/drawing/2014/main" id="{0E9FC011-A12F-4833-8829-D6B19C2C3AE4}"/>
              </a:ext>
            </a:extLst>
          </p:cNvPr>
          <p:cNvSpPr txBox="1"/>
          <p:nvPr/>
        </p:nvSpPr>
        <p:spPr>
          <a:xfrm>
            <a:off x="3766082" y="5407968"/>
            <a:ext cx="3853918" cy="369332"/>
          </a:xfrm>
          <a:prstGeom prst="rect">
            <a:avLst/>
          </a:prstGeom>
          <a:noFill/>
        </p:spPr>
        <p:txBody>
          <a:bodyPr wrap="square">
            <a:spAutoFit/>
          </a:bodyPr>
          <a:lstStyle/>
          <a:p>
            <a:pPr marL="12700" marR="0" lvl="0" indent="0" algn="l" defTabSz="914400" rtl="0" eaLnBrk="1" fontAlgn="auto" latinLnBrk="0" hangingPunct="1">
              <a:lnSpc>
                <a:spcPct val="100000"/>
              </a:lnSpc>
              <a:spcBef>
                <a:spcPts val="0"/>
              </a:spcBef>
              <a:spcAft>
                <a:spcPts val="0"/>
              </a:spcAft>
              <a:buClrTx/>
              <a:buSzTx/>
              <a:buFontTx/>
              <a:buNone/>
              <a:tabLst>
                <a:tab pos="570865" algn="l"/>
              </a:tabLst>
              <a:defRPr/>
            </a:pPr>
            <a:r>
              <a:rPr kumimoji="0" lang="en-TT" sz="900" b="0" i="0" u="none" strike="noStrike" kern="1200" cap="none" spc="10" normalizeH="0" baseline="0" noProof="0" dirty="0">
                <a:ln>
                  <a:noFill/>
                </a:ln>
                <a:solidFill>
                  <a:srgbClr val="1C216F"/>
                </a:solidFill>
                <a:effectLst/>
                <a:uLnTx/>
                <a:uFillTx/>
                <a:latin typeface="HelveticaNeueLTPro-Md"/>
                <a:ea typeface="+mn-ea"/>
                <a:cs typeface="HelveticaNeueLTPro-Md"/>
              </a:rPr>
              <a:t>Rabb</a:t>
            </a:r>
            <a:r>
              <a:rPr kumimoji="0" lang="en-TT" sz="900" b="0" i="0" u="none" strike="noStrike" kern="1200" cap="none" spc="5" normalizeH="0" baseline="0" noProof="0" dirty="0">
                <a:ln>
                  <a:noFill/>
                </a:ln>
                <a:solidFill>
                  <a:srgbClr val="1C216F"/>
                </a:solidFill>
                <a:effectLst/>
                <a:uLnTx/>
                <a:uFillTx/>
                <a:latin typeface="HelveticaNeueLTPro-Md"/>
                <a:ea typeface="+mn-ea"/>
                <a:cs typeface="HelveticaNeueLTPro-Md"/>
              </a:rPr>
              <a:t>i</a:t>
            </a:r>
            <a:r>
              <a:rPr kumimoji="0" lang="en-TT" sz="900" b="0" i="0" u="none" strike="noStrike" kern="1200" cap="none" spc="0" normalizeH="0" baseline="0" noProof="0" dirty="0">
                <a:ln>
                  <a:noFill/>
                </a:ln>
                <a:solidFill>
                  <a:srgbClr val="1C216F"/>
                </a:solidFill>
                <a:effectLst/>
                <a:uLnTx/>
                <a:uFillTx/>
                <a:latin typeface="HelveticaNeueLTPro-Md"/>
                <a:ea typeface="+mn-ea"/>
                <a:cs typeface="HelveticaNeueLTPro-Md"/>
              </a:rPr>
              <a:t>t	-</a:t>
            </a:r>
          </a:p>
          <a:p>
            <a:pPr marL="12700" marR="0" lvl="0" indent="0" algn="l" defTabSz="914400" rtl="0" eaLnBrk="1" fontAlgn="auto" latinLnBrk="0" hangingPunct="1">
              <a:lnSpc>
                <a:spcPct val="100000"/>
              </a:lnSpc>
              <a:spcBef>
                <a:spcPts val="0"/>
              </a:spcBef>
              <a:spcAft>
                <a:spcPts val="0"/>
              </a:spcAft>
              <a:buClrTx/>
              <a:buSzTx/>
              <a:buFontTx/>
              <a:buNone/>
              <a:tabLst>
                <a:tab pos="570865" algn="l"/>
              </a:tabLst>
              <a:defRPr/>
            </a:pPr>
            <a:r>
              <a:rPr lang="en-TT" sz="900" dirty="0">
                <a:solidFill>
                  <a:srgbClr val="1C216F"/>
                </a:solidFill>
                <a:latin typeface="HelveticaNeueLTPro-Md"/>
                <a:cs typeface="HelveticaNeueLTPro-Md"/>
              </a:rPr>
              <a:t>Human</a:t>
            </a:r>
            <a:r>
              <a:rPr kumimoji="0" lang="en-TT" sz="900" b="0" i="0" u="none" strike="noStrike" kern="1200" cap="none" spc="0" normalizeH="0" baseline="0" noProof="0" dirty="0">
                <a:ln>
                  <a:noFill/>
                </a:ln>
                <a:solidFill>
                  <a:srgbClr val="1C216F"/>
                </a:solidFill>
                <a:effectLst/>
                <a:uLnTx/>
                <a:uFillTx/>
                <a:latin typeface="HelveticaNeueLTPro-Md"/>
                <a:ea typeface="+mn-ea"/>
                <a:cs typeface="HelveticaNeueLTPro-Md"/>
              </a:rPr>
              <a:t>	-</a:t>
            </a:r>
            <a:endParaRPr kumimoji="0" lang="en-TT" sz="900" b="0" i="0" u="none" strike="noStrike" kern="1200" cap="none" spc="0" normalizeH="0" baseline="0" noProof="0" dirty="0">
              <a:ln>
                <a:noFill/>
              </a:ln>
              <a:solidFill>
                <a:prstClr val="black"/>
              </a:solidFill>
              <a:effectLst/>
              <a:uLnTx/>
              <a:uFillTx/>
              <a:latin typeface="HelveticaNeueLTPro-Md"/>
              <a:ea typeface="+mn-ea"/>
              <a:cs typeface="HelveticaNeueLTPro-Md"/>
            </a:endParaRPr>
          </a:p>
        </p:txBody>
      </p:sp>
      <p:sp>
        <p:nvSpPr>
          <p:cNvPr id="60" name="TextBox 59">
            <a:extLst>
              <a:ext uri="{FF2B5EF4-FFF2-40B4-BE49-F238E27FC236}">
                <a16:creationId xmlns:a16="http://schemas.microsoft.com/office/drawing/2014/main" id="{6A15D0C7-53B4-43A8-8F22-3D9D4E4FD264}"/>
              </a:ext>
            </a:extLst>
          </p:cNvPr>
          <p:cNvSpPr txBox="1"/>
          <p:nvPr/>
        </p:nvSpPr>
        <p:spPr>
          <a:xfrm>
            <a:off x="4953000" y="5410200"/>
            <a:ext cx="2031325" cy="369332"/>
          </a:xfrm>
          <a:prstGeom prst="rect">
            <a:avLst/>
          </a:prstGeom>
          <a:noFill/>
        </p:spPr>
        <p:txBody>
          <a:bodyPr wrap="none" rtlCol="0">
            <a:spAutoFit/>
          </a:bodyPr>
          <a:lstStyle/>
          <a:p>
            <a:r>
              <a:rPr lang="en-US" sz="900" dirty="0">
                <a:solidFill>
                  <a:srgbClr val="002060"/>
                </a:solidFill>
                <a:latin typeface="HelveticaNeueLTPro-Md"/>
              </a:rPr>
              <a:t>100 milligram	                 -	</a:t>
            </a:r>
          </a:p>
          <a:p>
            <a:r>
              <a:rPr lang="en-US" sz="900" dirty="0">
                <a:solidFill>
                  <a:srgbClr val="002060"/>
                </a:solidFill>
                <a:latin typeface="HelveticaNeueLTPro-Md"/>
              </a:rPr>
              <a:t>0.01 percent                          -</a:t>
            </a:r>
            <a:endParaRPr lang="en-TT" sz="900" dirty="0">
              <a:solidFill>
                <a:srgbClr val="002060"/>
              </a:solidFill>
              <a:latin typeface="HelveticaNeueLTPro-Md"/>
            </a:endParaRPr>
          </a:p>
        </p:txBody>
      </p:sp>
      <p:sp>
        <p:nvSpPr>
          <p:cNvPr id="56" name="object 8">
            <a:extLst>
              <a:ext uri="{FF2B5EF4-FFF2-40B4-BE49-F238E27FC236}">
                <a16:creationId xmlns:a16="http://schemas.microsoft.com/office/drawing/2014/main" id="{9C61E027-6141-4B05-958B-AD8E72706BCD}"/>
              </a:ext>
            </a:extLst>
          </p:cNvPr>
          <p:cNvSpPr txBox="1">
            <a:spLocks noGrp="1"/>
          </p:cNvSpPr>
          <p:nvPr>
            <p:ph type="title"/>
          </p:nvPr>
        </p:nvSpPr>
        <p:spPr>
          <a:xfrm>
            <a:off x="457200" y="908050"/>
            <a:ext cx="5399882"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ROYAL ROYALE GLOSS</a:t>
            </a:r>
            <a:endParaRPr sz="2350" dirty="0">
              <a:latin typeface="HelveticaNeueLTPro-Roman"/>
              <a:cs typeface="HelveticaNeueLTPro-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12.</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ECOLOGICAL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4361688"/>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13.</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DISPOSAL</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CONSIDERATIONS</a:t>
            </a:r>
            <a:endParaRPr sz="1100">
              <a:latin typeface="Helvetica Neue LT Pro 75"/>
              <a:cs typeface="Helvetica Neue LT Pro 75"/>
            </a:endParaRPr>
          </a:p>
        </p:txBody>
      </p:sp>
      <p:sp>
        <p:nvSpPr>
          <p:cNvPr id="10" name="object 10"/>
          <p:cNvSpPr txBox="1"/>
          <p:nvPr/>
        </p:nvSpPr>
        <p:spPr>
          <a:xfrm>
            <a:off x="457200" y="6547104"/>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14.</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TRANSPORT</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1" name="object 11"/>
          <p:cNvSpPr txBox="1"/>
          <p:nvPr/>
        </p:nvSpPr>
        <p:spPr>
          <a:xfrm>
            <a:off x="615950" y="1730285"/>
            <a:ext cx="7156450" cy="453970"/>
          </a:xfrm>
          <a:prstGeom prst="rect">
            <a:avLst/>
          </a:prstGeom>
        </p:spPr>
        <p:txBody>
          <a:bodyPr vert="horz" wrap="square" lIns="0" tIns="12700" rIns="0" bIns="0" rtlCol="0">
            <a:spAutoFit/>
          </a:bodyPr>
          <a:lstStyle/>
          <a:p>
            <a:pPr marL="12700">
              <a:lnSpc>
                <a:spcPct val="100000"/>
              </a:lnSpc>
              <a:spcBef>
                <a:spcPts val="100"/>
              </a:spcBef>
              <a:tabLst>
                <a:tab pos="1821814" algn="l"/>
              </a:tabLst>
            </a:pPr>
            <a:r>
              <a:rPr sz="900" b="1" spc="5" dirty="0">
                <a:solidFill>
                  <a:srgbClr val="025FAD"/>
                </a:solidFill>
                <a:latin typeface="Helvetica Neue LT Pro 75"/>
                <a:cs typeface="Helvetica Neue LT Pro 75"/>
              </a:rPr>
              <a:t>ECOTOXICITY	</a:t>
            </a:r>
            <a:r>
              <a:rPr lang="en-US" sz="900" spc="5" dirty="0">
                <a:solidFill>
                  <a:srgbClr val="1C216F"/>
                </a:solidFill>
                <a:latin typeface="HelveticaNeueLTPro-Md"/>
                <a:cs typeface="HelveticaNeueLTPro-Md"/>
              </a:rPr>
              <a:t>Toxic to aquatic organisms, may cause long-term adverse effects in the aquatic</a:t>
            </a:r>
          </a:p>
          <a:p>
            <a:pPr marL="12700">
              <a:lnSpc>
                <a:spcPct val="100000"/>
              </a:lnSpc>
              <a:spcBef>
                <a:spcPts val="100"/>
              </a:spcBef>
              <a:tabLst>
                <a:tab pos="1821814" algn="l"/>
              </a:tabLst>
            </a:pPr>
            <a:r>
              <a:rPr lang="en-US" sz="900" spc="5" dirty="0">
                <a:solidFill>
                  <a:srgbClr val="1C216F"/>
                </a:solidFill>
                <a:latin typeface="HelveticaNeueLTPro-Md"/>
                <a:cs typeface="HelveticaNeueLTPro-Md"/>
              </a:rPr>
              <a:t>                                                        environment.</a:t>
            </a:r>
          </a:p>
          <a:p>
            <a:pPr marL="12700">
              <a:lnSpc>
                <a:spcPct val="100000"/>
              </a:lnSpc>
              <a:spcBef>
                <a:spcPts val="100"/>
              </a:spcBef>
              <a:tabLst>
                <a:tab pos="1821814" algn="l"/>
              </a:tabLst>
            </a:pPr>
            <a:r>
              <a:rPr sz="900" spc="10" dirty="0">
                <a:solidFill>
                  <a:srgbClr val="1C216F"/>
                </a:solidFill>
                <a:latin typeface="HelveticaNeueLTPro-Md"/>
                <a:cs typeface="HelveticaNeueLTPro-Md"/>
              </a:rPr>
              <a:t>.</a:t>
            </a:r>
            <a:endParaRPr sz="900" dirty="0">
              <a:latin typeface="HelveticaNeueLTPro-Md"/>
              <a:cs typeface="HelveticaNeueLTPro-Md"/>
            </a:endParaRPr>
          </a:p>
        </p:txBody>
      </p:sp>
      <p:sp>
        <p:nvSpPr>
          <p:cNvPr id="12" name="object 12"/>
          <p:cNvSpPr txBox="1"/>
          <p:nvPr/>
        </p:nvSpPr>
        <p:spPr>
          <a:xfrm>
            <a:off x="615950" y="2193835"/>
            <a:ext cx="13639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AQUATIC</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ECOTOXICITY</a:t>
            </a:r>
            <a:endParaRPr sz="900">
              <a:latin typeface="Helvetica Neue LT Pro 75"/>
              <a:cs typeface="Helvetica Neue LT Pro 75"/>
            </a:endParaRPr>
          </a:p>
        </p:txBody>
      </p:sp>
      <p:sp>
        <p:nvSpPr>
          <p:cNvPr id="13" name="object 13"/>
          <p:cNvSpPr txBox="1"/>
          <p:nvPr/>
        </p:nvSpPr>
        <p:spPr>
          <a:xfrm>
            <a:off x="2425734" y="2193835"/>
            <a:ext cx="19812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Conclusion/Summary:</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Not</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available.</a:t>
            </a:r>
            <a:endParaRPr sz="900" dirty="0">
              <a:latin typeface="HelveticaNeueLTPro-Md"/>
              <a:cs typeface="HelveticaNeueLTPro-Md"/>
            </a:endParaRPr>
          </a:p>
        </p:txBody>
      </p:sp>
      <p:sp>
        <p:nvSpPr>
          <p:cNvPr id="14" name="object 14"/>
          <p:cNvSpPr txBox="1"/>
          <p:nvPr/>
        </p:nvSpPr>
        <p:spPr>
          <a:xfrm>
            <a:off x="615950" y="4104640"/>
            <a:ext cx="15652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OTHER</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ADVERSE</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dirty="0">
              <a:latin typeface="Helvetica Neue LT Pro 75"/>
              <a:cs typeface="Helvetica Neue LT Pro 75"/>
            </a:endParaRPr>
          </a:p>
        </p:txBody>
      </p:sp>
      <p:sp>
        <p:nvSpPr>
          <p:cNvPr id="15" name="object 15"/>
          <p:cNvSpPr txBox="1"/>
          <p:nvPr/>
        </p:nvSpPr>
        <p:spPr>
          <a:xfrm>
            <a:off x="2425691" y="4104640"/>
            <a:ext cx="25844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No</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6" name="object 16"/>
          <p:cNvSpPr txBox="1"/>
          <p:nvPr/>
        </p:nvSpPr>
        <p:spPr>
          <a:xfrm>
            <a:off x="615950" y="2693199"/>
            <a:ext cx="1844039"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BIOACCUMULATIVE</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POTENTIAL</a:t>
            </a:r>
            <a:endParaRPr sz="900">
              <a:latin typeface="Helvetica Neue LT Pro 75"/>
              <a:cs typeface="Helvetica Neue LT Pro 75"/>
            </a:endParaRPr>
          </a:p>
        </p:txBody>
      </p:sp>
      <p:graphicFrame>
        <p:nvGraphicFramePr>
          <p:cNvPr id="17" name="object 17"/>
          <p:cNvGraphicFramePr>
            <a:graphicFrameLocks noGrp="1"/>
          </p:cNvGraphicFramePr>
          <p:nvPr>
            <p:extLst>
              <p:ext uri="{D42A27DB-BD31-4B8C-83A1-F6EECF244321}">
                <p14:modId xmlns:p14="http://schemas.microsoft.com/office/powerpoint/2010/main" val="1893681646"/>
              </p:ext>
            </p:extLst>
          </p:nvPr>
        </p:nvGraphicFramePr>
        <p:xfrm>
          <a:off x="457200" y="2895600"/>
          <a:ext cx="6692899" cy="1129030"/>
        </p:xfrm>
        <a:graphic>
          <a:graphicData uri="http://schemas.openxmlformats.org/drawingml/2006/table">
            <a:tbl>
              <a:tblPr firstRow="1" bandRow="1">
                <a:tableStyleId>{2D5ABB26-0587-4C30-8999-92F81FD0307C}</a:tableStyleId>
              </a:tblPr>
              <a:tblGrid>
                <a:gridCol w="1612265">
                  <a:extLst>
                    <a:ext uri="{9D8B030D-6E8A-4147-A177-3AD203B41FA5}">
                      <a16:colId xmlns:a16="http://schemas.microsoft.com/office/drawing/2014/main" val="20000"/>
                    </a:ext>
                  </a:extLst>
                </a:gridCol>
                <a:gridCol w="136969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50389">
                  <a:extLst>
                    <a:ext uri="{9D8B030D-6E8A-4147-A177-3AD203B41FA5}">
                      <a16:colId xmlns:a16="http://schemas.microsoft.com/office/drawing/2014/main" val="20003"/>
                    </a:ext>
                  </a:extLst>
                </a:gridCol>
              </a:tblGrid>
              <a:tr h="274955">
                <a:tc>
                  <a:txBody>
                    <a:bodyPr/>
                    <a:lstStyle/>
                    <a:p>
                      <a:pPr marL="171450" marR="360680">
                        <a:lnSpc>
                          <a:spcPts val="1080"/>
                        </a:lnSpc>
                      </a:pPr>
                      <a:r>
                        <a:rPr sz="900" b="1" spc="-20" dirty="0">
                          <a:solidFill>
                            <a:srgbClr val="002060"/>
                          </a:solidFill>
                          <a:latin typeface="Helvetica Neue LT Pro 75"/>
                          <a:cs typeface="Helvetica Neue LT Pro 75"/>
                        </a:rPr>
                        <a:t>PRODUCT/ </a:t>
                      </a:r>
                      <a:r>
                        <a:rPr sz="900" b="1" spc="-15" dirty="0">
                          <a:solidFill>
                            <a:srgbClr val="002060"/>
                          </a:solidFill>
                          <a:latin typeface="Helvetica Neue LT Pro 75"/>
                          <a:cs typeface="Helvetica Neue LT Pro 75"/>
                        </a:rPr>
                        <a:t> </a:t>
                      </a:r>
                      <a:r>
                        <a:rPr sz="900" b="1" spc="-5" dirty="0">
                          <a:solidFill>
                            <a:srgbClr val="002060"/>
                          </a:solidFill>
                          <a:latin typeface="Helvetica Neue LT Pro 75"/>
                          <a:cs typeface="Helvetica Neue LT Pro 75"/>
                        </a:rPr>
                        <a:t>INGR</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DI</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N</a:t>
                      </a:r>
                      <a:r>
                        <a:rPr sz="900" b="1" dirty="0">
                          <a:solidFill>
                            <a:srgbClr val="002060"/>
                          </a:solidFill>
                          <a:latin typeface="Helvetica Neue LT Pro 75"/>
                          <a:cs typeface="Helvetica Neue LT Pro 75"/>
                        </a:rPr>
                        <a:t>T</a:t>
                      </a:r>
                      <a:r>
                        <a:rPr sz="900" b="1" spc="-40" dirty="0">
                          <a:solidFill>
                            <a:srgbClr val="002060"/>
                          </a:solidFill>
                          <a:latin typeface="Helvetica Neue LT Pro 75"/>
                          <a:cs typeface="Helvetica Neue LT Pro 75"/>
                        </a:rPr>
                        <a:t> </a:t>
                      </a:r>
                      <a:r>
                        <a:rPr sz="900" b="1" spc="-5" dirty="0">
                          <a:solidFill>
                            <a:srgbClr val="002060"/>
                          </a:solidFill>
                          <a:latin typeface="Helvetica Neue LT Pro 75"/>
                          <a:cs typeface="Helvetica Neue LT Pro 75"/>
                        </a:rPr>
                        <a:t>NAM</a:t>
                      </a:r>
                      <a:r>
                        <a:rPr sz="900" b="1" dirty="0">
                          <a:solidFill>
                            <a:srgbClr val="002060"/>
                          </a:solidFill>
                          <a:latin typeface="Helvetica Neue LT Pro 75"/>
                          <a:cs typeface="Helvetica Neue LT Pro 75"/>
                        </a:rPr>
                        <a:t>E</a:t>
                      </a:r>
                      <a:endParaRPr sz="900" dirty="0">
                        <a:solidFill>
                          <a:srgbClr val="002060"/>
                        </a:solidFill>
                        <a:latin typeface="Helvetica Neue LT Pro 75"/>
                        <a:cs typeface="Helvetica Neue LT Pro 75"/>
                      </a:endParaRPr>
                    </a:p>
                  </a:txBody>
                  <a:tcPr marL="0" marR="0" marT="0" marB="0"/>
                </a:tc>
                <a:tc>
                  <a:txBody>
                    <a:bodyPr/>
                    <a:lstStyle/>
                    <a:p>
                      <a:pPr marL="368300">
                        <a:lnSpc>
                          <a:spcPts val="1055"/>
                        </a:lnSpc>
                      </a:pPr>
                      <a:r>
                        <a:rPr sz="900" b="1" spc="-5" dirty="0">
                          <a:solidFill>
                            <a:srgbClr val="002060"/>
                          </a:solidFill>
                          <a:latin typeface="Helvetica Neue LT Pro 75"/>
                          <a:cs typeface="Helvetica Neue LT Pro 75"/>
                        </a:rPr>
                        <a:t>LOGP</a:t>
                      </a:r>
                      <a:r>
                        <a:rPr sz="500" b="1" spc="-5" dirty="0">
                          <a:solidFill>
                            <a:srgbClr val="002060"/>
                          </a:solidFill>
                          <a:latin typeface="Helvetica Neue LT Pro 75"/>
                          <a:cs typeface="Helvetica Neue LT Pro 75"/>
                        </a:rPr>
                        <a:t>OW</a:t>
                      </a:r>
                      <a:endParaRPr sz="500">
                        <a:solidFill>
                          <a:srgbClr val="002060"/>
                        </a:solidFill>
                        <a:latin typeface="Helvetica Neue LT Pro 75"/>
                        <a:cs typeface="Helvetica Neue LT Pro 75"/>
                      </a:endParaRPr>
                    </a:p>
                  </a:txBody>
                  <a:tcPr marL="0" marR="0" marT="0" marB="0"/>
                </a:tc>
                <a:tc>
                  <a:txBody>
                    <a:bodyPr/>
                    <a:lstStyle/>
                    <a:p>
                      <a:pPr marL="573405">
                        <a:lnSpc>
                          <a:spcPts val="1055"/>
                        </a:lnSpc>
                      </a:pPr>
                      <a:r>
                        <a:rPr sz="900" b="1" spc="-10" dirty="0">
                          <a:solidFill>
                            <a:srgbClr val="002060"/>
                          </a:solidFill>
                          <a:latin typeface="Helvetica Neue LT Pro 75"/>
                          <a:cs typeface="Helvetica Neue LT Pro 75"/>
                        </a:rPr>
                        <a:t>BCF</a:t>
                      </a:r>
                      <a:endParaRPr sz="900">
                        <a:solidFill>
                          <a:srgbClr val="002060"/>
                        </a:solidFill>
                        <a:latin typeface="Helvetica Neue LT Pro 75"/>
                        <a:cs typeface="Helvetica Neue LT Pro 75"/>
                      </a:endParaRPr>
                    </a:p>
                  </a:txBody>
                  <a:tcPr marL="0" marR="0" marT="0" marB="0"/>
                </a:tc>
                <a:tc>
                  <a:txBody>
                    <a:bodyPr/>
                    <a:lstStyle/>
                    <a:p>
                      <a:pPr marL="630555">
                        <a:lnSpc>
                          <a:spcPts val="1055"/>
                        </a:lnSpc>
                      </a:pPr>
                      <a:r>
                        <a:rPr sz="900" b="1" spc="-10" dirty="0">
                          <a:solidFill>
                            <a:srgbClr val="002060"/>
                          </a:solidFill>
                          <a:latin typeface="Helvetica Neue LT Pro 75"/>
                          <a:cs typeface="Helvetica Neue LT Pro 75"/>
                        </a:rPr>
                        <a:t>POTENTIAL</a:t>
                      </a:r>
                      <a:endParaRPr sz="900">
                        <a:solidFill>
                          <a:srgbClr val="002060"/>
                        </a:solidFill>
                        <a:latin typeface="Helvetica Neue LT Pro 75"/>
                        <a:cs typeface="Helvetica Neue LT Pro 75"/>
                      </a:endParaRPr>
                    </a:p>
                  </a:txBody>
                  <a:tcPr marL="0" marR="0" marT="0" marB="0"/>
                </a:tc>
                <a:extLst>
                  <a:ext uri="{0D108BD9-81ED-4DB2-BD59-A6C34878D82A}">
                    <a16:rowId xmlns:a16="http://schemas.microsoft.com/office/drawing/2014/main" val="10000"/>
                  </a:ext>
                </a:extLst>
              </a:tr>
              <a:tr h="137160">
                <a:tc>
                  <a:txBody>
                    <a:bodyPr/>
                    <a:lstStyle/>
                    <a:p>
                      <a:pPr marL="171450">
                        <a:lnSpc>
                          <a:spcPts val="980"/>
                        </a:lnSpc>
                      </a:pPr>
                      <a:r>
                        <a:rPr lang="en-TT" sz="900" dirty="0">
                          <a:solidFill>
                            <a:srgbClr val="002060"/>
                          </a:solidFill>
                          <a:latin typeface="HelveticaNeueLTPro-Md"/>
                          <a:cs typeface="HelveticaNeueLTPro-Md"/>
                        </a:rPr>
                        <a:t>titanium dioxide</a:t>
                      </a:r>
                    </a:p>
                    <a:p>
                      <a:pPr marL="171450">
                        <a:lnSpc>
                          <a:spcPts val="980"/>
                        </a:lnSpc>
                      </a:pPr>
                      <a:r>
                        <a:rPr lang="en-TT" sz="900" dirty="0">
                          <a:solidFill>
                            <a:srgbClr val="002060"/>
                          </a:solidFill>
                          <a:latin typeface="HelveticaNeueLTPro-Md"/>
                          <a:cs typeface="HelveticaNeueLTPro-Md"/>
                        </a:rPr>
                        <a:t>2-(2-butoxyethoxy)ethanol</a:t>
                      </a:r>
                    </a:p>
                    <a:p>
                      <a:pPr marL="171450">
                        <a:lnSpc>
                          <a:spcPts val="980"/>
                        </a:lnSpc>
                      </a:pPr>
                      <a:r>
                        <a:rPr lang="en-TT" sz="900" dirty="0">
                          <a:solidFill>
                            <a:srgbClr val="002060"/>
                          </a:solidFill>
                          <a:latin typeface="HelveticaNeueLTPro-Md"/>
                          <a:cs typeface="HelveticaNeueLTPro-Md"/>
                        </a:rPr>
                        <a:t>diuron (ISO)</a:t>
                      </a:r>
                    </a:p>
                  </a:txBody>
                  <a:tcPr marL="0" marR="0" marT="0" marB="0"/>
                </a:tc>
                <a:tc>
                  <a:txBody>
                    <a:bodyPr/>
                    <a:lstStyle/>
                    <a:p>
                      <a:pPr marL="368300">
                        <a:lnSpc>
                          <a:spcPts val="980"/>
                        </a:lnSpc>
                      </a:pPr>
                      <a:r>
                        <a:rPr lang="en-US" sz="900" spc="-15" dirty="0">
                          <a:solidFill>
                            <a:srgbClr val="002060"/>
                          </a:solidFill>
                          <a:latin typeface="HelveticaNeueLTPro-Md"/>
                          <a:cs typeface="HelveticaNeueLTPro-Md"/>
                        </a:rPr>
                        <a:t>-</a:t>
                      </a:r>
                    </a:p>
                    <a:p>
                      <a:pPr marL="368300">
                        <a:lnSpc>
                          <a:spcPts val="980"/>
                        </a:lnSpc>
                      </a:pPr>
                      <a:r>
                        <a:rPr lang="en-US" sz="900" spc="-15" dirty="0">
                          <a:solidFill>
                            <a:srgbClr val="002060"/>
                          </a:solidFill>
                          <a:latin typeface="HelveticaNeueLTPro-Md"/>
                          <a:cs typeface="HelveticaNeueLTPro-Md"/>
                        </a:rPr>
                        <a:t>1</a:t>
                      </a:r>
                    </a:p>
                    <a:p>
                      <a:pPr marL="368300">
                        <a:lnSpc>
                          <a:spcPts val="980"/>
                        </a:lnSpc>
                      </a:pPr>
                      <a:r>
                        <a:rPr lang="en-US" sz="900" spc="-15" dirty="0">
                          <a:solidFill>
                            <a:srgbClr val="002060"/>
                          </a:solidFill>
                          <a:latin typeface="HelveticaNeueLTPro-Md"/>
                          <a:cs typeface="HelveticaNeueLTPro-Md"/>
                        </a:rPr>
                        <a:t>2.68</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spc="15" dirty="0">
                          <a:solidFill>
                            <a:srgbClr val="002060"/>
                          </a:solidFill>
                          <a:latin typeface="HelveticaNeueLTPro-Md"/>
                          <a:cs typeface="HelveticaNeueLTPro-Md"/>
                        </a:rPr>
                        <a:t>352</a:t>
                      </a:r>
                    </a:p>
                    <a:p>
                      <a:pPr marL="573405">
                        <a:lnSpc>
                          <a:spcPts val="980"/>
                        </a:lnSpc>
                      </a:pPr>
                      <a:r>
                        <a:rPr lang="en-US" sz="900" spc="15" dirty="0">
                          <a:solidFill>
                            <a:srgbClr val="002060"/>
                          </a:solidFill>
                          <a:latin typeface="HelveticaNeueLTPro-Md"/>
                          <a:cs typeface="HelveticaNeueLTPro-Md"/>
                        </a:rPr>
                        <a:t>-</a:t>
                      </a:r>
                    </a:p>
                    <a:p>
                      <a:pPr marL="573405">
                        <a:lnSpc>
                          <a:spcPts val="980"/>
                        </a:lnSpc>
                      </a:pPr>
                      <a:r>
                        <a:rPr lang="en-US" sz="900" spc="15" dirty="0">
                          <a:solidFill>
                            <a:srgbClr val="002060"/>
                          </a:solidFill>
                          <a:latin typeface="HelveticaNeueLTPro-Md"/>
                          <a:cs typeface="HelveticaNeueLTPro-Md"/>
                        </a:rPr>
                        <a:t>14.125375446</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lang="en-US" sz="900" dirty="0">
                          <a:solidFill>
                            <a:srgbClr val="002060"/>
                          </a:solidFill>
                          <a:latin typeface="HelveticaNeueLTPro-Md"/>
                          <a:cs typeface="HelveticaNeueLTPro-Md"/>
                        </a:rPr>
                        <a:t>High</a:t>
                      </a:r>
                    </a:p>
                    <a:p>
                      <a:pPr marL="630555">
                        <a:lnSpc>
                          <a:spcPts val="980"/>
                        </a:lnSpc>
                      </a:pPr>
                      <a:r>
                        <a:rPr lang="en-US" sz="900" dirty="0">
                          <a:solidFill>
                            <a:srgbClr val="002060"/>
                          </a:solidFill>
                          <a:latin typeface="HelveticaNeueLTPro-Md"/>
                          <a:cs typeface="HelveticaNeueLTPro-Md"/>
                        </a:rPr>
                        <a:t>Low</a:t>
                      </a:r>
                    </a:p>
                    <a:p>
                      <a:pPr marL="630555">
                        <a:lnSpc>
                          <a:spcPts val="980"/>
                        </a:lnSpc>
                      </a:pPr>
                      <a:r>
                        <a:rPr lang="en-US" sz="900" dirty="0">
                          <a:solidFill>
                            <a:srgbClr val="002060"/>
                          </a:solidFill>
                          <a:latin typeface="HelveticaNeueLTPro-Md"/>
                          <a:cs typeface="HelveticaNeueLTPro-Md"/>
                        </a:rPr>
                        <a:t>Low</a:t>
                      </a:r>
                    </a:p>
                  </a:txBody>
                  <a:tcPr marL="0" marR="0" marT="0" marB="0"/>
                </a:tc>
                <a:extLst>
                  <a:ext uri="{0D108BD9-81ED-4DB2-BD59-A6C34878D82A}">
                    <a16:rowId xmlns:a16="http://schemas.microsoft.com/office/drawing/2014/main" val="10001"/>
                  </a:ext>
                </a:extLst>
              </a:tr>
              <a:tr h="137160">
                <a:tc>
                  <a:txBody>
                    <a:bodyPr/>
                    <a:lstStyle/>
                    <a:p>
                      <a:pPr marL="171450">
                        <a:lnSpc>
                          <a:spcPts val="980"/>
                        </a:lnSpc>
                      </a:pPr>
                      <a:r>
                        <a:rPr lang="en-TT" sz="900" dirty="0">
                          <a:solidFill>
                            <a:srgbClr val="002060"/>
                          </a:solidFill>
                          <a:latin typeface="HelveticaNeueLTPro-Md"/>
                          <a:cs typeface="HelveticaNeueLTPro-Md"/>
                        </a:rPr>
                        <a:t>Nonylphenol, ethoxylated</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lang="en-US" sz="900" spc="-25" dirty="0">
                          <a:solidFill>
                            <a:srgbClr val="002060"/>
                          </a:solidFill>
                          <a:latin typeface="HelveticaNeueLTPro-Md"/>
                          <a:cs typeface="HelveticaNeueLTPro-Md"/>
                        </a:rPr>
                        <a:t>3.28</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spc="1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lang="en-US" sz="900" dirty="0">
                          <a:solidFill>
                            <a:srgbClr val="002060"/>
                          </a:solidFill>
                          <a:latin typeface="HelveticaNeueLTPro-Md"/>
                          <a:cs typeface="HelveticaNeueLTPro-Md"/>
                        </a:rPr>
                        <a:t>High</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2"/>
                  </a:ext>
                </a:extLst>
              </a:tr>
              <a:tr h="136525">
                <a:tc>
                  <a:txBody>
                    <a:bodyPr/>
                    <a:lstStyle/>
                    <a:p>
                      <a:pPr marL="171450">
                        <a:lnSpc>
                          <a:spcPts val="980"/>
                        </a:lnSpc>
                      </a:pPr>
                      <a:r>
                        <a:rPr lang="en-TT" sz="900" dirty="0">
                          <a:solidFill>
                            <a:srgbClr val="002060"/>
                          </a:solidFill>
                          <a:latin typeface="HelveticaNeueLTPro-Md"/>
                          <a:cs typeface="HelveticaNeueLTPro-Md"/>
                        </a:rPr>
                        <a:t>carbendazim (ISO)</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lang="en-US" sz="900" spc="5" dirty="0">
                          <a:solidFill>
                            <a:srgbClr val="002060"/>
                          </a:solidFill>
                          <a:latin typeface="HelveticaNeueLTPro-Md"/>
                          <a:cs typeface="HelveticaNeueLTPro-Md"/>
                        </a:rPr>
                        <a:t>1.52</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dirty="0">
                          <a:solidFill>
                            <a:srgbClr val="002060"/>
                          </a:solidFill>
                          <a:latin typeface="HelveticaNeueLTPro-Md"/>
                          <a:cs typeface="HelveticaNeueLTPro-Md"/>
                        </a:rPr>
                        <a:t>2.51</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lang="en-US" sz="900" spc="5" dirty="0">
                          <a:solidFill>
                            <a:srgbClr val="002060"/>
                          </a:solidFill>
                          <a:latin typeface="HelveticaNeueLTPro-Md"/>
                          <a:cs typeface="HelveticaNeueLTPro-Md"/>
                        </a:rPr>
                        <a:t>Low</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99390">
                <a:tc>
                  <a:txBody>
                    <a:bodyPr/>
                    <a:lstStyle/>
                    <a:p>
                      <a:pPr marL="171450">
                        <a:lnSpc>
                          <a:spcPts val="1050"/>
                        </a:lnSpc>
                      </a:pPr>
                      <a:r>
                        <a:rPr lang="en-TT" sz="900" dirty="0">
                          <a:solidFill>
                            <a:srgbClr val="002060"/>
                          </a:solidFill>
                          <a:latin typeface="HelveticaNeueLTPro-Md"/>
                          <a:cs typeface="HelveticaNeueLTPro-Md"/>
                        </a:rPr>
                        <a:t>octhilinone (ISO)</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368300">
                        <a:lnSpc>
                          <a:spcPts val="1050"/>
                        </a:lnSpc>
                      </a:pPr>
                      <a:r>
                        <a:rPr sz="900" spc="-5" dirty="0">
                          <a:solidFill>
                            <a:srgbClr val="002060"/>
                          </a:solidFill>
                          <a:latin typeface="HelveticaNeueLTPro-Md"/>
                          <a:cs typeface="HelveticaNeueLTPro-Md"/>
                        </a:rPr>
                        <a:t>2.</a:t>
                      </a:r>
                      <a:r>
                        <a:rPr lang="en-US" sz="900" spc="-5" dirty="0">
                          <a:solidFill>
                            <a:srgbClr val="002060"/>
                          </a:solidFill>
                          <a:latin typeface="HelveticaNeueLTPro-Md"/>
                          <a:cs typeface="HelveticaNeueLTPro-Md"/>
                        </a:rPr>
                        <a:t>45</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573405">
                        <a:lnSpc>
                          <a:spcPts val="1050"/>
                        </a:lnSpc>
                      </a:pPr>
                      <a:r>
                        <a:rPr lang="en-US" sz="900" spc="-1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630555">
                        <a:lnSpc>
                          <a:spcPts val="1050"/>
                        </a:lnSpc>
                      </a:pPr>
                      <a:r>
                        <a:rPr sz="900" dirty="0">
                          <a:solidFill>
                            <a:srgbClr val="002060"/>
                          </a:solidFill>
                          <a:latin typeface="HelveticaNeueLTPro-Md"/>
                          <a:cs typeface="HelveticaNeueLTPro-Md"/>
                        </a:rPr>
                        <a:t>Low</a:t>
                      </a:r>
                    </a:p>
                  </a:txBody>
                  <a:tcPr marL="0" marR="0" marT="0" marB="0">
                    <a:lnB w="12700">
                      <a:solidFill>
                        <a:srgbClr val="14B1E7"/>
                      </a:solidFill>
                      <a:prstDash val="solid"/>
                    </a:lnB>
                  </a:tcPr>
                </a:tc>
                <a:extLst>
                  <a:ext uri="{0D108BD9-81ED-4DB2-BD59-A6C34878D82A}">
                    <a16:rowId xmlns:a16="http://schemas.microsoft.com/office/drawing/2014/main" val="10004"/>
                  </a:ext>
                </a:extLst>
              </a:tr>
            </a:tbl>
          </a:graphicData>
        </a:graphic>
      </p:graphicFrame>
      <p:sp>
        <p:nvSpPr>
          <p:cNvPr id="18" name="object 18"/>
          <p:cNvSpPr/>
          <p:nvPr/>
        </p:nvSpPr>
        <p:spPr>
          <a:xfrm>
            <a:off x="457200" y="2511805"/>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2048255"/>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4729518"/>
            <a:ext cx="14287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METHODS</a:t>
            </a:r>
            <a:r>
              <a:rPr sz="900" b="1" spc="-3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DISPOSAL</a:t>
            </a:r>
            <a:endParaRPr sz="900">
              <a:latin typeface="Helvetica Neue LT Pro 75"/>
              <a:cs typeface="Helvetica Neue LT Pro 75"/>
            </a:endParaRPr>
          </a:p>
        </p:txBody>
      </p:sp>
      <p:sp>
        <p:nvSpPr>
          <p:cNvPr id="25" name="object 2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9</a:t>
            </a:fld>
            <a:endParaRPr dirty="0"/>
          </a:p>
        </p:txBody>
      </p:sp>
      <p:sp>
        <p:nvSpPr>
          <p:cNvPr id="21" name="object 21"/>
          <p:cNvSpPr txBox="1"/>
          <p:nvPr/>
        </p:nvSpPr>
        <p:spPr>
          <a:xfrm>
            <a:off x="2428748" y="4729518"/>
            <a:ext cx="4718050" cy="130805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The generation of waste should be avoided or minimized wherever possible. Waste product residues should not be disposed of via the sewer but processed in a suitable effluent treatment plant. Dispose of surplus and non-recyclable products via a licensed waste disposal contractor. Disposal of this product, solutions and any by-products should at all times comply with the requirements of environmental protection and waste disposal legislation and any regional local authority requirements. Waste packaging should be recycled. Incineration or landfill should only be considered when recycling is not feasible. This material and its container must be disposed of in a safe way. Care should be taken when handling emptied containers that have not been cleaned or rinsed out. Empty containers or liners may retain some product residues. Avoid dispersal of spilled material and runoff and contact with soil, waterways, drains and sewers.</a:t>
            </a:r>
            <a:endParaRPr sz="900" dirty="0">
              <a:latin typeface="HelveticaNeueLTPro-Md"/>
              <a:cs typeface="HelveticaNeueLTPro-Md"/>
            </a:endParaRPr>
          </a:p>
        </p:txBody>
      </p:sp>
      <p:sp>
        <p:nvSpPr>
          <p:cNvPr id="22" name="object 22"/>
          <p:cNvSpPr txBox="1"/>
          <p:nvPr/>
        </p:nvSpPr>
        <p:spPr>
          <a:xfrm>
            <a:off x="457200" y="6914932"/>
            <a:ext cx="259207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INTERNATIONAL</a:t>
            </a:r>
            <a:r>
              <a:rPr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TRANSPORT</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REGULATIONS</a:t>
            </a:r>
            <a:endParaRPr sz="900" dirty="0">
              <a:latin typeface="Helvetica Neue LT Pro 75"/>
              <a:cs typeface="Helvetica Neue LT Pro 75"/>
            </a:endParaRPr>
          </a:p>
        </p:txBody>
      </p:sp>
      <p:sp>
        <p:nvSpPr>
          <p:cNvPr id="26" name="TextBox 25">
            <a:extLst>
              <a:ext uri="{FF2B5EF4-FFF2-40B4-BE49-F238E27FC236}">
                <a16:creationId xmlns:a16="http://schemas.microsoft.com/office/drawing/2014/main" id="{BD87FA6E-E188-41F5-AD64-889AA08E177D}"/>
              </a:ext>
            </a:extLst>
          </p:cNvPr>
          <p:cNvSpPr txBox="1"/>
          <p:nvPr/>
        </p:nvSpPr>
        <p:spPr>
          <a:xfrm>
            <a:off x="381000" y="7162800"/>
            <a:ext cx="6760845" cy="951543"/>
          </a:xfrm>
          <a:prstGeom prst="rect">
            <a:avLst/>
          </a:prstGeom>
          <a:noFill/>
        </p:spPr>
        <p:txBody>
          <a:bodyPr wrap="square" rtlCol="0">
            <a:spAutoFit/>
          </a:bodyPr>
          <a:lstStyle/>
          <a:p>
            <a:pPr marL="45720">
              <a:spcBef>
                <a:spcPts val="180"/>
              </a:spcBef>
              <a:spcAft>
                <a:spcPts val="0"/>
              </a:spcAft>
            </a:pPr>
            <a:r>
              <a:rPr lang="en-US" sz="900" b="1" u="sng" spc="-45" dirty="0">
                <a:solidFill>
                  <a:srgbClr val="0000FF"/>
                </a:solidFill>
                <a:effectLst/>
                <a:latin typeface="Helvetica Neue LT Pro 75"/>
                <a:ea typeface="Calibri" panose="020F0502020204030204" pitchFamily="34" charset="0"/>
                <a:cs typeface="Times New Roman" panose="02020603050405020304" pitchFamily="18" charset="0"/>
              </a:rPr>
              <a:t>International transport regulations</a:t>
            </a:r>
            <a:r>
              <a:rPr lang="en-US" sz="900" b="1" u="sng" spc="-45" dirty="0">
                <a:solidFill>
                  <a:srgbClr val="000000"/>
                </a:solidFill>
                <a:effectLst/>
                <a:latin typeface="Helvetica Neue LT Pro 75"/>
                <a:ea typeface="Calibri" panose="020F0502020204030204" pitchFamily="34" charset="0"/>
                <a:cs typeface="Times New Roman" panose="02020603050405020304" pitchFamily="18" charset="0"/>
              </a:rPr>
              <a:t> </a:t>
            </a:r>
            <a:endParaRPr lang="en-TT" sz="900" dirty="0">
              <a:effectLst/>
              <a:latin typeface="Helvetica Neue LT Pro 75"/>
              <a:ea typeface="Calibri" panose="020F0502020204030204" pitchFamily="34" charset="0"/>
              <a:cs typeface="Times New Roman" panose="02020603050405020304" pitchFamily="18" charset="0"/>
            </a:endParaRPr>
          </a:p>
          <a:p>
            <a:pPr marL="45720" marR="457200">
              <a:spcBef>
                <a:spcPts val="360"/>
              </a:spcBef>
              <a:spcAft>
                <a:spcPts val="0"/>
              </a:spcAft>
            </a:pPr>
            <a:r>
              <a:rPr lang="en-US" sz="900" spc="-10" dirty="0">
                <a:solidFill>
                  <a:srgbClr val="000000"/>
                </a:solidFill>
                <a:effectLst/>
                <a:latin typeface="Helvetica Neue LT Pro 75"/>
                <a:ea typeface="Calibri" panose="020F0502020204030204" pitchFamily="34" charset="0"/>
                <a:cs typeface="Times New Roman" panose="02020603050405020304" pitchFamily="18" charset="0"/>
              </a:rPr>
              <a:t>This preparation is not classified as dangerous according to international transport regulations (ADR/RID, ADNR, </a:t>
            </a:r>
            <a:r>
              <a:rPr lang="en-US" sz="900" dirty="0">
                <a:solidFill>
                  <a:srgbClr val="000000"/>
                </a:solidFill>
                <a:effectLst/>
                <a:latin typeface="Helvetica Neue LT Pro 75"/>
                <a:ea typeface="Calibri" panose="020F0502020204030204" pitchFamily="34" charset="0"/>
                <a:cs typeface="Times New Roman" panose="02020603050405020304" pitchFamily="18" charset="0"/>
              </a:rPr>
              <a:t>IMDG and IATA ). Transport in accordance with ADR/RID, ADNR, IMDG and IATA and national regulation.</a:t>
            </a:r>
            <a:endParaRPr lang="en-TT" sz="900" dirty="0">
              <a:effectLst/>
              <a:latin typeface="Helvetica Neue LT Pro 75"/>
              <a:ea typeface="Calibri" panose="020F0502020204030204" pitchFamily="34" charset="0"/>
              <a:cs typeface="Times New Roman" panose="02020603050405020304" pitchFamily="18" charset="0"/>
            </a:endParaRPr>
          </a:p>
          <a:p>
            <a:pPr marL="45720" marR="228600">
              <a:spcBef>
                <a:spcPts val="900"/>
              </a:spcBef>
              <a:spcAft>
                <a:spcPts val="1260"/>
              </a:spcAft>
            </a:pPr>
            <a:r>
              <a:rPr lang="en-US" sz="900" spc="-5" dirty="0">
                <a:solidFill>
                  <a:srgbClr val="000000"/>
                </a:solidFill>
                <a:effectLst/>
                <a:latin typeface="Helvetica Neue LT Pro 75"/>
                <a:ea typeface="Calibri" panose="020F0502020204030204" pitchFamily="34" charset="0"/>
                <a:cs typeface="Times New Roman" panose="02020603050405020304" pitchFamily="18" charset="0"/>
              </a:rPr>
              <a:t>Always transport in closed containers that are upright and secure. Ensure that persons transporting the product know </a:t>
            </a:r>
            <a:r>
              <a:rPr lang="en-US" sz="900" dirty="0">
                <a:solidFill>
                  <a:srgbClr val="000000"/>
                </a:solidFill>
                <a:effectLst/>
                <a:latin typeface="Helvetica Neue LT Pro 75"/>
                <a:ea typeface="Calibri" panose="020F0502020204030204" pitchFamily="34" charset="0"/>
                <a:cs typeface="Times New Roman" panose="02020603050405020304" pitchFamily="18" charset="0"/>
              </a:rPr>
              <a:t>what to do in the event of an accident or spillage</a:t>
            </a:r>
            <a:endParaRPr lang="en-TT" sz="900" dirty="0">
              <a:effectLst/>
              <a:latin typeface="Helvetica Neue LT Pro 75"/>
              <a:ea typeface="Calibri" panose="020F0502020204030204" pitchFamily="34" charset="0"/>
              <a:cs typeface="Times New Roman" panose="02020603050405020304" pitchFamily="18" charset="0"/>
            </a:endParaRPr>
          </a:p>
        </p:txBody>
      </p:sp>
      <p:sp>
        <p:nvSpPr>
          <p:cNvPr id="28" name="object 8">
            <a:extLst>
              <a:ext uri="{FF2B5EF4-FFF2-40B4-BE49-F238E27FC236}">
                <a16:creationId xmlns:a16="http://schemas.microsoft.com/office/drawing/2014/main" id="{A785640D-C097-4037-83C6-B1C9C52282E8}"/>
              </a:ext>
            </a:extLst>
          </p:cNvPr>
          <p:cNvSpPr txBox="1">
            <a:spLocks noGrp="1"/>
          </p:cNvSpPr>
          <p:nvPr>
            <p:ph type="title"/>
          </p:nvPr>
        </p:nvSpPr>
        <p:spPr>
          <a:xfrm>
            <a:off x="444500" y="889000"/>
            <a:ext cx="48895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ROYAL ROYALE GLOSS</a:t>
            </a:r>
            <a:endParaRPr sz="2350" dirty="0">
              <a:latin typeface="HelveticaNeueLTPro-Roman"/>
              <a:cs typeface="HelveticaNeueLTPro-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TotalTime>
  <Words>3705</Words>
  <Application>Microsoft Office PowerPoint</Application>
  <PresentationFormat>Custom</PresentationFormat>
  <Paragraphs>414</Paragraphs>
  <Slides>11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Helvetica Neue LT Pro 75</vt:lpstr>
      <vt:lpstr>Helvetica Neue LT Std 75</vt:lpstr>
      <vt:lpstr>HelveticaNeueLTPro-Md</vt:lpstr>
      <vt:lpstr>HelveticaNeueLTPro-Roman</vt:lpstr>
      <vt:lpstr>HelveticaNeueLTStd-Lt</vt:lpstr>
      <vt:lpstr>HelveticaNeueLTStd-Md</vt:lpstr>
      <vt:lpstr>Times</vt:lpstr>
      <vt:lpstr>Office Theme</vt:lpstr>
      <vt:lpstr>SAFETY DATA SHEETS</vt:lpstr>
      <vt:lpstr>BERGER ROYAL ROYALE GLOSS</vt:lpstr>
      <vt:lpstr>BERGER ROYAL ROYALE GLOSS</vt:lpstr>
      <vt:lpstr>BERGER ROYAL ROYALE GLOSS</vt:lpstr>
      <vt:lpstr>BERGER ROYAL ROYALE GLOSS</vt:lpstr>
      <vt:lpstr>BERGER ROYAL ROYALE GLOSS</vt:lpstr>
      <vt:lpstr>BERGER ROYAL ROYALE GLOSS</vt:lpstr>
      <vt:lpstr>BERGER ROYAL ROYALE GLOSS</vt:lpstr>
      <vt:lpstr>BERGER ROYAL ROYALE GLOSS</vt:lpstr>
      <vt:lpstr>BERGER ROYAL ROYALE GLOSS</vt:lpstr>
      <vt:lpstr>SAFETY DATA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DATA SHEETS</dc:title>
  <dc:creator>Xavier Lezama</dc:creator>
  <cp:lastModifiedBy>Shanya Trotman</cp:lastModifiedBy>
  <cp:revision>8</cp:revision>
  <dcterms:created xsi:type="dcterms:W3CDTF">2021-11-16T11:37:53Z</dcterms:created>
  <dcterms:modified xsi:type="dcterms:W3CDTF">2022-03-23T14:14:58Z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2021-11-16T00:00:00Z</vt:filetime>
  </property>
  <property fmtid="{D5CDD505-2E9C-101B-9397-08002B2CF9AE}" pid="3" name="Creator">
    <vt:lpwstr>Adobe InDesign 16.4 (Macintosh)</vt:lpwstr>
  </property>
  <property fmtid="{D5CDD505-2E9C-101B-9397-08002B2CF9AE}" pid="4" name="LastSaved">
    <vt:filetime>2021-11-16T00:00:00Z</vt:filetime>
  </property>
</Properties>
</file>