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16" y="-12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product information in green as bergerpaintscaribbean.com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 line trough dates of issue in green in section 3 and 6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3340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9718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54816"/>
              </p:ext>
            </p:extLst>
          </p:nvPr>
        </p:nvGraphicFramePr>
        <p:xfrm>
          <a:off x="457200" y="7628890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22-2-2015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" y="8852421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505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4419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5029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1814827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2200" y="2743200"/>
            <a:ext cx="2603470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Irritant, Dangerous for the environment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950" y="5559880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950" y="3048000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62200" y="3505200"/>
            <a:ext cx="549907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002060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002060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S29- Do not empty into drains.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S61- Avoid release to the environment. Refer to special instructions/safety data sheet.</a:t>
            </a:r>
            <a:endParaRPr sz="900" dirty="0">
              <a:solidFill>
                <a:srgbClr val="002060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950" y="8604832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3581400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62200" y="3005807"/>
            <a:ext cx="4592955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aquatic environment.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4485640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62200" y="4405540"/>
            <a:ext cx="5346670" cy="6155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n-butyl acrylate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2-methyl-2H-isothiazol-3-one [EC no. 220-239-6] (3:1)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5635" y="5095240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62200" y="509524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33730" y="5705685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85969" y="5951299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>
              <a:latin typeface="Helvetica Neue LT Pro 75"/>
              <a:cs typeface="Helvetica Neue LT Pro 75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81243" y="5699335"/>
            <a:ext cx="1791335" cy="1351280"/>
            <a:chOff x="2581243" y="5699335"/>
            <a:chExt cx="1791335" cy="1351280"/>
          </a:xfrm>
        </p:grpSpPr>
        <p:sp>
          <p:nvSpPr>
            <p:cNvPr id="39" name="object 39"/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61599" y="6366480"/>
            <a:ext cx="1058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US"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  <a:p>
            <a:pPr marL="882650">
              <a:lnSpc>
                <a:spcPts val="2400"/>
              </a:lnSpc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27380" y="6145472"/>
            <a:ext cx="1351280" cy="1351280"/>
            <a:chOff x="3027380" y="6145472"/>
            <a:chExt cx="1351280" cy="1351280"/>
          </a:xfrm>
        </p:grpSpPr>
        <p:sp>
          <p:nvSpPr>
            <p:cNvPr id="45" name="object 45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06086" y="6085661"/>
            <a:ext cx="41529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4070350" y="7010400"/>
            <a:ext cx="42545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3534" y="5651320"/>
            <a:ext cx="976199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9823" y="6113091"/>
            <a:ext cx="638992" cy="2543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/ Reactivity</a:t>
            </a:r>
            <a:endParaRPr sz="900" dirty="0">
              <a:latin typeface="HelveticaNeueLTPro-Md"/>
              <a:cs typeface="HelveticaNeueLTPro-Md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F862720-3530-4337-9255-A2F36F64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2600"/>
            <a:ext cx="1789048" cy="928153"/>
          </a:xfrm>
          <a:prstGeom prst="rect">
            <a:avLst/>
          </a:prstGeom>
        </p:spPr>
      </p:pic>
      <p:sp>
        <p:nvSpPr>
          <p:cNvPr id="55" name="object 8">
            <a:extLst>
              <a:ext uri="{FF2B5EF4-FFF2-40B4-BE49-F238E27FC236}">
                <a16:creationId xmlns:a16="http://schemas.microsoft.com/office/drawing/2014/main" id="{2A3504C1-5856-4349-9DBA-F62A2D7E0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13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88380"/>
            <a:ext cx="50419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45628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74534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9" y="1852334"/>
            <a:ext cx="1527810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GYPSUM PRIMER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P113473</a:t>
            </a:r>
          </a:p>
          <a:p>
            <a:pPr marL="12700" marR="725170">
              <a:lnSpc>
                <a:spcPts val="100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Not available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lang="en-US"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81713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50" y="5128196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949" y="5128196"/>
            <a:ext cx="392557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Irritant, Dangerous for the environment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environment.</a:t>
            </a:r>
          </a:p>
          <a:p>
            <a:pPr marL="12700">
              <a:lnSpc>
                <a:spcPts val="94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contact.</a:t>
            </a:r>
          </a:p>
          <a:p>
            <a:pPr marL="12700">
              <a:lnSpc>
                <a:spcPts val="94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 environment.</a:t>
            </a: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950" y="5636196"/>
            <a:ext cx="1494790" cy="4616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hazards: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614419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89339"/>
              </p:ext>
            </p:extLst>
          </p:nvPr>
        </p:nvGraphicFramePr>
        <p:xfrm>
          <a:off x="457200" y="6767408"/>
          <a:ext cx="6692263" cy="2576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n-butyl acrylate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calcium carbonate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octhilinone (ISO)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diuron (ISO)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carbendazim (ISO)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reaction mass of:</a:t>
                      </a:r>
                    </a:p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5-chloro-2-methyl-4-isothiazolin-3-one [EC no. 247-500-7] and 2-methyl-2H-isothiazol-3-one [EC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141-32-2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471-34-1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26530-20-1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330-54-1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10605-21-7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55965-84-9</a:t>
                      </a:r>
                    </a:p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5-15</a:t>
                      </a:r>
                    </a:p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1-5</a:t>
                      </a:r>
                    </a:p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1-5</a:t>
                      </a:r>
                    </a:p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0-1</a:t>
                      </a:r>
                    </a:p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0-1</a:t>
                      </a:r>
                    </a:p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0-1</a:t>
                      </a:r>
                    </a:p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0-1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no. 220-239-6] (3:1)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533400" y="9173954"/>
            <a:ext cx="6273165" cy="57964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which,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current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knowledge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supplier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concentrations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classified as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health 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environment and hence require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reporting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Occupational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listed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Section 8.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9601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492735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503652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7818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15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48400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00800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6864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, metal oxide/oxides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794054"/>
            <a:ext cx="4214495" cy="135934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Combustible liquid. In a fire or if heated, a pressure increase will occur and the </a:t>
            </a:r>
          </a:p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 may burst, with the risk of a subsequent explosion.</a:t>
            </a:r>
          </a:p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 isolate the scene by removing all persons from the vicinity of the incident if there is a fire. No action shall be taken involving any personal risk or without suitable training. Move containers from fire area if this can be done without risk.</a:t>
            </a:r>
          </a:p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water spray to keep fire-exposed containers cool. This material is toxic to </a:t>
            </a:r>
          </a:p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aquatic organisms. Fire water contaminated with this material must be contained </a:t>
            </a:r>
          </a:p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prevented from being discharged to any waterway, sewer or drain.</a:t>
            </a:r>
            <a:endParaRPr lang="en-TT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858000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90CA721E-9BB8-47A7-8529-1F97D7D311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660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923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involving any personal risk or without suitable training.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surrounding areas. Keep unnecessary and unprotected personnel from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 Do not touch or walk-through spilled material. Shut off all ignition sources.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flares, smoking or flames in hazard area. Avoid breathing vapor or mist.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ventilation. Wear appropriate respirator when ventilation is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 Put on appropriate personal protective equipment (see Section 8).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56425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polluting material.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be harmful to the environment if released in large quantities.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799840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7338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952240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CACA7675-96FE-4DE4-A925-838829CE7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2172811"/>
            <a:ext cx="31394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49" y="2172811"/>
            <a:ext cx="11296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5635" y="2590800"/>
            <a:ext cx="313944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U OEL (Europe, 12/2009). Notes: list of indicative 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occupational exposure limit values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2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11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10 ppm 15 minutes.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53 mg/m³ 15 minutes.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545809"/>
            <a:ext cx="7556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n-butyl acrylate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5334000"/>
            <a:ext cx="259334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002060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002060"/>
                </a:solidFill>
                <a:latin typeface="Helvetica Neue LT Pro 75"/>
                <a:cs typeface="Helvetica Neue LT Pro 75"/>
              </a:rPr>
              <a:t> TWA: 10 mg/m³ 8 hours</a:t>
            </a:r>
            <a:r>
              <a:rPr sz="900" b="1" dirty="0">
                <a:solidFill>
                  <a:srgbClr val="002060"/>
                </a:solidFill>
                <a:latin typeface="HelveticaNeueLTPro-Md"/>
                <a:cs typeface="HelveticaNeueLTPro-Md"/>
              </a:rPr>
              <a:t>.</a:t>
            </a:r>
            <a:endParaRPr lang="en-US" sz="900" b="1" dirty="0">
              <a:solidFill>
                <a:srgbClr val="002060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dirty="0">
                <a:solidFill>
                  <a:srgbClr val="002060"/>
                </a:solidFill>
                <a:latin typeface="HelveticaNeueLTPro-Md"/>
                <a:cs typeface="HelveticaNeueLTPro-Md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dirty="0">
                <a:solidFill>
                  <a:srgbClr val="002060"/>
                </a:solidFill>
                <a:latin typeface="HelveticaNeueLTPro-Md"/>
                <a:cs typeface="HelveticaNeueLTPro-Md"/>
              </a:rPr>
              <a:t> TWA: 10 mg/m³ 8 hours. Form: Total dust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dirty="0">
                <a:solidFill>
                  <a:srgbClr val="002060"/>
                </a:solidFill>
                <a:latin typeface="HelveticaNeueLTPro-Md"/>
                <a:cs typeface="HelveticaNeueLTPro-Md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dirty="0">
                <a:solidFill>
                  <a:srgbClr val="002060"/>
                </a:solidFill>
                <a:latin typeface="HelveticaNeueLTPro-Md"/>
                <a:cs typeface="HelveticaNeueLTPro-Md"/>
              </a:rPr>
              <a:t> TWA: 15 mg/m³ 8 hours. Form: Total dust</a:t>
            </a:r>
            <a:endParaRPr sz="900" b="1" dirty="0">
              <a:solidFill>
                <a:srgbClr val="002060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49" y="5272777"/>
            <a:ext cx="965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6324600"/>
            <a:ext cx="2984500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55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ppm 10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55 mg/m³ 10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 Skin sensitizer. 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2 ppm 8 hours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6316416"/>
            <a:ext cx="12890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n-butyl acrylate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7543800"/>
            <a:ext cx="298323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8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15 mg/m³ 8 hours. Form: Total dust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5950" y="7543800"/>
            <a:ext cx="16700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calcium carbonate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5635" y="3581400"/>
            <a:ext cx="31394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3581400"/>
            <a:ext cx="965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diuron (ISO) 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635" y="3962400"/>
            <a:ext cx="313944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8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15 mg/m³ 8 hours. Form: Total dust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10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10 hours. Form: Total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8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15 mg/m³ 8 hours. Form: Total dust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4025264"/>
            <a:ext cx="965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Limestone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950" y="1926814"/>
            <a:ext cx="1129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5635" y="1926814"/>
            <a:ext cx="19869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OCC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5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-7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IONA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SUR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50" y="1637104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6072" y="18900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072" y="213600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072" y="7467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072" y="62484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072" y="5257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072" y="3886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72" y="3505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072" y="2514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E4D73606-496A-4F13-895B-6428D08C9BBF}"/>
              </a:ext>
            </a:extLst>
          </p:cNvPr>
          <p:cNvSpPr/>
          <p:nvPr/>
        </p:nvSpPr>
        <p:spPr>
          <a:xfrm>
            <a:off x="609600" y="8077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02ECAAA2-9B3B-4CBD-9B96-27D4D71E5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1682822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682822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5635" y="3412370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3412370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252913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425291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509346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093460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807006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807006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5635" y="6901552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6901552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635" y="7615097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7615097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8709643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8709643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115" y="333229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0115" y="417284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0115" y="50133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115" y="572692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0115" y="682147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115" y="753502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0115" y="862956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092D2F64-BB48-4B85-9AB8-B7182E14E4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279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682822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2089222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000" y="20892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495622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7000" y="2495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902022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7000" y="2902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3308422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7000" y="3308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3714822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7000" y="3714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4121222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7000" y="4121222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&gt;61°C (&gt;141.8°F)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4527622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7000" y="4527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4934022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7000" y="4934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950" y="5340422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7000" y="5340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5746822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7000" y="5746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6153222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67000" y="6118394"/>
            <a:ext cx="10668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1.2384 g/cm³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559622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67000" y="6559622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0115" y="19814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0115" y="44046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115" y="27891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115" y="52123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115" y="35968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115" y="56161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359" y="23853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115" y="48084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0115" y="31930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0115" y="40007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0115" y="60200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0115" y="64239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115" y="762596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115" y="821637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0115" y="880679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57200" y="694029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615950" y="7308057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75635" y="7771474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5950" y="7771474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75635" y="8361889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5950" y="8361889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75635" y="9015804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5950" y="9015804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848D4A11-C42C-4CF3-98A8-BF09854897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127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655395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833195"/>
            <a:ext cx="73215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661" y="1833195"/>
            <a:ext cx="405078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No known significant effects or critical hazards.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May cause skin irritation.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May cause eye irritation.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8659695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8837495"/>
            <a:ext cx="55499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  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endParaRPr sz="90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3802" y="8837495"/>
            <a:ext cx="40506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5949" y="7375980"/>
            <a:ext cx="1809711" cy="923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endParaRPr lang="en-US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</a:t>
            </a:r>
            <a:endParaRPr lang="en-US" sz="900" b="1" spc="10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</a:t>
            </a:r>
            <a:endParaRPr lang="en-US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</a:t>
            </a:r>
            <a:endParaRPr lang="en-US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</a:t>
            </a:r>
            <a:endParaRPr lang="en-US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4000" y="7296065"/>
            <a:ext cx="5218400" cy="10515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 to very low levels.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22844"/>
              </p:ext>
            </p:extLst>
          </p:nvPr>
        </p:nvGraphicFramePr>
        <p:xfrm>
          <a:off x="457200" y="5943600"/>
          <a:ext cx="6691630" cy="1073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 dirty="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171450" marR="201930">
                        <a:lnSpc>
                          <a:spcPct val="100000"/>
                        </a:lnSpc>
                      </a:pPr>
                      <a:r>
                        <a:rPr sz="900" b="1" spc="-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DUC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 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NAME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209550" marR="250190" indent="-635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IN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257810" marR="27178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U</a:t>
                      </a:r>
                      <a:r>
                        <a:rPr sz="900" b="1" spc="-7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3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279400" marR="46926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D</a:t>
                      </a:r>
                      <a:r>
                        <a:rPr sz="900" b="1" spc="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V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2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spc="-7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 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476884" marR="347980">
                        <a:lnSpc>
                          <a:spcPct val="100000"/>
                        </a:lnSpc>
                      </a:pP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F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RT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I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LI</a:t>
                      </a:r>
                      <a:r>
                        <a:rPr sz="900" b="1" spc="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Y 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diuron (ISO)</a:t>
                      </a: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carbendazim (ISO)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Carc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3; R40</a:t>
                      </a: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Muta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R46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Repr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R61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Repr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R60</a:t>
                      </a: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249774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854853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2608908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700" y="2608908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0004" y="2608908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9558" y="2608908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8302" y="2608908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49" y="2883228"/>
            <a:ext cx="96582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5661" y="2883228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9949" y="2883228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9512" y="2883228"/>
            <a:ext cx="15869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3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00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crograms 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9" name="object 29"/>
          <p:cNvSpPr txBox="1"/>
          <p:nvPr/>
        </p:nvSpPr>
        <p:spPr>
          <a:xfrm flipH="1">
            <a:off x="6434467" y="2817451"/>
            <a:ext cx="30735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3352800"/>
            <a:ext cx="96582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n-butyl acrylate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5661" y="3319378"/>
            <a:ext cx="12693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 </a:t>
            </a:r>
            <a:r>
              <a:rPr sz="900" spc="-2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080">
              <a:lnSpc>
                <a:spcPct val="100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ild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09949" y="3352800"/>
            <a:ext cx="6292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9512" y="3352800"/>
            <a:ext cx="1301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5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50 milligrams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500 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80225" y="3352800"/>
            <a:ext cx="2867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5950" y="4149761"/>
            <a:ext cx="96582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calcium carbonate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25661" y="4119880"/>
            <a:ext cx="1384288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Severe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oderate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9949" y="4114800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89512" y="4114800"/>
            <a:ext cx="14430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hours 750 micrograms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500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80225" y="4119880"/>
            <a:ext cx="7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5950" y="4648200"/>
            <a:ext cx="1809712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70" dirty="0">
                <a:solidFill>
                  <a:srgbClr val="002060"/>
                </a:solidFill>
                <a:latin typeface="HelveticaNeueLTPro-Md"/>
                <a:cs typeface="HelveticaNeueLTPro-Md"/>
              </a:rPr>
              <a:t>octhilinone (ISO)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TT" sz="900" spc="-70" dirty="0">
              <a:solidFill>
                <a:srgbClr val="002060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reaction mass of: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5-chloro-2-methyl-4-isothiazolin-3-one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[EC no. 247-500-7] and 2-methyl-2Hisothiazol-3-one [EC no. 220-239-6] (3:1)</a:t>
            </a:r>
            <a:endParaRPr sz="900" dirty="0">
              <a:solidFill>
                <a:srgbClr val="002060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5661" y="4653281"/>
            <a:ext cx="1269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Severe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 </a:t>
            </a:r>
            <a:r>
              <a:rPr sz="900" spc="-2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62476" y="4653281"/>
            <a:ext cx="629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Rabbit	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89512" y="4648200"/>
            <a:ext cx="1661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 milligrams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1602740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0.01 Percent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7200" y="4572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00" y="4038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" y="3276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D433BD53-10B2-403C-83E2-F42FB1ED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443413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4361688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54710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730285"/>
            <a:ext cx="71564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 environment.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193835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5734" y="2193835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992409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5691" y="3992409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2693199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32004"/>
              </p:ext>
            </p:extLst>
          </p:nvPr>
        </p:nvGraphicFramePr>
        <p:xfrm>
          <a:off x="457200" y="2960253"/>
          <a:ext cx="6692899" cy="956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955">
                <a:tc>
                  <a:txBody>
                    <a:bodyPr/>
                    <a:lstStyle/>
                    <a:p>
                      <a:pPr marL="171450" marR="360680">
                        <a:lnSpc>
                          <a:spcPts val="1080"/>
                        </a:lnSpc>
                      </a:pPr>
                      <a:r>
                        <a:rPr sz="900" b="1" spc="-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PRODUCT/ 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INGR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DI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4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NAM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LOGP</a:t>
                      </a:r>
                      <a:r>
                        <a:rPr sz="5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OW</a:t>
                      </a:r>
                      <a:endParaRPr sz="5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BCF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POTENTIAL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US" sz="900" spc="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352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n-butyl acrylate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US" sz="900" spc="-2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2.36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US" sz="900" spc="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17.27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octhilinone (ISO) 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2.45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diuron (ISO) </a:t>
                      </a:r>
                    </a:p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carbendazim (ISO)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2.68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1.52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14.125375446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2.51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2511805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2048255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4729518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428748" y="4729518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6914932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1D63B4C8-4999-42F1-931E-1FAFA3B00DEB}"/>
              </a:ext>
            </a:extLst>
          </p:cNvPr>
          <p:cNvSpPr txBox="1"/>
          <p:nvPr/>
        </p:nvSpPr>
        <p:spPr>
          <a:xfrm>
            <a:off x="685799" y="7228840"/>
            <a:ext cx="6464299" cy="107721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b="1" u="sng" spc="-10" dirty="0">
                <a:solidFill>
                  <a:schemeClr val="tx2">
                    <a:lumMod val="50000"/>
                  </a:schemeClr>
                </a:solidFill>
                <a:latin typeface="HelveticaNeueLTPro-Md"/>
                <a:cs typeface="HelveticaNeueLTPro-Md"/>
              </a:rPr>
              <a:t>NTERNATIONAL TRANSPORT REGULATIONS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endParaRPr lang="en-US" sz="900" b="1" u="sng" spc="-10" dirty="0">
              <a:solidFill>
                <a:schemeClr val="tx2">
                  <a:lumMod val="50000"/>
                </a:schemeClr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 preparation is not classified as dangerous according to international transport regulations (ADR/RID, ADNR,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IMDG and IATA ). Transport in accordance with ADR/RID, ADNR, IMDG and IATA and national regulation.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Always transport in closed containers that are upright and secure. Ensure that persons transporting the product know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 to do in the event of an accident or spillage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6A564D7A-DFD2-4149-B5BB-572F334A6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127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GYPSUM PRIMER</a:t>
            </a:r>
            <a:endParaRPr lang="en-TT"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3833</Words>
  <Application>Microsoft Office PowerPoint</Application>
  <PresentationFormat>Custom</PresentationFormat>
  <Paragraphs>422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GYPSUM PRIMER</vt:lpstr>
      <vt:lpstr>BERGER GYPSUM PRIMER</vt:lpstr>
      <vt:lpstr>BERGER GYPSUM PRIMER</vt:lpstr>
      <vt:lpstr>BERGER GYPSUM PRIMER</vt:lpstr>
      <vt:lpstr>BERGER GYPSUM PRIMER</vt:lpstr>
      <vt:lpstr>BERGER GYPSUM PRIMER</vt:lpstr>
      <vt:lpstr>BERGER GYPSUM PRIMER</vt:lpstr>
      <vt:lpstr>BERGER GYPSUM PRIMER</vt:lpstr>
      <vt:lpstr>BERGER GYPSUM PRIMER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7</cp:revision>
  <dcterms:created xsi:type="dcterms:W3CDTF">2021-11-16T11:37:53Z</dcterms:created>
  <dcterms:modified xsi:type="dcterms:W3CDTF">2022-03-23T14:53:00Z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