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5" r:id="rId11"/>
    <p:sldId id="266" r:id="rId12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16F"/>
    <a:srgbClr val="025FAD"/>
    <a:srgbClr val="14B1E7"/>
    <a:srgbClr val="14B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273566-16FD-4D86-A0AA-3F60FED70075}" v="1" dt="2022-02-17T20:03:14.42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37" autoAdjust="0"/>
  </p:normalViewPr>
  <p:slideViewPr>
    <p:cSldViewPr>
      <p:cViewPr>
        <p:scale>
          <a:sx n="66" d="100"/>
          <a:sy n="66" d="100"/>
        </p:scale>
        <p:origin x="-144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bie-Ann Barrow" userId="ae78efbc-78cd-43ef-9a61-aa976a2af237" providerId="ADAL" clId="{43273566-16FD-4D86-A0AA-3F60FED70075}"/>
    <pc:docChg chg="custSel modSld">
      <pc:chgData name="Debbie-Ann Barrow" userId="ae78efbc-78cd-43ef-9a61-aa976a2af237" providerId="ADAL" clId="{43273566-16FD-4D86-A0AA-3F60FED70075}" dt="2022-02-17T20:06:21.585" v="62"/>
      <pc:docMkLst>
        <pc:docMk/>
      </pc:docMkLst>
      <pc:sldChg chg="addSp delSp modSp mod">
        <pc:chgData name="Debbie-Ann Barrow" userId="ae78efbc-78cd-43ef-9a61-aa976a2af237" providerId="ADAL" clId="{43273566-16FD-4D86-A0AA-3F60FED70075}" dt="2022-02-17T20:03:34.593" v="51" actId="14100"/>
        <pc:sldMkLst>
          <pc:docMk/>
          <pc:sldMk cId="0" sldId="257"/>
        </pc:sldMkLst>
        <pc:spChg chg="mod">
          <ac:chgData name="Debbie-Ann Barrow" userId="ae78efbc-78cd-43ef-9a61-aa976a2af237" providerId="ADAL" clId="{43273566-16FD-4D86-A0AA-3F60FED70075}" dt="2022-02-17T16:34:31.571" v="14" actId="20577"/>
          <ac:spMkLst>
            <pc:docMk/>
            <pc:sldMk cId="0" sldId="257"/>
            <ac:spMk id="8" creationId="{00000000-0000-0000-0000-000000000000}"/>
          </ac:spMkLst>
        </pc:spChg>
        <pc:spChg chg="mod">
          <ac:chgData name="Debbie-Ann Barrow" userId="ae78efbc-78cd-43ef-9a61-aa976a2af237" providerId="ADAL" clId="{43273566-16FD-4D86-A0AA-3F60FED70075}" dt="2022-02-17T16:36:12.259" v="47" actId="6549"/>
          <ac:spMkLst>
            <pc:docMk/>
            <pc:sldMk cId="0" sldId="257"/>
            <ac:spMk id="13" creationId="{00000000-0000-0000-0000-000000000000}"/>
          </ac:spMkLst>
        </pc:spChg>
        <pc:picChg chg="del">
          <ac:chgData name="Debbie-Ann Barrow" userId="ae78efbc-78cd-43ef-9a61-aa976a2af237" providerId="ADAL" clId="{43273566-16FD-4D86-A0AA-3F60FED70075}" dt="2022-02-17T16:36:28.250" v="48" actId="478"/>
          <ac:picMkLst>
            <pc:docMk/>
            <pc:sldMk cId="0" sldId="257"/>
            <ac:picMk id="10" creationId="{6637F34B-C5D7-41DF-BDD2-C1AE82039857}"/>
          </ac:picMkLst>
        </pc:picChg>
        <pc:picChg chg="add mod">
          <ac:chgData name="Debbie-Ann Barrow" userId="ae78efbc-78cd-43ef-9a61-aa976a2af237" providerId="ADAL" clId="{43273566-16FD-4D86-A0AA-3F60FED70075}" dt="2022-02-17T20:03:34.593" v="51" actId="14100"/>
          <ac:picMkLst>
            <pc:docMk/>
            <pc:sldMk cId="0" sldId="257"/>
            <ac:picMk id="17" creationId="{58559EEB-D356-4867-8B20-31B47F8E6903}"/>
          </ac:picMkLst>
        </pc:picChg>
      </pc:sldChg>
      <pc:sldChg chg="modSp mod">
        <pc:chgData name="Debbie-Ann Barrow" userId="ae78efbc-78cd-43ef-9a61-aa976a2af237" providerId="ADAL" clId="{43273566-16FD-4D86-A0AA-3F60FED70075}" dt="2022-02-17T20:05:06.064" v="52"/>
        <pc:sldMkLst>
          <pc:docMk/>
          <pc:sldMk cId="0" sldId="258"/>
        </pc:sldMkLst>
        <pc:spChg chg="mod">
          <ac:chgData name="Debbie-Ann Barrow" userId="ae78efbc-78cd-43ef-9a61-aa976a2af237" providerId="ADAL" clId="{43273566-16FD-4D86-A0AA-3F60FED70075}" dt="2022-02-17T20:05:06.064" v="52"/>
          <ac:spMkLst>
            <pc:docMk/>
            <pc:sldMk cId="0" sldId="258"/>
            <ac:spMk id="33" creationId="{00000000-0000-0000-0000-000000000000}"/>
          </ac:spMkLst>
        </pc:spChg>
      </pc:sldChg>
      <pc:sldChg chg="modSp mod">
        <pc:chgData name="Debbie-Ann Barrow" userId="ae78efbc-78cd-43ef-9a61-aa976a2af237" providerId="ADAL" clId="{43273566-16FD-4D86-A0AA-3F60FED70075}" dt="2022-02-17T20:05:14.465" v="53"/>
        <pc:sldMkLst>
          <pc:docMk/>
          <pc:sldMk cId="0" sldId="259"/>
        </pc:sldMkLst>
        <pc:spChg chg="mod">
          <ac:chgData name="Debbie-Ann Barrow" userId="ae78efbc-78cd-43ef-9a61-aa976a2af237" providerId="ADAL" clId="{43273566-16FD-4D86-A0AA-3F60FED70075}" dt="2022-02-17T20:05:14.465" v="53"/>
          <ac:spMkLst>
            <pc:docMk/>
            <pc:sldMk cId="0" sldId="259"/>
            <ac:spMk id="25" creationId="{00000000-0000-0000-0000-000000000000}"/>
          </ac:spMkLst>
        </pc:spChg>
      </pc:sldChg>
      <pc:sldChg chg="modSp mod">
        <pc:chgData name="Debbie-Ann Barrow" userId="ae78efbc-78cd-43ef-9a61-aa976a2af237" providerId="ADAL" clId="{43273566-16FD-4D86-A0AA-3F60FED70075}" dt="2022-02-17T20:05:23.161" v="54"/>
        <pc:sldMkLst>
          <pc:docMk/>
          <pc:sldMk cId="0" sldId="260"/>
        </pc:sldMkLst>
        <pc:spChg chg="mod">
          <ac:chgData name="Debbie-Ann Barrow" userId="ae78efbc-78cd-43ef-9a61-aa976a2af237" providerId="ADAL" clId="{43273566-16FD-4D86-A0AA-3F60FED70075}" dt="2022-02-17T20:05:23.161" v="54"/>
          <ac:spMkLst>
            <pc:docMk/>
            <pc:sldMk cId="0" sldId="260"/>
            <ac:spMk id="34" creationId="{00000000-0000-0000-0000-000000000000}"/>
          </ac:spMkLst>
        </pc:spChg>
      </pc:sldChg>
      <pc:sldChg chg="modSp mod">
        <pc:chgData name="Debbie-Ann Barrow" userId="ae78efbc-78cd-43ef-9a61-aa976a2af237" providerId="ADAL" clId="{43273566-16FD-4D86-A0AA-3F60FED70075}" dt="2022-02-17T20:05:31.132" v="55"/>
        <pc:sldMkLst>
          <pc:docMk/>
          <pc:sldMk cId="0" sldId="261"/>
        </pc:sldMkLst>
        <pc:spChg chg="mod">
          <ac:chgData name="Debbie-Ann Barrow" userId="ae78efbc-78cd-43ef-9a61-aa976a2af237" providerId="ADAL" clId="{43273566-16FD-4D86-A0AA-3F60FED70075}" dt="2022-02-17T20:05:31.132" v="55"/>
          <ac:spMkLst>
            <pc:docMk/>
            <pc:sldMk cId="0" sldId="261"/>
            <ac:spMk id="32" creationId="{00000000-0000-0000-0000-000000000000}"/>
          </ac:spMkLst>
        </pc:spChg>
      </pc:sldChg>
      <pc:sldChg chg="modSp mod">
        <pc:chgData name="Debbie-Ann Barrow" userId="ae78efbc-78cd-43ef-9a61-aa976a2af237" providerId="ADAL" clId="{43273566-16FD-4D86-A0AA-3F60FED70075}" dt="2022-02-17T20:06:00.278" v="60"/>
        <pc:sldMkLst>
          <pc:docMk/>
          <pc:sldMk cId="0" sldId="262"/>
        </pc:sldMkLst>
        <pc:spChg chg="mod">
          <ac:chgData name="Debbie-Ann Barrow" userId="ae78efbc-78cd-43ef-9a61-aa976a2af237" providerId="ADAL" clId="{43273566-16FD-4D86-A0AA-3F60FED70075}" dt="2022-02-17T20:06:00.278" v="60"/>
          <ac:spMkLst>
            <pc:docMk/>
            <pc:sldMk cId="0" sldId="262"/>
            <ac:spMk id="57" creationId="{00000000-0000-0000-0000-000000000000}"/>
          </ac:spMkLst>
        </pc:spChg>
      </pc:sldChg>
      <pc:sldChg chg="modSp mod">
        <pc:chgData name="Debbie-Ann Barrow" userId="ae78efbc-78cd-43ef-9a61-aa976a2af237" providerId="ADAL" clId="{43273566-16FD-4D86-A0AA-3F60FED70075}" dt="2022-02-17T20:06:08.631" v="61"/>
        <pc:sldMkLst>
          <pc:docMk/>
          <pc:sldMk cId="0" sldId="263"/>
        </pc:sldMkLst>
        <pc:spChg chg="mod">
          <ac:chgData name="Debbie-Ann Barrow" userId="ae78efbc-78cd-43ef-9a61-aa976a2af237" providerId="ADAL" clId="{43273566-16FD-4D86-A0AA-3F60FED70075}" dt="2022-02-17T20:06:08.631" v="61"/>
          <ac:spMkLst>
            <pc:docMk/>
            <pc:sldMk cId="0" sldId="263"/>
            <ac:spMk id="47" creationId="{00000000-0000-0000-0000-000000000000}"/>
          </ac:spMkLst>
        </pc:spChg>
      </pc:sldChg>
      <pc:sldChg chg="modSp mod">
        <pc:chgData name="Debbie-Ann Barrow" userId="ae78efbc-78cd-43ef-9a61-aa976a2af237" providerId="ADAL" clId="{43273566-16FD-4D86-A0AA-3F60FED70075}" dt="2022-02-17T20:06:21.585" v="62"/>
        <pc:sldMkLst>
          <pc:docMk/>
          <pc:sldMk cId="0" sldId="265"/>
        </pc:sldMkLst>
        <pc:spChg chg="mod">
          <ac:chgData name="Debbie-Ann Barrow" userId="ae78efbc-78cd-43ef-9a61-aa976a2af237" providerId="ADAL" clId="{43273566-16FD-4D86-A0AA-3F60FED70075}" dt="2022-02-17T20:06:21.585" v="62"/>
          <ac:spMkLst>
            <pc:docMk/>
            <pc:sldMk cId="0" sldId="265"/>
            <ac:spMk id="51" creationId="{00000000-0000-0000-0000-000000000000}"/>
          </ac:spMkLst>
        </pc:spChg>
      </pc:sldChg>
      <pc:sldChg chg="modSp mod">
        <pc:chgData name="Debbie-Ann Barrow" userId="ae78efbc-78cd-43ef-9a61-aa976a2af237" providerId="ADAL" clId="{43273566-16FD-4D86-A0AA-3F60FED70075}" dt="2022-02-17T20:05:44.770" v="59" actId="20577"/>
        <pc:sldMkLst>
          <pc:docMk/>
          <pc:sldMk cId="1639865236" sldId="267"/>
        </pc:sldMkLst>
        <pc:spChg chg="mod">
          <ac:chgData name="Debbie-Ann Barrow" userId="ae78efbc-78cd-43ef-9a61-aa976a2af237" providerId="ADAL" clId="{43273566-16FD-4D86-A0AA-3F60FED70075}" dt="2022-02-17T20:05:38.566" v="56"/>
          <ac:spMkLst>
            <pc:docMk/>
            <pc:sldMk cId="1639865236" sldId="267"/>
            <ac:spMk id="32" creationId="{20853B94-BCD5-4B17-B94C-1750ABF1AB19}"/>
          </ac:spMkLst>
        </pc:spChg>
        <pc:spChg chg="mod">
          <ac:chgData name="Debbie-Ann Barrow" userId="ae78efbc-78cd-43ef-9a61-aa976a2af237" providerId="ADAL" clId="{43273566-16FD-4D86-A0AA-3F60FED70075}" dt="2022-02-17T20:05:44.770" v="59" actId="20577"/>
          <ac:spMkLst>
            <pc:docMk/>
            <pc:sldMk cId="1639865236" sldId="267"/>
            <ac:spMk id="81" creationId="{5162B233-977A-4DE1-9426-36C36B43E6F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A9DC3-E3AD-450A-9A24-1C50BC1C802E}" type="datetimeFigureOut">
              <a:rPr lang="en-TT" smtClean="0"/>
              <a:t>23/03/2022</a:t>
            </a:fld>
            <a:endParaRPr lang="en-T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74925" y="1257300"/>
            <a:ext cx="262255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2A74F-8AF5-4C33-BB2F-8C8A7DD3DF8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229747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2A74F-8AF5-4C33-BB2F-8C8A7DD3DF83}" type="slidenum">
              <a:rPr lang="en-TT" smtClean="0"/>
              <a:t>2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659322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2A74F-8AF5-4C33-BB2F-8C8A7DD3DF83}" type="slidenum">
              <a:rPr lang="en-TT" smtClean="0"/>
              <a:t>3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857877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2A74F-8AF5-4C33-BB2F-8C8A7DD3DF83}" type="slidenum">
              <a:rPr lang="en-TT" smtClean="0"/>
              <a:t>5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421208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2A74F-8AF5-4C33-BB2F-8C8A7DD3DF83}" type="slidenum">
              <a:rPr lang="en-TT" smtClean="0"/>
              <a:t>6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806993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0" i="0">
                <a:solidFill>
                  <a:schemeClr val="bg1"/>
                </a:solidFill>
                <a:latin typeface="HelveticaNeueLTStd-Lt"/>
                <a:cs typeface="HelveticaNeueLTStd-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0" i="0">
                <a:solidFill>
                  <a:schemeClr val="bg1"/>
                </a:solidFill>
                <a:latin typeface="HelveticaNeueLTStd-Lt"/>
                <a:cs typeface="HelveticaNeueLTStd-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" y="4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398" y="10058391"/>
                </a:moveTo>
                <a:lnTo>
                  <a:pt x="0" y="10058391"/>
                </a:lnTo>
                <a:lnTo>
                  <a:pt x="0" y="0"/>
                </a:lnTo>
                <a:lnTo>
                  <a:pt x="7772398" y="0"/>
                </a:lnTo>
                <a:lnTo>
                  <a:pt x="7772398" y="10058391"/>
                </a:lnTo>
                <a:close/>
              </a:path>
            </a:pathLst>
          </a:custGeom>
          <a:solidFill>
            <a:srgbClr val="0855A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11" y="4929847"/>
            <a:ext cx="7744588" cy="508531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42015" y="6237548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343" y="116"/>
                </a:lnTo>
                <a:lnTo>
                  <a:pt x="0" y="0"/>
                </a:lnTo>
                <a:close/>
              </a:path>
            </a:pathLst>
          </a:custGeom>
          <a:solidFill>
            <a:srgbClr val="2786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050791"/>
            <a:ext cx="7772400" cy="349227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196" y="9116817"/>
            <a:ext cx="1024524" cy="48518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8872" y="9170974"/>
            <a:ext cx="134666" cy="150482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647604" y="9169682"/>
            <a:ext cx="136525" cy="151765"/>
          </a:xfrm>
          <a:custGeom>
            <a:avLst/>
            <a:gdLst/>
            <a:ahLst/>
            <a:cxnLst/>
            <a:rect l="l" t="t" r="r" b="b"/>
            <a:pathLst>
              <a:path w="136525" h="151765">
                <a:moveTo>
                  <a:pt x="66090" y="83629"/>
                </a:moveTo>
                <a:lnTo>
                  <a:pt x="52920" y="84929"/>
                </a:lnTo>
                <a:lnTo>
                  <a:pt x="43510" y="88826"/>
                </a:lnTo>
                <a:lnTo>
                  <a:pt x="37862" y="95320"/>
                </a:lnTo>
                <a:lnTo>
                  <a:pt x="35979" y="104406"/>
                </a:lnTo>
                <a:lnTo>
                  <a:pt x="35979" y="114046"/>
                </a:lnTo>
                <a:lnTo>
                  <a:pt x="68249" y="127863"/>
                </a:lnTo>
                <a:lnTo>
                  <a:pt x="82452" y="126494"/>
                </a:lnTo>
                <a:lnTo>
                  <a:pt x="92587" y="122386"/>
                </a:lnTo>
                <a:lnTo>
                  <a:pt x="98662" y="115540"/>
                </a:lnTo>
                <a:lnTo>
                  <a:pt x="100685" y="105956"/>
                </a:lnTo>
                <a:lnTo>
                  <a:pt x="98518" y="96188"/>
                </a:lnTo>
                <a:lnTo>
                  <a:pt x="92022" y="89211"/>
                </a:lnTo>
                <a:lnTo>
                  <a:pt x="81209" y="85024"/>
                </a:lnTo>
                <a:lnTo>
                  <a:pt x="66090" y="83629"/>
                </a:lnTo>
                <a:close/>
              </a:path>
              <a:path w="136525" h="151765">
                <a:moveTo>
                  <a:pt x="42341" y="44704"/>
                </a:moveTo>
                <a:lnTo>
                  <a:pt x="6045" y="44704"/>
                </a:lnTo>
                <a:lnTo>
                  <a:pt x="6817" y="32446"/>
                </a:lnTo>
                <a:lnTo>
                  <a:pt x="9139" y="22413"/>
                </a:lnTo>
                <a:lnTo>
                  <a:pt x="50753" y="556"/>
                </a:lnTo>
                <a:lnTo>
                  <a:pt x="67614" y="0"/>
                </a:lnTo>
                <a:lnTo>
                  <a:pt x="86018" y="688"/>
                </a:lnTo>
                <a:lnTo>
                  <a:pt x="127961" y="17789"/>
                </a:lnTo>
                <a:lnTo>
                  <a:pt x="135928" y="53047"/>
                </a:lnTo>
                <a:lnTo>
                  <a:pt x="135928" y="150037"/>
                </a:lnTo>
                <a:lnTo>
                  <a:pt x="100380" y="150037"/>
                </a:lnTo>
                <a:lnTo>
                  <a:pt x="102108" y="129705"/>
                </a:lnTo>
                <a:lnTo>
                  <a:pt x="101155" y="129552"/>
                </a:lnTo>
                <a:lnTo>
                  <a:pt x="94355" y="139265"/>
                </a:lnTo>
                <a:lnTo>
                  <a:pt x="84204" y="146207"/>
                </a:lnTo>
                <a:lnTo>
                  <a:pt x="70705" y="150374"/>
                </a:lnTo>
                <a:lnTo>
                  <a:pt x="53860" y="151765"/>
                </a:lnTo>
                <a:lnTo>
                  <a:pt x="30282" y="148904"/>
                </a:lnTo>
                <a:lnTo>
                  <a:pt x="13452" y="140319"/>
                </a:lnTo>
                <a:lnTo>
                  <a:pt x="3361" y="126004"/>
                </a:lnTo>
                <a:lnTo>
                  <a:pt x="0" y="105956"/>
                </a:lnTo>
                <a:lnTo>
                  <a:pt x="3439" y="85740"/>
                </a:lnTo>
                <a:lnTo>
                  <a:pt x="13762" y="71307"/>
                </a:lnTo>
                <a:lnTo>
                  <a:pt x="30973" y="62650"/>
                </a:lnTo>
                <a:lnTo>
                  <a:pt x="55079" y="59766"/>
                </a:lnTo>
                <a:lnTo>
                  <a:pt x="71657" y="60817"/>
                </a:lnTo>
                <a:lnTo>
                  <a:pt x="84623" y="63974"/>
                </a:lnTo>
                <a:lnTo>
                  <a:pt x="93974" y="69244"/>
                </a:lnTo>
                <a:lnTo>
                  <a:pt x="99707" y="76631"/>
                </a:lnTo>
                <a:lnTo>
                  <a:pt x="100380" y="76631"/>
                </a:lnTo>
                <a:lnTo>
                  <a:pt x="100380" y="52590"/>
                </a:lnTo>
                <a:lnTo>
                  <a:pt x="100380" y="41008"/>
                </a:lnTo>
                <a:lnTo>
                  <a:pt x="98361" y="33337"/>
                </a:lnTo>
                <a:lnTo>
                  <a:pt x="69494" y="23888"/>
                </a:lnTo>
                <a:lnTo>
                  <a:pt x="57611" y="25190"/>
                </a:lnTo>
                <a:lnTo>
                  <a:pt x="49126" y="29095"/>
                </a:lnTo>
                <a:lnTo>
                  <a:pt x="44037" y="35600"/>
                </a:lnTo>
                <a:lnTo>
                  <a:pt x="42341" y="44704"/>
                </a:lnTo>
                <a:close/>
              </a:path>
            </a:pathLst>
          </a:custGeom>
          <a:ln w="4241">
            <a:solidFill>
              <a:srgbClr val="4DAE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1103" y="9170974"/>
            <a:ext cx="132486" cy="148729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799815" y="9169679"/>
            <a:ext cx="133985" cy="150495"/>
          </a:xfrm>
          <a:custGeom>
            <a:avLst/>
            <a:gdLst/>
            <a:ahLst/>
            <a:cxnLst/>
            <a:rect l="l" t="t" r="r" b="b"/>
            <a:pathLst>
              <a:path w="133984" h="150495">
                <a:moveTo>
                  <a:pt x="0" y="1714"/>
                </a:moveTo>
                <a:lnTo>
                  <a:pt x="35242" y="1714"/>
                </a:lnTo>
                <a:lnTo>
                  <a:pt x="33858" y="26695"/>
                </a:lnTo>
                <a:lnTo>
                  <a:pt x="34582" y="26822"/>
                </a:lnTo>
                <a:lnTo>
                  <a:pt x="41408" y="15082"/>
                </a:lnTo>
                <a:lnTo>
                  <a:pt x="51447" y="6700"/>
                </a:lnTo>
                <a:lnTo>
                  <a:pt x="64696" y="1674"/>
                </a:lnTo>
                <a:lnTo>
                  <a:pt x="81153" y="0"/>
                </a:lnTo>
                <a:lnTo>
                  <a:pt x="104172" y="3068"/>
                </a:lnTo>
                <a:lnTo>
                  <a:pt x="120615" y="12266"/>
                </a:lnTo>
                <a:lnTo>
                  <a:pt x="130480" y="27587"/>
                </a:lnTo>
                <a:lnTo>
                  <a:pt x="133769" y="49022"/>
                </a:lnTo>
                <a:lnTo>
                  <a:pt x="133769" y="150037"/>
                </a:lnTo>
                <a:lnTo>
                  <a:pt x="98209" y="150037"/>
                </a:lnTo>
                <a:lnTo>
                  <a:pt x="98209" y="55105"/>
                </a:lnTo>
                <a:lnTo>
                  <a:pt x="97447" y="44704"/>
                </a:lnTo>
                <a:lnTo>
                  <a:pt x="94882" y="37429"/>
                </a:lnTo>
                <a:lnTo>
                  <a:pt x="89695" y="32234"/>
                </a:lnTo>
                <a:lnTo>
                  <a:pt x="81871" y="29118"/>
                </a:lnTo>
                <a:lnTo>
                  <a:pt x="71399" y="28079"/>
                </a:lnTo>
                <a:lnTo>
                  <a:pt x="55714" y="30203"/>
                </a:lnTo>
                <a:lnTo>
                  <a:pt x="44510" y="36577"/>
                </a:lnTo>
                <a:lnTo>
                  <a:pt x="37788" y="47201"/>
                </a:lnTo>
                <a:lnTo>
                  <a:pt x="35547" y="62077"/>
                </a:lnTo>
                <a:lnTo>
                  <a:pt x="35547" y="150037"/>
                </a:lnTo>
                <a:lnTo>
                  <a:pt x="0" y="150037"/>
                </a:lnTo>
                <a:lnTo>
                  <a:pt x="0" y="1714"/>
                </a:lnTo>
                <a:close/>
              </a:path>
            </a:pathLst>
          </a:custGeom>
          <a:ln w="4241">
            <a:solidFill>
              <a:srgbClr val="4DAE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3749" y="9170784"/>
            <a:ext cx="134718" cy="150825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942454" y="9169492"/>
            <a:ext cx="136525" cy="152400"/>
          </a:xfrm>
          <a:custGeom>
            <a:avLst/>
            <a:gdLst/>
            <a:ahLst/>
            <a:cxnLst/>
            <a:rect l="l" t="t" r="r" b="b"/>
            <a:pathLst>
              <a:path w="136525" h="152400">
                <a:moveTo>
                  <a:pt x="130632" y="42697"/>
                </a:moveTo>
                <a:lnTo>
                  <a:pt x="95872" y="42697"/>
                </a:lnTo>
                <a:lnTo>
                  <a:pt x="95669" y="41465"/>
                </a:lnTo>
                <a:lnTo>
                  <a:pt x="95504" y="40551"/>
                </a:lnTo>
                <a:lnTo>
                  <a:pt x="95427" y="39890"/>
                </a:lnTo>
                <a:lnTo>
                  <a:pt x="94678" y="32778"/>
                </a:lnTo>
                <a:lnTo>
                  <a:pt x="92621" y="28308"/>
                </a:lnTo>
                <a:lnTo>
                  <a:pt x="89293" y="26581"/>
                </a:lnTo>
                <a:lnTo>
                  <a:pt x="85940" y="24803"/>
                </a:lnTo>
                <a:lnTo>
                  <a:pt x="77762" y="23926"/>
                </a:lnTo>
                <a:lnTo>
                  <a:pt x="64833" y="23926"/>
                </a:lnTo>
                <a:lnTo>
                  <a:pt x="52694" y="25052"/>
                </a:lnTo>
                <a:lnTo>
                  <a:pt x="44018" y="28428"/>
                </a:lnTo>
                <a:lnTo>
                  <a:pt x="38808" y="34053"/>
                </a:lnTo>
                <a:lnTo>
                  <a:pt x="37071" y="41922"/>
                </a:lnTo>
                <a:lnTo>
                  <a:pt x="37071" y="50101"/>
                </a:lnTo>
                <a:lnTo>
                  <a:pt x="75082" y="60236"/>
                </a:lnTo>
                <a:lnTo>
                  <a:pt x="92418" y="61563"/>
                </a:lnTo>
                <a:lnTo>
                  <a:pt x="129598" y="75498"/>
                </a:lnTo>
                <a:lnTo>
                  <a:pt x="136055" y="104013"/>
                </a:lnTo>
                <a:lnTo>
                  <a:pt x="135100" y="116530"/>
                </a:lnTo>
                <a:lnTo>
                  <a:pt x="99428" y="149464"/>
                </a:lnTo>
                <a:lnTo>
                  <a:pt x="65938" y="152095"/>
                </a:lnTo>
                <a:lnTo>
                  <a:pt x="48420" y="151499"/>
                </a:lnTo>
                <a:lnTo>
                  <a:pt x="7843" y="136863"/>
                </a:lnTo>
                <a:lnTo>
                  <a:pt x="0" y="107238"/>
                </a:lnTo>
                <a:lnTo>
                  <a:pt x="0" y="103530"/>
                </a:lnTo>
                <a:lnTo>
                  <a:pt x="36880" y="103530"/>
                </a:lnTo>
                <a:lnTo>
                  <a:pt x="36385" y="105600"/>
                </a:lnTo>
                <a:lnTo>
                  <a:pt x="36093" y="107238"/>
                </a:lnTo>
                <a:lnTo>
                  <a:pt x="66395" y="128206"/>
                </a:lnTo>
                <a:lnTo>
                  <a:pt x="81114" y="126984"/>
                </a:lnTo>
                <a:lnTo>
                  <a:pt x="91627" y="123317"/>
                </a:lnTo>
                <a:lnTo>
                  <a:pt x="97935" y="117201"/>
                </a:lnTo>
                <a:lnTo>
                  <a:pt x="100037" y="108635"/>
                </a:lnTo>
                <a:lnTo>
                  <a:pt x="98719" y="100442"/>
                </a:lnTo>
                <a:lnTo>
                  <a:pt x="94764" y="94588"/>
                </a:lnTo>
                <a:lnTo>
                  <a:pt x="88175" y="91074"/>
                </a:lnTo>
                <a:lnTo>
                  <a:pt x="78955" y="89903"/>
                </a:lnTo>
                <a:lnTo>
                  <a:pt x="57161" y="89333"/>
                </a:lnTo>
                <a:lnTo>
                  <a:pt x="39439" y="87634"/>
                </a:lnTo>
                <a:lnTo>
                  <a:pt x="4859" y="67036"/>
                </a:lnTo>
                <a:lnTo>
                  <a:pt x="1079" y="43497"/>
                </a:lnTo>
                <a:lnTo>
                  <a:pt x="1939" y="31787"/>
                </a:lnTo>
                <a:lnTo>
                  <a:pt x="35059" y="2273"/>
                </a:lnTo>
                <a:lnTo>
                  <a:pt x="67945" y="0"/>
                </a:lnTo>
                <a:lnTo>
                  <a:pt x="84960" y="550"/>
                </a:lnTo>
                <a:lnTo>
                  <a:pt x="123420" y="14093"/>
                </a:lnTo>
                <a:lnTo>
                  <a:pt x="129831" y="31102"/>
                </a:lnTo>
                <a:lnTo>
                  <a:pt x="130632" y="42697"/>
                </a:lnTo>
                <a:close/>
              </a:path>
            </a:pathLst>
          </a:custGeom>
          <a:ln w="4241">
            <a:solidFill>
              <a:srgbClr val="4DAE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83246" y="9170974"/>
            <a:ext cx="134619" cy="150482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1081944" y="9169682"/>
            <a:ext cx="136525" cy="151765"/>
          </a:xfrm>
          <a:custGeom>
            <a:avLst/>
            <a:gdLst/>
            <a:ahLst/>
            <a:cxnLst/>
            <a:rect l="l" t="t" r="r" b="b"/>
            <a:pathLst>
              <a:path w="136525" h="151765">
                <a:moveTo>
                  <a:pt x="66116" y="83629"/>
                </a:moveTo>
                <a:lnTo>
                  <a:pt x="52945" y="84929"/>
                </a:lnTo>
                <a:lnTo>
                  <a:pt x="43535" y="88826"/>
                </a:lnTo>
                <a:lnTo>
                  <a:pt x="37887" y="95320"/>
                </a:lnTo>
                <a:lnTo>
                  <a:pt x="36004" y="104406"/>
                </a:lnTo>
                <a:lnTo>
                  <a:pt x="36004" y="114046"/>
                </a:lnTo>
                <a:lnTo>
                  <a:pt x="68275" y="127863"/>
                </a:lnTo>
                <a:lnTo>
                  <a:pt x="82456" y="126494"/>
                </a:lnTo>
                <a:lnTo>
                  <a:pt x="92594" y="122386"/>
                </a:lnTo>
                <a:lnTo>
                  <a:pt x="98680" y="115540"/>
                </a:lnTo>
                <a:lnTo>
                  <a:pt x="100711" y="105956"/>
                </a:lnTo>
                <a:lnTo>
                  <a:pt x="98545" y="96188"/>
                </a:lnTo>
                <a:lnTo>
                  <a:pt x="92052" y="89211"/>
                </a:lnTo>
                <a:lnTo>
                  <a:pt x="81240" y="85024"/>
                </a:lnTo>
                <a:lnTo>
                  <a:pt x="66116" y="83629"/>
                </a:lnTo>
                <a:close/>
              </a:path>
              <a:path w="136525" h="151765">
                <a:moveTo>
                  <a:pt x="42367" y="44704"/>
                </a:moveTo>
                <a:lnTo>
                  <a:pt x="6032" y="44704"/>
                </a:lnTo>
                <a:lnTo>
                  <a:pt x="6812" y="32446"/>
                </a:lnTo>
                <a:lnTo>
                  <a:pt x="9145" y="22413"/>
                </a:lnTo>
                <a:lnTo>
                  <a:pt x="50792" y="556"/>
                </a:lnTo>
                <a:lnTo>
                  <a:pt x="67665" y="0"/>
                </a:lnTo>
                <a:lnTo>
                  <a:pt x="86068" y="688"/>
                </a:lnTo>
                <a:lnTo>
                  <a:pt x="127980" y="17789"/>
                </a:lnTo>
                <a:lnTo>
                  <a:pt x="135915" y="53047"/>
                </a:lnTo>
                <a:lnTo>
                  <a:pt x="135915" y="150037"/>
                </a:lnTo>
                <a:lnTo>
                  <a:pt x="100406" y="150037"/>
                </a:lnTo>
                <a:lnTo>
                  <a:pt x="102108" y="129705"/>
                </a:lnTo>
                <a:lnTo>
                  <a:pt x="101193" y="129552"/>
                </a:lnTo>
                <a:lnTo>
                  <a:pt x="94399" y="139265"/>
                </a:lnTo>
                <a:lnTo>
                  <a:pt x="84239" y="146207"/>
                </a:lnTo>
                <a:lnTo>
                  <a:pt x="70725" y="150374"/>
                </a:lnTo>
                <a:lnTo>
                  <a:pt x="53873" y="151765"/>
                </a:lnTo>
                <a:lnTo>
                  <a:pt x="30303" y="148904"/>
                </a:lnTo>
                <a:lnTo>
                  <a:pt x="13468" y="140319"/>
                </a:lnTo>
                <a:lnTo>
                  <a:pt x="3367" y="126004"/>
                </a:lnTo>
                <a:lnTo>
                  <a:pt x="0" y="105956"/>
                </a:lnTo>
                <a:lnTo>
                  <a:pt x="3441" y="85740"/>
                </a:lnTo>
                <a:lnTo>
                  <a:pt x="13768" y="71307"/>
                </a:lnTo>
                <a:lnTo>
                  <a:pt x="30984" y="62650"/>
                </a:lnTo>
                <a:lnTo>
                  <a:pt x="55092" y="59766"/>
                </a:lnTo>
                <a:lnTo>
                  <a:pt x="71676" y="60817"/>
                </a:lnTo>
                <a:lnTo>
                  <a:pt x="84647" y="63974"/>
                </a:lnTo>
                <a:lnTo>
                  <a:pt x="94009" y="69244"/>
                </a:lnTo>
                <a:lnTo>
                  <a:pt x="99771" y="76631"/>
                </a:lnTo>
                <a:lnTo>
                  <a:pt x="100406" y="76631"/>
                </a:lnTo>
                <a:lnTo>
                  <a:pt x="100406" y="52590"/>
                </a:lnTo>
                <a:lnTo>
                  <a:pt x="100406" y="41008"/>
                </a:lnTo>
                <a:lnTo>
                  <a:pt x="98361" y="33337"/>
                </a:lnTo>
                <a:lnTo>
                  <a:pt x="69494" y="23888"/>
                </a:lnTo>
                <a:lnTo>
                  <a:pt x="57626" y="25190"/>
                </a:lnTo>
                <a:lnTo>
                  <a:pt x="49149" y="29095"/>
                </a:lnTo>
                <a:lnTo>
                  <a:pt x="44062" y="35600"/>
                </a:lnTo>
                <a:lnTo>
                  <a:pt x="42367" y="44704"/>
                </a:lnTo>
                <a:close/>
              </a:path>
            </a:pathLst>
          </a:custGeom>
          <a:ln w="4241">
            <a:solidFill>
              <a:srgbClr val="4DAE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4855" y="9243707"/>
            <a:ext cx="187667" cy="7487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95210" y="9231007"/>
            <a:ext cx="35496" cy="85877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39584" y="9225051"/>
            <a:ext cx="136093" cy="93725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44766" y="9166859"/>
            <a:ext cx="135928" cy="10943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96988" y="9166694"/>
            <a:ext cx="418071" cy="151891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68268" y="9328415"/>
            <a:ext cx="753441" cy="261426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457197" y="1062441"/>
            <a:ext cx="366395" cy="409575"/>
          </a:xfrm>
          <a:custGeom>
            <a:avLst/>
            <a:gdLst/>
            <a:ahLst/>
            <a:cxnLst/>
            <a:rect l="l" t="t" r="r" b="b"/>
            <a:pathLst>
              <a:path w="366394" h="409575">
                <a:moveTo>
                  <a:pt x="209778" y="0"/>
                </a:moveTo>
                <a:lnTo>
                  <a:pt x="0" y="0"/>
                </a:lnTo>
                <a:lnTo>
                  <a:pt x="0" y="409028"/>
                </a:lnTo>
                <a:lnTo>
                  <a:pt x="210947" y="409028"/>
                </a:lnTo>
                <a:lnTo>
                  <a:pt x="264524" y="404032"/>
                </a:lnTo>
                <a:lnTo>
                  <a:pt x="307612" y="389529"/>
                </a:lnTo>
                <a:lnTo>
                  <a:pt x="339395" y="366248"/>
                </a:lnTo>
                <a:lnTo>
                  <a:pt x="359061" y="334917"/>
                </a:lnTo>
                <a:lnTo>
                  <a:pt x="362031" y="317880"/>
                </a:lnTo>
                <a:lnTo>
                  <a:pt x="110439" y="317880"/>
                </a:lnTo>
                <a:lnTo>
                  <a:pt x="110439" y="242493"/>
                </a:lnTo>
                <a:lnTo>
                  <a:pt x="350839" y="242493"/>
                </a:lnTo>
                <a:lnTo>
                  <a:pt x="343814" y="230447"/>
                </a:lnTo>
                <a:lnTo>
                  <a:pt x="318220" y="209879"/>
                </a:lnTo>
                <a:lnTo>
                  <a:pt x="284568" y="195173"/>
                </a:lnTo>
                <a:lnTo>
                  <a:pt x="309717" y="180931"/>
                </a:lnTo>
                <a:lnTo>
                  <a:pt x="328073" y="163029"/>
                </a:lnTo>
                <a:lnTo>
                  <a:pt x="110439" y="163029"/>
                </a:lnTo>
                <a:lnTo>
                  <a:pt x="110439" y="91160"/>
                </a:lnTo>
                <a:lnTo>
                  <a:pt x="346623" y="91160"/>
                </a:lnTo>
                <a:lnTo>
                  <a:pt x="345878" y="82992"/>
                </a:lnTo>
                <a:lnTo>
                  <a:pt x="321386" y="36804"/>
                </a:lnTo>
                <a:lnTo>
                  <a:pt x="275888" y="9420"/>
                </a:lnTo>
                <a:lnTo>
                  <a:pt x="245548" y="2382"/>
                </a:lnTo>
                <a:lnTo>
                  <a:pt x="209778" y="0"/>
                </a:lnTo>
                <a:close/>
              </a:path>
              <a:path w="366394" h="409575">
                <a:moveTo>
                  <a:pt x="350839" y="242493"/>
                </a:moveTo>
                <a:lnTo>
                  <a:pt x="196926" y="242493"/>
                </a:lnTo>
                <a:lnTo>
                  <a:pt x="221625" y="245124"/>
                </a:lnTo>
                <a:lnTo>
                  <a:pt x="238926" y="252577"/>
                </a:lnTo>
                <a:lnTo>
                  <a:pt x="249105" y="264192"/>
                </a:lnTo>
                <a:lnTo>
                  <a:pt x="252437" y="279311"/>
                </a:lnTo>
                <a:lnTo>
                  <a:pt x="252437" y="280492"/>
                </a:lnTo>
                <a:lnTo>
                  <a:pt x="248793" y="296439"/>
                </a:lnTo>
                <a:lnTo>
                  <a:pt x="238191" y="308168"/>
                </a:lnTo>
                <a:lnTo>
                  <a:pt x="221126" y="315407"/>
                </a:lnTo>
                <a:lnTo>
                  <a:pt x="198094" y="317880"/>
                </a:lnTo>
                <a:lnTo>
                  <a:pt x="362031" y="317880"/>
                </a:lnTo>
                <a:lnTo>
                  <a:pt x="365767" y="296439"/>
                </a:lnTo>
                <a:lnTo>
                  <a:pt x="365798" y="295097"/>
                </a:lnTo>
                <a:lnTo>
                  <a:pt x="360092" y="258360"/>
                </a:lnTo>
                <a:lnTo>
                  <a:pt x="350839" y="242493"/>
                </a:lnTo>
                <a:close/>
              </a:path>
              <a:path w="366394" h="409575">
                <a:moveTo>
                  <a:pt x="346623" y="91160"/>
                </a:moveTo>
                <a:lnTo>
                  <a:pt x="184061" y="91160"/>
                </a:lnTo>
                <a:lnTo>
                  <a:pt x="206395" y="93515"/>
                </a:lnTo>
                <a:lnTo>
                  <a:pt x="222483" y="100363"/>
                </a:lnTo>
                <a:lnTo>
                  <a:pt x="232215" y="111375"/>
                </a:lnTo>
                <a:lnTo>
                  <a:pt x="235483" y="126225"/>
                </a:lnTo>
                <a:lnTo>
                  <a:pt x="235483" y="127393"/>
                </a:lnTo>
                <a:lnTo>
                  <a:pt x="231932" y="143066"/>
                </a:lnTo>
                <a:lnTo>
                  <a:pt x="221535" y="154193"/>
                </a:lnTo>
                <a:lnTo>
                  <a:pt x="204675" y="160830"/>
                </a:lnTo>
                <a:lnTo>
                  <a:pt x="181736" y="163029"/>
                </a:lnTo>
                <a:lnTo>
                  <a:pt x="328073" y="163029"/>
                </a:lnTo>
                <a:lnTo>
                  <a:pt x="329715" y="161428"/>
                </a:lnTo>
                <a:lnTo>
                  <a:pt x="342920" y="136007"/>
                </a:lnTo>
                <a:lnTo>
                  <a:pt x="347687" y="104012"/>
                </a:lnTo>
                <a:lnTo>
                  <a:pt x="347687" y="102844"/>
                </a:lnTo>
                <a:lnTo>
                  <a:pt x="346623" y="91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874979" y="1062443"/>
            <a:ext cx="332105" cy="408940"/>
          </a:xfrm>
          <a:custGeom>
            <a:avLst/>
            <a:gdLst/>
            <a:ahLst/>
            <a:cxnLst/>
            <a:rect l="l" t="t" r="r" b="b"/>
            <a:pathLst>
              <a:path w="332105" h="408940">
                <a:moveTo>
                  <a:pt x="331901" y="312420"/>
                </a:moveTo>
                <a:lnTo>
                  <a:pt x="112179" y="312420"/>
                </a:lnTo>
                <a:lnTo>
                  <a:pt x="112179" y="247650"/>
                </a:lnTo>
                <a:lnTo>
                  <a:pt x="308521" y="247650"/>
                </a:lnTo>
                <a:lnTo>
                  <a:pt x="308521" y="158750"/>
                </a:lnTo>
                <a:lnTo>
                  <a:pt x="112179" y="158750"/>
                </a:lnTo>
                <a:lnTo>
                  <a:pt x="112179" y="96520"/>
                </a:lnTo>
                <a:lnTo>
                  <a:pt x="328980" y="96520"/>
                </a:lnTo>
                <a:lnTo>
                  <a:pt x="328980" y="0"/>
                </a:lnTo>
                <a:lnTo>
                  <a:pt x="0" y="0"/>
                </a:lnTo>
                <a:lnTo>
                  <a:pt x="0" y="96520"/>
                </a:lnTo>
                <a:lnTo>
                  <a:pt x="0" y="158750"/>
                </a:lnTo>
                <a:lnTo>
                  <a:pt x="0" y="247650"/>
                </a:lnTo>
                <a:lnTo>
                  <a:pt x="0" y="312420"/>
                </a:lnTo>
                <a:lnTo>
                  <a:pt x="0" y="408940"/>
                </a:lnTo>
                <a:lnTo>
                  <a:pt x="331901" y="408940"/>
                </a:lnTo>
                <a:lnTo>
                  <a:pt x="331901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264704" y="1054264"/>
            <a:ext cx="806450" cy="425450"/>
          </a:xfrm>
          <a:custGeom>
            <a:avLst/>
            <a:gdLst/>
            <a:ahLst/>
            <a:cxnLst/>
            <a:rect l="l" t="t" r="r" b="b"/>
            <a:pathLst>
              <a:path w="806450" h="425450">
                <a:moveTo>
                  <a:pt x="376313" y="417207"/>
                </a:moveTo>
                <a:lnTo>
                  <a:pt x="291541" y="293331"/>
                </a:lnTo>
                <a:lnTo>
                  <a:pt x="278739" y="274637"/>
                </a:lnTo>
                <a:lnTo>
                  <a:pt x="313334" y="254685"/>
                </a:lnTo>
                <a:lnTo>
                  <a:pt x="339864" y="227164"/>
                </a:lnTo>
                <a:lnTo>
                  <a:pt x="350824" y="204508"/>
                </a:lnTo>
                <a:lnTo>
                  <a:pt x="356882" y="191985"/>
                </a:lnTo>
                <a:lnTo>
                  <a:pt x="362877" y="149009"/>
                </a:lnTo>
                <a:lnTo>
                  <a:pt x="362877" y="147840"/>
                </a:lnTo>
                <a:lnTo>
                  <a:pt x="360591" y="119240"/>
                </a:lnTo>
                <a:lnTo>
                  <a:pt x="357111" y="106349"/>
                </a:lnTo>
                <a:lnTo>
                  <a:pt x="353745" y="93865"/>
                </a:lnTo>
                <a:lnTo>
                  <a:pt x="326644" y="52590"/>
                </a:lnTo>
                <a:lnTo>
                  <a:pt x="273177" y="19875"/>
                </a:lnTo>
                <a:lnTo>
                  <a:pt x="248932" y="14097"/>
                </a:lnTo>
                <a:lnTo>
                  <a:pt x="248932" y="154838"/>
                </a:lnTo>
                <a:lnTo>
                  <a:pt x="248932" y="156019"/>
                </a:lnTo>
                <a:lnTo>
                  <a:pt x="244856" y="176174"/>
                </a:lnTo>
                <a:lnTo>
                  <a:pt x="233006" y="191452"/>
                </a:lnTo>
                <a:lnTo>
                  <a:pt x="213931" y="201129"/>
                </a:lnTo>
                <a:lnTo>
                  <a:pt x="188163" y="204508"/>
                </a:lnTo>
                <a:lnTo>
                  <a:pt x="113360" y="204508"/>
                </a:lnTo>
                <a:lnTo>
                  <a:pt x="113360" y="106349"/>
                </a:lnTo>
                <a:lnTo>
                  <a:pt x="187579" y="106349"/>
                </a:lnTo>
                <a:lnTo>
                  <a:pt x="213194" y="109410"/>
                </a:lnTo>
                <a:lnTo>
                  <a:pt x="232498" y="118554"/>
                </a:lnTo>
                <a:lnTo>
                  <a:pt x="244690" y="133718"/>
                </a:lnTo>
                <a:lnTo>
                  <a:pt x="248932" y="154838"/>
                </a:lnTo>
                <a:lnTo>
                  <a:pt x="248932" y="14097"/>
                </a:lnTo>
                <a:lnTo>
                  <a:pt x="236753" y="11176"/>
                </a:lnTo>
                <a:lnTo>
                  <a:pt x="193408" y="8178"/>
                </a:lnTo>
                <a:lnTo>
                  <a:pt x="0" y="8178"/>
                </a:lnTo>
                <a:lnTo>
                  <a:pt x="0" y="417207"/>
                </a:lnTo>
                <a:lnTo>
                  <a:pt x="113360" y="417207"/>
                </a:lnTo>
                <a:lnTo>
                  <a:pt x="113360" y="293331"/>
                </a:lnTo>
                <a:lnTo>
                  <a:pt x="163042" y="293331"/>
                </a:lnTo>
                <a:lnTo>
                  <a:pt x="245427" y="417207"/>
                </a:lnTo>
                <a:lnTo>
                  <a:pt x="376313" y="417207"/>
                </a:lnTo>
                <a:close/>
              </a:path>
              <a:path w="806450" h="425450">
                <a:moveTo>
                  <a:pt x="806361" y="178219"/>
                </a:moveTo>
                <a:lnTo>
                  <a:pt x="618197" y="178219"/>
                </a:lnTo>
                <a:lnTo>
                  <a:pt x="618197" y="261200"/>
                </a:lnTo>
                <a:lnTo>
                  <a:pt x="698842" y="261200"/>
                </a:lnTo>
                <a:lnTo>
                  <a:pt x="698842" y="310870"/>
                </a:lnTo>
                <a:lnTo>
                  <a:pt x="685342" y="318198"/>
                </a:lnTo>
                <a:lnTo>
                  <a:pt x="670077" y="323507"/>
                </a:lnTo>
                <a:lnTo>
                  <a:pt x="652830" y="326720"/>
                </a:lnTo>
                <a:lnTo>
                  <a:pt x="633399" y="327812"/>
                </a:lnTo>
                <a:lnTo>
                  <a:pt x="588695" y="319379"/>
                </a:lnTo>
                <a:lnTo>
                  <a:pt x="553567" y="295897"/>
                </a:lnTo>
                <a:lnTo>
                  <a:pt x="530606" y="260019"/>
                </a:lnTo>
                <a:lnTo>
                  <a:pt x="522376" y="214464"/>
                </a:lnTo>
                <a:lnTo>
                  <a:pt x="522376" y="213296"/>
                </a:lnTo>
                <a:lnTo>
                  <a:pt x="530415" y="169379"/>
                </a:lnTo>
                <a:lnTo>
                  <a:pt x="552538" y="133743"/>
                </a:lnTo>
                <a:lnTo>
                  <a:pt x="585724" y="109842"/>
                </a:lnTo>
                <a:lnTo>
                  <a:pt x="626973" y="101104"/>
                </a:lnTo>
                <a:lnTo>
                  <a:pt x="655307" y="103682"/>
                </a:lnTo>
                <a:lnTo>
                  <a:pt x="680504" y="111175"/>
                </a:lnTo>
                <a:lnTo>
                  <a:pt x="703630" y="123278"/>
                </a:lnTo>
                <a:lnTo>
                  <a:pt x="725716" y="139649"/>
                </a:lnTo>
                <a:lnTo>
                  <a:pt x="792327" y="59601"/>
                </a:lnTo>
                <a:lnTo>
                  <a:pt x="758266" y="34518"/>
                </a:lnTo>
                <a:lnTo>
                  <a:pt x="720102" y="15773"/>
                </a:lnTo>
                <a:lnTo>
                  <a:pt x="676554" y="4051"/>
                </a:lnTo>
                <a:lnTo>
                  <a:pt x="626389" y="0"/>
                </a:lnTo>
                <a:lnTo>
                  <a:pt x="574255" y="5524"/>
                </a:lnTo>
                <a:lnTo>
                  <a:pt x="527265" y="21310"/>
                </a:lnTo>
                <a:lnTo>
                  <a:pt x="486448" y="46177"/>
                </a:lnTo>
                <a:lnTo>
                  <a:pt x="452869" y="78943"/>
                </a:lnTo>
                <a:lnTo>
                  <a:pt x="427583" y="118402"/>
                </a:lnTo>
                <a:lnTo>
                  <a:pt x="411645" y="163385"/>
                </a:lnTo>
                <a:lnTo>
                  <a:pt x="406095" y="212699"/>
                </a:lnTo>
                <a:lnTo>
                  <a:pt x="406095" y="213868"/>
                </a:lnTo>
                <a:lnTo>
                  <a:pt x="411746" y="264591"/>
                </a:lnTo>
                <a:lnTo>
                  <a:pt x="427951" y="309981"/>
                </a:lnTo>
                <a:lnTo>
                  <a:pt x="453605" y="349135"/>
                </a:lnTo>
                <a:lnTo>
                  <a:pt x="487616" y="381152"/>
                </a:lnTo>
                <a:lnTo>
                  <a:pt x="528878" y="405130"/>
                </a:lnTo>
                <a:lnTo>
                  <a:pt x="576287" y="420179"/>
                </a:lnTo>
                <a:lnTo>
                  <a:pt x="628726" y="425399"/>
                </a:lnTo>
                <a:lnTo>
                  <a:pt x="681710" y="420547"/>
                </a:lnTo>
                <a:lnTo>
                  <a:pt x="729157" y="407212"/>
                </a:lnTo>
                <a:lnTo>
                  <a:pt x="770801" y="387197"/>
                </a:lnTo>
                <a:lnTo>
                  <a:pt x="806361" y="362292"/>
                </a:lnTo>
                <a:lnTo>
                  <a:pt x="806361" y="178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2134158" y="1062443"/>
            <a:ext cx="332105" cy="408940"/>
          </a:xfrm>
          <a:custGeom>
            <a:avLst/>
            <a:gdLst/>
            <a:ahLst/>
            <a:cxnLst/>
            <a:rect l="l" t="t" r="r" b="b"/>
            <a:pathLst>
              <a:path w="332105" h="408940">
                <a:moveTo>
                  <a:pt x="331901" y="312420"/>
                </a:moveTo>
                <a:lnTo>
                  <a:pt x="112179" y="312420"/>
                </a:lnTo>
                <a:lnTo>
                  <a:pt x="112179" y="247650"/>
                </a:lnTo>
                <a:lnTo>
                  <a:pt x="308521" y="247650"/>
                </a:lnTo>
                <a:lnTo>
                  <a:pt x="308521" y="158750"/>
                </a:lnTo>
                <a:lnTo>
                  <a:pt x="112179" y="158750"/>
                </a:lnTo>
                <a:lnTo>
                  <a:pt x="112179" y="96520"/>
                </a:lnTo>
                <a:lnTo>
                  <a:pt x="328980" y="96520"/>
                </a:lnTo>
                <a:lnTo>
                  <a:pt x="328980" y="0"/>
                </a:lnTo>
                <a:lnTo>
                  <a:pt x="0" y="0"/>
                </a:lnTo>
                <a:lnTo>
                  <a:pt x="0" y="96520"/>
                </a:lnTo>
                <a:lnTo>
                  <a:pt x="0" y="158750"/>
                </a:lnTo>
                <a:lnTo>
                  <a:pt x="0" y="247650"/>
                </a:lnTo>
                <a:lnTo>
                  <a:pt x="0" y="312420"/>
                </a:lnTo>
                <a:lnTo>
                  <a:pt x="0" y="408940"/>
                </a:lnTo>
                <a:lnTo>
                  <a:pt x="331901" y="408940"/>
                </a:lnTo>
                <a:lnTo>
                  <a:pt x="331901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2523897" y="1062443"/>
            <a:ext cx="376555" cy="409575"/>
          </a:xfrm>
          <a:custGeom>
            <a:avLst/>
            <a:gdLst/>
            <a:ahLst/>
            <a:cxnLst/>
            <a:rect l="l" t="t" r="r" b="b"/>
            <a:pathLst>
              <a:path w="376555" h="409575">
                <a:moveTo>
                  <a:pt x="193420" y="0"/>
                </a:moveTo>
                <a:lnTo>
                  <a:pt x="0" y="0"/>
                </a:lnTo>
                <a:lnTo>
                  <a:pt x="0" y="409028"/>
                </a:lnTo>
                <a:lnTo>
                  <a:pt x="113360" y="409028"/>
                </a:lnTo>
                <a:lnTo>
                  <a:pt x="113360" y="285153"/>
                </a:lnTo>
                <a:lnTo>
                  <a:pt x="291522" y="285153"/>
                </a:lnTo>
                <a:lnTo>
                  <a:pt x="278726" y="266458"/>
                </a:lnTo>
                <a:lnTo>
                  <a:pt x="313322" y="246497"/>
                </a:lnTo>
                <a:lnTo>
                  <a:pt x="339866" y="218979"/>
                </a:lnTo>
                <a:lnTo>
                  <a:pt x="350817" y="196329"/>
                </a:lnTo>
                <a:lnTo>
                  <a:pt x="113360" y="196329"/>
                </a:lnTo>
                <a:lnTo>
                  <a:pt x="113360" y="98170"/>
                </a:lnTo>
                <a:lnTo>
                  <a:pt x="357110" y="98170"/>
                </a:lnTo>
                <a:lnTo>
                  <a:pt x="353742" y="85678"/>
                </a:lnTo>
                <a:lnTo>
                  <a:pt x="326644" y="44411"/>
                </a:lnTo>
                <a:lnTo>
                  <a:pt x="273177" y="11685"/>
                </a:lnTo>
                <a:lnTo>
                  <a:pt x="236747" y="2994"/>
                </a:lnTo>
                <a:lnTo>
                  <a:pt x="193420" y="0"/>
                </a:lnTo>
                <a:close/>
              </a:path>
              <a:path w="376555" h="409575">
                <a:moveTo>
                  <a:pt x="291522" y="285153"/>
                </a:moveTo>
                <a:lnTo>
                  <a:pt x="163029" y="285153"/>
                </a:lnTo>
                <a:lnTo>
                  <a:pt x="245414" y="409028"/>
                </a:lnTo>
                <a:lnTo>
                  <a:pt x="376313" y="409028"/>
                </a:lnTo>
                <a:lnTo>
                  <a:pt x="291522" y="285153"/>
                </a:lnTo>
                <a:close/>
              </a:path>
              <a:path w="376555" h="409575">
                <a:moveTo>
                  <a:pt x="357110" y="98170"/>
                </a:moveTo>
                <a:lnTo>
                  <a:pt x="187578" y="98170"/>
                </a:lnTo>
                <a:lnTo>
                  <a:pt x="213185" y="101228"/>
                </a:lnTo>
                <a:lnTo>
                  <a:pt x="232495" y="110366"/>
                </a:lnTo>
                <a:lnTo>
                  <a:pt x="244686" y="125527"/>
                </a:lnTo>
                <a:lnTo>
                  <a:pt x="248932" y="146659"/>
                </a:lnTo>
                <a:lnTo>
                  <a:pt x="248932" y="147840"/>
                </a:lnTo>
                <a:lnTo>
                  <a:pt x="244859" y="167991"/>
                </a:lnTo>
                <a:lnTo>
                  <a:pt x="233005" y="183262"/>
                </a:lnTo>
                <a:lnTo>
                  <a:pt x="213919" y="192944"/>
                </a:lnTo>
                <a:lnTo>
                  <a:pt x="188150" y="196329"/>
                </a:lnTo>
                <a:lnTo>
                  <a:pt x="350817" y="196329"/>
                </a:lnTo>
                <a:lnTo>
                  <a:pt x="356877" y="183794"/>
                </a:lnTo>
                <a:lnTo>
                  <a:pt x="362877" y="140830"/>
                </a:lnTo>
                <a:lnTo>
                  <a:pt x="362877" y="139661"/>
                </a:lnTo>
                <a:lnTo>
                  <a:pt x="360583" y="111054"/>
                </a:lnTo>
                <a:lnTo>
                  <a:pt x="357110" y="981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546646" y="1817928"/>
            <a:ext cx="195580" cy="62865"/>
          </a:xfrm>
          <a:custGeom>
            <a:avLst/>
            <a:gdLst/>
            <a:ahLst/>
            <a:cxnLst/>
            <a:rect l="l" t="t" r="r" b="b"/>
            <a:pathLst>
              <a:path w="195579" h="62864">
                <a:moveTo>
                  <a:pt x="40805" y="546"/>
                </a:moveTo>
                <a:lnTo>
                  <a:pt x="0" y="546"/>
                </a:lnTo>
                <a:lnTo>
                  <a:pt x="0" y="62141"/>
                </a:lnTo>
                <a:lnTo>
                  <a:pt x="11696" y="62141"/>
                </a:lnTo>
                <a:lnTo>
                  <a:pt x="11696" y="36830"/>
                </a:lnTo>
                <a:lnTo>
                  <a:pt x="39319" y="36830"/>
                </a:lnTo>
                <a:lnTo>
                  <a:pt x="39319" y="26987"/>
                </a:lnTo>
                <a:lnTo>
                  <a:pt x="11696" y="26987"/>
                </a:lnTo>
                <a:lnTo>
                  <a:pt x="11696" y="10388"/>
                </a:lnTo>
                <a:lnTo>
                  <a:pt x="40805" y="10388"/>
                </a:lnTo>
                <a:lnTo>
                  <a:pt x="40805" y="546"/>
                </a:lnTo>
                <a:close/>
              </a:path>
              <a:path w="195579" h="62864">
                <a:moveTo>
                  <a:pt x="118427" y="17602"/>
                </a:moveTo>
                <a:lnTo>
                  <a:pt x="116979" y="10020"/>
                </a:lnTo>
                <a:lnTo>
                  <a:pt x="116827" y="9283"/>
                </a:lnTo>
                <a:lnTo>
                  <a:pt x="110388" y="1866"/>
                </a:lnTo>
                <a:lnTo>
                  <a:pt x="106565" y="889"/>
                </a:lnTo>
                <a:lnTo>
                  <a:pt x="106565" y="20815"/>
                </a:lnTo>
                <a:lnTo>
                  <a:pt x="106565" y="41440"/>
                </a:lnTo>
                <a:lnTo>
                  <a:pt x="105841" y="47586"/>
                </a:lnTo>
                <a:lnTo>
                  <a:pt x="102958" y="51650"/>
                </a:lnTo>
                <a:lnTo>
                  <a:pt x="98602" y="52666"/>
                </a:lnTo>
                <a:lnTo>
                  <a:pt x="83781" y="52666"/>
                </a:lnTo>
                <a:lnTo>
                  <a:pt x="79209" y="51752"/>
                </a:lnTo>
                <a:lnTo>
                  <a:pt x="76123" y="48158"/>
                </a:lnTo>
                <a:lnTo>
                  <a:pt x="75336" y="42837"/>
                </a:lnTo>
                <a:lnTo>
                  <a:pt x="75463" y="20815"/>
                </a:lnTo>
                <a:lnTo>
                  <a:pt x="75996" y="15062"/>
                </a:lnTo>
                <a:lnTo>
                  <a:pt x="78651" y="11036"/>
                </a:lnTo>
                <a:lnTo>
                  <a:pt x="83235" y="10020"/>
                </a:lnTo>
                <a:lnTo>
                  <a:pt x="98679" y="10020"/>
                </a:lnTo>
                <a:lnTo>
                  <a:pt x="103149" y="10960"/>
                </a:lnTo>
                <a:lnTo>
                  <a:pt x="105879" y="14719"/>
                </a:lnTo>
                <a:lnTo>
                  <a:pt x="106565" y="20815"/>
                </a:lnTo>
                <a:lnTo>
                  <a:pt x="106565" y="889"/>
                </a:lnTo>
                <a:lnTo>
                  <a:pt x="103174" y="0"/>
                </a:lnTo>
                <a:lnTo>
                  <a:pt x="79413" y="0"/>
                </a:lnTo>
                <a:lnTo>
                  <a:pt x="63474" y="45631"/>
                </a:lnTo>
                <a:lnTo>
                  <a:pt x="65100" y="53619"/>
                </a:lnTo>
                <a:lnTo>
                  <a:pt x="71666" y="60871"/>
                </a:lnTo>
                <a:lnTo>
                  <a:pt x="78905" y="62674"/>
                </a:lnTo>
                <a:lnTo>
                  <a:pt x="102527" y="62674"/>
                </a:lnTo>
                <a:lnTo>
                  <a:pt x="110350" y="60845"/>
                </a:lnTo>
                <a:lnTo>
                  <a:pt x="113588" y="57175"/>
                </a:lnTo>
                <a:lnTo>
                  <a:pt x="115709" y="53441"/>
                </a:lnTo>
                <a:lnTo>
                  <a:pt x="115912" y="52666"/>
                </a:lnTo>
                <a:lnTo>
                  <a:pt x="117221" y="47752"/>
                </a:lnTo>
                <a:lnTo>
                  <a:pt x="118135" y="40106"/>
                </a:lnTo>
                <a:lnTo>
                  <a:pt x="118338" y="33312"/>
                </a:lnTo>
                <a:lnTo>
                  <a:pt x="118427" y="17602"/>
                </a:lnTo>
                <a:close/>
              </a:path>
              <a:path w="195579" h="62864">
                <a:moveTo>
                  <a:pt x="195110" y="11836"/>
                </a:moveTo>
                <a:lnTo>
                  <a:pt x="194665" y="10388"/>
                </a:lnTo>
                <a:lnTo>
                  <a:pt x="193675" y="7086"/>
                </a:lnTo>
                <a:lnTo>
                  <a:pt x="187947" y="1854"/>
                </a:lnTo>
                <a:lnTo>
                  <a:pt x="183235" y="660"/>
                </a:lnTo>
                <a:lnTo>
                  <a:pt x="183235" y="16421"/>
                </a:lnTo>
                <a:lnTo>
                  <a:pt x="183235" y="25107"/>
                </a:lnTo>
                <a:lnTo>
                  <a:pt x="182575" y="27965"/>
                </a:lnTo>
                <a:lnTo>
                  <a:pt x="179959" y="30835"/>
                </a:lnTo>
                <a:lnTo>
                  <a:pt x="177304" y="31546"/>
                </a:lnTo>
                <a:lnTo>
                  <a:pt x="156514" y="31546"/>
                </a:lnTo>
                <a:lnTo>
                  <a:pt x="156514" y="10388"/>
                </a:lnTo>
                <a:lnTo>
                  <a:pt x="177939" y="10388"/>
                </a:lnTo>
                <a:lnTo>
                  <a:pt x="180403" y="11023"/>
                </a:lnTo>
                <a:lnTo>
                  <a:pt x="182676" y="13576"/>
                </a:lnTo>
                <a:lnTo>
                  <a:pt x="183235" y="16421"/>
                </a:lnTo>
                <a:lnTo>
                  <a:pt x="183235" y="660"/>
                </a:lnTo>
                <a:lnTo>
                  <a:pt x="182740" y="533"/>
                </a:lnTo>
                <a:lnTo>
                  <a:pt x="144830" y="533"/>
                </a:lnTo>
                <a:lnTo>
                  <a:pt x="144830" y="62141"/>
                </a:lnTo>
                <a:lnTo>
                  <a:pt x="156514" y="62141"/>
                </a:lnTo>
                <a:lnTo>
                  <a:pt x="156514" y="41376"/>
                </a:lnTo>
                <a:lnTo>
                  <a:pt x="179616" y="41376"/>
                </a:lnTo>
                <a:lnTo>
                  <a:pt x="182740" y="44564"/>
                </a:lnTo>
                <a:lnTo>
                  <a:pt x="182740" y="62141"/>
                </a:lnTo>
                <a:lnTo>
                  <a:pt x="194424" y="62141"/>
                </a:lnTo>
                <a:lnTo>
                  <a:pt x="194424" y="41376"/>
                </a:lnTo>
                <a:lnTo>
                  <a:pt x="194424" y="41008"/>
                </a:lnTo>
                <a:lnTo>
                  <a:pt x="191008" y="37020"/>
                </a:lnTo>
                <a:lnTo>
                  <a:pt x="184188" y="36601"/>
                </a:lnTo>
                <a:lnTo>
                  <a:pt x="184188" y="36195"/>
                </a:lnTo>
                <a:lnTo>
                  <a:pt x="188595" y="35318"/>
                </a:lnTo>
                <a:lnTo>
                  <a:pt x="191528" y="33743"/>
                </a:lnTo>
                <a:lnTo>
                  <a:pt x="192900" y="31546"/>
                </a:lnTo>
                <a:lnTo>
                  <a:pt x="194386" y="29171"/>
                </a:lnTo>
                <a:lnTo>
                  <a:pt x="195072" y="25107"/>
                </a:lnTo>
                <a:lnTo>
                  <a:pt x="195110" y="11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811123" y="1817928"/>
            <a:ext cx="462915" cy="62865"/>
          </a:xfrm>
          <a:custGeom>
            <a:avLst/>
            <a:gdLst/>
            <a:ahLst/>
            <a:cxnLst/>
            <a:rect l="l" t="t" r="r" b="b"/>
            <a:pathLst>
              <a:path w="462915" h="62864">
                <a:moveTo>
                  <a:pt x="40563" y="51663"/>
                </a:moveTo>
                <a:lnTo>
                  <a:pt x="11684" y="51663"/>
                </a:lnTo>
                <a:lnTo>
                  <a:pt x="11684" y="533"/>
                </a:lnTo>
                <a:lnTo>
                  <a:pt x="0" y="533"/>
                </a:lnTo>
                <a:lnTo>
                  <a:pt x="0" y="62141"/>
                </a:lnTo>
                <a:lnTo>
                  <a:pt x="40563" y="62141"/>
                </a:lnTo>
                <a:lnTo>
                  <a:pt x="40563" y="51663"/>
                </a:lnTo>
                <a:close/>
              </a:path>
              <a:path w="462915" h="62864">
                <a:moveTo>
                  <a:pt x="118287" y="62141"/>
                </a:moveTo>
                <a:lnTo>
                  <a:pt x="114300" y="50330"/>
                </a:lnTo>
                <a:lnTo>
                  <a:pt x="111379" y="41706"/>
                </a:lnTo>
                <a:lnTo>
                  <a:pt x="100558" y="9626"/>
                </a:lnTo>
                <a:lnTo>
                  <a:pt x="99517" y="6540"/>
                </a:lnTo>
                <a:lnTo>
                  <a:pt x="99517" y="41706"/>
                </a:lnTo>
                <a:lnTo>
                  <a:pt x="78397" y="41706"/>
                </a:lnTo>
                <a:lnTo>
                  <a:pt x="88874" y="9626"/>
                </a:lnTo>
                <a:lnTo>
                  <a:pt x="99517" y="41706"/>
                </a:lnTo>
                <a:lnTo>
                  <a:pt x="99517" y="6540"/>
                </a:lnTo>
                <a:lnTo>
                  <a:pt x="97497" y="546"/>
                </a:lnTo>
                <a:lnTo>
                  <a:pt x="79946" y="546"/>
                </a:lnTo>
                <a:lnTo>
                  <a:pt x="59448" y="62141"/>
                </a:lnTo>
                <a:lnTo>
                  <a:pt x="71818" y="62141"/>
                </a:lnTo>
                <a:lnTo>
                  <a:pt x="75641" y="50330"/>
                </a:lnTo>
                <a:lnTo>
                  <a:pt x="102235" y="50330"/>
                </a:lnTo>
                <a:lnTo>
                  <a:pt x="106159" y="62141"/>
                </a:lnTo>
                <a:lnTo>
                  <a:pt x="118287" y="62141"/>
                </a:lnTo>
                <a:close/>
              </a:path>
              <a:path w="462915" h="62864">
                <a:moveTo>
                  <a:pt x="189306" y="36588"/>
                </a:moveTo>
                <a:lnTo>
                  <a:pt x="187960" y="32207"/>
                </a:lnTo>
                <a:lnTo>
                  <a:pt x="182562" y="28003"/>
                </a:lnTo>
                <a:lnTo>
                  <a:pt x="176644" y="26695"/>
                </a:lnTo>
                <a:lnTo>
                  <a:pt x="159702" y="25755"/>
                </a:lnTo>
                <a:lnTo>
                  <a:pt x="155130" y="25146"/>
                </a:lnTo>
                <a:lnTo>
                  <a:pt x="152361" y="23583"/>
                </a:lnTo>
                <a:lnTo>
                  <a:pt x="151663" y="21259"/>
                </a:lnTo>
                <a:lnTo>
                  <a:pt x="151663" y="14097"/>
                </a:lnTo>
                <a:lnTo>
                  <a:pt x="152527" y="11950"/>
                </a:lnTo>
                <a:lnTo>
                  <a:pt x="155917" y="9893"/>
                </a:lnTo>
                <a:lnTo>
                  <a:pt x="159524" y="9398"/>
                </a:lnTo>
                <a:lnTo>
                  <a:pt x="169760" y="9398"/>
                </a:lnTo>
                <a:lnTo>
                  <a:pt x="172732" y="9829"/>
                </a:lnTo>
                <a:lnTo>
                  <a:pt x="175260" y="11620"/>
                </a:lnTo>
                <a:lnTo>
                  <a:pt x="176047" y="13779"/>
                </a:lnTo>
                <a:lnTo>
                  <a:pt x="176403" y="18503"/>
                </a:lnTo>
                <a:lnTo>
                  <a:pt x="187820" y="18503"/>
                </a:lnTo>
                <a:lnTo>
                  <a:pt x="187820" y="9779"/>
                </a:lnTo>
                <a:lnTo>
                  <a:pt x="186207" y="5499"/>
                </a:lnTo>
                <a:lnTo>
                  <a:pt x="179768" y="1104"/>
                </a:lnTo>
                <a:lnTo>
                  <a:pt x="173532" y="0"/>
                </a:lnTo>
                <a:lnTo>
                  <a:pt x="154482" y="0"/>
                </a:lnTo>
                <a:lnTo>
                  <a:pt x="147967" y="1193"/>
                </a:lnTo>
                <a:lnTo>
                  <a:pt x="141439" y="5981"/>
                </a:lnTo>
                <a:lnTo>
                  <a:pt x="139801" y="10769"/>
                </a:lnTo>
                <a:lnTo>
                  <a:pt x="139801" y="25019"/>
                </a:lnTo>
                <a:lnTo>
                  <a:pt x="141160" y="29591"/>
                </a:lnTo>
                <a:lnTo>
                  <a:pt x="146570" y="33870"/>
                </a:lnTo>
                <a:lnTo>
                  <a:pt x="152793" y="35217"/>
                </a:lnTo>
                <a:lnTo>
                  <a:pt x="172643" y="36410"/>
                </a:lnTo>
                <a:lnTo>
                  <a:pt x="175006" y="37007"/>
                </a:lnTo>
                <a:lnTo>
                  <a:pt x="177203" y="38950"/>
                </a:lnTo>
                <a:lnTo>
                  <a:pt x="177749" y="40932"/>
                </a:lnTo>
                <a:lnTo>
                  <a:pt x="177749" y="47942"/>
                </a:lnTo>
                <a:lnTo>
                  <a:pt x="177038" y="50520"/>
                </a:lnTo>
                <a:lnTo>
                  <a:pt x="174129" y="52743"/>
                </a:lnTo>
                <a:lnTo>
                  <a:pt x="170802" y="53301"/>
                </a:lnTo>
                <a:lnTo>
                  <a:pt x="158864" y="53301"/>
                </a:lnTo>
                <a:lnTo>
                  <a:pt x="154749" y="52819"/>
                </a:lnTo>
                <a:lnTo>
                  <a:pt x="151739" y="50888"/>
                </a:lnTo>
                <a:lnTo>
                  <a:pt x="150990" y="48260"/>
                </a:lnTo>
                <a:lnTo>
                  <a:pt x="150952" y="42646"/>
                </a:lnTo>
                <a:lnTo>
                  <a:pt x="139573" y="42646"/>
                </a:lnTo>
                <a:lnTo>
                  <a:pt x="139623" y="52057"/>
                </a:lnTo>
                <a:lnTo>
                  <a:pt x="141198" y="56819"/>
                </a:lnTo>
                <a:lnTo>
                  <a:pt x="147561" y="61506"/>
                </a:lnTo>
                <a:lnTo>
                  <a:pt x="153987" y="62687"/>
                </a:lnTo>
                <a:lnTo>
                  <a:pt x="174447" y="62687"/>
                </a:lnTo>
                <a:lnTo>
                  <a:pt x="181406" y="61493"/>
                </a:lnTo>
                <a:lnTo>
                  <a:pt x="187731" y="56705"/>
                </a:lnTo>
                <a:lnTo>
                  <a:pt x="189306" y="51409"/>
                </a:lnTo>
                <a:lnTo>
                  <a:pt x="189306" y="36588"/>
                </a:lnTo>
                <a:close/>
              </a:path>
              <a:path w="462915" h="62864">
                <a:moveTo>
                  <a:pt x="258876" y="533"/>
                </a:moveTo>
                <a:lnTo>
                  <a:pt x="210997" y="533"/>
                </a:lnTo>
                <a:lnTo>
                  <a:pt x="210997" y="11010"/>
                </a:lnTo>
                <a:lnTo>
                  <a:pt x="228777" y="11010"/>
                </a:lnTo>
                <a:lnTo>
                  <a:pt x="228777" y="62141"/>
                </a:lnTo>
                <a:lnTo>
                  <a:pt x="240461" y="62141"/>
                </a:lnTo>
                <a:lnTo>
                  <a:pt x="240461" y="11010"/>
                </a:lnTo>
                <a:lnTo>
                  <a:pt x="258876" y="11010"/>
                </a:lnTo>
                <a:lnTo>
                  <a:pt x="258876" y="533"/>
                </a:lnTo>
                <a:close/>
              </a:path>
              <a:path w="462915" h="62864">
                <a:moveTo>
                  <a:pt x="294970" y="533"/>
                </a:moveTo>
                <a:lnTo>
                  <a:pt x="283273" y="533"/>
                </a:lnTo>
                <a:lnTo>
                  <a:pt x="283273" y="62141"/>
                </a:lnTo>
                <a:lnTo>
                  <a:pt x="294970" y="62141"/>
                </a:lnTo>
                <a:lnTo>
                  <a:pt x="294970" y="533"/>
                </a:lnTo>
                <a:close/>
              </a:path>
              <a:path w="462915" h="62864">
                <a:moveTo>
                  <a:pt x="381533" y="533"/>
                </a:moveTo>
                <a:lnTo>
                  <a:pt x="369836" y="533"/>
                </a:lnTo>
                <a:lnTo>
                  <a:pt x="369836" y="36017"/>
                </a:lnTo>
                <a:lnTo>
                  <a:pt x="369938" y="43942"/>
                </a:lnTo>
                <a:lnTo>
                  <a:pt x="370205" y="51892"/>
                </a:lnTo>
                <a:lnTo>
                  <a:pt x="369798" y="51892"/>
                </a:lnTo>
                <a:lnTo>
                  <a:pt x="361594" y="34531"/>
                </a:lnTo>
                <a:lnTo>
                  <a:pt x="344170" y="533"/>
                </a:lnTo>
                <a:lnTo>
                  <a:pt x="324358" y="533"/>
                </a:lnTo>
                <a:lnTo>
                  <a:pt x="324358" y="62141"/>
                </a:lnTo>
                <a:lnTo>
                  <a:pt x="336042" y="62141"/>
                </a:lnTo>
                <a:lnTo>
                  <a:pt x="336042" y="26809"/>
                </a:lnTo>
                <a:lnTo>
                  <a:pt x="335953" y="18719"/>
                </a:lnTo>
                <a:lnTo>
                  <a:pt x="335635" y="10655"/>
                </a:lnTo>
                <a:lnTo>
                  <a:pt x="336092" y="10655"/>
                </a:lnTo>
                <a:lnTo>
                  <a:pt x="343242" y="26644"/>
                </a:lnTo>
                <a:lnTo>
                  <a:pt x="361721" y="62141"/>
                </a:lnTo>
                <a:lnTo>
                  <a:pt x="381533" y="62141"/>
                </a:lnTo>
                <a:lnTo>
                  <a:pt x="381533" y="533"/>
                </a:lnTo>
                <a:close/>
              </a:path>
              <a:path w="462915" h="62864">
                <a:moveTo>
                  <a:pt x="462381" y="41605"/>
                </a:moveTo>
                <a:lnTo>
                  <a:pt x="462191" y="29375"/>
                </a:lnTo>
                <a:lnTo>
                  <a:pt x="435076" y="29375"/>
                </a:lnTo>
                <a:lnTo>
                  <a:pt x="435076" y="37998"/>
                </a:lnTo>
                <a:lnTo>
                  <a:pt x="450557" y="37998"/>
                </a:lnTo>
                <a:lnTo>
                  <a:pt x="450507" y="45796"/>
                </a:lnTo>
                <a:lnTo>
                  <a:pt x="449643" y="49123"/>
                </a:lnTo>
                <a:lnTo>
                  <a:pt x="446189" y="51955"/>
                </a:lnTo>
                <a:lnTo>
                  <a:pt x="442125" y="52666"/>
                </a:lnTo>
                <a:lnTo>
                  <a:pt x="429196" y="52666"/>
                </a:lnTo>
                <a:lnTo>
                  <a:pt x="425018" y="51841"/>
                </a:lnTo>
                <a:lnTo>
                  <a:pt x="421411" y="48488"/>
                </a:lnTo>
                <a:lnTo>
                  <a:pt x="420497" y="44602"/>
                </a:lnTo>
                <a:lnTo>
                  <a:pt x="420458" y="18186"/>
                </a:lnTo>
                <a:lnTo>
                  <a:pt x="421360" y="14236"/>
                </a:lnTo>
                <a:lnTo>
                  <a:pt x="425005" y="10858"/>
                </a:lnTo>
                <a:lnTo>
                  <a:pt x="429310" y="10020"/>
                </a:lnTo>
                <a:lnTo>
                  <a:pt x="442290" y="10020"/>
                </a:lnTo>
                <a:lnTo>
                  <a:pt x="446189" y="10502"/>
                </a:lnTo>
                <a:lnTo>
                  <a:pt x="449275" y="12471"/>
                </a:lnTo>
                <a:lnTo>
                  <a:pt x="450164" y="14973"/>
                </a:lnTo>
                <a:lnTo>
                  <a:pt x="450367" y="18999"/>
                </a:lnTo>
                <a:lnTo>
                  <a:pt x="462191" y="18999"/>
                </a:lnTo>
                <a:lnTo>
                  <a:pt x="462191" y="10998"/>
                </a:lnTo>
                <a:lnTo>
                  <a:pt x="460603" y="5829"/>
                </a:lnTo>
                <a:lnTo>
                  <a:pt x="454228" y="1168"/>
                </a:lnTo>
                <a:lnTo>
                  <a:pt x="447154" y="12"/>
                </a:lnTo>
                <a:lnTo>
                  <a:pt x="427837" y="12"/>
                </a:lnTo>
                <a:lnTo>
                  <a:pt x="408546" y="36550"/>
                </a:lnTo>
                <a:lnTo>
                  <a:pt x="408546" y="47117"/>
                </a:lnTo>
                <a:lnTo>
                  <a:pt x="410273" y="54114"/>
                </a:lnTo>
                <a:lnTo>
                  <a:pt x="417195" y="60960"/>
                </a:lnTo>
                <a:lnTo>
                  <a:pt x="424256" y="62687"/>
                </a:lnTo>
                <a:lnTo>
                  <a:pt x="446506" y="62687"/>
                </a:lnTo>
                <a:lnTo>
                  <a:pt x="453999" y="61404"/>
                </a:lnTo>
                <a:lnTo>
                  <a:pt x="460705" y="56248"/>
                </a:lnTo>
                <a:lnTo>
                  <a:pt x="462381" y="50507"/>
                </a:lnTo>
                <a:lnTo>
                  <a:pt x="462381" y="41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341793" y="1818461"/>
            <a:ext cx="421640" cy="62230"/>
          </a:xfrm>
          <a:custGeom>
            <a:avLst/>
            <a:gdLst/>
            <a:ahLst/>
            <a:cxnLst/>
            <a:rect l="l" t="t" r="r" b="b"/>
            <a:pathLst>
              <a:path w="421639" h="62230">
                <a:moveTo>
                  <a:pt x="50126" y="35902"/>
                </a:moveTo>
                <a:lnTo>
                  <a:pt x="49123" y="34493"/>
                </a:lnTo>
                <a:lnTo>
                  <a:pt x="46609" y="31013"/>
                </a:lnTo>
                <a:lnTo>
                  <a:pt x="39573" y="29933"/>
                </a:lnTo>
                <a:lnTo>
                  <a:pt x="39573" y="29692"/>
                </a:lnTo>
                <a:lnTo>
                  <a:pt x="45618" y="28346"/>
                </a:lnTo>
                <a:lnTo>
                  <a:pt x="47294" y="25869"/>
                </a:lnTo>
                <a:lnTo>
                  <a:pt x="48653" y="23863"/>
                </a:lnTo>
                <a:lnTo>
                  <a:pt x="48628" y="9855"/>
                </a:lnTo>
                <a:lnTo>
                  <a:pt x="47358" y="5689"/>
                </a:lnTo>
                <a:lnTo>
                  <a:pt x="42214" y="1143"/>
                </a:lnTo>
                <a:lnTo>
                  <a:pt x="38265" y="215"/>
                </a:lnTo>
                <a:lnTo>
                  <a:pt x="38265" y="39230"/>
                </a:lnTo>
                <a:lnTo>
                  <a:pt x="38265" y="46545"/>
                </a:lnTo>
                <a:lnTo>
                  <a:pt x="37642" y="48882"/>
                </a:lnTo>
                <a:lnTo>
                  <a:pt x="35140" y="51117"/>
                </a:lnTo>
                <a:lnTo>
                  <a:pt x="32550" y="51676"/>
                </a:lnTo>
                <a:lnTo>
                  <a:pt x="28613" y="51676"/>
                </a:lnTo>
                <a:lnTo>
                  <a:pt x="24498" y="51765"/>
                </a:lnTo>
                <a:lnTo>
                  <a:pt x="11684" y="51765"/>
                </a:lnTo>
                <a:lnTo>
                  <a:pt x="11684" y="34493"/>
                </a:lnTo>
                <a:lnTo>
                  <a:pt x="31762" y="34493"/>
                </a:lnTo>
                <a:lnTo>
                  <a:pt x="35001" y="34963"/>
                </a:lnTo>
                <a:lnTo>
                  <a:pt x="37617" y="36893"/>
                </a:lnTo>
                <a:lnTo>
                  <a:pt x="38265" y="39230"/>
                </a:lnTo>
                <a:lnTo>
                  <a:pt x="38265" y="215"/>
                </a:lnTo>
                <a:lnTo>
                  <a:pt x="37376" y="0"/>
                </a:lnTo>
                <a:lnTo>
                  <a:pt x="36766" y="0"/>
                </a:lnTo>
                <a:lnTo>
                  <a:pt x="36766" y="12319"/>
                </a:lnTo>
                <a:lnTo>
                  <a:pt x="36766" y="20955"/>
                </a:lnTo>
                <a:lnTo>
                  <a:pt x="36131" y="23317"/>
                </a:lnTo>
                <a:lnTo>
                  <a:pt x="33578" y="25349"/>
                </a:lnTo>
                <a:lnTo>
                  <a:pt x="30619" y="25869"/>
                </a:lnTo>
                <a:lnTo>
                  <a:pt x="11684" y="25869"/>
                </a:lnTo>
                <a:lnTo>
                  <a:pt x="11684" y="9855"/>
                </a:lnTo>
                <a:lnTo>
                  <a:pt x="33985" y="9855"/>
                </a:lnTo>
                <a:lnTo>
                  <a:pt x="36766" y="12319"/>
                </a:lnTo>
                <a:lnTo>
                  <a:pt x="36766" y="0"/>
                </a:lnTo>
                <a:lnTo>
                  <a:pt x="0" y="0"/>
                </a:lnTo>
                <a:lnTo>
                  <a:pt x="0" y="61607"/>
                </a:lnTo>
                <a:lnTo>
                  <a:pt x="38646" y="61607"/>
                </a:lnTo>
                <a:lnTo>
                  <a:pt x="43357" y="60350"/>
                </a:lnTo>
                <a:lnTo>
                  <a:pt x="48780" y="55283"/>
                </a:lnTo>
                <a:lnTo>
                  <a:pt x="49860" y="51765"/>
                </a:lnTo>
                <a:lnTo>
                  <a:pt x="50063" y="51117"/>
                </a:lnTo>
                <a:lnTo>
                  <a:pt x="50126" y="35902"/>
                </a:lnTo>
                <a:close/>
              </a:path>
              <a:path w="421639" h="62230">
                <a:moveTo>
                  <a:pt x="118313" y="51777"/>
                </a:moveTo>
                <a:lnTo>
                  <a:pt x="87579" y="51777"/>
                </a:lnTo>
                <a:lnTo>
                  <a:pt x="87579" y="34366"/>
                </a:lnTo>
                <a:lnTo>
                  <a:pt x="116459" y="34366"/>
                </a:lnTo>
                <a:lnTo>
                  <a:pt x="116459" y="25742"/>
                </a:lnTo>
                <a:lnTo>
                  <a:pt x="87579" y="25742"/>
                </a:lnTo>
                <a:lnTo>
                  <a:pt x="87579" y="9855"/>
                </a:lnTo>
                <a:lnTo>
                  <a:pt x="118046" y="9855"/>
                </a:lnTo>
                <a:lnTo>
                  <a:pt x="118046" y="12"/>
                </a:lnTo>
                <a:lnTo>
                  <a:pt x="75882" y="12"/>
                </a:lnTo>
                <a:lnTo>
                  <a:pt x="75882" y="61607"/>
                </a:lnTo>
                <a:lnTo>
                  <a:pt x="118313" y="61607"/>
                </a:lnTo>
                <a:lnTo>
                  <a:pt x="118313" y="51777"/>
                </a:lnTo>
                <a:close/>
              </a:path>
              <a:path w="421639" h="62230">
                <a:moveTo>
                  <a:pt x="198843" y="61607"/>
                </a:moveTo>
                <a:lnTo>
                  <a:pt x="194843" y="49796"/>
                </a:lnTo>
                <a:lnTo>
                  <a:pt x="191935" y="41173"/>
                </a:lnTo>
                <a:lnTo>
                  <a:pt x="181089" y="9093"/>
                </a:lnTo>
                <a:lnTo>
                  <a:pt x="180073" y="6083"/>
                </a:lnTo>
                <a:lnTo>
                  <a:pt x="180073" y="41173"/>
                </a:lnTo>
                <a:lnTo>
                  <a:pt x="158940" y="41173"/>
                </a:lnTo>
                <a:lnTo>
                  <a:pt x="169405" y="9093"/>
                </a:lnTo>
                <a:lnTo>
                  <a:pt x="180073" y="41173"/>
                </a:lnTo>
                <a:lnTo>
                  <a:pt x="180073" y="6083"/>
                </a:lnTo>
                <a:lnTo>
                  <a:pt x="178028" y="12"/>
                </a:lnTo>
                <a:lnTo>
                  <a:pt x="160489" y="12"/>
                </a:lnTo>
                <a:lnTo>
                  <a:pt x="139992" y="61607"/>
                </a:lnTo>
                <a:lnTo>
                  <a:pt x="152361" y="61607"/>
                </a:lnTo>
                <a:lnTo>
                  <a:pt x="156197" y="49796"/>
                </a:lnTo>
                <a:lnTo>
                  <a:pt x="182778" y="49796"/>
                </a:lnTo>
                <a:lnTo>
                  <a:pt x="186702" y="61607"/>
                </a:lnTo>
                <a:lnTo>
                  <a:pt x="198843" y="61607"/>
                </a:lnTo>
                <a:close/>
              </a:path>
              <a:path w="421639" h="62230">
                <a:moveTo>
                  <a:pt x="273964" y="0"/>
                </a:moveTo>
                <a:lnTo>
                  <a:pt x="262267" y="0"/>
                </a:lnTo>
                <a:lnTo>
                  <a:pt x="262267" y="46024"/>
                </a:lnTo>
                <a:lnTo>
                  <a:pt x="261467" y="49047"/>
                </a:lnTo>
                <a:lnTo>
                  <a:pt x="258318" y="51511"/>
                </a:lnTo>
                <a:lnTo>
                  <a:pt x="254444" y="52120"/>
                </a:lnTo>
                <a:lnTo>
                  <a:pt x="242265" y="52120"/>
                </a:lnTo>
                <a:lnTo>
                  <a:pt x="238442" y="51511"/>
                </a:lnTo>
                <a:lnTo>
                  <a:pt x="235204" y="49072"/>
                </a:lnTo>
                <a:lnTo>
                  <a:pt x="234391" y="46202"/>
                </a:lnTo>
                <a:lnTo>
                  <a:pt x="234391" y="0"/>
                </a:lnTo>
                <a:lnTo>
                  <a:pt x="222694" y="0"/>
                </a:lnTo>
                <a:lnTo>
                  <a:pt x="222694" y="50076"/>
                </a:lnTo>
                <a:lnTo>
                  <a:pt x="224370" y="55600"/>
                </a:lnTo>
                <a:lnTo>
                  <a:pt x="231038" y="60833"/>
                </a:lnTo>
                <a:lnTo>
                  <a:pt x="238086" y="62153"/>
                </a:lnTo>
                <a:lnTo>
                  <a:pt x="258991" y="62153"/>
                </a:lnTo>
                <a:lnTo>
                  <a:pt x="265722" y="60769"/>
                </a:lnTo>
                <a:lnTo>
                  <a:pt x="272313" y="55232"/>
                </a:lnTo>
                <a:lnTo>
                  <a:pt x="273964" y="49555"/>
                </a:lnTo>
                <a:lnTo>
                  <a:pt x="273964" y="0"/>
                </a:lnTo>
                <a:close/>
              </a:path>
              <a:path w="421639" h="62230">
                <a:moveTo>
                  <a:pt x="346202" y="0"/>
                </a:moveTo>
                <a:lnTo>
                  <a:pt x="298310" y="0"/>
                </a:lnTo>
                <a:lnTo>
                  <a:pt x="298310" y="10477"/>
                </a:lnTo>
                <a:lnTo>
                  <a:pt x="316103" y="10477"/>
                </a:lnTo>
                <a:lnTo>
                  <a:pt x="316103" y="61607"/>
                </a:lnTo>
                <a:lnTo>
                  <a:pt x="327787" y="61607"/>
                </a:lnTo>
                <a:lnTo>
                  <a:pt x="327787" y="10477"/>
                </a:lnTo>
                <a:lnTo>
                  <a:pt x="346202" y="10477"/>
                </a:lnTo>
                <a:lnTo>
                  <a:pt x="346202" y="0"/>
                </a:lnTo>
                <a:close/>
              </a:path>
              <a:path w="421639" h="62230">
                <a:moveTo>
                  <a:pt x="421627" y="0"/>
                </a:moveTo>
                <a:lnTo>
                  <a:pt x="407911" y="0"/>
                </a:lnTo>
                <a:lnTo>
                  <a:pt x="398513" y="16256"/>
                </a:lnTo>
                <a:lnTo>
                  <a:pt x="393242" y="26225"/>
                </a:lnTo>
                <a:lnTo>
                  <a:pt x="392925" y="26225"/>
                </a:lnTo>
                <a:lnTo>
                  <a:pt x="389128" y="18821"/>
                </a:lnTo>
                <a:lnTo>
                  <a:pt x="378434" y="0"/>
                </a:lnTo>
                <a:lnTo>
                  <a:pt x="364896" y="0"/>
                </a:lnTo>
                <a:lnTo>
                  <a:pt x="387096" y="38100"/>
                </a:lnTo>
                <a:lnTo>
                  <a:pt x="387096" y="61607"/>
                </a:lnTo>
                <a:lnTo>
                  <a:pt x="398792" y="61607"/>
                </a:lnTo>
                <a:lnTo>
                  <a:pt x="398792" y="38100"/>
                </a:lnTo>
                <a:lnTo>
                  <a:pt x="4216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823123" y="1818461"/>
            <a:ext cx="222885" cy="62230"/>
          </a:xfrm>
          <a:custGeom>
            <a:avLst/>
            <a:gdLst/>
            <a:ahLst/>
            <a:cxnLst/>
            <a:rect l="l" t="t" r="r" b="b"/>
            <a:pathLst>
              <a:path w="222885" h="62230">
                <a:moveTo>
                  <a:pt x="58839" y="61607"/>
                </a:moveTo>
                <a:lnTo>
                  <a:pt x="54851" y="49796"/>
                </a:lnTo>
                <a:lnTo>
                  <a:pt x="51930" y="41173"/>
                </a:lnTo>
                <a:lnTo>
                  <a:pt x="41097" y="9093"/>
                </a:lnTo>
                <a:lnTo>
                  <a:pt x="40081" y="6083"/>
                </a:lnTo>
                <a:lnTo>
                  <a:pt x="40081" y="41173"/>
                </a:lnTo>
                <a:lnTo>
                  <a:pt x="18948" y="41173"/>
                </a:lnTo>
                <a:lnTo>
                  <a:pt x="29413" y="9093"/>
                </a:lnTo>
                <a:lnTo>
                  <a:pt x="40081" y="41173"/>
                </a:lnTo>
                <a:lnTo>
                  <a:pt x="40081" y="6083"/>
                </a:lnTo>
                <a:lnTo>
                  <a:pt x="38036" y="12"/>
                </a:lnTo>
                <a:lnTo>
                  <a:pt x="20497" y="12"/>
                </a:lnTo>
                <a:lnTo>
                  <a:pt x="0" y="61607"/>
                </a:lnTo>
                <a:lnTo>
                  <a:pt x="12357" y="61607"/>
                </a:lnTo>
                <a:lnTo>
                  <a:pt x="16205" y="49796"/>
                </a:lnTo>
                <a:lnTo>
                  <a:pt x="42786" y="49796"/>
                </a:lnTo>
                <a:lnTo>
                  <a:pt x="46710" y="61607"/>
                </a:lnTo>
                <a:lnTo>
                  <a:pt x="58839" y="61607"/>
                </a:lnTo>
                <a:close/>
              </a:path>
              <a:path w="222885" h="62230">
                <a:moveTo>
                  <a:pt x="139839" y="0"/>
                </a:moveTo>
                <a:lnTo>
                  <a:pt x="128143" y="0"/>
                </a:lnTo>
                <a:lnTo>
                  <a:pt x="128143" y="35483"/>
                </a:lnTo>
                <a:lnTo>
                  <a:pt x="128244" y="43408"/>
                </a:lnTo>
                <a:lnTo>
                  <a:pt x="128524" y="51358"/>
                </a:lnTo>
                <a:lnTo>
                  <a:pt x="128104" y="51358"/>
                </a:lnTo>
                <a:lnTo>
                  <a:pt x="119913" y="33997"/>
                </a:lnTo>
                <a:lnTo>
                  <a:pt x="102463" y="0"/>
                </a:lnTo>
                <a:lnTo>
                  <a:pt x="82664" y="0"/>
                </a:lnTo>
                <a:lnTo>
                  <a:pt x="82664" y="61607"/>
                </a:lnTo>
                <a:lnTo>
                  <a:pt x="94348" y="61607"/>
                </a:lnTo>
                <a:lnTo>
                  <a:pt x="94348" y="26276"/>
                </a:lnTo>
                <a:lnTo>
                  <a:pt x="94259" y="18186"/>
                </a:lnTo>
                <a:lnTo>
                  <a:pt x="93941" y="10121"/>
                </a:lnTo>
                <a:lnTo>
                  <a:pt x="94399" y="10121"/>
                </a:lnTo>
                <a:lnTo>
                  <a:pt x="101561" y="26111"/>
                </a:lnTo>
                <a:lnTo>
                  <a:pt x="120040" y="61607"/>
                </a:lnTo>
                <a:lnTo>
                  <a:pt x="139839" y="61607"/>
                </a:lnTo>
                <a:lnTo>
                  <a:pt x="139839" y="0"/>
                </a:lnTo>
                <a:close/>
              </a:path>
              <a:path w="222885" h="62230">
                <a:moveTo>
                  <a:pt x="222656" y="16002"/>
                </a:moveTo>
                <a:lnTo>
                  <a:pt x="221056" y="9855"/>
                </a:lnTo>
                <a:lnTo>
                  <a:pt x="220941" y="9398"/>
                </a:lnTo>
                <a:lnTo>
                  <a:pt x="214058" y="1879"/>
                </a:lnTo>
                <a:lnTo>
                  <a:pt x="210794" y="863"/>
                </a:lnTo>
                <a:lnTo>
                  <a:pt x="210794" y="21793"/>
                </a:lnTo>
                <a:lnTo>
                  <a:pt x="210794" y="39662"/>
                </a:lnTo>
                <a:lnTo>
                  <a:pt x="209981" y="45339"/>
                </a:lnTo>
                <a:lnTo>
                  <a:pt x="206692" y="50495"/>
                </a:lnTo>
                <a:lnTo>
                  <a:pt x="203073" y="51765"/>
                </a:lnTo>
                <a:lnTo>
                  <a:pt x="180835" y="51765"/>
                </a:lnTo>
                <a:lnTo>
                  <a:pt x="180835" y="9855"/>
                </a:lnTo>
                <a:lnTo>
                  <a:pt x="203657" y="9855"/>
                </a:lnTo>
                <a:lnTo>
                  <a:pt x="207111" y="11087"/>
                </a:lnTo>
                <a:lnTo>
                  <a:pt x="210058" y="16014"/>
                </a:lnTo>
                <a:lnTo>
                  <a:pt x="210794" y="21793"/>
                </a:lnTo>
                <a:lnTo>
                  <a:pt x="210794" y="863"/>
                </a:lnTo>
                <a:lnTo>
                  <a:pt x="208026" y="0"/>
                </a:lnTo>
                <a:lnTo>
                  <a:pt x="169151" y="0"/>
                </a:lnTo>
                <a:lnTo>
                  <a:pt x="169151" y="61607"/>
                </a:lnTo>
                <a:lnTo>
                  <a:pt x="209511" y="61607"/>
                </a:lnTo>
                <a:lnTo>
                  <a:pt x="215747" y="59423"/>
                </a:lnTo>
                <a:lnTo>
                  <a:pt x="218516" y="55054"/>
                </a:lnTo>
                <a:lnTo>
                  <a:pt x="219887" y="51765"/>
                </a:lnTo>
                <a:lnTo>
                  <a:pt x="220319" y="50736"/>
                </a:lnTo>
                <a:lnTo>
                  <a:pt x="221615" y="44361"/>
                </a:lnTo>
                <a:lnTo>
                  <a:pt x="222402" y="35915"/>
                </a:lnTo>
                <a:lnTo>
                  <a:pt x="222656" y="25412"/>
                </a:lnTo>
                <a:lnTo>
                  <a:pt x="222656" y="160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2114397" y="1817928"/>
            <a:ext cx="687070" cy="62865"/>
          </a:xfrm>
          <a:custGeom>
            <a:avLst/>
            <a:gdLst/>
            <a:ahLst/>
            <a:cxnLst/>
            <a:rect l="l" t="t" r="r" b="b"/>
            <a:pathLst>
              <a:path w="687069" h="62864">
                <a:moveTo>
                  <a:pt x="49098" y="13398"/>
                </a:moveTo>
                <a:lnTo>
                  <a:pt x="48310" y="10388"/>
                </a:lnTo>
                <a:lnTo>
                  <a:pt x="47637" y="7797"/>
                </a:lnTo>
                <a:lnTo>
                  <a:pt x="41846" y="1993"/>
                </a:lnTo>
                <a:lnTo>
                  <a:pt x="37236" y="800"/>
                </a:lnTo>
                <a:lnTo>
                  <a:pt x="37236" y="16725"/>
                </a:lnTo>
                <a:lnTo>
                  <a:pt x="37236" y="26466"/>
                </a:lnTo>
                <a:lnTo>
                  <a:pt x="36499" y="29362"/>
                </a:lnTo>
                <a:lnTo>
                  <a:pt x="33655" y="31800"/>
                </a:lnTo>
                <a:lnTo>
                  <a:pt x="30289" y="32410"/>
                </a:lnTo>
                <a:lnTo>
                  <a:pt x="11684" y="32410"/>
                </a:lnTo>
                <a:lnTo>
                  <a:pt x="11684" y="10388"/>
                </a:lnTo>
                <a:lnTo>
                  <a:pt x="31165" y="10388"/>
                </a:lnTo>
                <a:lnTo>
                  <a:pt x="34251" y="10998"/>
                </a:lnTo>
                <a:lnTo>
                  <a:pt x="36626" y="13500"/>
                </a:lnTo>
                <a:lnTo>
                  <a:pt x="37236" y="16725"/>
                </a:lnTo>
                <a:lnTo>
                  <a:pt x="37236" y="800"/>
                </a:lnTo>
                <a:lnTo>
                  <a:pt x="36220" y="533"/>
                </a:lnTo>
                <a:lnTo>
                  <a:pt x="0" y="533"/>
                </a:lnTo>
                <a:lnTo>
                  <a:pt x="0" y="62141"/>
                </a:lnTo>
                <a:lnTo>
                  <a:pt x="11684" y="62141"/>
                </a:lnTo>
                <a:lnTo>
                  <a:pt x="11684" y="42240"/>
                </a:lnTo>
                <a:lnTo>
                  <a:pt x="25450" y="42240"/>
                </a:lnTo>
                <a:lnTo>
                  <a:pt x="28168" y="42202"/>
                </a:lnTo>
                <a:lnTo>
                  <a:pt x="36588" y="42202"/>
                </a:lnTo>
                <a:lnTo>
                  <a:pt x="42176" y="40843"/>
                </a:lnTo>
                <a:lnTo>
                  <a:pt x="44932" y="38125"/>
                </a:lnTo>
                <a:lnTo>
                  <a:pt x="47713" y="35433"/>
                </a:lnTo>
                <a:lnTo>
                  <a:pt x="48475" y="32410"/>
                </a:lnTo>
                <a:lnTo>
                  <a:pt x="49098" y="29946"/>
                </a:lnTo>
                <a:lnTo>
                  <a:pt x="49098" y="13398"/>
                </a:lnTo>
                <a:close/>
              </a:path>
              <a:path w="687069" h="62864">
                <a:moveTo>
                  <a:pt x="125298" y="11836"/>
                </a:moveTo>
                <a:lnTo>
                  <a:pt x="124866" y="10388"/>
                </a:lnTo>
                <a:lnTo>
                  <a:pt x="123875" y="7086"/>
                </a:lnTo>
                <a:lnTo>
                  <a:pt x="118148" y="1854"/>
                </a:lnTo>
                <a:lnTo>
                  <a:pt x="113423" y="660"/>
                </a:lnTo>
                <a:lnTo>
                  <a:pt x="113423" y="16421"/>
                </a:lnTo>
                <a:lnTo>
                  <a:pt x="113423" y="25107"/>
                </a:lnTo>
                <a:lnTo>
                  <a:pt x="112776" y="27965"/>
                </a:lnTo>
                <a:lnTo>
                  <a:pt x="110159" y="30835"/>
                </a:lnTo>
                <a:lnTo>
                  <a:pt x="107505" y="31546"/>
                </a:lnTo>
                <a:lnTo>
                  <a:pt x="86715" y="31546"/>
                </a:lnTo>
                <a:lnTo>
                  <a:pt x="86715" y="10388"/>
                </a:lnTo>
                <a:lnTo>
                  <a:pt x="108140" y="10388"/>
                </a:lnTo>
                <a:lnTo>
                  <a:pt x="110604" y="11023"/>
                </a:lnTo>
                <a:lnTo>
                  <a:pt x="112852" y="13576"/>
                </a:lnTo>
                <a:lnTo>
                  <a:pt x="113423" y="16421"/>
                </a:lnTo>
                <a:lnTo>
                  <a:pt x="113423" y="660"/>
                </a:lnTo>
                <a:lnTo>
                  <a:pt x="112941" y="533"/>
                </a:lnTo>
                <a:lnTo>
                  <a:pt x="75018" y="533"/>
                </a:lnTo>
                <a:lnTo>
                  <a:pt x="75018" y="62141"/>
                </a:lnTo>
                <a:lnTo>
                  <a:pt x="86715" y="62141"/>
                </a:lnTo>
                <a:lnTo>
                  <a:pt x="86715" y="41376"/>
                </a:lnTo>
                <a:lnTo>
                  <a:pt x="109804" y="41376"/>
                </a:lnTo>
                <a:lnTo>
                  <a:pt x="112941" y="44564"/>
                </a:lnTo>
                <a:lnTo>
                  <a:pt x="112941" y="62141"/>
                </a:lnTo>
                <a:lnTo>
                  <a:pt x="124625" y="62141"/>
                </a:lnTo>
                <a:lnTo>
                  <a:pt x="124625" y="41376"/>
                </a:lnTo>
                <a:lnTo>
                  <a:pt x="124625" y="41008"/>
                </a:lnTo>
                <a:lnTo>
                  <a:pt x="121196" y="37020"/>
                </a:lnTo>
                <a:lnTo>
                  <a:pt x="114363" y="36601"/>
                </a:lnTo>
                <a:lnTo>
                  <a:pt x="114363" y="36195"/>
                </a:lnTo>
                <a:lnTo>
                  <a:pt x="118808" y="35318"/>
                </a:lnTo>
                <a:lnTo>
                  <a:pt x="121729" y="33743"/>
                </a:lnTo>
                <a:lnTo>
                  <a:pt x="123101" y="31546"/>
                </a:lnTo>
                <a:lnTo>
                  <a:pt x="124587" y="29171"/>
                </a:lnTo>
                <a:lnTo>
                  <a:pt x="125272" y="25107"/>
                </a:lnTo>
                <a:lnTo>
                  <a:pt x="125298" y="11836"/>
                </a:lnTo>
                <a:close/>
              </a:path>
              <a:path w="687069" h="62864">
                <a:moveTo>
                  <a:pt x="205105" y="17602"/>
                </a:moveTo>
                <a:lnTo>
                  <a:pt x="203644" y="10020"/>
                </a:lnTo>
                <a:lnTo>
                  <a:pt x="203504" y="9283"/>
                </a:lnTo>
                <a:lnTo>
                  <a:pt x="197065" y="1866"/>
                </a:lnTo>
                <a:lnTo>
                  <a:pt x="193243" y="876"/>
                </a:lnTo>
                <a:lnTo>
                  <a:pt x="193243" y="20815"/>
                </a:lnTo>
                <a:lnTo>
                  <a:pt x="193243" y="41440"/>
                </a:lnTo>
                <a:lnTo>
                  <a:pt x="192519" y="47586"/>
                </a:lnTo>
                <a:lnTo>
                  <a:pt x="189636" y="51650"/>
                </a:lnTo>
                <a:lnTo>
                  <a:pt x="185280" y="52666"/>
                </a:lnTo>
                <a:lnTo>
                  <a:pt x="170459" y="52666"/>
                </a:lnTo>
                <a:lnTo>
                  <a:pt x="165887" y="51752"/>
                </a:lnTo>
                <a:lnTo>
                  <a:pt x="162775" y="48158"/>
                </a:lnTo>
                <a:lnTo>
                  <a:pt x="162013" y="42837"/>
                </a:lnTo>
                <a:lnTo>
                  <a:pt x="162128" y="20815"/>
                </a:lnTo>
                <a:lnTo>
                  <a:pt x="162674" y="15062"/>
                </a:lnTo>
                <a:lnTo>
                  <a:pt x="165328" y="11036"/>
                </a:lnTo>
                <a:lnTo>
                  <a:pt x="169913" y="10020"/>
                </a:lnTo>
                <a:lnTo>
                  <a:pt x="185343" y="10020"/>
                </a:lnTo>
                <a:lnTo>
                  <a:pt x="189826" y="10960"/>
                </a:lnTo>
                <a:lnTo>
                  <a:pt x="192557" y="14719"/>
                </a:lnTo>
                <a:lnTo>
                  <a:pt x="193243" y="20815"/>
                </a:lnTo>
                <a:lnTo>
                  <a:pt x="193243" y="876"/>
                </a:lnTo>
                <a:lnTo>
                  <a:pt x="189865" y="0"/>
                </a:lnTo>
                <a:lnTo>
                  <a:pt x="166090" y="0"/>
                </a:lnTo>
                <a:lnTo>
                  <a:pt x="150139" y="45631"/>
                </a:lnTo>
                <a:lnTo>
                  <a:pt x="151777" y="53619"/>
                </a:lnTo>
                <a:lnTo>
                  <a:pt x="158356" y="60871"/>
                </a:lnTo>
                <a:lnTo>
                  <a:pt x="165582" y="62674"/>
                </a:lnTo>
                <a:lnTo>
                  <a:pt x="189204" y="62674"/>
                </a:lnTo>
                <a:lnTo>
                  <a:pt x="197027" y="60845"/>
                </a:lnTo>
                <a:lnTo>
                  <a:pt x="200253" y="57175"/>
                </a:lnTo>
                <a:lnTo>
                  <a:pt x="202374" y="53441"/>
                </a:lnTo>
                <a:lnTo>
                  <a:pt x="202577" y="52666"/>
                </a:lnTo>
                <a:lnTo>
                  <a:pt x="203898" y="47752"/>
                </a:lnTo>
                <a:lnTo>
                  <a:pt x="204800" y="40106"/>
                </a:lnTo>
                <a:lnTo>
                  <a:pt x="205016" y="33312"/>
                </a:lnTo>
                <a:lnTo>
                  <a:pt x="205105" y="17602"/>
                </a:lnTo>
                <a:close/>
              </a:path>
              <a:path w="687069" h="62864">
                <a:moveTo>
                  <a:pt x="274459" y="533"/>
                </a:moveTo>
                <a:lnTo>
                  <a:pt x="226568" y="533"/>
                </a:lnTo>
                <a:lnTo>
                  <a:pt x="226568" y="11010"/>
                </a:lnTo>
                <a:lnTo>
                  <a:pt x="244360" y="11010"/>
                </a:lnTo>
                <a:lnTo>
                  <a:pt x="244360" y="62141"/>
                </a:lnTo>
                <a:lnTo>
                  <a:pt x="256044" y="62141"/>
                </a:lnTo>
                <a:lnTo>
                  <a:pt x="256044" y="11010"/>
                </a:lnTo>
                <a:lnTo>
                  <a:pt x="274459" y="11010"/>
                </a:lnTo>
                <a:lnTo>
                  <a:pt x="274459" y="533"/>
                </a:lnTo>
                <a:close/>
              </a:path>
              <a:path w="687069" h="62864">
                <a:moveTo>
                  <a:pt x="340042" y="52311"/>
                </a:moveTo>
                <a:lnTo>
                  <a:pt x="309308" y="52311"/>
                </a:lnTo>
                <a:lnTo>
                  <a:pt x="309308" y="34899"/>
                </a:lnTo>
                <a:lnTo>
                  <a:pt x="338188" y="34899"/>
                </a:lnTo>
                <a:lnTo>
                  <a:pt x="338188" y="26276"/>
                </a:lnTo>
                <a:lnTo>
                  <a:pt x="309308" y="26276"/>
                </a:lnTo>
                <a:lnTo>
                  <a:pt x="309308" y="10388"/>
                </a:lnTo>
                <a:lnTo>
                  <a:pt x="339775" y="10388"/>
                </a:lnTo>
                <a:lnTo>
                  <a:pt x="339775" y="546"/>
                </a:lnTo>
                <a:lnTo>
                  <a:pt x="297624" y="546"/>
                </a:lnTo>
                <a:lnTo>
                  <a:pt x="297624" y="62141"/>
                </a:lnTo>
                <a:lnTo>
                  <a:pt x="340042" y="62141"/>
                </a:lnTo>
                <a:lnTo>
                  <a:pt x="340042" y="52311"/>
                </a:lnTo>
                <a:close/>
              </a:path>
              <a:path w="687069" h="62864">
                <a:moveTo>
                  <a:pt x="417017" y="40170"/>
                </a:moveTo>
                <a:lnTo>
                  <a:pt x="405282" y="40170"/>
                </a:lnTo>
                <a:lnTo>
                  <a:pt x="405371" y="47015"/>
                </a:lnTo>
                <a:lnTo>
                  <a:pt x="404507" y="49657"/>
                </a:lnTo>
                <a:lnTo>
                  <a:pt x="401053" y="52070"/>
                </a:lnTo>
                <a:lnTo>
                  <a:pt x="397281" y="52679"/>
                </a:lnTo>
                <a:lnTo>
                  <a:pt x="384314" y="52679"/>
                </a:lnTo>
                <a:lnTo>
                  <a:pt x="380072" y="51587"/>
                </a:lnTo>
                <a:lnTo>
                  <a:pt x="377469" y="47256"/>
                </a:lnTo>
                <a:lnTo>
                  <a:pt x="376809" y="40271"/>
                </a:lnTo>
                <a:lnTo>
                  <a:pt x="376809" y="19735"/>
                </a:lnTo>
                <a:lnTo>
                  <a:pt x="377532" y="14478"/>
                </a:lnTo>
                <a:lnTo>
                  <a:pt x="380453" y="10922"/>
                </a:lnTo>
                <a:lnTo>
                  <a:pt x="384797" y="10033"/>
                </a:lnTo>
                <a:lnTo>
                  <a:pt x="397471" y="10033"/>
                </a:lnTo>
                <a:lnTo>
                  <a:pt x="400939" y="10591"/>
                </a:lnTo>
                <a:lnTo>
                  <a:pt x="403974" y="12839"/>
                </a:lnTo>
                <a:lnTo>
                  <a:pt x="404736" y="15417"/>
                </a:lnTo>
                <a:lnTo>
                  <a:pt x="404736" y="21043"/>
                </a:lnTo>
                <a:lnTo>
                  <a:pt x="416483" y="21043"/>
                </a:lnTo>
                <a:lnTo>
                  <a:pt x="416433" y="11811"/>
                </a:lnTo>
                <a:lnTo>
                  <a:pt x="414959" y="6591"/>
                </a:lnTo>
                <a:lnTo>
                  <a:pt x="409054" y="1320"/>
                </a:lnTo>
                <a:lnTo>
                  <a:pt x="403199" y="0"/>
                </a:lnTo>
                <a:lnTo>
                  <a:pt x="382333" y="0"/>
                </a:lnTo>
                <a:lnTo>
                  <a:pt x="374408" y="1600"/>
                </a:lnTo>
                <a:lnTo>
                  <a:pt x="366839" y="8001"/>
                </a:lnTo>
                <a:lnTo>
                  <a:pt x="364947" y="14706"/>
                </a:lnTo>
                <a:lnTo>
                  <a:pt x="364947" y="24866"/>
                </a:lnTo>
                <a:lnTo>
                  <a:pt x="379412" y="62699"/>
                </a:lnTo>
                <a:lnTo>
                  <a:pt x="402272" y="62699"/>
                </a:lnTo>
                <a:lnTo>
                  <a:pt x="409194" y="61429"/>
                </a:lnTo>
                <a:lnTo>
                  <a:pt x="415442" y="56413"/>
                </a:lnTo>
                <a:lnTo>
                  <a:pt x="417017" y="50876"/>
                </a:lnTo>
                <a:lnTo>
                  <a:pt x="417017" y="40170"/>
                </a:lnTo>
                <a:close/>
              </a:path>
              <a:path w="687069" h="62864">
                <a:moveTo>
                  <a:pt x="485825" y="533"/>
                </a:moveTo>
                <a:lnTo>
                  <a:pt x="437934" y="533"/>
                </a:lnTo>
                <a:lnTo>
                  <a:pt x="437934" y="11010"/>
                </a:lnTo>
                <a:lnTo>
                  <a:pt x="455714" y="11010"/>
                </a:lnTo>
                <a:lnTo>
                  <a:pt x="455714" y="62141"/>
                </a:lnTo>
                <a:lnTo>
                  <a:pt x="467410" y="62141"/>
                </a:lnTo>
                <a:lnTo>
                  <a:pt x="467410" y="11010"/>
                </a:lnTo>
                <a:lnTo>
                  <a:pt x="485825" y="11010"/>
                </a:lnTo>
                <a:lnTo>
                  <a:pt x="485825" y="533"/>
                </a:lnTo>
                <a:close/>
              </a:path>
              <a:path w="687069" h="62864">
                <a:moveTo>
                  <a:pt x="521893" y="533"/>
                </a:moveTo>
                <a:lnTo>
                  <a:pt x="510209" y="533"/>
                </a:lnTo>
                <a:lnTo>
                  <a:pt x="510209" y="62141"/>
                </a:lnTo>
                <a:lnTo>
                  <a:pt x="521893" y="62141"/>
                </a:lnTo>
                <a:lnTo>
                  <a:pt x="521893" y="533"/>
                </a:lnTo>
                <a:close/>
              </a:path>
              <a:path w="687069" h="62864">
                <a:moveTo>
                  <a:pt x="603326" y="17602"/>
                </a:moveTo>
                <a:lnTo>
                  <a:pt x="601865" y="10020"/>
                </a:lnTo>
                <a:lnTo>
                  <a:pt x="601726" y="9283"/>
                </a:lnTo>
                <a:lnTo>
                  <a:pt x="595287" y="1866"/>
                </a:lnTo>
                <a:lnTo>
                  <a:pt x="591464" y="876"/>
                </a:lnTo>
                <a:lnTo>
                  <a:pt x="591464" y="20815"/>
                </a:lnTo>
                <a:lnTo>
                  <a:pt x="591464" y="41440"/>
                </a:lnTo>
                <a:lnTo>
                  <a:pt x="590740" y="47586"/>
                </a:lnTo>
                <a:lnTo>
                  <a:pt x="587857" y="51650"/>
                </a:lnTo>
                <a:lnTo>
                  <a:pt x="583501" y="52666"/>
                </a:lnTo>
                <a:lnTo>
                  <a:pt x="568680" y="52666"/>
                </a:lnTo>
                <a:lnTo>
                  <a:pt x="564108" y="51752"/>
                </a:lnTo>
                <a:lnTo>
                  <a:pt x="561009" y="48158"/>
                </a:lnTo>
                <a:lnTo>
                  <a:pt x="560235" y="42837"/>
                </a:lnTo>
                <a:lnTo>
                  <a:pt x="560349" y="20815"/>
                </a:lnTo>
                <a:lnTo>
                  <a:pt x="560895" y="15062"/>
                </a:lnTo>
                <a:lnTo>
                  <a:pt x="563549" y="11036"/>
                </a:lnTo>
                <a:lnTo>
                  <a:pt x="568134" y="10020"/>
                </a:lnTo>
                <a:lnTo>
                  <a:pt x="583565" y="10020"/>
                </a:lnTo>
                <a:lnTo>
                  <a:pt x="588048" y="10960"/>
                </a:lnTo>
                <a:lnTo>
                  <a:pt x="590778" y="14719"/>
                </a:lnTo>
                <a:lnTo>
                  <a:pt x="591464" y="20815"/>
                </a:lnTo>
                <a:lnTo>
                  <a:pt x="591464" y="876"/>
                </a:lnTo>
                <a:lnTo>
                  <a:pt x="588086" y="0"/>
                </a:lnTo>
                <a:lnTo>
                  <a:pt x="564311" y="0"/>
                </a:lnTo>
                <a:lnTo>
                  <a:pt x="548360" y="45631"/>
                </a:lnTo>
                <a:lnTo>
                  <a:pt x="549998" y="53619"/>
                </a:lnTo>
                <a:lnTo>
                  <a:pt x="556577" y="60871"/>
                </a:lnTo>
                <a:lnTo>
                  <a:pt x="563803" y="62674"/>
                </a:lnTo>
                <a:lnTo>
                  <a:pt x="587425" y="62674"/>
                </a:lnTo>
                <a:lnTo>
                  <a:pt x="595249" y="60845"/>
                </a:lnTo>
                <a:lnTo>
                  <a:pt x="598487" y="57175"/>
                </a:lnTo>
                <a:lnTo>
                  <a:pt x="600608" y="53441"/>
                </a:lnTo>
                <a:lnTo>
                  <a:pt x="600811" y="52666"/>
                </a:lnTo>
                <a:lnTo>
                  <a:pt x="602119" y="47752"/>
                </a:lnTo>
                <a:lnTo>
                  <a:pt x="603021" y="40106"/>
                </a:lnTo>
                <a:lnTo>
                  <a:pt x="603237" y="33312"/>
                </a:lnTo>
                <a:lnTo>
                  <a:pt x="603326" y="17602"/>
                </a:lnTo>
                <a:close/>
              </a:path>
              <a:path w="687069" h="62864">
                <a:moveTo>
                  <a:pt x="686892" y="533"/>
                </a:moveTo>
                <a:lnTo>
                  <a:pt x="675208" y="533"/>
                </a:lnTo>
                <a:lnTo>
                  <a:pt x="675208" y="36017"/>
                </a:lnTo>
                <a:lnTo>
                  <a:pt x="675297" y="43942"/>
                </a:lnTo>
                <a:lnTo>
                  <a:pt x="675576" y="51892"/>
                </a:lnTo>
                <a:lnTo>
                  <a:pt x="675157" y="51892"/>
                </a:lnTo>
                <a:lnTo>
                  <a:pt x="666965" y="34531"/>
                </a:lnTo>
                <a:lnTo>
                  <a:pt x="649528" y="533"/>
                </a:lnTo>
                <a:lnTo>
                  <a:pt x="629716" y="533"/>
                </a:lnTo>
                <a:lnTo>
                  <a:pt x="629716" y="62141"/>
                </a:lnTo>
                <a:lnTo>
                  <a:pt x="641400" y="62141"/>
                </a:lnTo>
                <a:lnTo>
                  <a:pt x="641400" y="26809"/>
                </a:lnTo>
                <a:lnTo>
                  <a:pt x="641311" y="18719"/>
                </a:lnTo>
                <a:lnTo>
                  <a:pt x="640994" y="10655"/>
                </a:lnTo>
                <a:lnTo>
                  <a:pt x="641451" y="10655"/>
                </a:lnTo>
                <a:lnTo>
                  <a:pt x="648614" y="26644"/>
                </a:lnTo>
                <a:lnTo>
                  <a:pt x="667092" y="62141"/>
                </a:lnTo>
                <a:lnTo>
                  <a:pt x="686892" y="62141"/>
                </a:lnTo>
                <a:lnTo>
                  <a:pt x="686892" y="5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458647" y="1535849"/>
            <a:ext cx="144145" cy="154940"/>
          </a:xfrm>
          <a:custGeom>
            <a:avLst/>
            <a:gdLst/>
            <a:ahLst/>
            <a:cxnLst/>
            <a:rect l="l" t="t" r="r" b="b"/>
            <a:pathLst>
              <a:path w="144145" h="154939">
                <a:moveTo>
                  <a:pt x="143637" y="0"/>
                </a:moveTo>
                <a:lnTo>
                  <a:pt x="0" y="0"/>
                </a:lnTo>
                <a:lnTo>
                  <a:pt x="0" y="154482"/>
                </a:lnTo>
                <a:lnTo>
                  <a:pt x="143637" y="154482"/>
                </a:lnTo>
                <a:lnTo>
                  <a:pt x="143637" y="0"/>
                </a:lnTo>
                <a:close/>
              </a:path>
            </a:pathLst>
          </a:custGeom>
          <a:solidFill>
            <a:srgbClr val="A61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602272" y="1535849"/>
            <a:ext cx="221615" cy="154940"/>
          </a:xfrm>
          <a:custGeom>
            <a:avLst/>
            <a:gdLst/>
            <a:ahLst/>
            <a:cxnLst/>
            <a:rect l="l" t="t" r="r" b="b"/>
            <a:pathLst>
              <a:path w="221615" h="154939">
                <a:moveTo>
                  <a:pt x="221373" y="0"/>
                </a:moveTo>
                <a:lnTo>
                  <a:pt x="0" y="0"/>
                </a:lnTo>
                <a:lnTo>
                  <a:pt x="0" y="154482"/>
                </a:lnTo>
                <a:lnTo>
                  <a:pt x="221373" y="154482"/>
                </a:lnTo>
                <a:lnTo>
                  <a:pt x="221373" y="0"/>
                </a:lnTo>
                <a:close/>
              </a:path>
            </a:pathLst>
          </a:custGeom>
          <a:solidFill>
            <a:srgbClr val="EF3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823658" y="1535849"/>
            <a:ext cx="293370" cy="154940"/>
          </a:xfrm>
          <a:custGeom>
            <a:avLst/>
            <a:gdLst/>
            <a:ahLst/>
            <a:cxnLst/>
            <a:rect l="l" t="t" r="r" b="b"/>
            <a:pathLst>
              <a:path w="293369" h="154939">
                <a:moveTo>
                  <a:pt x="292976" y="0"/>
                </a:moveTo>
                <a:lnTo>
                  <a:pt x="0" y="0"/>
                </a:lnTo>
                <a:lnTo>
                  <a:pt x="0" y="154482"/>
                </a:lnTo>
                <a:lnTo>
                  <a:pt x="292976" y="154482"/>
                </a:lnTo>
                <a:lnTo>
                  <a:pt x="292976" y="0"/>
                </a:lnTo>
                <a:close/>
              </a:path>
            </a:pathLst>
          </a:custGeom>
          <a:solidFill>
            <a:srgbClr val="F584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116444" y="1535849"/>
            <a:ext cx="81280" cy="154940"/>
          </a:xfrm>
          <a:custGeom>
            <a:avLst/>
            <a:gdLst/>
            <a:ahLst/>
            <a:cxnLst/>
            <a:rect l="l" t="t" r="r" b="b"/>
            <a:pathLst>
              <a:path w="81280" h="154939">
                <a:moveTo>
                  <a:pt x="81229" y="0"/>
                </a:moveTo>
                <a:lnTo>
                  <a:pt x="0" y="0"/>
                </a:lnTo>
                <a:lnTo>
                  <a:pt x="0" y="154482"/>
                </a:lnTo>
                <a:lnTo>
                  <a:pt x="81229" y="154482"/>
                </a:lnTo>
                <a:lnTo>
                  <a:pt x="81229" y="0"/>
                </a:lnTo>
                <a:close/>
              </a:path>
            </a:pathLst>
          </a:custGeom>
          <a:solidFill>
            <a:srgbClr val="FEBE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197546" y="1535849"/>
            <a:ext cx="337185" cy="154940"/>
          </a:xfrm>
          <a:custGeom>
            <a:avLst/>
            <a:gdLst/>
            <a:ahLst/>
            <a:cxnLst/>
            <a:rect l="l" t="t" r="r" b="b"/>
            <a:pathLst>
              <a:path w="337184" h="154939">
                <a:moveTo>
                  <a:pt x="337121" y="0"/>
                </a:moveTo>
                <a:lnTo>
                  <a:pt x="0" y="0"/>
                </a:lnTo>
                <a:lnTo>
                  <a:pt x="0" y="154482"/>
                </a:lnTo>
                <a:lnTo>
                  <a:pt x="337121" y="154482"/>
                </a:lnTo>
                <a:lnTo>
                  <a:pt x="337121" y="0"/>
                </a:lnTo>
                <a:close/>
              </a:path>
            </a:pathLst>
          </a:custGeom>
          <a:solidFill>
            <a:srgbClr val="FFE9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34667" y="1535849"/>
            <a:ext cx="135255" cy="154940"/>
          </a:xfrm>
          <a:custGeom>
            <a:avLst/>
            <a:gdLst/>
            <a:ahLst/>
            <a:cxnLst/>
            <a:rect l="l" t="t" r="r" b="b"/>
            <a:pathLst>
              <a:path w="135255" h="154939">
                <a:moveTo>
                  <a:pt x="134632" y="0"/>
                </a:moveTo>
                <a:lnTo>
                  <a:pt x="0" y="0"/>
                </a:lnTo>
                <a:lnTo>
                  <a:pt x="0" y="154482"/>
                </a:lnTo>
                <a:lnTo>
                  <a:pt x="134632" y="154482"/>
                </a:lnTo>
                <a:lnTo>
                  <a:pt x="134632" y="0"/>
                </a:lnTo>
                <a:close/>
              </a:path>
            </a:pathLst>
          </a:custGeom>
          <a:solidFill>
            <a:srgbClr val="ABCC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669237" y="1535849"/>
            <a:ext cx="306070" cy="154940"/>
          </a:xfrm>
          <a:custGeom>
            <a:avLst/>
            <a:gdLst/>
            <a:ahLst/>
            <a:cxnLst/>
            <a:rect l="l" t="t" r="r" b="b"/>
            <a:pathLst>
              <a:path w="306069" h="154939">
                <a:moveTo>
                  <a:pt x="305904" y="0"/>
                </a:moveTo>
                <a:lnTo>
                  <a:pt x="0" y="0"/>
                </a:lnTo>
                <a:lnTo>
                  <a:pt x="0" y="154482"/>
                </a:lnTo>
                <a:lnTo>
                  <a:pt x="305904" y="154482"/>
                </a:lnTo>
                <a:lnTo>
                  <a:pt x="305904" y="0"/>
                </a:lnTo>
                <a:close/>
              </a:path>
            </a:pathLst>
          </a:custGeom>
          <a:solidFill>
            <a:srgbClr val="4AAF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975142" y="1535849"/>
            <a:ext cx="130175" cy="154940"/>
          </a:xfrm>
          <a:custGeom>
            <a:avLst/>
            <a:gdLst/>
            <a:ahLst/>
            <a:cxnLst/>
            <a:rect l="l" t="t" r="r" b="b"/>
            <a:pathLst>
              <a:path w="130175" h="154939">
                <a:moveTo>
                  <a:pt x="129933" y="0"/>
                </a:moveTo>
                <a:lnTo>
                  <a:pt x="0" y="0"/>
                </a:lnTo>
                <a:lnTo>
                  <a:pt x="0" y="154482"/>
                </a:lnTo>
                <a:lnTo>
                  <a:pt x="129933" y="154482"/>
                </a:lnTo>
                <a:lnTo>
                  <a:pt x="129933" y="0"/>
                </a:lnTo>
                <a:close/>
              </a:path>
            </a:pathLst>
          </a:custGeom>
          <a:solidFill>
            <a:srgbClr val="069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2105075" y="1535849"/>
            <a:ext cx="193040" cy="154940"/>
          </a:xfrm>
          <a:custGeom>
            <a:avLst/>
            <a:gdLst/>
            <a:ahLst/>
            <a:cxnLst/>
            <a:rect l="l" t="t" r="r" b="b"/>
            <a:pathLst>
              <a:path w="193039" h="154939">
                <a:moveTo>
                  <a:pt x="192468" y="0"/>
                </a:moveTo>
                <a:lnTo>
                  <a:pt x="0" y="0"/>
                </a:lnTo>
                <a:lnTo>
                  <a:pt x="0" y="154482"/>
                </a:lnTo>
                <a:lnTo>
                  <a:pt x="192468" y="154482"/>
                </a:lnTo>
                <a:lnTo>
                  <a:pt x="192468" y="0"/>
                </a:lnTo>
                <a:close/>
              </a:path>
            </a:pathLst>
          </a:custGeom>
          <a:solidFill>
            <a:srgbClr val="2DB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2297544" y="1535849"/>
            <a:ext cx="50800" cy="154940"/>
          </a:xfrm>
          <a:custGeom>
            <a:avLst/>
            <a:gdLst/>
            <a:ahLst/>
            <a:cxnLst/>
            <a:rect l="l" t="t" r="r" b="b"/>
            <a:pathLst>
              <a:path w="50800" h="154939">
                <a:moveTo>
                  <a:pt x="50469" y="0"/>
                </a:moveTo>
                <a:lnTo>
                  <a:pt x="0" y="0"/>
                </a:lnTo>
                <a:lnTo>
                  <a:pt x="0" y="154482"/>
                </a:lnTo>
                <a:lnTo>
                  <a:pt x="50469" y="154482"/>
                </a:lnTo>
                <a:lnTo>
                  <a:pt x="50469" y="0"/>
                </a:lnTo>
                <a:close/>
              </a:path>
            </a:pathLst>
          </a:custGeom>
          <a:solidFill>
            <a:srgbClr val="1598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2348001" y="1535849"/>
            <a:ext cx="206375" cy="154940"/>
          </a:xfrm>
          <a:custGeom>
            <a:avLst/>
            <a:gdLst/>
            <a:ahLst/>
            <a:cxnLst/>
            <a:rect l="l" t="t" r="r" b="b"/>
            <a:pathLst>
              <a:path w="206375" h="154939">
                <a:moveTo>
                  <a:pt x="206324" y="0"/>
                </a:moveTo>
                <a:lnTo>
                  <a:pt x="0" y="0"/>
                </a:lnTo>
                <a:lnTo>
                  <a:pt x="0" y="154482"/>
                </a:lnTo>
                <a:lnTo>
                  <a:pt x="206324" y="154482"/>
                </a:lnTo>
                <a:lnTo>
                  <a:pt x="206324" y="0"/>
                </a:lnTo>
                <a:close/>
              </a:path>
            </a:pathLst>
          </a:custGeom>
          <a:solidFill>
            <a:srgbClr val="025F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2554325" y="1535849"/>
            <a:ext cx="353695" cy="154940"/>
          </a:xfrm>
          <a:custGeom>
            <a:avLst/>
            <a:gdLst/>
            <a:ahLst/>
            <a:cxnLst/>
            <a:rect l="l" t="t" r="r" b="b"/>
            <a:pathLst>
              <a:path w="353694" h="154939">
                <a:moveTo>
                  <a:pt x="353466" y="0"/>
                </a:moveTo>
                <a:lnTo>
                  <a:pt x="0" y="0"/>
                </a:lnTo>
                <a:lnTo>
                  <a:pt x="0" y="154482"/>
                </a:lnTo>
                <a:lnTo>
                  <a:pt x="353466" y="154482"/>
                </a:lnTo>
                <a:lnTo>
                  <a:pt x="353466" y="0"/>
                </a:lnTo>
                <a:close/>
              </a:path>
            </a:pathLst>
          </a:custGeom>
          <a:solidFill>
            <a:srgbClr val="1C2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bg object 5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135015" y="9491859"/>
            <a:ext cx="4173321" cy="1216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0" i="0">
                <a:solidFill>
                  <a:schemeClr val="bg1"/>
                </a:solidFill>
                <a:latin typeface="HelveticaNeueLTStd-Lt"/>
                <a:cs typeface="HelveticaNeueLTStd-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7201" y="461722"/>
            <a:ext cx="202387" cy="22631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88352" y="461733"/>
            <a:ext cx="184150" cy="226060"/>
          </a:xfrm>
          <a:custGeom>
            <a:avLst/>
            <a:gdLst/>
            <a:ahLst/>
            <a:cxnLst/>
            <a:rect l="l" t="t" r="r" b="b"/>
            <a:pathLst>
              <a:path w="184150" h="226059">
                <a:moveTo>
                  <a:pt x="183642" y="172720"/>
                </a:moveTo>
                <a:lnTo>
                  <a:pt x="62064" y="172720"/>
                </a:lnTo>
                <a:lnTo>
                  <a:pt x="62064" y="137160"/>
                </a:lnTo>
                <a:lnTo>
                  <a:pt x="170700" y="137160"/>
                </a:lnTo>
                <a:lnTo>
                  <a:pt x="170700" y="87630"/>
                </a:lnTo>
                <a:lnTo>
                  <a:pt x="62064" y="87630"/>
                </a:lnTo>
                <a:lnTo>
                  <a:pt x="62064" y="53340"/>
                </a:lnTo>
                <a:lnTo>
                  <a:pt x="182029" y="53340"/>
                </a:lnTo>
                <a:lnTo>
                  <a:pt x="182029" y="0"/>
                </a:lnTo>
                <a:lnTo>
                  <a:pt x="0" y="0"/>
                </a:lnTo>
                <a:lnTo>
                  <a:pt x="0" y="53340"/>
                </a:lnTo>
                <a:lnTo>
                  <a:pt x="0" y="87630"/>
                </a:lnTo>
                <a:lnTo>
                  <a:pt x="0" y="137160"/>
                </a:lnTo>
                <a:lnTo>
                  <a:pt x="0" y="172720"/>
                </a:lnTo>
                <a:lnTo>
                  <a:pt x="0" y="226060"/>
                </a:lnTo>
                <a:lnTo>
                  <a:pt x="183642" y="226060"/>
                </a:lnTo>
                <a:lnTo>
                  <a:pt x="183642" y="172720"/>
                </a:lnTo>
                <a:close/>
              </a:path>
            </a:pathLst>
          </a:custGeom>
          <a:solidFill>
            <a:srgbClr val="1C2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03992" y="457202"/>
            <a:ext cx="446143" cy="23536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385036" y="461733"/>
            <a:ext cx="184150" cy="226060"/>
          </a:xfrm>
          <a:custGeom>
            <a:avLst/>
            <a:gdLst/>
            <a:ahLst/>
            <a:cxnLst/>
            <a:rect l="l" t="t" r="r" b="b"/>
            <a:pathLst>
              <a:path w="184150" h="226059">
                <a:moveTo>
                  <a:pt x="183629" y="172720"/>
                </a:moveTo>
                <a:lnTo>
                  <a:pt x="62077" y="172720"/>
                </a:lnTo>
                <a:lnTo>
                  <a:pt x="62077" y="137160"/>
                </a:lnTo>
                <a:lnTo>
                  <a:pt x="170700" y="137160"/>
                </a:lnTo>
                <a:lnTo>
                  <a:pt x="170700" y="87630"/>
                </a:lnTo>
                <a:lnTo>
                  <a:pt x="62077" y="87630"/>
                </a:lnTo>
                <a:lnTo>
                  <a:pt x="62077" y="53340"/>
                </a:lnTo>
                <a:lnTo>
                  <a:pt x="182016" y="53340"/>
                </a:lnTo>
                <a:lnTo>
                  <a:pt x="182016" y="0"/>
                </a:lnTo>
                <a:lnTo>
                  <a:pt x="0" y="0"/>
                </a:lnTo>
                <a:lnTo>
                  <a:pt x="0" y="53340"/>
                </a:lnTo>
                <a:lnTo>
                  <a:pt x="0" y="87630"/>
                </a:lnTo>
                <a:lnTo>
                  <a:pt x="0" y="137160"/>
                </a:lnTo>
                <a:lnTo>
                  <a:pt x="0" y="172720"/>
                </a:lnTo>
                <a:lnTo>
                  <a:pt x="0" y="226060"/>
                </a:lnTo>
                <a:lnTo>
                  <a:pt x="183629" y="226060"/>
                </a:lnTo>
                <a:lnTo>
                  <a:pt x="183629" y="172720"/>
                </a:lnTo>
                <a:close/>
              </a:path>
            </a:pathLst>
          </a:custGeom>
          <a:solidFill>
            <a:srgbClr val="1C2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00676" y="461730"/>
            <a:ext cx="208203" cy="226301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457987" y="723658"/>
            <a:ext cx="80010" cy="85725"/>
          </a:xfrm>
          <a:custGeom>
            <a:avLst/>
            <a:gdLst/>
            <a:ahLst/>
            <a:cxnLst/>
            <a:rect l="l" t="t" r="r" b="b"/>
            <a:pathLst>
              <a:path w="80009" h="85725">
                <a:moveTo>
                  <a:pt x="79476" y="0"/>
                </a:moveTo>
                <a:lnTo>
                  <a:pt x="0" y="0"/>
                </a:lnTo>
                <a:lnTo>
                  <a:pt x="0" y="85471"/>
                </a:lnTo>
                <a:lnTo>
                  <a:pt x="79476" y="85471"/>
                </a:lnTo>
                <a:lnTo>
                  <a:pt x="79476" y="0"/>
                </a:lnTo>
                <a:close/>
              </a:path>
            </a:pathLst>
          </a:custGeom>
          <a:solidFill>
            <a:srgbClr val="A61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37476" y="723658"/>
            <a:ext cx="122555" cy="85725"/>
          </a:xfrm>
          <a:custGeom>
            <a:avLst/>
            <a:gdLst/>
            <a:ahLst/>
            <a:cxnLst/>
            <a:rect l="l" t="t" r="r" b="b"/>
            <a:pathLst>
              <a:path w="122554" h="85725">
                <a:moveTo>
                  <a:pt x="122478" y="0"/>
                </a:moveTo>
                <a:lnTo>
                  <a:pt x="0" y="0"/>
                </a:lnTo>
                <a:lnTo>
                  <a:pt x="0" y="85471"/>
                </a:lnTo>
                <a:lnTo>
                  <a:pt x="122478" y="85471"/>
                </a:lnTo>
                <a:lnTo>
                  <a:pt x="122478" y="0"/>
                </a:lnTo>
                <a:close/>
              </a:path>
            </a:pathLst>
          </a:custGeom>
          <a:solidFill>
            <a:srgbClr val="EF3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59955" y="723658"/>
            <a:ext cx="162560" cy="85725"/>
          </a:xfrm>
          <a:custGeom>
            <a:avLst/>
            <a:gdLst/>
            <a:ahLst/>
            <a:cxnLst/>
            <a:rect l="l" t="t" r="r" b="b"/>
            <a:pathLst>
              <a:path w="162559" h="85725">
                <a:moveTo>
                  <a:pt x="162102" y="0"/>
                </a:moveTo>
                <a:lnTo>
                  <a:pt x="0" y="0"/>
                </a:lnTo>
                <a:lnTo>
                  <a:pt x="0" y="85471"/>
                </a:lnTo>
                <a:lnTo>
                  <a:pt x="162102" y="85471"/>
                </a:lnTo>
                <a:lnTo>
                  <a:pt x="162102" y="0"/>
                </a:lnTo>
                <a:close/>
              </a:path>
            </a:pathLst>
          </a:custGeom>
          <a:solidFill>
            <a:srgbClr val="F584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21956" y="723658"/>
            <a:ext cx="45085" cy="85725"/>
          </a:xfrm>
          <a:custGeom>
            <a:avLst/>
            <a:gdLst/>
            <a:ahLst/>
            <a:cxnLst/>
            <a:rect l="l" t="t" r="r" b="b"/>
            <a:pathLst>
              <a:path w="45084" h="85725">
                <a:moveTo>
                  <a:pt x="44945" y="0"/>
                </a:moveTo>
                <a:lnTo>
                  <a:pt x="0" y="0"/>
                </a:lnTo>
                <a:lnTo>
                  <a:pt x="0" y="85471"/>
                </a:lnTo>
                <a:lnTo>
                  <a:pt x="44945" y="85471"/>
                </a:lnTo>
                <a:lnTo>
                  <a:pt x="44945" y="0"/>
                </a:lnTo>
                <a:close/>
              </a:path>
            </a:pathLst>
          </a:custGeom>
          <a:solidFill>
            <a:srgbClr val="FEBE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66825" y="723658"/>
            <a:ext cx="186690" cy="85725"/>
          </a:xfrm>
          <a:custGeom>
            <a:avLst/>
            <a:gdLst/>
            <a:ahLst/>
            <a:cxnLst/>
            <a:rect l="l" t="t" r="r" b="b"/>
            <a:pathLst>
              <a:path w="186690" h="85725">
                <a:moveTo>
                  <a:pt x="186524" y="0"/>
                </a:moveTo>
                <a:lnTo>
                  <a:pt x="0" y="0"/>
                </a:lnTo>
                <a:lnTo>
                  <a:pt x="0" y="85471"/>
                </a:lnTo>
                <a:lnTo>
                  <a:pt x="186524" y="85471"/>
                </a:lnTo>
                <a:lnTo>
                  <a:pt x="186524" y="0"/>
                </a:lnTo>
                <a:close/>
              </a:path>
            </a:pathLst>
          </a:custGeom>
          <a:solidFill>
            <a:srgbClr val="FFE9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053337" y="723658"/>
            <a:ext cx="74930" cy="85725"/>
          </a:xfrm>
          <a:custGeom>
            <a:avLst/>
            <a:gdLst/>
            <a:ahLst/>
            <a:cxnLst/>
            <a:rect l="l" t="t" r="r" b="b"/>
            <a:pathLst>
              <a:path w="74930" h="85725">
                <a:moveTo>
                  <a:pt x="74498" y="0"/>
                </a:moveTo>
                <a:lnTo>
                  <a:pt x="0" y="0"/>
                </a:lnTo>
                <a:lnTo>
                  <a:pt x="0" y="85471"/>
                </a:lnTo>
                <a:lnTo>
                  <a:pt x="74498" y="85471"/>
                </a:lnTo>
                <a:lnTo>
                  <a:pt x="74498" y="0"/>
                </a:lnTo>
                <a:close/>
              </a:path>
            </a:pathLst>
          </a:custGeom>
          <a:solidFill>
            <a:srgbClr val="ABCC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127810" y="723658"/>
            <a:ext cx="169545" cy="85725"/>
          </a:xfrm>
          <a:custGeom>
            <a:avLst/>
            <a:gdLst/>
            <a:ahLst/>
            <a:cxnLst/>
            <a:rect l="l" t="t" r="r" b="b"/>
            <a:pathLst>
              <a:path w="169544" h="85725">
                <a:moveTo>
                  <a:pt x="169252" y="0"/>
                </a:moveTo>
                <a:lnTo>
                  <a:pt x="0" y="0"/>
                </a:lnTo>
                <a:lnTo>
                  <a:pt x="0" y="85471"/>
                </a:lnTo>
                <a:lnTo>
                  <a:pt x="169252" y="85471"/>
                </a:lnTo>
                <a:lnTo>
                  <a:pt x="169252" y="0"/>
                </a:lnTo>
                <a:close/>
              </a:path>
            </a:pathLst>
          </a:custGeom>
          <a:solidFill>
            <a:srgbClr val="4AAF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297050" y="723658"/>
            <a:ext cx="72390" cy="85725"/>
          </a:xfrm>
          <a:custGeom>
            <a:avLst/>
            <a:gdLst/>
            <a:ahLst/>
            <a:cxnLst/>
            <a:rect l="l" t="t" r="r" b="b"/>
            <a:pathLst>
              <a:path w="72390" h="85725">
                <a:moveTo>
                  <a:pt x="71894" y="0"/>
                </a:moveTo>
                <a:lnTo>
                  <a:pt x="0" y="0"/>
                </a:lnTo>
                <a:lnTo>
                  <a:pt x="0" y="85471"/>
                </a:lnTo>
                <a:lnTo>
                  <a:pt x="71894" y="85471"/>
                </a:lnTo>
                <a:lnTo>
                  <a:pt x="71894" y="0"/>
                </a:lnTo>
                <a:close/>
              </a:path>
            </a:pathLst>
          </a:custGeom>
          <a:solidFill>
            <a:srgbClr val="069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368945" y="723658"/>
            <a:ext cx="106680" cy="85725"/>
          </a:xfrm>
          <a:custGeom>
            <a:avLst/>
            <a:gdLst/>
            <a:ahLst/>
            <a:cxnLst/>
            <a:rect l="l" t="t" r="r" b="b"/>
            <a:pathLst>
              <a:path w="106680" h="85725">
                <a:moveTo>
                  <a:pt x="106489" y="0"/>
                </a:moveTo>
                <a:lnTo>
                  <a:pt x="0" y="0"/>
                </a:lnTo>
                <a:lnTo>
                  <a:pt x="0" y="85471"/>
                </a:lnTo>
                <a:lnTo>
                  <a:pt x="106489" y="85471"/>
                </a:lnTo>
                <a:lnTo>
                  <a:pt x="106489" y="0"/>
                </a:lnTo>
                <a:close/>
              </a:path>
            </a:pathLst>
          </a:custGeom>
          <a:solidFill>
            <a:srgbClr val="2DB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475435" y="723658"/>
            <a:ext cx="27940" cy="85725"/>
          </a:xfrm>
          <a:custGeom>
            <a:avLst/>
            <a:gdLst/>
            <a:ahLst/>
            <a:cxnLst/>
            <a:rect l="l" t="t" r="r" b="b"/>
            <a:pathLst>
              <a:path w="27940" h="85725">
                <a:moveTo>
                  <a:pt x="27927" y="0"/>
                </a:moveTo>
                <a:lnTo>
                  <a:pt x="0" y="0"/>
                </a:lnTo>
                <a:lnTo>
                  <a:pt x="0" y="85471"/>
                </a:lnTo>
                <a:lnTo>
                  <a:pt x="27927" y="85471"/>
                </a:lnTo>
                <a:lnTo>
                  <a:pt x="27927" y="0"/>
                </a:lnTo>
                <a:close/>
              </a:path>
            </a:pathLst>
          </a:custGeom>
          <a:solidFill>
            <a:srgbClr val="1598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503362" y="723658"/>
            <a:ext cx="114300" cy="85725"/>
          </a:xfrm>
          <a:custGeom>
            <a:avLst/>
            <a:gdLst/>
            <a:ahLst/>
            <a:cxnLst/>
            <a:rect l="l" t="t" r="r" b="b"/>
            <a:pathLst>
              <a:path w="114300" h="85725">
                <a:moveTo>
                  <a:pt x="114147" y="0"/>
                </a:moveTo>
                <a:lnTo>
                  <a:pt x="0" y="0"/>
                </a:lnTo>
                <a:lnTo>
                  <a:pt x="0" y="85471"/>
                </a:lnTo>
                <a:lnTo>
                  <a:pt x="114147" y="85471"/>
                </a:lnTo>
                <a:lnTo>
                  <a:pt x="114147" y="0"/>
                </a:lnTo>
                <a:close/>
              </a:path>
            </a:pathLst>
          </a:custGeom>
          <a:solidFill>
            <a:srgbClr val="025F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617510" y="723658"/>
            <a:ext cx="195580" cy="85725"/>
          </a:xfrm>
          <a:custGeom>
            <a:avLst/>
            <a:gdLst/>
            <a:ahLst/>
            <a:cxnLst/>
            <a:rect l="l" t="t" r="r" b="b"/>
            <a:pathLst>
              <a:path w="195580" h="85725">
                <a:moveTo>
                  <a:pt x="195567" y="0"/>
                </a:moveTo>
                <a:lnTo>
                  <a:pt x="0" y="0"/>
                </a:lnTo>
                <a:lnTo>
                  <a:pt x="0" y="85471"/>
                </a:lnTo>
                <a:lnTo>
                  <a:pt x="195567" y="85471"/>
                </a:lnTo>
                <a:lnTo>
                  <a:pt x="195567" y="0"/>
                </a:lnTo>
                <a:close/>
              </a:path>
            </a:pathLst>
          </a:custGeom>
          <a:solidFill>
            <a:srgbClr val="1C2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51122" y="9629344"/>
            <a:ext cx="1366359" cy="11632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35352" y="9624025"/>
            <a:ext cx="1077084" cy="121645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41205" y="9624019"/>
            <a:ext cx="1653727" cy="1216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8754" y="2834554"/>
            <a:ext cx="6954890" cy="1797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700" b="0" i="0">
                <a:solidFill>
                  <a:schemeClr val="bg1"/>
                </a:solidFill>
                <a:latin typeface="HelveticaNeueLTStd-Lt"/>
                <a:cs typeface="HelveticaNeueLTStd-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9100" y="9598104"/>
            <a:ext cx="212725" cy="161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8754" y="2834554"/>
            <a:ext cx="5502275" cy="1797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>
              <a:lnSpc>
                <a:spcPts val="6970"/>
              </a:lnSpc>
              <a:spcBef>
                <a:spcPts val="100"/>
              </a:spcBef>
            </a:pPr>
            <a:r>
              <a:rPr spc="-30" dirty="0"/>
              <a:t>SAFETY</a:t>
            </a:r>
          </a:p>
          <a:p>
            <a:pPr marL="12700">
              <a:lnSpc>
                <a:spcPts val="6970"/>
              </a:lnSpc>
            </a:pPr>
            <a:r>
              <a:rPr b="1" spc="-270" dirty="0">
                <a:latin typeface="Helvetica Neue LT Std 75"/>
                <a:cs typeface="Helvetica Neue LT Std 75"/>
              </a:rPr>
              <a:t>D</a:t>
            </a:r>
            <a:r>
              <a:rPr b="1" spc="-765" dirty="0">
                <a:latin typeface="Helvetica Neue LT Std 75"/>
                <a:cs typeface="Helvetica Neue LT Std 75"/>
              </a:rPr>
              <a:t>AT</a:t>
            </a:r>
            <a:r>
              <a:rPr b="1" dirty="0">
                <a:latin typeface="Helvetica Neue LT Std 75"/>
                <a:cs typeface="Helvetica Neue LT Std 75"/>
              </a:rPr>
              <a:t>A</a:t>
            </a:r>
            <a:r>
              <a:rPr b="1" spc="-540" dirty="0">
                <a:latin typeface="Helvetica Neue LT Std 75"/>
                <a:cs typeface="Helvetica Neue LT Std 75"/>
              </a:rPr>
              <a:t> </a:t>
            </a:r>
            <a:r>
              <a:rPr b="1" spc="-185" dirty="0">
                <a:latin typeface="Helvetica Neue LT Std 75"/>
                <a:cs typeface="Helvetica Neue LT Std 75"/>
              </a:rPr>
              <a:t>S</a:t>
            </a:r>
            <a:r>
              <a:rPr b="1" spc="-340" dirty="0">
                <a:latin typeface="Helvetica Neue LT Std 75"/>
                <a:cs typeface="Helvetica Neue LT Std 75"/>
              </a:rPr>
              <a:t>H</a:t>
            </a:r>
            <a:r>
              <a:rPr b="1" spc="-305" dirty="0">
                <a:latin typeface="Helvetica Neue LT Std 75"/>
                <a:cs typeface="Helvetica Neue LT Std 75"/>
              </a:rPr>
              <a:t>E</a:t>
            </a:r>
            <a:r>
              <a:rPr b="1" spc="-55" dirty="0">
                <a:latin typeface="Helvetica Neue LT Std 75"/>
                <a:cs typeface="Helvetica Neue LT Std 75"/>
              </a:rPr>
              <a:t>E</a:t>
            </a:r>
            <a:r>
              <a:rPr b="1" spc="-225" dirty="0">
                <a:latin typeface="Helvetica Neue LT Std 75"/>
                <a:cs typeface="Helvetica Neue LT Std 75"/>
              </a:rPr>
              <a:t>T</a:t>
            </a:r>
            <a:r>
              <a:rPr b="1" dirty="0">
                <a:latin typeface="Helvetica Neue LT Std 75"/>
                <a:cs typeface="Helvetica Neue LT Std 75"/>
              </a:rPr>
              <a:t>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57200" y="1579552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16.</a:t>
            </a:r>
            <a:r>
              <a:rPr sz="11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OTHER</a:t>
            </a:r>
            <a:r>
              <a:rPr sz="11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INFORMATION</a:t>
            </a:r>
            <a:endParaRPr sz="1100">
              <a:latin typeface="Helvetica Neue LT Pro 75"/>
              <a:cs typeface="Helvetica Neue LT Pro 75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812213"/>
              </p:ext>
            </p:extLst>
          </p:nvPr>
        </p:nvGraphicFramePr>
        <p:xfrm>
          <a:off x="457200" y="3941498"/>
          <a:ext cx="6692899" cy="923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2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0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900" b="1" spc="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HISTORY</a:t>
                      </a:r>
                      <a:endParaRPr sz="900">
                        <a:latin typeface="Helvetica Neue LT Pro 75"/>
                        <a:cs typeface="Helvetica Neue LT Pro 75"/>
                      </a:endParaRPr>
                    </a:p>
                  </a:txBody>
                  <a:tcPr marL="0" marR="0" marT="74295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171450">
                        <a:lnSpc>
                          <a:spcPts val="969"/>
                        </a:lnSpc>
                        <a:spcBef>
                          <a:spcPts val="229"/>
                        </a:spcBef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Date</a:t>
                      </a:r>
                      <a:r>
                        <a:rPr sz="900" spc="-2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of</a:t>
                      </a:r>
                      <a:r>
                        <a:rPr sz="900" spc="-2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printing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ts val="969"/>
                        </a:lnSpc>
                        <a:spcBef>
                          <a:spcPts val="229"/>
                        </a:spcBef>
                      </a:pPr>
                      <a:r>
                        <a:rPr lang="en-US"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23-12-2015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171450">
                        <a:lnSpc>
                          <a:spcPts val="900"/>
                        </a:lnSpc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Date</a:t>
                      </a:r>
                      <a:r>
                        <a:rPr sz="900" spc="-2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of</a:t>
                      </a:r>
                      <a:r>
                        <a:rPr sz="900" spc="-2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issue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ts val="900"/>
                        </a:lnSpc>
                      </a:pPr>
                      <a:r>
                        <a:rPr lang="en-US"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01-12-2021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171450">
                        <a:lnSpc>
                          <a:spcPts val="900"/>
                        </a:lnSpc>
                      </a:pP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Revision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ts val="900"/>
                        </a:lnSpc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1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171450">
                        <a:lnSpc>
                          <a:spcPts val="900"/>
                        </a:lnSpc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Date</a:t>
                      </a:r>
                      <a:r>
                        <a:rPr sz="900" spc="-2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of</a:t>
                      </a:r>
                      <a:r>
                        <a:rPr sz="900" spc="-1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previous</a:t>
                      </a:r>
                      <a:r>
                        <a:rPr sz="900" spc="-1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issue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ts val="900"/>
                        </a:lnSpc>
                      </a:pP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No</a:t>
                      </a:r>
                      <a:r>
                        <a:rPr sz="900" spc="-3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previous</a:t>
                      </a:r>
                      <a:r>
                        <a:rPr sz="900" spc="-3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validation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171450">
                        <a:lnSpc>
                          <a:spcPts val="930"/>
                        </a:lnSpc>
                      </a:pP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Version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ts val="930"/>
                        </a:lnSpc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2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457200" y="5165029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15950" y="1872488"/>
            <a:ext cx="170370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NATIONAL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FIRE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PROTECTION </a:t>
            </a:r>
            <a:r>
              <a:rPr sz="900" b="1" spc="-2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ASSOCIATION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(U.S.A.)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5950" y="4917440"/>
            <a:ext cx="6548120" cy="873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Indicates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information that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has changed from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previously issued version.</a:t>
            </a:r>
            <a:endParaRPr sz="900">
              <a:latin typeface="HelveticaNeueLTPro-Md"/>
              <a:cs typeface="HelveticaNeueLTPro-Md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000">
              <a:latin typeface="HelveticaNeueLTPro-Md"/>
              <a:cs typeface="HelveticaNeueLTPro-Md"/>
            </a:endParaRPr>
          </a:p>
          <a:p>
            <a:pPr marL="12700">
              <a:lnSpc>
                <a:spcPct val="100000"/>
              </a:lnSpc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DISCLAIMER</a:t>
            </a:r>
            <a:endParaRPr sz="900">
              <a:latin typeface="Helvetica Neue LT Pro 75"/>
              <a:cs typeface="Helvetica Neue LT Pro 75"/>
            </a:endParaRPr>
          </a:p>
          <a:p>
            <a:pPr marL="12700" marR="5080" algn="just">
              <a:lnSpc>
                <a:spcPct val="100000"/>
              </a:lnSpc>
              <a:spcBef>
                <a:spcPts val="560"/>
              </a:spcBef>
            </a:pP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Information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contained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 this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 safety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data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sheet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 believed 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reliable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given in good faith, but no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representation, guarantee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warranties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kind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made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its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accuracy,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suitability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particular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application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results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obtained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them.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user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decides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what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safety </a:t>
            </a:r>
            <a:r>
              <a:rPr sz="7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measures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necessary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to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safely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material,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either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alone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combination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other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materials.</a:t>
            </a:r>
            <a:endParaRPr sz="700">
              <a:latin typeface="HelveticaNeueLTPro-Md"/>
              <a:cs typeface="HelveticaNeueLTPro-Md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033730" y="2018293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09">
                <a:moveTo>
                  <a:pt x="446138" y="0"/>
                </a:moveTo>
                <a:lnTo>
                  <a:pt x="0" y="446138"/>
                </a:lnTo>
                <a:lnTo>
                  <a:pt x="446138" y="892276"/>
                </a:lnTo>
                <a:lnTo>
                  <a:pt x="892276" y="446138"/>
                </a:lnTo>
                <a:lnTo>
                  <a:pt x="446138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385969" y="2263907"/>
            <a:ext cx="18796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300" dirty="0">
                <a:latin typeface="Helvetica Neue LT Pro 75"/>
                <a:cs typeface="Helvetica Neue LT Pro 75"/>
              </a:rPr>
              <a:t>2</a:t>
            </a:r>
            <a:endParaRPr sz="2300" dirty="0">
              <a:latin typeface="Helvetica Neue LT Pro 75"/>
              <a:cs typeface="Helvetica Neue LT Pro 75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581243" y="2011943"/>
            <a:ext cx="1791335" cy="1351280"/>
            <a:chOff x="2581243" y="5699335"/>
            <a:chExt cx="1791335" cy="1351280"/>
          </a:xfrm>
        </p:grpSpPr>
        <p:sp>
          <p:nvSpPr>
            <p:cNvPr id="39" name="object 39"/>
            <p:cNvSpPr/>
            <p:nvPr/>
          </p:nvSpPr>
          <p:spPr>
            <a:xfrm>
              <a:off x="3033730" y="5705685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587593" y="6151822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587593" y="6151822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479867" y="6151822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solidFill>
              <a:srgbClr val="FFE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2961599" y="2679088"/>
            <a:ext cx="10585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00"/>
              </a:lnSpc>
              <a:spcBef>
                <a:spcPts val="100"/>
              </a:spcBef>
            </a:pPr>
            <a:r>
              <a:rPr lang="en-US" sz="2300" b="1" dirty="0">
                <a:solidFill>
                  <a:srgbClr val="231F20"/>
                </a:solidFill>
                <a:latin typeface="Helvetica Neue LT Pro 75"/>
                <a:cs typeface="Helvetica Neue LT Pro 75"/>
              </a:rPr>
              <a:t>2</a:t>
            </a:r>
            <a:r>
              <a:rPr lang="en-US" sz="2300" dirty="0">
                <a:latin typeface="Helvetica Neue LT Pro 75"/>
                <a:cs typeface="Helvetica Neue LT Pro 75"/>
              </a:rPr>
              <a:t>       </a:t>
            </a:r>
            <a:r>
              <a:rPr sz="2300" b="1" dirty="0">
                <a:solidFill>
                  <a:srgbClr val="231F20"/>
                </a:solidFill>
                <a:latin typeface="Helvetica Neue LT Pro 75"/>
                <a:cs typeface="Helvetica Neue LT Pro 75"/>
              </a:rPr>
              <a:t>0</a:t>
            </a:r>
            <a:endParaRPr sz="2300" dirty="0">
              <a:latin typeface="Helvetica Neue LT Pro 75"/>
              <a:cs typeface="Helvetica Neue LT Pro 75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027380" y="2458080"/>
            <a:ext cx="1351280" cy="1351280"/>
            <a:chOff x="3027380" y="6145472"/>
            <a:chExt cx="1351280" cy="1351280"/>
          </a:xfrm>
        </p:grpSpPr>
        <p:sp>
          <p:nvSpPr>
            <p:cNvPr id="45" name="object 45"/>
            <p:cNvSpPr/>
            <p:nvPr/>
          </p:nvSpPr>
          <p:spPr>
            <a:xfrm>
              <a:off x="3479867" y="6151822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033730" y="6597959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2406086" y="2398269"/>
            <a:ext cx="415290" cy="151836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40005">
              <a:lnSpc>
                <a:spcPct val="74100"/>
              </a:lnSpc>
              <a:spcBef>
                <a:spcPts val="380"/>
              </a:spcBef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He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lth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48" name="object 48"/>
          <p:cNvSpPr txBox="1"/>
          <p:nvPr/>
        </p:nvSpPr>
        <p:spPr>
          <a:xfrm>
            <a:off x="2798460" y="3541269"/>
            <a:ext cx="425450" cy="2641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3495" marR="5080" indent="-11430">
              <a:lnSpc>
                <a:spcPct val="74100"/>
              </a:lnSpc>
              <a:spcBef>
                <a:spcPts val="380"/>
              </a:spcBef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ci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 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zar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753534" y="1963928"/>
            <a:ext cx="887081" cy="151836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ct val="74100"/>
              </a:lnSpc>
              <a:spcBef>
                <a:spcPts val="38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Fl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lang="en-US"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bili</a:t>
            </a:r>
            <a:r>
              <a:rPr sz="900" spc="3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y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179823" y="2425700"/>
            <a:ext cx="549910" cy="2641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ct val="74100"/>
              </a:lnSpc>
              <a:spcBef>
                <a:spcPts val="38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bili</a:t>
            </a:r>
            <a:r>
              <a:rPr sz="900" spc="3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y 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30" name="object 8">
            <a:extLst>
              <a:ext uri="{FF2B5EF4-FFF2-40B4-BE49-F238E27FC236}">
                <a16:creationId xmlns:a16="http://schemas.microsoft.com/office/drawing/2014/main" id="{D06DF84B-7D6A-4084-A882-649F0F1641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4813300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GRIP &amp; SEAL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4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398" y="10058391"/>
                </a:moveTo>
                <a:lnTo>
                  <a:pt x="0" y="10058391"/>
                </a:lnTo>
                <a:lnTo>
                  <a:pt x="0" y="0"/>
                </a:lnTo>
                <a:lnTo>
                  <a:pt x="7772398" y="0"/>
                </a:lnTo>
                <a:lnTo>
                  <a:pt x="7772398" y="10058391"/>
                </a:lnTo>
                <a:close/>
              </a:path>
            </a:pathLst>
          </a:custGeom>
          <a:solidFill>
            <a:srgbClr val="0855A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4050791"/>
            <a:ext cx="7772400" cy="5964555"/>
            <a:chOff x="0" y="4050791"/>
            <a:chExt cx="7772400" cy="59645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811" y="4929847"/>
              <a:ext cx="7744588" cy="508531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42015" y="623754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343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86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050791"/>
              <a:ext cx="7772400" cy="34922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196" y="9116817"/>
              <a:ext cx="1024524" cy="4851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8872" y="9170974"/>
              <a:ext cx="134666" cy="15048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47604" y="9169682"/>
              <a:ext cx="136525" cy="151765"/>
            </a:xfrm>
            <a:custGeom>
              <a:avLst/>
              <a:gdLst/>
              <a:ahLst/>
              <a:cxnLst/>
              <a:rect l="l" t="t" r="r" b="b"/>
              <a:pathLst>
                <a:path w="136525" h="151765">
                  <a:moveTo>
                    <a:pt x="66090" y="83629"/>
                  </a:moveTo>
                  <a:lnTo>
                    <a:pt x="52920" y="84929"/>
                  </a:lnTo>
                  <a:lnTo>
                    <a:pt x="43510" y="88826"/>
                  </a:lnTo>
                  <a:lnTo>
                    <a:pt x="37862" y="95320"/>
                  </a:lnTo>
                  <a:lnTo>
                    <a:pt x="35979" y="104406"/>
                  </a:lnTo>
                  <a:lnTo>
                    <a:pt x="35979" y="114046"/>
                  </a:lnTo>
                  <a:lnTo>
                    <a:pt x="68249" y="127863"/>
                  </a:lnTo>
                  <a:lnTo>
                    <a:pt x="82452" y="126494"/>
                  </a:lnTo>
                  <a:lnTo>
                    <a:pt x="92587" y="122386"/>
                  </a:lnTo>
                  <a:lnTo>
                    <a:pt x="98662" y="115540"/>
                  </a:lnTo>
                  <a:lnTo>
                    <a:pt x="100685" y="105956"/>
                  </a:lnTo>
                  <a:lnTo>
                    <a:pt x="98518" y="96188"/>
                  </a:lnTo>
                  <a:lnTo>
                    <a:pt x="92022" y="89211"/>
                  </a:lnTo>
                  <a:lnTo>
                    <a:pt x="81209" y="85024"/>
                  </a:lnTo>
                  <a:lnTo>
                    <a:pt x="66090" y="83629"/>
                  </a:lnTo>
                  <a:close/>
                </a:path>
                <a:path w="136525" h="151765">
                  <a:moveTo>
                    <a:pt x="42341" y="44704"/>
                  </a:moveTo>
                  <a:lnTo>
                    <a:pt x="6045" y="44704"/>
                  </a:lnTo>
                  <a:lnTo>
                    <a:pt x="6817" y="32446"/>
                  </a:lnTo>
                  <a:lnTo>
                    <a:pt x="9139" y="22413"/>
                  </a:lnTo>
                  <a:lnTo>
                    <a:pt x="50753" y="556"/>
                  </a:lnTo>
                  <a:lnTo>
                    <a:pt x="67614" y="0"/>
                  </a:lnTo>
                  <a:lnTo>
                    <a:pt x="86018" y="688"/>
                  </a:lnTo>
                  <a:lnTo>
                    <a:pt x="127961" y="17789"/>
                  </a:lnTo>
                  <a:lnTo>
                    <a:pt x="135928" y="53047"/>
                  </a:lnTo>
                  <a:lnTo>
                    <a:pt x="135928" y="150037"/>
                  </a:lnTo>
                  <a:lnTo>
                    <a:pt x="100380" y="150037"/>
                  </a:lnTo>
                  <a:lnTo>
                    <a:pt x="102108" y="129705"/>
                  </a:lnTo>
                  <a:lnTo>
                    <a:pt x="101155" y="129552"/>
                  </a:lnTo>
                  <a:lnTo>
                    <a:pt x="94355" y="139265"/>
                  </a:lnTo>
                  <a:lnTo>
                    <a:pt x="84204" y="146207"/>
                  </a:lnTo>
                  <a:lnTo>
                    <a:pt x="70705" y="150374"/>
                  </a:lnTo>
                  <a:lnTo>
                    <a:pt x="53860" y="151765"/>
                  </a:lnTo>
                  <a:lnTo>
                    <a:pt x="30282" y="148904"/>
                  </a:lnTo>
                  <a:lnTo>
                    <a:pt x="13452" y="140319"/>
                  </a:lnTo>
                  <a:lnTo>
                    <a:pt x="3361" y="126004"/>
                  </a:lnTo>
                  <a:lnTo>
                    <a:pt x="0" y="105956"/>
                  </a:lnTo>
                  <a:lnTo>
                    <a:pt x="3439" y="85740"/>
                  </a:lnTo>
                  <a:lnTo>
                    <a:pt x="13762" y="71307"/>
                  </a:lnTo>
                  <a:lnTo>
                    <a:pt x="30973" y="62650"/>
                  </a:lnTo>
                  <a:lnTo>
                    <a:pt x="55079" y="59766"/>
                  </a:lnTo>
                  <a:lnTo>
                    <a:pt x="71657" y="60817"/>
                  </a:lnTo>
                  <a:lnTo>
                    <a:pt x="84623" y="63974"/>
                  </a:lnTo>
                  <a:lnTo>
                    <a:pt x="93974" y="69244"/>
                  </a:lnTo>
                  <a:lnTo>
                    <a:pt x="99707" y="76631"/>
                  </a:lnTo>
                  <a:lnTo>
                    <a:pt x="100380" y="76631"/>
                  </a:lnTo>
                  <a:lnTo>
                    <a:pt x="100380" y="52590"/>
                  </a:lnTo>
                  <a:lnTo>
                    <a:pt x="100380" y="41008"/>
                  </a:lnTo>
                  <a:lnTo>
                    <a:pt x="98361" y="33337"/>
                  </a:lnTo>
                  <a:lnTo>
                    <a:pt x="69494" y="23888"/>
                  </a:lnTo>
                  <a:lnTo>
                    <a:pt x="57611" y="25190"/>
                  </a:lnTo>
                  <a:lnTo>
                    <a:pt x="49126" y="29095"/>
                  </a:lnTo>
                  <a:lnTo>
                    <a:pt x="44037" y="35600"/>
                  </a:lnTo>
                  <a:lnTo>
                    <a:pt x="42341" y="44704"/>
                  </a:lnTo>
                  <a:close/>
                </a:path>
              </a:pathLst>
            </a:custGeom>
            <a:ln w="4241">
              <a:solidFill>
                <a:srgbClr val="4DAE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1103" y="9170974"/>
              <a:ext cx="132486" cy="14872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99815" y="9169679"/>
              <a:ext cx="133985" cy="150495"/>
            </a:xfrm>
            <a:custGeom>
              <a:avLst/>
              <a:gdLst/>
              <a:ahLst/>
              <a:cxnLst/>
              <a:rect l="l" t="t" r="r" b="b"/>
              <a:pathLst>
                <a:path w="133984" h="150495">
                  <a:moveTo>
                    <a:pt x="0" y="1714"/>
                  </a:moveTo>
                  <a:lnTo>
                    <a:pt x="35242" y="1714"/>
                  </a:lnTo>
                  <a:lnTo>
                    <a:pt x="33858" y="26695"/>
                  </a:lnTo>
                  <a:lnTo>
                    <a:pt x="34582" y="26822"/>
                  </a:lnTo>
                  <a:lnTo>
                    <a:pt x="41408" y="15082"/>
                  </a:lnTo>
                  <a:lnTo>
                    <a:pt x="51447" y="6700"/>
                  </a:lnTo>
                  <a:lnTo>
                    <a:pt x="64696" y="1674"/>
                  </a:lnTo>
                  <a:lnTo>
                    <a:pt x="81153" y="0"/>
                  </a:lnTo>
                  <a:lnTo>
                    <a:pt x="104172" y="3068"/>
                  </a:lnTo>
                  <a:lnTo>
                    <a:pt x="120615" y="12266"/>
                  </a:lnTo>
                  <a:lnTo>
                    <a:pt x="130480" y="27587"/>
                  </a:lnTo>
                  <a:lnTo>
                    <a:pt x="133769" y="49022"/>
                  </a:lnTo>
                  <a:lnTo>
                    <a:pt x="133769" y="150037"/>
                  </a:lnTo>
                  <a:lnTo>
                    <a:pt x="98209" y="150037"/>
                  </a:lnTo>
                  <a:lnTo>
                    <a:pt x="98209" y="55105"/>
                  </a:lnTo>
                  <a:lnTo>
                    <a:pt x="97447" y="44704"/>
                  </a:lnTo>
                  <a:lnTo>
                    <a:pt x="94882" y="37429"/>
                  </a:lnTo>
                  <a:lnTo>
                    <a:pt x="89695" y="32234"/>
                  </a:lnTo>
                  <a:lnTo>
                    <a:pt x="81871" y="29118"/>
                  </a:lnTo>
                  <a:lnTo>
                    <a:pt x="71399" y="28079"/>
                  </a:lnTo>
                  <a:lnTo>
                    <a:pt x="55714" y="30203"/>
                  </a:lnTo>
                  <a:lnTo>
                    <a:pt x="44510" y="36577"/>
                  </a:lnTo>
                  <a:lnTo>
                    <a:pt x="37788" y="47201"/>
                  </a:lnTo>
                  <a:lnTo>
                    <a:pt x="35547" y="62077"/>
                  </a:lnTo>
                  <a:lnTo>
                    <a:pt x="35547" y="150037"/>
                  </a:lnTo>
                  <a:lnTo>
                    <a:pt x="0" y="150037"/>
                  </a:lnTo>
                  <a:lnTo>
                    <a:pt x="0" y="1714"/>
                  </a:lnTo>
                  <a:close/>
                </a:path>
              </a:pathLst>
            </a:custGeom>
            <a:ln w="4241">
              <a:solidFill>
                <a:srgbClr val="4DAE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3749" y="9170784"/>
              <a:ext cx="134718" cy="15082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42454" y="9169492"/>
              <a:ext cx="136525" cy="152400"/>
            </a:xfrm>
            <a:custGeom>
              <a:avLst/>
              <a:gdLst/>
              <a:ahLst/>
              <a:cxnLst/>
              <a:rect l="l" t="t" r="r" b="b"/>
              <a:pathLst>
                <a:path w="136525" h="152400">
                  <a:moveTo>
                    <a:pt x="130632" y="42697"/>
                  </a:moveTo>
                  <a:lnTo>
                    <a:pt x="95872" y="42697"/>
                  </a:lnTo>
                  <a:lnTo>
                    <a:pt x="95669" y="41465"/>
                  </a:lnTo>
                  <a:lnTo>
                    <a:pt x="95504" y="40551"/>
                  </a:lnTo>
                  <a:lnTo>
                    <a:pt x="95427" y="39890"/>
                  </a:lnTo>
                  <a:lnTo>
                    <a:pt x="94678" y="32778"/>
                  </a:lnTo>
                  <a:lnTo>
                    <a:pt x="92621" y="28308"/>
                  </a:lnTo>
                  <a:lnTo>
                    <a:pt x="89293" y="26581"/>
                  </a:lnTo>
                  <a:lnTo>
                    <a:pt x="85940" y="24803"/>
                  </a:lnTo>
                  <a:lnTo>
                    <a:pt x="77762" y="23926"/>
                  </a:lnTo>
                  <a:lnTo>
                    <a:pt x="64833" y="23926"/>
                  </a:lnTo>
                  <a:lnTo>
                    <a:pt x="52694" y="25052"/>
                  </a:lnTo>
                  <a:lnTo>
                    <a:pt x="44018" y="28428"/>
                  </a:lnTo>
                  <a:lnTo>
                    <a:pt x="38808" y="34053"/>
                  </a:lnTo>
                  <a:lnTo>
                    <a:pt x="37071" y="41922"/>
                  </a:lnTo>
                  <a:lnTo>
                    <a:pt x="37071" y="50101"/>
                  </a:lnTo>
                  <a:lnTo>
                    <a:pt x="75082" y="60236"/>
                  </a:lnTo>
                  <a:lnTo>
                    <a:pt x="92418" y="61563"/>
                  </a:lnTo>
                  <a:lnTo>
                    <a:pt x="129598" y="75498"/>
                  </a:lnTo>
                  <a:lnTo>
                    <a:pt x="136055" y="104013"/>
                  </a:lnTo>
                  <a:lnTo>
                    <a:pt x="135100" y="116530"/>
                  </a:lnTo>
                  <a:lnTo>
                    <a:pt x="99428" y="149464"/>
                  </a:lnTo>
                  <a:lnTo>
                    <a:pt x="65938" y="152095"/>
                  </a:lnTo>
                  <a:lnTo>
                    <a:pt x="48420" y="151499"/>
                  </a:lnTo>
                  <a:lnTo>
                    <a:pt x="7843" y="136863"/>
                  </a:lnTo>
                  <a:lnTo>
                    <a:pt x="0" y="107238"/>
                  </a:lnTo>
                  <a:lnTo>
                    <a:pt x="0" y="103530"/>
                  </a:lnTo>
                  <a:lnTo>
                    <a:pt x="36880" y="103530"/>
                  </a:lnTo>
                  <a:lnTo>
                    <a:pt x="36385" y="105600"/>
                  </a:lnTo>
                  <a:lnTo>
                    <a:pt x="36093" y="107238"/>
                  </a:lnTo>
                  <a:lnTo>
                    <a:pt x="66395" y="128206"/>
                  </a:lnTo>
                  <a:lnTo>
                    <a:pt x="81114" y="126984"/>
                  </a:lnTo>
                  <a:lnTo>
                    <a:pt x="91627" y="123317"/>
                  </a:lnTo>
                  <a:lnTo>
                    <a:pt x="97935" y="117201"/>
                  </a:lnTo>
                  <a:lnTo>
                    <a:pt x="100037" y="108635"/>
                  </a:lnTo>
                  <a:lnTo>
                    <a:pt x="98719" y="100442"/>
                  </a:lnTo>
                  <a:lnTo>
                    <a:pt x="94764" y="94588"/>
                  </a:lnTo>
                  <a:lnTo>
                    <a:pt x="88175" y="91074"/>
                  </a:lnTo>
                  <a:lnTo>
                    <a:pt x="78955" y="89903"/>
                  </a:lnTo>
                  <a:lnTo>
                    <a:pt x="57161" y="89333"/>
                  </a:lnTo>
                  <a:lnTo>
                    <a:pt x="39439" y="87634"/>
                  </a:lnTo>
                  <a:lnTo>
                    <a:pt x="4859" y="67036"/>
                  </a:lnTo>
                  <a:lnTo>
                    <a:pt x="1079" y="43497"/>
                  </a:lnTo>
                  <a:lnTo>
                    <a:pt x="1939" y="31787"/>
                  </a:lnTo>
                  <a:lnTo>
                    <a:pt x="35059" y="2273"/>
                  </a:lnTo>
                  <a:lnTo>
                    <a:pt x="67945" y="0"/>
                  </a:lnTo>
                  <a:lnTo>
                    <a:pt x="84960" y="550"/>
                  </a:lnTo>
                  <a:lnTo>
                    <a:pt x="123420" y="14093"/>
                  </a:lnTo>
                  <a:lnTo>
                    <a:pt x="129831" y="31102"/>
                  </a:lnTo>
                  <a:lnTo>
                    <a:pt x="130632" y="42697"/>
                  </a:lnTo>
                  <a:close/>
                </a:path>
              </a:pathLst>
            </a:custGeom>
            <a:ln w="4241">
              <a:solidFill>
                <a:srgbClr val="4DAE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3246" y="9170974"/>
              <a:ext cx="134619" cy="15048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81944" y="9169682"/>
              <a:ext cx="136525" cy="151765"/>
            </a:xfrm>
            <a:custGeom>
              <a:avLst/>
              <a:gdLst/>
              <a:ahLst/>
              <a:cxnLst/>
              <a:rect l="l" t="t" r="r" b="b"/>
              <a:pathLst>
                <a:path w="136525" h="151765">
                  <a:moveTo>
                    <a:pt x="66116" y="83629"/>
                  </a:moveTo>
                  <a:lnTo>
                    <a:pt x="52945" y="84929"/>
                  </a:lnTo>
                  <a:lnTo>
                    <a:pt x="43535" y="88826"/>
                  </a:lnTo>
                  <a:lnTo>
                    <a:pt x="37887" y="95320"/>
                  </a:lnTo>
                  <a:lnTo>
                    <a:pt x="36004" y="104406"/>
                  </a:lnTo>
                  <a:lnTo>
                    <a:pt x="36004" y="114046"/>
                  </a:lnTo>
                  <a:lnTo>
                    <a:pt x="68275" y="127863"/>
                  </a:lnTo>
                  <a:lnTo>
                    <a:pt x="82456" y="126494"/>
                  </a:lnTo>
                  <a:lnTo>
                    <a:pt x="92594" y="122386"/>
                  </a:lnTo>
                  <a:lnTo>
                    <a:pt x="98680" y="115540"/>
                  </a:lnTo>
                  <a:lnTo>
                    <a:pt x="100711" y="105956"/>
                  </a:lnTo>
                  <a:lnTo>
                    <a:pt x="98545" y="96188"/>
                  </a:lnTo>
                  <a:lnTo>
                    <a:pt x="92052" y="89211"/>
                  </a:lnTo>
                  <a:lnTo>
                    <a:pt x="81240" y="85024"/>
                  </a:lnTo>
                  <a:lnTo>
                    <a:pt x="66116" y="83629"/>
                  </a:lnTo>
                  <a:close/>
                </a:path>
                <a:path w="136525" h="151765">
                  <a:moveTo>
                    <a:pt x="42367" y="44704"/>
                  </a:moveTo>
                  <a:lnTo>
                    <a:pt x="6032" y="44704"/>
                  </a:lnTo>
                  <a:lnTo>
                    <a:pt x="6812" y="32446"/>
                  </a:lnTo>
                  <a:lnTo>
                    <a:pt x="9145" y="22413"/>
                  </a:lnTo>
                  <a:lnTo>
                    <a:pt x="50792" y="556"/>
                  </a:lnTo>
                  <a:lnTo>
                    <a:pt x="67665" y="0"/>
                  </a:lnTo>
                  <a:lnTo>
                    <a:pt x="86068" y="688"/>
                  </a:lnTo>
                  <a:lnTo>
                    <a:pt x="127980" y="17789"/>
                  </a:lnTo>
                  <a:lnTo>
                    <a:pt x="135915" y="53047"/>
                  </a:lnTo>
                  <a:lnTo>
                    <a:pt x="135915" y="150037"/>
                  </a:lnTo>
                  <a:lnTo>
                    <a:pt x="100406" y="150037"/>
                  </a:lnTo>
                  <a:lnTo>
                    <a:pt x="102108" y="129705"/>
                  </a:lnTo>
                  <a:lnTo>
                    <a:pt x="101193" y="129552"/>
                  </a:lnTo>
                  <a:lnTo>
                    <a:pt x="94399" y="139265"/>
                  </a:lnTo>
                  <a:lnTo>
                    <a:pt x="84239" y="146207"/>
                  </a:lnTo>
                  <a:lnTo>
                    <a:pt x="70725" y="150374"/>
                  </a:lnTo>
                  <a:lnTo>
                    <a:pt x="53873" y="151765"/>
                  </a:lnTo>
                  <a:lnTo>
                    <a:pt x="30303" y="148904"/>
                  </a:lnTo>
                  <a:lnTo>
                    <a:pt x="13468" y="140319"/>
                  </a:lnTo>
                  <a:lnTo>
                    <a:pt x="3367" y="126004"/>
                  </a:lnTo>
                  <a:lnTo>
                    <a:pt x="0" y="105956"/>
                  </a:lnTo>
                  <a:lnTo>
                    <a:pt x="3441" y="85740"/>
                  </a:lnTo>
                  <a:lnTo>
                    <a:pt x="13768" y="71307"/>
                  </a:lnTo>
                  <a:lnTo>
                    <a:pt x="30984" y="62650"/>
                  </a:lnTo>
                  <a:lnTo>
                    <a:pt x="55092" y="59766"/>
                  </a:lnTo>
                  <a:lnTo>
                    <a:pt x="71676" y="60817"/>
                  </a:lnTo>
                  <a:lnTo>
                    <a:pt x="84647" y="63974"/>
                  </a:lnTo>
                  <a:lnTo>
                    <a:pt x="94009" y="69244"/>
                  </a:lnTo>
                  <a:lnTo>
                    <a:pt x="99771" y="76631"/>
                  </a:lnTo>
                  <a:lnTo>
                    <a:pt x="100406" y="76631"/>
                  </a:lnTo>
                  <a:lnTo>
                    <a:pt x="100406" y="52590"/>
                  </a:lnTo>
                  <a:lnTo>
                    <a:pt x="100406" y="41008"/>
                  </a:lnTo>
                  <a:lnTo>
                    <a:pt x="98361" y="33337"/>
                  </a:lnTo>
                  <a:lnTo>
                    <a:pt x="69494" y="23888"/>
                  </a:lnTo>
                  <a:lnTo>
                    <a:pt x="57626" y="25190"/>
                  </a:lnTo>
                  <a:lnTo>
                    <a:pt x="49149" y="29095"/>
                  </a:lnTo>
                  <a:lnTo>
                    <a:pt x="44062" y="35600"/>
                  </a:lnTo>
                  <a:lnTo>
                    <a:pt x="42367" y="44704"/>
                  </a:lnTo>
                  <a:close/>
                </a:path>
              </a:pathLst>
            </a:custGeom>
            <a:ln w="4241">
              <a:solidFill>
                <a:srgbClr val="4DAE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4855" y="9243707"/>
              <a:ext cx="187667" cy="7487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5210" y="9231007"/>
              <a:ext cx="35496" cy="8587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9584" y="9225051"/>
              <a:ext cx="136093" cy="9372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766" y="9166859"/>
              <a:ext cx="135928" cy="10943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6988" y="9166694"/>
              <a:ext cx="418071" cy="15189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8268" y="9328415"/>
              <a:ext cx="753441" cy="261426"/>
            </a:xfrm>
            <a:prstGeom prst="rect">
              <a:avLst/>
            </a:prstGeom>
          </p:spPr>
        </p:pic>
      </p:grpSp>
      <p:sp>
        <p:nvSpPr>
          <p:cNvPr id="22" name="object 22"/>
          <p:cNvSpPr/>
          <p:nvPr/>
        </p:nvSpPr>
        <p:spPr>
          <a:xfrm>
            <a:off x="457197" y="1062441"/>
            <a:ext cx="366395" cy="409575"/>
          </a:xfrm>
          <a:custGeom>
            <a:avLst/>
            <a:gdLst/>
            <a:ahLst/>
            <a:cxnLst/>
            <a:rect l="l" t="t" r="r" b="b"/>
            <a:pathLst>
              <a:path w="366394" h="409575">
                <a:moveTo>
                  <a:pt x="209778" y="0"/>
                </a:moveTo>
                <a:lnTo>
                  <a:pt x="0" y="0"/>
                </a:lnTo>
                <a:lnTo>
                  <a:pt x="0" y="409028"/>
                </a:lnTo>
                <a:lnTo>
                  <a:pt x="210947" y="409028"/>
                </a:lnTo>
                <a:lnTo>
                  <a:pt x="264524" y="404032"/>
                </a:lnTo>
                <a:lnTo>
                  <a:pt x="307612" y="389529"/>
                </a:lnTo>
                <a:lnTo>
                  <a:pt x="339395" y="366248"/>
                </a:lnTo>
                <a:lnTo>
                  <a:pt x="359061" y="334917"/>
                </a:lnTo>
                <a:lnTo>
                  <a:pt x="362031" y="317880"/>
                </a:lnTo>
                <a:lnTo>
                  <a:pt x="110439" y="317880"/>
                </a:lnTo>
                <a:lnTo>
                  <a:pt x="110439" y="242493"/>
                </a:lnTo>
                <a:lnTo>
                  <a:pt x="350839" y="242493"/>
                </a:lnTo>
                <a:lnTo>
                  <a:pt x="343814" y="230447"/>
                </a:lnTo>
                <a:lnTo>
                  <a:pt x="318220" y="209879"/>
                </a:lnTo>
                <a:lnTo>
                  <a:pt x="284568" y="195173"/>
                </a:lnTo>
                <a:lnTo>
                  <a:pt x="309717" y="180931"/>
                </a:lnTo>
                <a:lnTo>
                  <a:pt x="328073" y="163029"/>
                </a:lnTo>
                <a:lnTo>
                  <a:pt x="110439" y="163029"/>
                </a:lnTo>
                <a:lnTo>
                  <a:pt x="110439" y="91160"/>
                </a:lnTo>
                <a:lnTo>
                  <a:pt x="346623" y="91160"/>
                </a:lnTo>
                <a:lnTo>
                  <a:pt x="345878" y="82992"/>
                </a:lnTo>
                <a:lnTo>
                  <a:pt x="321386" y="36804"/>
                </a:lnTo>
                <a:lnTo>
                  <a:pt x="275888" y="9420"/>
                </a:lnTo>
                <a:lnTo>
                  <a:pt x="245548" y="2382"/>
                </a:lnTo>
                <a:lnTo>
                  <a:pt x="209778" y="0"/>
                </a:lnTo>
                <a:close/>
              </a:path>
              <a:path w="366394" h="409575">
                <a:moveTo>
                  <a:pt x="350839" y="242493"/>
                </a:moveTo>
                <a:lnTo>
                  <a:pt x="196926" y="242493"/>
                </a:lnTo>
                <a:lnTo>
                  <a:pt x="221625" y="245124"/>
                </a:lnTo>
                <a:lnTo>
                  <a:pt x="238926" y="252577"/>
                </a:lnTo>
                <a:lnTo>
                  <a:pt x="249105" y="264192"/>
                </a:lnTo>
                <a:lnTo>
                  <a:pt x="252437" y="279311"/>
                </a:lnTo>
                <a:lnTo>
                  <a:pt x="252437" y="280492"/>
                </a:lnTo>
                <a:lnTo>
                  <a:pt x="248793" y="296439"/>
                </a:lnTo>
                <a:lnTo>
                  <a:pt x="238191" y="308168"/>
                </a:lnTo>
                <a:lnTo>
                  <a:pt x="221126" y="315407"/>
                </a:lnTo>
                <a:lnTo>
                  <a:pt x="198094" y="317880"/>
                </a:lnTo>
                <a:lnTo>
                  <a:pt x="362031" y="317880"/>
                </a:lnTo>
                <a:lnTo>
                  <a:pt x="365767" y="296439"/>
                </a:lnTo>
                <a:lnTo>
                  <a:pt x="365798" y="295097"/>
                </a:lnTo>
                <a:lnTo>
                  <a:pt x="360092" y="258360"/>
                </a:lnTo>
                <a:lnTo>
                  <a:pt x="350839" y="242493"/>
                </a:lnTo>
                <a:close/>
              </a:path>
              <a:path w="366394" h="409575">
                <a:moveTo>
                  <a:pt x="346623" y="91160"/>
                </a:moveTo>
                <a:lnTo>
                  <a:pt x="184061" y="91160"/>
                </a:lnTo>
                <a:lnTo>
                  <a:pt x="206395" y="93515"/>
                </a:lnTo>
                <a:lnTo>
                  <a:pt x="222483" y="100363"/>
                </a:lnTo>
                <a:lnTo>
                  <a:pt x="232215" y="111375"/>
                </a:lnTo>
                <a:lnTo>
                  <a:pt x="235483" y="126225"/>
                </a:lnTo>
                <a:lnTo>
                  <a:pt x="235483" y="127393"/>
                </a:lnTo>
                <a:lnTo>
                  <a:pt x="231932" y="143066"/>
                </a:lnTo>
                <a:lnTo>
                  <a:pt x="221535" y="154193"/>
                </a:lnTo>
                <a:lnTo>
                  <a:pt x="204675" y="160830"/>
                </a:lnTo>
                <a:lnTo>
                  <a:pt x="181736" y="163029"/>
                </a:lnTo>
                <a:lnTo>
                  <a:pt x="328073" y="163029"/>
                </a:lnTo>
                <a:lnTo>
                  <a:pt x="329715" y="161428"/>
                </a:lnTo>
                <a:lnTo>
                  <a:pt x="342920" y="136007"/>
                </a:lnTo>
                <a:lnTo>
                  <a:pt x="347687" y="104012"/>
                </a:lnTo>
                <a:lnTo>
                  <a:pt x="347687" y="102844"/>
                </a:lnTo>
                <a:lnTo>
                  <a:pt x="346623" y="91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74979" y="1062443"/>
            <a:ext cx="332105" cy="408940"/>
          </a:xfrm>
          <a:custGeom>
            <a:avLst/>
            <a:gdLst/>
            <a:ahLst/>
            <a:cxnLst/>
            <a:rect l="l" t="t" r="r" b="b"/>
            <a:pathLst>
              <a:path w="332105" h="408940">
                <a:moveTo>
                  <a:pt x="331901" y="312420"/>
                </a:moveTo>
                <a:lnTo>
                  <a:pt x="112179" y="312420"/>
                </a:lnTo>
                <a:lnTo>
                  <a:pt x="112179" y="247650"/>
                </a:lnTo>
                <a:lnTo>
                  <a:pt x="308521" y="247650"/>
                </a:lnTo>
                <a:lnTo>
                  <a:pt x="308521" y="158750"/>
                </a:lnTo>
                <a:lnTo>
                  <a:pt x="112179" y="158750"/>
                </a:lnTo>
                <a:lnTo>
                  <a:pt x="112179" y="96520"/>
                </a:lnTo>
                <a:lnTo>
                  <a:pt x="328980" y="96520"/>
                </a:lnTo>
                <a:lnTo>
                  <a:pt x="328980" y="0"/>
                </a:lnTo>
                <a:lnTo>
                  <a:pt x="0" y="0"/>
                </a:lnTo>
                <a:lnTo>
                  <a:pt x="0" y="96520"/>
                </a:lnTo>
                <a:lnTo>
                  <a:pt x="0" y="158750"/>
                </a:lnTo>
                <a:lnTo>
                  <a:pt x="0" y="247650"/>
                </a:lnTo>
                <a:lnTo>
                  <a:pt x="0" y="312420"/>
                </a:lnTo>
                <a:lnTo>
                  <a:pt x="0" y="408940"/>
                </a:lnTo>
                <a:lnTo>
                  <a:pt x="331901" y="408940"/>
                </a:lnTo>
                <a:lnTo>
                  <a:pt x="331901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64704" y="1054264"/>
            <a:ext cx="806450" cy="425450"/>
          </a:xfrm>
          <a:custGeom>
            <a:avLst/>
            <a:gdLst/>
            <a:ahLst/>
            <a:cxnLst/>
            <a:rect l="l" t="t" r="r" b="b"/>
            <a:pathLst>
              <a:path w="806450" h="425450">
                <a:moveTo>
                  <a:pt x="376313" y="417207"/>
                </a:moveTo>
                <a:lnTo>
                  <a:pt x="291541" y="293331"/>
                </a:lnTo>
                <a:lnTo>
                  <a:pt x="278739" y="274637"/>
                </a:lnTo>
                <a:lnTo>
                  <a:pt x="313334" y="254685"/>
                </a:lnTo>
                <a:lnTo>
                  <a:pt x="339864" y="227164"/>
                </a:lnTo>
                <a:lnTo>
                  <a:pt x="350824" y="204508"/>
                </a:lnTo>
                <a:lnTo>
                  <a:pt x="356882" y="191985"/>
                </a:lnTo>
                <a:lnTo>
                  <a:pt x="362877" y="149009"/>
                </a:lnTo>
                <a:lnTo>
                  <a:pt x="362877" y="147840"/>
                </a:lnTo>
                <a:lnTo>
                  <a:pt x="360591" y="119240"/>
                </a:lnTo>
                <a:lnTo>
                  <a:pt x="357111" y="106349"/>
                </a:lnTo>
                <a:lnTo>
                  <a:pt x="353745" y="93865"/>
                </a:lnTo>
                <a:lnTo>
                  <a:pt x="326644" y="52590"/>
                </a:lnTo>
                <a:lnTo>
                  <a:pt x="273177" y="19875"/>
                </a:lnTo>
                <a:lnTo>
                  <a:pt x="248932" y="14097"/>
                </a:lnTo>
                <a:lnTo>
                  <a:pt x="248932" y="154838"/>
                </a:lnTo>
                <a:lnTo>
                  <a:pt x="248932" y="156019"/>
                </a:lnTo>
                <a:lnTo>
                  <a:pt x="244856" y="176174"/>
                </a:lnTo>
                <a:lnTo>
                  <a:pt x="233006" y="191452"/>
                </a:lnTo>
                <a:lnTo>
                  <a:pt x="213931" y="201129"/>
                </a:lnTo>
                <a:lnTo>
                  <a:pt x="188163" y="204508"/>
                </a:lnTo>
                <a:lnTo>
                  <a:pt x="113360" y="204508"/>
                </a:lnTo>
                <a:lnTo>
                  <a:pt x="113360" y="106349"/>
                </a:lnTo>
                <a:lnTo>
                  <a:pt x="187579" y="106349"/>
                </a:lnTo>
                <a:lnTo>
                  <a:pt x="213194" y="109410"/>
                </a:lnTo>
                <a:lnTo>
                  <a:pt x="232498" y="118554"/>
                </a:lnTo>
                <a:lnTo>
                  <a:pt x="244690" y="133718"/>
                </a:lnTo>
                <a:lnTo>
                  <a:pt x="248932" y="154838"/>
                </a:lnTo>
                <a:lnTo>
                  <a:pt x="248932" y="14097"/>
                </a:lnTo>
                <a:lnTo>
                  <a:pt x="236753" y="11176"/>
                </a:lnTo>
                <a:lnTo>
                  <a:pt x="193408" y="8178"/>
                </a:lnTo>
                <a:lnTo>
                  <a:pt x="0" y="8178"/>
                </a:lnTo>
                <a:lnTo>
                  <a:pt x="0" y="417207"/>
                </a:lnTo>
                <a:lnTo>
                  <a:pt x="113360" y="417207"/>
                </a:lnTo>
                <a:lnTo>
                  <a:pt x="113360" y="293331"/>
                </a:lnTo>
                <a:lnTo>
                  <a:pt x="163042" y="293331"/>
                </a:lnTo>
                <a:lnTo>
                  <a:pt x="245427" y="417207"/>
                </a:lnTo>
                <a:lnTo>
                  <a:pt x="376313" y="417207"/>
                </a:lnTo>
                <a:close/>
              </a:path>
              <a:path w="806450" h="425450">
                <a:moveTo>
                  <a:pt x="806361" y="178219"/>
                </a:moveTo>
                <a:lnTo>
                  <a:pt x="618197" y="178219"/>
                </a:lnTo>
                <a:lnTo>
                  <a:pt x="618197" y="261200"/>
                </a:lnTo>
                <a:lnTo>
                  <a:pt x="698842" y="261200"/>
                </a:lnTo>
                <a:lnTo>
                  <a:pt x="698842" y="310870"/>
                </a:lnTo>
                <a:lnTo>
                  <a:pt x="685342" y="318198"/>
                </a:lnTo>
                <a:lnTo>
                  <a:pt x="670077" y="323507"/>
                </a:lnTo>
                <a:lnTo>
                  <a:pt x="652830" y="326720"/>
                </a:lnTo>
                <a:lnTo>
                  <a:pt x="633399" y="327812"/>
                </a:lnTo>
                <a:lnTo>
                  <a:pt x="588695" y="319379"/>
                </a:lnTo>
                <a:lnTo>
                  <a:pt x="553567" y="295897"/>
                </a:lnTo>
                <a:lnTo>
                  <a:pt x="530606" y="260019"/>
                </a:lnTo>
                <a:lnTo>
                  <a:pt x="522376" y="214464"/>
                </a:lnTo>
                <a:lnTo>
                  <a:pt x="522376" y="213296"/>
                </a:lnTo>
                <a:lnTo>
                  <a:pt x="530415" y="169379"/>
                </a:lnTo>
                <a:lnTo>
                  <a:pt x="552538" y="133743"/>
                </a:lnTo>
                <a:lnTo>
                  <a:pt x="585724" y="109842"/>
                </a:lnTo>
                <a:lnTo>
                  <a:pt x="626973" y="101104"/>
                </a:lnTo>
                <a:lnTo>
                  <a:pt x="655307" y="103682"/>
                </a:lnTo>
                <a:lnTo>
                  <a:pt x="680504" y="111175"/>
                </a:lnTo>
                <a:lnTo>
                  <a:pt x="703630" y="123278"/>
                </a:lnTo>
                <a:lnTo>
                  <a:pt x="725716" y="139649"/>
                </a:lnTo>
                <a:lnTo>
                  <a:pt x="792327" y="59601"/>
                </a:lnTo>
                <a:lnTo>
                  <a:pt x="758266" y="34518"/>
                </a:lnTo>
                <a:lnTo>
                  <a:pt x="720102" y="15773"/>
                </a:lnTo>
                <a:lnTo>
                  <a:pt x="676554" y="4051"/>
                </a:lnTo>
                <a:lnTo>
                  <a:pt x="626389" y="0"/>
                </a:lnTo>
                <a:lnTo>
                  <a:pt x="574255" y="5524"/>
                </a:lnTo>
                <a:lnTo>
                  <a:pt x="527265" y="21310"/>
                </a:lnTo>
                <a:lnTo>
                  <a:pt x="486448" y="46177"/>
                </a:lnTo>
                <a:lnTo>
                  <a:pt x="452869" y="78943"/>
                </a:lnTo>
                <a:lnTo>
                  <a:pt x="427583" y="118402"/>
                </a:lnTo>
                <a:lnTo>
                  <a:pt x="411645" y="163385"/>
                </a:lnTo>
                <a:lnTo>
                  <a:pt x="406095" y="212699"/>
                </a:lnTo>
                <a:lnTo>
                  <a:pt x="406095" y="213868"/>
                </a:lnTo>
                <a:lnTo>
                  <a:pt x="411746" y="264591"/>
                </a:lnTo>
                <a:lnTo>
                  <a:pt x="427951" y="309981"/>
                </a:lnTo>
                <a:lnTo>
                  <a:pt x="453605" y="349135"/>
                </a:lnTo>
                <a:lnTo>
                  <a:pt x="487616" y="381152"/>
                </a:lnTo>
                <a:lnTo>
                  <a:pt x="528878" y="405130"/>
                </a:lnTo>
                <a:lnTo>
                  <a:pt x="576287" y="420179"/>
                </a:lnTo>
                <a:lnTo>
                  <a:pt x="628726" y="425399"/>
                </a:lnTo>
                <a:lnTo>
                  <a:pt x="681710" y="420547"/>
                </a:lnTo>
                <a:lnTo>
                  <a:pt x="729157" y="407212"/>
                </a:lnTo>
                <a:lnTo>
                  <a:pt x="770801" y="387197"/>
                </a:lnTo>
                <a:lnTo>
                  <a:pt x="806361" y="362292"/>
                </a:lnTo>
                <a:lnTo>
                  <a:pt x="806361" y="178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34158" y="1062443"/>
            <a:ext cx="332105" cy="408940"/>
          </a:xfrm>
          <a:custGeom>
            <a:avLst/>
            <a:gdLst/>
            <a:ahLst/>
            <a:cxnLst/>
            <a:rect l="l" t="t" r="r" b="b"/>
            <a:pathLst>
              <a:path w="332105" h="408940">
                <a:moveTo>
                  <a:pt x="331901" y="312420"/>
                </a:moveTo>
                <a:lnTo>
                  <a:pt x="112179" y="312420"/>
                </a:lnTo>
                <a:lnTo>
                  <a:pt x="112179" y="247650"/>
                </a:lnTo>
                <a:lnTo>
                  <a:pt x="308521" y="247650"/>
                </a:lnTo>
                <a:lnTo>
                  <a:pt x="308521" y="158750"/>
                </a:lnTo>
                <a:lnTo>
                  <a:pt x="112179" y="158750"/>
                </a:lnTo>
                <a:lnTo>
                  <a:pt x="112179" y="96520"/>
                </a:lnTo>
                <a:lnTo>
                  <a:pt x="328980" y="96520"/>
                </a:lnTo>
                <a:lnTo>
                  <a:pt x="328980" y="0"/>
                </a:lnTo>
                <a:lnTo>
                  <a:pt x="0" y="0"/>
                </a:lnTo>
                <a:lnTo>
                  <a:pt x="0" y="96520"/>
                </a:lnTo>
                <a:lnTo>
                  <a:pt x="0" y="158750"/>
                </a:lnTo>
                <a:lnTo>
                  <a:pt x="0" y="247650"/>
                </a:lnTo>
                <a:lnTo>
                  <a:pt x="0" y="312420"/>
                </a:lnTo>
                <a:lnTo>
                  <a:pt x="0" y="408940"/>
                </a:lnTo>
                <a:lnTo>
                  <a:pt x="331901" y="408940"/>
                </a:lnTo>
                <a:lnTo>
                  <a:pt x="331901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23897" y="1062443"/>
            <a:ext cx="376555" cy="409575"/>
          </a:xfrm>
          <a:custGeom>
            <a:avLst/>
            <a:gdLst/>
            <a:ahLst/>
            <a:cxnLst/>
            <a:rect l="l" t="t" r="r" b="b"/>
            <a:pathLst>
              <a:path w="376555" h="409575">
                <a:moveTo>
                  <a:pt x="193420" y="0"/>
                </a:moveTo>
                <a:lnTo>
                  <a:pt x="0" y="0"/>
                </a:lnTo>
                <a:lnTo>
                  <a:pt x="0" y="409028"/>
                </a:lnTo>
                <a:lnTo>
                  <a:pt x="113360" y="409028"/>
                </a:lnTo>
                <a:lnTo>
                  <a:pt x="113360" y="285153"/>
                </a:lnTo>
                <a:lnTo>
                  <a:pt x="291522" y="285153"/>
                </a:lnTo>
                <a:lnTo>
                  <a:pt x="278726" y="266458"/>
                </a:lnTo>
                <a:lnTo>
                  <a:pt x="313322" y="246497"/>
                </a:lnTo>
                <a:lnTo>
                  <a:pt x="339866" y="218979"/>
                </a:lnTo>
                <a:lnTo>
                  <a:pt x="350817" y="196329"/>
                </a:lnTo>
                <a:lnTo>
                  <a:pt x="113360" y="196329"/>
                </a:lnTo>
                <a:lnTo>
                  <a:pt x="113360" y="98170"/>
                </a:lnTo>
                <a:lnTo>
                  <a:pt x="357110" y="98170"/>
                </a:lnTo>
                <a:lnTo>
                  <a:pt x="353742" y="85678"/>
                </a:lnTo>
                <a:lnTo>
                  <a:pt x="326644" y="44411"/>
                </a:lnTo>
                <a:lnTo>
                  <a:pt x="273177" y="11685"/>
                </a:lnTo>
                <a:lnTo>
                  <a:pt x="236747" y="2994"/>
                </a:lnTo>
                <a:lnTo>
                  <a:pt x="193420" y="0"/>
                </a:lnTo>
                <a:close/>
              </a:path>
              <a:path w="376555" h="409575">
                <a:moveTo>
                  <a:pt x="291522" y="285153"/>
                </a:moveTo>
                <a:lnTo>
                  <a:pt x="163029" y="285153"/>
                </a:lnTo>
                <a:lnTo>
                  <a:pt x="245414" y="409028"/>
                </a:lnTo>
                <a:lnTo>
                  <a:pt x="376313" y="409028"/>
                </a:lnTo>
                <a:lnTo>
                  <a:pt x="291522" y="285153"/>
                </a:lnTo>
                <a:close/>
              </a:path>
              <a:path w="376555" h="409575">
                <a:moveTo>
                  <a:pt x="357110" y="98170"/>
                </a:moveTo>
                <a:lnTo>
                  <a:pt x="187578" y="98170"/>
                </a:lnTo>
                <a:lnTo>
                  <a:pt x="213185" y="101228"/>
                </a:lnTo>
                <a:lnTo>
                  <a:pt x="232495" y="110366"/>
                </a:lnTo>
                <a:lnTo>
                  <a:pt x="244686" y="125527"/>
                </a:lnTo>
                <a:lnTo>
                  <a:pt x="248932" y="146659"/>
                </a:lnTo>
                <a:lnTo>
                  <a:pt x="248932" y="147840"/>
                </a:lnTo>
                <a:lnTo>
                  <a:pt x="244859" y="167991"/>
                </a:lnTo>
                <a:lnTo>
                  <a:pt x="233005" y="183262"/>
                </a:lnTo>
                <a:lnTo>
                  <a:pt x="213919" y="192944"/>
                </a:lnTo>
                <a:lnTo>
                  <a:pt x="188150" y="196329"/>
                </a:lnTo>
                <a:lnTo>
                  <a:pt x="350817" y="196329"/>
                </a:lnTo>
                <a:lnTo>
                  <a:pt x="356877" y="183794"/>
                </a:lnTo>
                <a:lnTo>
                  <a:pt x="362877" y="140830"/>
                </a:lnTo>
                <a:lnTo>
                  <a:pt x="362877" y="139661"/>
                </a:lnTo>
                <a:lnTo>
                  <a:pt x="360583" y="111054"/>
                </a:lnTo>
                <a:lnTo>
                  <a:pt x="357110" y="981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6646" y="1817928"/>
            <a:ext cx="195580" cy="62865"/>
          </a:xfrm>
          <a:custGeom>
            <a:avLst/>
            <a:gdLst/>
            <a:ahLst/>
            <a:cxnLst/>
            <a:rect l="l" t="t" r="r" b="b"/>
            <a:pathLst>
              <a:path w="195579" h="62864">
                <a:moveTo>
                  <a:pt x="40805" y="546"/>
                </a:moveTo>
                <a:lnTo>
                  <a:pt x="0" y="546"/>
                </a:lnTo>
                <a:lnTo>
                  <a:pt x="0" y="62141"/>
                </a:lnTo>
                <a:lnTo>
                  <a:pt x="11696" y="62141"/>
                </a:lnTo>
                <a:lnTo>
                  <a:pt x="11696" y="36830"/>
                </a:lnTo>
                <a:lnTo>
                  <a:pt x="39319" y="36830"/>
                </a:lnTo>
                <a:lnTo>
                  <a:pt x="39319" y="26987"/>
                </a:lnTo>
                <a:lnTo>
                  <a:pt x="11696" y="26987"/>
                </a:lnTo>
                <a:lnTo>
                  <a:pt x="11696" y="10388"/>
                </a:lnTo>
                <a:lnTo>
                  <a:pt x="40805" y="10388"/>
                </a:lnTo>
                <a:lnTo>
                  <a:pt x="40805" y="546"/>
                </a:lnTo>
                <a:close/>
              </a:path>
              <a:path w="195579" h="62864">
                <a:moveTo>
                  <a:pt x="118427" y="17602"/>
                </a:moveTo>
                <a:lnTo>
                  <a:pt x="116979" y="10020"/>
                </a:lnTo>
                <a:lnTo>
                  <a:pt x="116827" y="9283"/>
                </a:lnTo>
                <a:lnTo>
                  <a:pt x="110388" y="1866"/>
                </a:lnTo>
                <a:lnTo>
                  <a:pt x="106565" y="889"/>
                </a:lnTo>
                <a:lnTo>
                  <a:pt x="106565" y="20815"/>
                </a:lnTo>
                <a:lnTo>
                  <a:pt x="106565" y="41440"/>
                </a:lnTo>
                <a:lnTo>
                  <a:pt x="105841" y="47586"/>
                </a:lnTo>
                <a:lnTo>
                  <a:pt x="102958" y="51650"/>
                </a:lnTo>
                <a:lnTo>
                  <a:pt x="98602" y="52666"/>
                </a:lnTo>
                <a:lnTo>
                  <a:pt x="83781" y="52666"/>
                </a:lnTo>
                <a:lnTo>
                  <a:pt x="79209" y="51752"/>
                </a:lnTo>
                <a:lnTo>
                  <a:pt x="76123" y="48158"/>
                </a:lnTo>
                <a:lnTo>
                  <a:pt x="75336" y="42837"/>
                </a:lnTo>
                <a:lnTo>
                  <a:pt x="75463" y="20815"/>
                </a:lnTo>
                <a:lnTo>
                  <a:pt x="75996" y="15062"/>
                </a:lnTo>
                <a:lnTo>
                  <a:pt x="78651" y="11036"/>
                </a:lnTo>
                <a:lnTo>
                  <a:pt x="83235" y="10020"/>
                </a:lnTo>
                <a:lnTo>
                  <a:pt x="98679" y="10020"/>
                </a:lnTo>
                <a:lnTo>
                  <a:pt x="103149" y="10960"/>
                </a:lnTo>
                <a:lnTo>
                  <a:pt x="105879" y="14719"/>
                </a:lnTo>
                <a:lnTo>
                  <a:pt x="106565" y="20815"/>
                </a:lnTo>
                <a:lnTo>
                  <a:pt x="106565" y="889"/>
                </a:lnTo>
                <a:lnTo>
                  <a:pt x="103174" y="0"/>
                </a:lnTo>
                <a:lnTo>
                  <a:pt x="79413" y="0"/>
                </a:lnTo>
                <a:lnTo>
                  <a:pt x="63474" y="45631"/>
                </a:lnTo>
                <a:lnTo>
                  <a:pt x="65100" y="53619"/>
                </a:lnTo>
                <a:lnTo>
                  <a:pt x="71666" y="60871"/>
                </a:lnTo>
                <a:lnTo>
                  <a:pt x="78905" y="62674"/>
                </a:lnTo>
                <a:lnTo>
                  <a:pt x="102527" y="62674"/>
                </a:lnTo>
                <a:lnTo>
                  <a:pt x="110350" y="60845"/>
                </a:lnTo>
                <a:lnTo>
                  <a:pt x="113588" y="57175"/>
                </a:lnTo>
                <a:lnTo>
                  <a:pt x="115709" y="53441"/>
                </a:lnTo>
                <a:lnTo>
                  <a:pt x="115912" y="52666"/>
                </a:lnTo>
                <a:lnTo>
                  <a:pt x="117221" y="47752"/>
                </a:lnTo>
                <a:lnTo>
                  <a:pt x="118135" y="40106"/>
                </a:lnTo>
                <a:lnTo>
                  <a:pt x="118338" y="33312"/>
                </a:lnTo>
                <a:lnTo>
                  <a:pt x="118427" y="17602"/>
                </a:lnTo>
                <a:close/>
              </a:path>
              <a:path w="195579" h="62864">
                <a:moveTo>
                  <a:pt x="195110" y="11836"/>
                </a:moveTo>
                <a:lnTo>
                  <a:pt x="194665" y="10388"/>
                </a:lnTo>
                <a:lnTo>
                  <a:pt x="193675" y="7086"/>
                </a:lnTo>
                <a:lnTo>
                  <a:pt x="187947" y="1854"/>
                </a:lnTo>
                <a:lnTo>
                  <a:pt x="183235" y="660"/>
                </a:lnTo>
                <a:lnTo>
                  <a:pt x="183235" y="16421"/>
                </a:lnTo>
                <a:lnTo>
                  <a:pt x="183235" y="25107"/>
                </a:lnTo>
                <a:lnTo>
                  <a:pt x="182575" y="27965"/>
                </a:lnTo>
                <a:lnTo>
                  <a:pt x="179959" y="30835"/>
                </a:lnTo>
                <a:lnTo>
                  <a:pt x="177304" y="31546"/>
                </a:lnTo>
                <a:lnTo>
                  <a:pt x="156514" y="31546"/>
                </a:lnTo>
                <a:lnTo>
                  <a:pt x="156514" y="10388"/>
                </a:lnTo>
                <a:lnTo>
                  <a:pt x="177939" y="10388"/>
                </a:lnTo>
                <a:lnTo>
                  <a:pt x="180403" y="11023"/>
                </a:lnTo>
                <a:lnTo>
                  <a:pt x="182676" y="13576"/>
                </a:lnTo>
                <a:lnTo>
                  <a:pt x="183235" y="16421"/>
                </a:lnTo>
                <a:lnTo>
                  <a:pt x="183235" y="660"/>
                </a:lnTo>
                <a:lnTo>
                  <a:pt x="182740" y="533"/>
                </a:lnTo>
                <a:lnTo>
                  <a:pt x="144830" y="533"/>
                </a:lnTo>
                <a:lnTo>
                  <a:pt x="144830" y="62141"/>
                </a:lnTo>
                <a:lnTo>
                  <a:pt x="156514" y="62141"/>
                </a:lnTo>
                <a:lnTo>
                  <a:pt x="156514" y="41376"/>
                </a:lnTo>
                <a:lnTo>
                  <a:pt x="179616" y="41376"/>
                </a:lnTo>
                <a:lnTo>
                  <a:pt x="182740" y="44564"/>
                </a:lnTo>
                <a:lnTo>
                  <a:pt x="182740" y="62141"/>
                </a:lnTo>
                <a:lnTo>
                  <a:pt x="194424" y="62141"/>
                </a:lnTo>
                <a:lnTo>
                  <a:pt x="194424" y="41376"/>
                </a:lnTo>
                <a:lnTo>
                  <a:pt x="194424" y="41008"/>
                </a:lnTo>
                <a:lnTo>
                  <a:pt x="191008" y="37020"/>
                </a:lnTo>
                <a:lnTo>
                  <a:pt x="184188" y="36601"/>
                </a:lnTo>
                <a:lnTo>
                  <a:pt x="184188" y="36195"/>
                </a:lnTo>
                <a:lnTo>
                  <a:pt x="188595" y="35318"/>
                </a:lnTo>
                <a:lnTo>
                  <a:pt x="191528" y="33743"/>
                </a:lnTo>
                <a:lnTo>
                  <a:pt x="192900" y="31546"/>
                </a:lnTo>
                <a:lnTo>
                  <a:pt x="194386" y="29171"/>
                </a:lnTo>
                <a:lnTo>
                  <a:pt x="195072" y="25107"/>
                </a:lnTo>
                <a:lnTo>
                  <a:pt x="195110" y="11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1123" y="1817928"/>
            <a:ext cx="462915" cy="62865"/>
          </a:xfrm>
          <a:custGeom>
            <a:avLst/>
            <a:gdLst/>
            <a:ahLst/>
            <a:cxnLst/>
            <a:rect l="l" t="t" r="r" b="b"/>
            <a:pathLst>
              <a:path w="462915" h="62864">
                <a:moveTo>
                  <a:pt x="40563" y="51663"/>
                </a:moveTo>
                <a:lnTo>
                  <a:pt x="11684" y="51663"/>
                </a:lnTo>
                <a:lnTo>
                  <a:pt x="11684" y="533"/>
                </a:lnTo>
                <a:lnTo>
                  <a:pt x="0" y="533"/>
                </a:lnTo>
                <a:lnTo>
                  <a:pt x="0" y="62141"/>
                </a:lnTo>
                <a:lnTo>
                  <a:pt x="40563" y="62141"/>
                </a:lnTo>
                <a:lnTo>
                  <a:pt x="40563" y="51663"/>
                </a:lnTo>
                <a:close/>
              </a:path>
              <a:path w="462915" h="62864">
                <a:moveTo>
                  <a:pt x="118287" y="62141"/>
                </a:moveTo>
                <a:lnTo>
                  <a:pt x="114300" y="50330"/>
                </a:lnTo>
                <a:lnTo>
                  <a:pt x="111379" y="41706"/>
                </a:lnTo>
                <a:lnTo>
                  <a:pt x="100558" y="9626"/>
                </a:lnTo>
                <a:lnTo>
                  <a:pt x="99517" y="6540"/>
                </a:lnTo>
                <a:lnTo>
                  <a:pt x="99517" y="41706"/>
                </a:lnTo>
                <a:lnTo>
                  <a:pt x="78397" y="41706"/>
                </a:lnTo>
                <a:lnTo>
                  <a:pt x="88874" y="9626"/>
                </a:lnTo>
                <a:lnTo>
                  <a:pt x="99517" y="41706"/>
                </a:lnTo>
                <a:lnTo>
                  <a:pt x="99517" y="6540"/>
                </a:lnTo>
                <a:lnTo>
                  <a:pt x="97497" y="546"/>
                </a:lnTo>
                <a:lnTo>
                  <a:pt x="79946" y="546"/>
                </a:lnTo>
                <a:lnTo>
                  <a:pt x="59448" y="62141"/>
                </a:lnTo>
                <a:lnTo>
                  <a:pt x="71818" y="62141"/>
                </a:lnTo>
                <a:lnTo>
                  <a:pt x="75641" y="50330"/>
                </a:lnTo>
                <a:lnTo>
                  <a:pt x="102235" y="50330"/>
                </a:lnTo>
                <a:lnTo>
                  <a:pt x="106159" y="62141"/>
                </a:lnTo>
                <a:lnTo>
                  <a:pt x="118287" y="62141"/>
                </a:lnTo>
                <a:close/>
              </a:path>
              <a:path w="462915" h="62864">
                <a:moveTo>
                  <a:pt x="189306" y="36588"/>
                </a:moveTo>
                <a:lnTo>
                  <a:pt x="187960" y="32207"/>
                </a:lnTo>
                <a:lnTo>
                  <a:pt x="182562" y="28003"/>
                </a:lnTo>
                <a:lnTo>
                  <a:pt x="176644" y="26695"/>
                </a:lnTo>
                <a:lnTo>
                  <a:pt x="159702" y="25755"/>
                </a:lnTo>
                <a:lnTo>
                  <a:pt x="155130" y="25146"/>
                </a:lnTo>
                <a:lnTo>
                  <a:pt x="152361" y="23583"/>
                </a:lnTo>
                <a:lnTo>
                  <a:pt x="151663" y="21259"/>
                </a:lnTo>
                <a:lnTo>
                  <a:pt x="151663" y="14097"/>
                </a:lnTo>
                <a:lnTo>
                  <a:pt x="152527" y="11950"/>
                </a:lnTo>
                <a:lnTo>
                  <a:pt x="155917" y="9893"/>
                </a:lnTo>
                <a:lnTo>
                  <a:pt x="159524" y="9398"/>
                </a:lnTo>
                <a:lnTo>
                  <a:pt x="169760" y="9398"/>
                </a:lnTo>
                <a:lnTo>
                  <a:pt x="172732" y="9829"/>
                </a:lnTo>
                <a:lnTo>
                  <a:pt x="175260" y="11620"/>
                </a:lnTo>
                <a:lnTo>
                  <a:pt x="176047" y="13779"/>
                </a:lnTo>
                <a:lnTo>
                  <a:pt x="176403" y="18503"/>
                </a:lnTo>
                <a:lnTo>
                  <a:pt x="187820" y="18503"/>
                </a:lnTo>
                <a:lnTo>
                  <a:pt x="187820" y="9779"/>
                </a:lnTo>
                <a:lnTo>
                  <a:pt x="186207" y="5499"/>
                </a:lnTo>
                <a:lnTo>
                  <a:pt x="179768" y="1104"/>
                </a:lnTo>
                <a:lnTo>
                  <a:pt x="173532" y="0"/>
                </a:lnTo>
                <a:lnTo>
                  <a:pt x="154482" y="0"/>
                </a:lnTo>
                <a:lnTo>
                  <a:pt x="147967" y="1193"/>
                </a:lnTo>
                <a:lnTo>
                  <a:pt x="141439" y="5981"/>
                </a:lnTo>
                <a:lnTo>
                  <a:pt x="139801" y="10769"/>
                </a:lnTo>
                <a:lnTo>
                  <a:pt x="139801" y="25019"/>
                </a:lnTo>
                <a:lnTo>
                  <a:pt x="141160" y="29591"/>
                </a:lnTo>
                <a:lnTo>
                  <a:pt x="146570" y="33870"/>
                </a:lnTo>
                <a:lnTo>
                  <a:pt x="152793" y="35217"/>
                </a:lnTo>
                <a:lnTo>
                  <a:pt x="172643" y="36410"/>
                </a:lnTo>
                <a:lnTo>
                  <a:pt x="175006" y="37007"/>
                </a:lnTo>
                <a:lnTo>
                  <a:pt x="177203" y="38950"/>
                </a:lnTo>
                <a:lnTo>
                  <a:pt x="177749" y="40932"/>
                </a:lnTo>
                <a:lnTo>
                  <a:pt x="177749" y="47942"/>
                </a:lnTo>
                <a:lnTo>
                  <a:pt x="177038" y="50520"/>
                </a:lnTo>
                <a:lnTo>
                  <a:pt x="174129" y="52743"/>
                </a:lnTo>
                <a:lnTo>
                  <a:pt x="170802" y="53301"/>
                </a:lnTo>
                <a:lnTo>
                  <a:pt x="158864" y="53301"/>
                </a:lnTo>
                <a:lnTo>
                  <a:pt x="154749" y="52819"/>
                </a:lnTo>
                <a:lnTo>
                  <a:pt x="151739" y="50888"/>
                </a:lnTo>
                <a:lnTo>
                  <a:pt x="150990" y="48260"/>
                </a:lnTo>
                <a:lnTo>
                  <a:pt x="150952" y="42646"/>
                </a:lnTo>
                <a:lnTo>
                  <a:pt x="139573" y="42646"/>
                </a:lnTo>
                <a:lnTo>
                  <a:pt x="139623" y="52057"/>
                </a:lnTo>
                <a:lnTo>
                  <a:pt x="141198" y="56819"/>
                </a:lnTo>
                <a:lnTo>
                  <a:pt x="147561" y="61506"/>
                </a:lnTo>
                <a:lnTo>
                  <a:pt x="153987" y="62687"/>
                </a:lnTo>
                <a:lnTo>
                  <a:pt x="174447" y="62687"/>
                </a:lnTo>
                <a:lnTo>
                  <a:pt x="181406" y="61493"/>
                </a:lnTo>
                <a:lnTo>
                  <a:pt x="187731" y="56705"/>
                </a:lnTo>
                <a:lnTo>
                  <a:pt x="189306" y="51409"/>
                </a:lnTo>
                <a:lnTo>
                  <a:pt x="189306" y="36588"/>
                </a:lnTo>
                <a:close/>
              </a:path>
              <a:path w="462915" h="62864">
                <a:moveTo>
                  <a:pt x="258876" y="533"/>
                </a:moveTo>
                <a:lnTo>
                  <a:pt x="210997" y="533"/>
                </a:lnTo>
                <a:lnTo>
                  <a:pt x="210997" y="11010"/>
                </a:lnTo>
                <a:lnTo>
                  <a:pt x="228777" y="11010"/>
                </a:lnTo>
                <a:lnTo>
                  <a:pt x="228777" y="62141"/>
                </a:lnTo>
                <a:lnTo>
                  <a:pt x="240461" y="62141"/>
                </a:lnTo>
                <a:lnTo>
                  <a:pt x="240461" y="11010"/>
                </a:lnTo>
                <a:lnTo>
                  <a:pt x="258876" y="11010"/>
                </a:lnTo>
                <a:lnTo>
                  <a:pt x="258876" y="533"/>
                </a:lnTo>
                <a:close/>
              </a:path>
              <a:path w="462915" h="62864">
                <a:moveTo>
                  <a:pt x="294970" y="533"/>
                </a:moveTo>
                <a:lnTo>
                  <a:pt x="283273" y="533"/>
                </a:lnTo>
                <a:lnTo>
                  <a:pt x="283273" y="62141"/>
                </a:lnTo>
                <a:lnTo>
                  <a:pt x="294970" y="62141"/>
                </a:lnTo>
                <a:lnTo>
                  <a:pt x="294970" y="533"/>
                </a:lnTo>
                <a:close/>
              </a:path>
              <a:path w="462915" h="62864">
                <a:moveTo>
                  <a:pt x="381533" y="533"/>
                </a:moveTo>
                <a:lnTo>
                  <a:pt x="369836" y="533"/>
                </a:lnTo>
                <a:lnTo>
                  <a:pt x="369836" y="36017"/>
                </a:lnTo>
                <a:lnTo>
                  <a:pt x="369938" y="43942"/>
                </a:lnTo>
                <a:lnTo>
                  <a:pt x="370205" y="51892"/>
                </a:lnTo>
                <a:lnTo>
                  <a:pt x="369798" y="51892"/>
                </a:lnTo>
                <a:lnTo>
                  <a:pt x="361594" y="34531"/>
                </a:lnTo>
                <a:lnTo>
                  <a:pt x="344170" y="533"/>
                </a:lnTo>
                <a:lnTo>
                  <a:pt x="324358" y="533"/>
                </a:lnTo>
                <a:lnTo>
                  <a:pt x="324358" y="62141"/>
                </a:lnTo>
                <a:lnTo>
                  <a:pt x="336042" y="62141"/>
                </a:lnTo>
                <a:lnTo>
                  <a:pt x="336042" y="26809"/>
                </a:lnTo>
                <a:lnTo>
                  <a:pt x="335953" y="18719"/>
                </a:lnTo>
                <a:lnTo>
                  <a:pt x="335635" y="10655"/>
                </a:lnTo>
                <a:lnTo>
                  <a:pt x="336092" y="10655"/>
                </a:lnTo>
                <a:lnTo>
                  <a:pt x="343242" y="26644"/>
                </a:lnTo>
                <a:lnTo>
                  <a:pt x="361721" y="62141"/>
                </a:lnTo>
                <a:lnTo>
                  <a:pt x="381533" y="62141"/>
                </a:lnTo>
                <a:lnTo>
                  <a:pt x="381533" y="533"/>
                </a:lnTo>
                <a:close/>
              </a:path>
              <a:path w="462915" h="62864">
                <a:moveTo>
                  <a:pt x="462381" y="41605"/>
                </a:moveTo>
                <a:lnTo>
                  <a:pt x="462191" y="29375"/>
                </a:lnTo>
                <a:lnTo>
                  <a:pt x="435076" y="29375"/>
                </a:lnTo>
                <a:lnTo>
                  <a:pt x="435076" y="37998"/>
                </a:lnTo>
                <a:lnTo>
                  <a:pt x="450557" y="37998"/>
                </a:lnTo>
                <a:lnTo>
                  <a:pt x="450507" y="45796"/>
                </a:lnTo>
                <a:lnTo>
                  <a:pt x="449643" y="49123"/>
                </a:lnTo>
                <a:lnTo>
                  <a:pt x="446189" y="51955"/>
                </a:lnTo>
                <a:lnTo>
                  <a:pt x="442125" y="52666"/>
                </a:lnTo>
                <a:lnTo>
                  <a:pt x="429196" y="52666"/>
                </a:lnTo>
                <a:lnTo>
                  <a:pt x="425018" y="51841"/>
                </a:lnTo>
                <a:lnTo>
                  <a:pt x="421411" y="48488"/>
                </a:lnTo>
                <a:lnTo>
                  <a:pt x="420497" y="44602"/>
                </a:lnTo>
                <a:lnTo>
                  <a:pt x="420458" y="18186"/>
                </a:lnTo>
                <a:lnTo>
                  <a:pt x="421360" y="14236"/>
                </a:lnTo>
                <a:lnTo>
                  <a:pt x="425005" y="10858"/>
                </a:lnTo>
                <a:lnTo>
                  <a:pt x="429310" y="10020"/>
                </a:lnTo>
                <a:lnTo>
                  <a:pt x="442290" y="10020"/>
                </a:lnTo>
                <a:lnTo>
                  <a:pt x="446189" y="10502"/>
                </a:lnTo>
                <a:lnTo>
                  <a:pt x="449275" y="12471"/>
                </a:lnTo>
                <a:lnTo>
                  <a:pt x="450164" y="14973"/>
                </a:lnTo>
                <a:lnTo>
                  <a:pt x="450367" y="18999"/>
                </a:lnTo>
                <a:lnTo>
                  <a:pt x="462191" y="18999"/>
                </a:lnTo>
                <a:lnTo>
                  <a:pt x="462191" y="10998"/>
                </a:lnTo>
                <a:lnTo>
                  <a:pt x="460603" y="5829"/>
                </a:lnTo>
                <a:lnTo>
                  <a:pt x="454228" y="1168"/>
                </a:lnTo>
                <a:lnTo>
                  <a:pt x="447154" y="12"/>
                </a:lnTo>
                <a:lnTo>
                  <a:pt x="427837" y="12"/>
                </a:lnTo>
                <a:lnTo>
                  <a:pt x="408546" y="36550"/>
                </a:lnTo>
                <a:lnTo>
                  <a:pt x="408546" y="47117"/>
                </a:lnTo>
                <a:lnTo>
                  <a:pt x="410273" y="54114"/>
                </a:lnTo>
                <a:lnTo>
                  <a:pt x="417195" y="60960"/>
                </a:lnTo>
                <a:lnTo>
                  <a:pt x="424256" y="62687"/>
                </a:lnTo>
                <a:lnTo>
                  <a:pt x="446506" y="62687"/>
                </a:lnTo>
                <a:lnTo>
                  <a:pt x="453999" y="61404"/>
                </a:lnTo>
                <a:lnTo>
                  <a:pt x="460705" y="56248"/>
                </a:lnTo>
                <a:lnTo>
                  <a:pt x="462381" y="50507"/>
                </a:lnTo>
                <a:lnTo>
                  <a:pt x="462381" y="41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41793" y="1818461"/>
            <a:ext cx="421640" cy="62230"/>
          </a:xfrm>
          <a:custGeom>
            <a:avLst/>
            <a:gdLst/>
            <a:ahLst/>
            <a:cxnLst/>
            <a:rect l="l" t="t" r="r" b="b"/>
            <a:pathLst>
              <a:path w="421639" h="62230">
                <a:moveTo>
                  <a:pt x="50126" y="35902"/>
                </a:moveTo>
                <a:lnTo>
                  <a:pt x="49123" y="34493"/>
                </a:lnTo>
                <a:lnTo>
                  <a:pt x="46609" y="31013"/>
                </a:lnTo>
                <a:lnTo>
                  <a:pt x="39573" y="29933"/>
                </a:lnTo>
                <a:lnTo>
                  <a:pt x="39573" y="29692"/>
                </a:lnTo>
                <a:lnTo>
                  <a:pt x="45618" y="28346"/>
                </a:lnTo>
                <a:lnTo>
                  <a:pt x="47294" y="25869"/>
                </a:lnTo>
                <a:lnTo>
                  <a:pt x="48653" y="23863"/>
                </a:lnTo>
                <a:lnTo>
                  <a:pt x="48628" y="9855"/>
                </a:lnTo>
                <a:lnTo>
                  <a:pt x="47358" y="5689"/>
                </a:lnTo>
                <a:lnTo>
                  <a:pt x="42214" y="1143"/>
                </a:lnTo>
                <a:lnTo>
                  <a:pt x="38265" y="215"/>
                </a:lnTo>
                <a:lnTo>
                  <a:pt x="38265" y="39230"/>
                </a:lnTo>
                <a:lnTo>
                  <a:pt x="38265" y="46545"/>
                </a:lnTo>
                <a:lnTo>
                  <a:pt x="37642" y="48882"/>
                </a:lnTo>
                <a:lnTo>
                  <a:pt x="35140" y="51117"/>
                </a:lnTo>
                <a:lnTo>
                  <a:pt x="32550" y="51676"/>
                </a:lnTo>
                <a:lnTo>
                  <a:pt x="28613" y="51676"/>
                </a:lnTo>
                <a:lnTo>
                  <a:pt x="24498" y="51765"/>
                </a:lnTo>
                <a:lnTo>
                  <a:pt x="11684" y="51765"/>
                </a:lnTo>
                <a:lnTo>
                  <a:pt x="11684" y="34493"/>
                </a:lnTo>
                <a:lnTo>
                  <a:pt x="31762" y="34493"/>
                </a:lnTo>
                <a:lnTo>
                  <a:pt x="35001" y="34963"/>
                </a:lnTo>
                <a:lnTo>
                  <a:pt x="37617" y="36893"/>
                </a:lnTo>
                <a:lnTo>
                  <a:pt x="38265" y="39230"/>
                </a:lnTo>
                <a:lnTo>
                  <a:pt x="38265" y="215"/>
                </a:lnTo>
                <a:lnTo>
                  <a:pt x="37376" y="0"/>
                </a:lnTo>
                <a:lnTo>
                  <a:pt x="36766" y="0"/>
                </a:lnTo>
                <a:lnTo>
                  <a:pt x="36766" y="12319"/>
                </a:lnTo>
                <a:lnTo>
                  <a:pt x="36766" y="20955"/>
                </a:lnTo>
                <a:lnTo>
                  <a:pt x="36131" y="23317"/>
                </a:lnTo>
                <a:lnTo>
                  <a:pt x="33578" y="25349"/>
                </a:lnTo>
                <a:lnTo>
                  <a:pt x="30619" y="25869"/>
                </a:lnTo>
                <a:lnTo>
                  <a:pt x="11684" y="25869"/>
                </a:lnTo>
                <a:lnTo>
                  <a:pt x="11684" y="9855"/>
                </a:lnTo>
                <a:lnTo>
                  <a:pt x="33985" y="9855"/>
                </a:lnTo>
                <a:lnTo>
                  <a:pt x="36766" y="12319"/>
                </a:lnTo>
                <a:lnTo>
                  <a:pt x="36766" y="0"/>
                </a:lnTo>
                <a:lnTo>
                  <a:pt x="0" y="0"/>
                </a:lnTo>
                <a:lnTo>
                  <a:pt x="0" y="61607"/>
                </a:lnTo>
                <a:lnTo>
                  <a:pt x="38646" y="61607"/>
                </a:lnTo>
                <a:lnTo>
                  <a:pt x="43357" y="60350"/>
                </a:lnTo>
                <a:lnTo>
                  <a:pt x="48780" y="55283"/>
                </a:lnTo>
                <a:lnTo>
                  <a:pt x="49860" y="51765"/>
                </a:lnTo>
                <a:lnTo>
                  <a:pt x="50063" y="51117"/>
                </a:lnTo>
                <a:lnTo>
                  <a:pt x="50126" y="35902"/>
                </a:lnTo>
                <a:close/>
              </a:path>
              <a:path w="421639" h="62230">
                <a:moveTo>
                  <a:pt x="118313" y="51777"/>
                </a:moveTo>
                <a:lnTo>
                  <a:pt x="87579" y="51777"/>
                </a:lnTo>
                <a:lnTo>
                  <a:pt x="87579" y="34366"/>
                </a:lnTo>
                <a:lnTo>
                  <a:pt x="116459" y="34366"/>
                </a:lnTo>
                <a:lnTo>
                  <a:pt x="116459" y="25742"/>
                </a:lnTo>
                <a:lnTo>
                  <a:pt x="87579" y="25742"/>
                </a:lnTo>
                <a:lnTo>
                  <a:pt x="87579" y="9855"/>
                </a:lnTo>
                <a:lnTo>
                  <a:pt x="118046" y="9855"/>
                </a:lnTo>
                <a:lnTo>
                  <a:pt x="118046" y="12"/>
                </a:lnTo>
                <a:lnTo>
                  <a:pt x="75882" y="12"/>
                </a:lnTo>
                <a:lnTo>
                  <a:pt x="75882" y="61607"/>
                </a:lnTo>
                <a:lnTo>
                  <a:pt x="118313" y="61607"/>
                </a:lnTo>
                <a:lnTo>
                  <a:pt x="118313" y="51777"/>
                </a:lnTo>
                <a:close/>
              </a:path>
              <a:path w="421639" h="62230">
                <a:moveTo>
                  <a:pt x="198843" y="61607"/>
                </a:moveTo>
                <a:lnTo>
                  <a:pt x="194843" y="49796"/>
                </a:lnTo>
                <a:lnTo>
                  <a:pt x="191935" y="41173"/>
                </a:lnTo>
                <a:lnTo>
                  <a:pt x="181089" y="9093"/>
                </a:lnTo>
                <a:lnTo>
                  <a:pt x="180073" y="6083"/>
                </a:lnTo>
                <a:lnTo>
                  <a:pt x="180073" y="41173"/>
                </a:lnTo>
                <a:lnTo>
                  <a:pt x="158940" y="41173"/>
                </a:lnTo>
                <a:lnTo>
                  <a:pt x="169405" y="9093"/>
                </a:lnTo>
                <a:lnTo>
                  <a:pt x="180073" y="41173"/>
                </a:lnTo>
                <a:lnTo>
                  <a:pt x="180073" y="6083"/>
                </a:lnTo>
                <a:lnTo>
                  <a:pt x="178028" y="12"/>
                </a:lnTo>
                <a:lnTo>
                  <a:pt x="160489" y="12"/>
                </a:lnTo>
                <a:lnTo>
                  <a:pt x="139992" y="61607"/>
                </a:lnTo>
                <a:lnTo>
                  <a:pt x="152361" y="61607"/>
                </a:lnTo>
                <a:lnTo>
                  <a:pt x="156197" y="49796"/>
                </a:lnTo>
                <a:lnTo>
                  <a:pt x="182778" y="49796"/>
                </a:lnTo>
                <a:lnTo>
                  <a:pt x="186702" y="61607"/>
                </a:lnTo>
                <a:lnTo>
                  <a:pt x="198843" y="61607"/>
                </a:lnTo>
                <a:close/>
              </a:path>
              <a:path w="421639" h="62230">
                <a:moveTo>
                  <a:pt x="273964" y="0"/>
                </a:moveTo>
                <a:lnTo>
                  <a:pt x="262267" y="0"/>
                </a:lnTo>
                <a:lnTo>
                  <a:pt x="262267" y="46024"/>
                </a:lnTo>
                <a:lnTo>
                  <a:pt x="261467" y="49047"/>
                </a:lnTo>
                <a:lnTo>
                  <a:pt x="258318" y="51511"/>
                </a:lnTo>
                <a:lnTo>
                  <a:pt x="254444" y="52120"/>
                </a:lnTo>
                <a:lnTo>
                  <a:pt x="242265" y="52120"/>
                </a:lnTo>
                <a:lnTo>
                  <a:pt x="238442" y="51511"/>
                </a:lnTo>
                <a:lnTo>
                  <a:pt x="235204" y="49072"/>
                </a:lnTo>
                <a:lnTo>
                  <a:pt x="234391" y="46202"/>
                </a:lnTo>
                <a:lnTo>
                  <a:pt x="234391" y="0"/>
                </a:lnTo>
                <a:lnTo>
                  <a:pt x="222694" y="0"/>
                </a:lnTo>
                <a:lnTo>
                  <a:pt x="222694" y="50076"/>
                </a:lnTo>
                <a:lnTo>
                  <a:pt x="224370" y="55600"/>
                </a:lnTo>
                <a:lnTo>
                  <a:pt x="231038" y="60833"/>
                </a:lnTo>
                <a:lnTo>
                  <a:pt x="238086" y="62153"/>
                </a:lnTo>
                <a:lnTo>
                  <a:pt x="258991" y="62153"/>
                </a:lnTo>
                <a:lnTo>
                  <a:pt x="265722" y="60769"/>
                </a:lnTo>
                <a:lnTo>
                  <a:pt x="272313" y="55232"/>
                </a:lnTo>
                <a:lnTo>
                  <a:pt x="273964" y="49555"/>
                </a:lnTo>
                <a:lnTo>
                  <a:pt x="273964" y="0"/>
                </a:lnTo>
                <a:close/>
              </a:path>
              <a:path w="421639" h="62230">
                <a:moveTo>
                  <a:pt x="346202" y="0"/>
                </a:moveTo>
                <a:lnTo>
                  <a:pt x="298310" y="0"/>
                </a:lnTo>
                <a:lnTo>
                  <a:pt x="298310" y="10477"/>
                </a:lnTo>
                <a:lnTo>
                  <a:pt x="316103" y="10477"/>
                </a:lnTo>
                <a:lnTo>
                  <a:pt x="316103" y="61607"/>
                </a:lnTo>
                <a:lnTo>
                  <a:pt x="327787" y="61607"/>
                </a:lnTo>
                <a:lnTo>
                  <a:pt x="327787" y="10477"/>
                </a:lnTo>
                <a:lnTo>
                  <a:pt x="346202" y="10477"/>
                </a:lnTo>
                <a:lnTo>
                  <a:pt x="346202" y="0"/>
                </a:lnTo>
                <a:close/>
              </a:path>
              <a:path w="421639" h="62230">
                <a:moveTo>
                  <a:pt x="421627" y="0"/>
                </a:moveTo>
                <a:lnTo>
                  <a:pt x="407911" y="0"/>
                </a:lnTo>
                <a:lnTo>
                  <a:pt x="398513" y="16256"/>
                </a:lnTo>
                <a:lnTo>
                  <a:pt x="393242" y="26225"/>
                </a:lnTo>
                <a:lnTo>
                  <a:pt x="392925" y="26225"/>
                </a:lnTo>
                <a:lnTo>
                  <a:pt x="389128" y="18821"/>
                </a:lnTo>
                <a:lnTo>
                  <a:pt x="378434" y="0"/>
                </a:lnTo>
                <a:lnTo>
                  <a:pt x="364896" y="0"/>
                </a:lnTo>
                <a:lnTo>
                  <a:pt x="387096" y="38100"/>
                </a:lnTo>
                <a:lnTo>
                  <a:pt x="387096" y="61607"/>
                </a:lnTo>
                <a:lnTo>
                  <a:pt x="398792" y="61607"/>
                </a:lnTo>
                <a:lnTo>
                  <a:pt x="398792" y="38100"/>
                </a:lnTo>
                <a:lnTo>
                  <a:pt x="4216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23123" y="1818461"/>
            <a:ext cx="222885" cy="62230"/>
          </a:xfrm>
          <a:custGeom>
            <a:avLst/>
            <a:gdLst/>
            <a:ahLst/>
            <a:cxnLst/>
            <a:rect l="l" t="t" r="r" b="b"/>
            <a:pathLst>
              <a:path w="222885" h="62230">
                <a:moveTo>
                  <a:pt x="58839" y="61607"/>
                </a:moveTo>
                <a:lnTo>
                  <a:pt x="54851" y="49796"/>
                </a:lnTo>
                <a:lnTo>
                  <a:pt x="51930" y="41173"/>
                </a:lnTo>
                <a:lnTo>
                  <a:pt x="41097" y="9093"/>
                </a:lnTo>
                <a:lnTo>
                  <a:pt x="40081" y="6083"/>
                </a:lnTo>
                <a:lnTo>
                  <a:pt x="40081" y="41173"/>
                </a:lnTo>
                <a:lnTo>
                  <a:pt x="18948" y="41173"/>
                </a:lnTo>
                <a:lnTo>
                  <a:pt x="29413" y="9093"/>
                </a:lnTo>
                <a:lnTo>
                  <a:pt x="40081" y="41173"/>
                </a:lnTo>
                <a:lnTo>
                  <a:pt x="40081" y="6083"/>
                </a:lnTo>
                <a:lnTo>
                  <a:pt x="38036" y="12"/>
                </a:lnTo>
                <a:lnTo>
                  <a:pt x="20497" y="12"/>
                </a:lnTo>
                <a:lnTo>
                  <a:pt x="0" y="61607"/>
                </a:lnTo>
                <a:lnTo>
                  <a:pt x="12357" y="61607"/>
                </a:lnTo>
                <a:lnTo>
                  <a:pt x="16205" y="49796"/>
                </a:lnTo>
                <a:lnTo>
                  <a:pt x="42786" y="49796"/>
                </a:lnTo>
                <a:lnTo>
                  <a:pt x="46710" y="61607"/>
                </a:lnTo>
                <a:lnTo>
                  <a:pt x="58839" y="61607"/>
                </a:lnTo>
                <a:close/>
              </a:path>
              <a:path w="222885" h="62230">
                <a:moveTo>
                  <a:pt x="139839" y="0"/>
                </a:moveTo>
                <a:lnTo>
                  <a:pt x="128143" y="0"/>
                </a:lnTo>
                <a:lnTo>
                  <a:pt x="128143" y="35483"/>
                </a:lnTo>
                <a:lnTo>
                  <a:pt x="128244" y="43408"/>
                </a:lnTo>
                <a:lnTo>
                  <a:pt x="128524" y="51358"/>
                </a:lnTo>
                <a:lnTo>
                  <a:pt x="128104" y="51358"/>
                </a:lnTo>
                <a:lnTo>
                  <a:pt x="119913" y="33997"/>
                </a:lnTo>
                <a:lnTo>
                  <a:pt x="102463" y="0"/>
                </a:lnTo>
                <a:lnTo>
                  <a:pt x="82664" y="0"/>
                </a:lnTo>
                <a:lnTo>
                  <a:pt x="82664" y="61607"/>
                </a:lnTo>
                <a:lnTo>
                  <a:pt x="94348" y="61607"/>
                </a:lnTo>
                <a:lnTo>
                  <a:pt x="94348" y="26276"/>
                </a:lnTo>
                <a:lnTo>
                  <a:pt x="94259" y="18186"/>
                </a:lnTo>
                <a:lnTo>
                  <a:pt x="93941" y="10121"/>
                </a:lnTo>
                <a:lnTo>
                  <a:pt x="94399" y="10121"/>
                </a:lnTo>
                <a:lnTo>
                  <a:pt x="101561" y="26111"/>
                </a:lnTo>
                <a:lnTo>
                  <a:pt x="120040" y="61607"/>
                </a:lnTo>
                <a:lnTo>
                  <a:pt x="139839" y="61607"/>
                </a:lnTo>
                <a:lnTo>
                  <a:pt x="139839" y="0"/>
                </a:lnTo>
                <a:close/>
              </a:path>
              <a:path w="222885" h="62230">
                <a:moveTo>
                  <a:pt x="222656" y="16002"/>
                </a:moveTo>
                <a:lnTo>
                  <a:pt x="221056" y="9855"/>
                </a:lnTo>
                <a:lnTo>
                  <a:pt x="220941" y="9398"/>
                </a:lnTo>
                <a:lnTo>
                  <a:pt x="214058" y="1879"/>
                </a:lnTo>
                <a:lnTo>
                  <a:pt x="210794" y="863"/>
                </a:lnTo>
                <a:lnTo>
                  <a:pt x="210794" y="21793"/>
                </a:lnTo>
                <a:lnTo>
                  <a:pt x="210794" y="39662"/>
                </a:lnTo>
                <a:lnTo>
                  <a:pt x="209981" y="45339"/>
                </a:lnTo>
                <a:lnTo>
                  <a:pt x="206692" y="50495"/>
                </a:lnTo>
                <a:lnTo>
                  <a:pt x="203073" y="51765"/>
                </a:lnTo>
                <a:lnTo>
                  <a:pt x="180835" y="51765"/>
                </a:lnTo>
                <a:lnTo>
                  <a:pt x="180835" y="9855"/>
                </a:lnTo>
                <a:lnTo>
                  <a:pt x="203657" y="9855"/>
                </a:lnTo>
                <a:lnTo>
                  <a:pt x="207111" y="11087"/>
                </a:lnTo>
                <a:lnTo>
                  <a:pt x="210058" y="16014"/>
                </a:lnTo>
                <a:lnTo>
                  <a:pt x="210794" y="21793"/>
                </a:lnTo>
                <a:lnTo>
                  <a:pt x="210794" y="863"/>
                </a:lnTo>
                <a:lnTo>
                  <a:pt x="208026" y="0"/>
                </a:lnTo>
                <a:lnTo>
                  <a:pt x="169151" y="0"/>
                </a:lnTo>
                <a:lnTo>
                  <a:pt x="169151" y="61607"/>
                </a:lnTo>
                <a:lnTo>
                  <a:pt x="209511" y="61607"/>
                </a:lnTo>
                <a:lnTo>
                  <a:pt x="215747" y="59423"/>
                </a:lnTo>
                <a:lnTo>
                  <a:pt x="218516" y="55054"/>
                </a:lnTo>
                <a:lnTo>
                  <a:pt x="219887" y="51765"/>
                </a:lnTo>
                <a:lnTo>
                  <a:pt x="220319" y="50736"/>
                </a:lnTo>
                <a:lnTo>
                  <a:pt x="221615" y="44361"/>
                </a:lnTo>
                <a:lnTo>
                  <a:pt x="222402" y="35915"/>
                </a:lnTo>
                <a:lnTo>
                  <a:pt x="222656" y="25412"/>
                </a:lnTo>
                <a:lnTo>
                  <a:pt x="222656" y="160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14397" y="1817928"/>
            <a:ext cx="687070" cy="62865"/>
          </a:xfrm>
          <a:custGeom>
            <a:avLst/>
            <a:gdLst/>
            <a:ahLst/>
            <a:cxnLst/>
            <a:rect l="l" t="t" r="r" b="b"/>
            <a:pathLst>
              <a:path w="687069" h="62864">
                <a:moveTo>
                  <a:pt x="49098" y="13398"/>
                </a:moveTo>
                <a:lnTo>
                  <a:pt x="48310" y="10388"/>
                </a:lnTo>
                <a:lnTo>
                  <a:pt x="47637" y="7797"/>
                </a:lnTo>
                <a:lnTo>
                  <a:pt x="41846" y="1993"/>
                </a:lnTo>
                <a:lnTo>
                  <a:pt x="37236" y="800"/>
                </a:lnTo>
                <a:lnTo>
                  <a:pt x="37236" y="16725"/>
                </a:lnTo>
                <a:lnTo>
                  <a:pt x="37236" y="26466"/>
                </a:lnTo>
                <a:lnTo>
                  <a:pt x="36499" y="29362"/>
                </a:lnTo>
                <a:lnTo>
                  <a:pt x="33655" y="31800"/>
                </a:lnTo>
                <a:lnTo>
                  <a:pt x="30289" y="32410"/>
                </a:lnTo>
                <a:lnTo>
                  <a:pt x="11684" y="32410"/>
                </a:lnTo>
                <a:lnTo>
                  <a:pt x="11684" y="10388"/>
                </a:lnTo>
                <a:lnTo>
                  <a:pt x="31165" y="10388"/>
                </a:lnTo>
                <a:lnTo>
                  <a:pt x="34251" y="10998"/>
                </a:lnTo>
                <a:lnTo>
                  <a:pt x="36626" y="13500"/>
                </a:lnTo>
                <a:lnTo>
                  <a:pt x="37236" y="16725"/>
                </a:lnTo>
                <a:lnTo>
                  <a:pt x="37236" y="800"/>
                </a:lnTo>
                <a:lnTo>
                  <a:pt x="36220" y="533"/>
                </a:lnTo>
                <a:lnTo>
                  <a:pt x="0" y="533"/>
                </a:lnTo>
                <a:lnTo>
                  <a:pt x="0" y="62141"/>
                </a:lnTo>
                <a:lnTo>
                  <a:pt x="11684" y="62141"/>
                </a:lnTo>
                <a:lnTo>
                  <a:pt x="11684" y="42240"/>
                </a:lnTo>
                <a:lnTo>
                  <a:pt x="25450" y="42240"/>
                </a:lnTo>
                <a:lnTo>
                  <a:pt x="28168" y="42202"/>
                </a:lnTo>
                <a:lnTo>
                  <a:pt x="36588" y="42202"/>
                </a:lnTo>
                <a:lnTo>
                  <a:pt x="42176" y="40843"/>
                </a:lnTo>
                <a:lnTo>
                  <a:pt x="44932" y="38125"/>
                </a:lnTo>
                <a:lnTo>
                  <a:pt x="47713" y="35433"/>
                </a:lnTo>
                <a:lnTo>
                  <a:pt x="48475" y="32410"/>
                </a:lnTo>
                <a:lnTo>
                  <a:pt x="49098" y="29946"/>
                </a:lnTo>
                <a:lnTo>
                  <a:pt x="49098" y="13398"/>
                </a:lnTo>
                <a:close/>
              </a:path>
              <a:path w="687069" h="62864">
                <a:moveTo>
                  <a:pt x="125298" y="11836"/>
                </a:moveTo>
                <a:lnTo>
                  <a:pt x="124866" y="10388"/>
                </a:lnTo>
                <a:lnTo>
                  <a:pt x="123875" y="7086"/>
                </a:lnTo>
                <a:lnTo>
                  <a:pt x="118148" y="1854"/>
                </a:lnTo>
                <a:lnTo>
                  <a:pt x="113423" y="660"/>
                </a:lnTo>
                <a:lnTo>
                  <a:pt x="113423" y="16421"/>
                </a:lnTo>
                <a:lnTo>
                  <a:pt x="113423" y="25107"/>
                </a:lnTo>
                <a:lnTo>
                  <a:pt x="112776" y="27965"/>
                </a:lnTo>
                <a:lnTo>
                  <a:pt x="110159" y="30835"/>
                </a:lnTo>
                <a:lnTo>
                  <a:pt x="107505" y="31546"/>
                </a:lnTo>
                <a:lnTo>
                  <a:pt x="86715" y="31546"/>
                </a:lnTo>
                <a:lnTo>
                  <a:pt x="86715" y="10388"/>
                </a:lnTo>
                <a:lnTo>
                  <a:pt x="108140" y="10388"/>
                </a:lnTo>
                <a:lnTo>
                  <a:pt x="110604" y="11023"/>
                </a:lnTo>
                <a:lnTo>
                  <a:pt x="112852" y="13576"/>
                </a:lnTo>
                <a:lnTo>
                  <a:pt x="113423" y="16421"/>
                </a:lnTo>
                <a:lnTo>
                  <a:pt x="113423" y="660"/>
                </a:lnTo>
                <a:lnTo>
                  <a:pt x="112941" y="533"/>
                </a:lnTo>
                <a:lnTo>
                  <a:pt x="75018" y="533"/>
                </a:lnTo>
                <a:lnTo>
                  <a:pt x="75018" y="62141"/>
                </a:lnTo>
                <a:lnTo>
                  <a:pt x="86715" y="62141"/>
                </a:lnTo>
                <a:lnTo>
                  <a:pt x="86715" y="41376"/>
                </a:lnTo>
                <a:lnTo>
                  <a:pt x="109804" y="41376"/>
                </a:lnTo>
                <a:lnTo>
                  <a:pt x="112941" y="44564"/>
                </a:lnTo>
                <a:lnTo>
                  <a:pt x="112941" y="62141"/>
                </a:lnTo>
                <a:lnTo>
                  <a:pt x="124625" y="62141"/>
                </a:lnTo>
                <a:lnTo>
                  <a:pt x="124625" y="41376"/>
                </a:lnTo>
                <a:lnTo>
                  <a:pt x="124625" y="41008"/>
                </a:lnTo>
                <a:lnTo>
                  <a:pt x="121196" y="37020"/>
                </a:lnTo>
                <a:lnTo>
                  <a:pt x="114363" y="36601"/>
                </a:lnTo>
                <a:lnTo>
                  <a:pt x="114363" y="36195"/>
                </a:lnTo>
                <a:lnTo>
                  <a:pt x="118808" y="35318"/>
                </a:lnTo>
                <a:lnTo>
                  <a:pt x="121729" y="33743"/>
                </a:lnTo>
                <a:lnTo>
                  <a:pt x="123101" y="31546"/>
                </a:lnTo>
                <a:lnTo>
                  <a:pt x="124587" y="29171"/>
                </a:lnTo>
                <a:lnTo>
                  <a:pt x="125272" y="25107"/>
                </a:lnTo>
                <a:lnTo>
                  <a:pt x="125298" y="11836"/>
                </a:lnTo>
                <a:close/>
              </a:path>
              <a:path w="687069" h="62864">
                <a:moveTo>
                  <a:pt x="205105" y="17602"/>
                </a:moveTo>
                <a:lnTo>
                  <a:pt x="203644" y="10020"/>
                </a:lnTo>
                <a:lnTo>
                  <a:pt x="203504" y="9283"/>
                </a:lnTo>
                <a:lnTo>
                  <a:pt x="197065" y="1866"/>
                </a:lnTo>
                <a:lnTo>
                  <a:pt x="193243" y="876"/>
                </a:lnTo>
                <a:lnTo>
                  <a:pt x="193243" y="20815"/>
                </a:lnTo>
                <a:lnTo>
                  <a:pt x="193243" y="41440"/>
                </a:lnTo>
                <a:lnTo>
                  <a:pt x="192519" y="47586"/>
                </a:lnTo>
                <a:lnTo>
                  <a:pt x="189636" y="51650"/>
                </a:lnTo>
                <a:lnTo>
                  <a:pt x="185280" y="52666"/>
                </a:lnTo>
                <a:lnTo>
                  <a:pt x="170459" y="52666"/>
                </a:lnTo>
                <a:lnTo>
                  <a:pt x="165887" y="51752"/>
                </a:lnTo>
                <a:lnTo>
                  <a:pt x="162775" y="48158"/>
                </a:lnTo>
                <a:lnTo>
                  <a:pt x="162013" y="42837"/>
                </a:lnTo>
                <a:lnTo>
                  <a:pt x="162128" y="20815"/>
                </a:lnTo>
                <a:lnTo>
                  <a:pt x="162674" y="15062"/>
                </a:lnTo>
                <a:lnTo>
                  <a:pt x="165328" y="11036"/>
                </a:lnTo>
                <a:lnTo>
                  <a:pt x="169913" y="10020"/>
                </a:lnTo>
                <a:lnTo>
                  <a:pt x="185343" y="10020"/>
                </a:lnTo>
                <a:lnTo>
                  <a:pt x="189826" y="10960"/>
                </a:lnTo>
                <a:lnTo>
                  <a:pt x="192557" y="14719"/>
                </a:lnTo>
                <a:lnTo>
                  <a:pt x="193243" y="20815"/>
                </a:lnTo>
                <a:lnTo>
                  <a:pt x="193243" y="876"/>
                </a:lnTo>
                <a:lnTo>
                  <a:pt x="189865" y="0"/>
                </a:lnTo>
                <a:lnTo>
                  <a:pt x="166090" y="0"/>
                </a:lnTo>
                <a:lnTo>
                  <a:pt x="150139" y="45631"/>
                </a:lnTo>
                <a:lnTo>
                  <a:pt x="151777" y="53619"/>
                </a:lnTo>
                <a:lnTo>
                  <a:pt x="158356" y="60871"/>
                </a:lnTo>
                <a:lnTo>
                  <a:pt x="165582" y="62674"/>
                </a:lnTo>
                <a:lnTo>
                  <a:pt x="189204" y="62674"/>
                </a:lnTo>
                <a:lnTo>
                  <a:pt x="197027" y="60845"/>
                </a:lnTo>
                <a:lnTo>
                  <a:pt x="200253" y="57175"/>
                </a:lnTo>
                <a:lnTo>
                  <a:pt x="202374" y="53441"/>
                </a:lnTo>
                <a:lnTo>
                  <a:pt x="202577" y="52666"/>
                </a:lnTo>
                <a:lnTo>
                  <a:pt x="203898" y="47752"/>
                </a:lnTo>
                <a:lnTo>
                  <a:pt x="204800" y="40106"/>
                </a:lnTo>
                <a:lnTo>
                  <a:pt x="205016" y="33312"/>
                </a:lnTo>
                <a:lnTo>
                  <a:pt x="205105" y="17602"/>
                </a:lnTo>
                <a:close/>
              </a:path>
              <a:path w="687069" h="62864">
                <a:moveTo>
                  <a:pt x="274459" y="533"/>
                </a:moveTo>
                <a:lnTo>
                  <a:pt x="226568" y="533"/>
                </a:lnTo>
                <a:lnTo>
                  <a:pt x="226568" y="11010"/>
                </a:lnTo>
                <a:lnTo>
                  <a:pt x="244360" y="11010"/>
                </a:lnTo>
                <a:lnTo>
                  <a:pt x="244360" y="62141"/>
                </a:lnTo>
                <a:lnTo>
                  <a:pt x="256044" y="62141"/>
                </a:lnTo>
                <a:lnTo>
                  <a:pt x="256044" y="11010"/>
                </a:lnTo>
                <a:lnTo>
                  <a:pt x="274459" y="11010"/>
                </a:lnTo>
                <a:lnTo>
                  <a:pt x="274459" y="533"/>
                </a:lnTo>
                <a:close/>
              </a:path>
              <a:path w="687069" h="62864">
                <a:moveTo>
                  <a:pt x="340042" y="52311"/>
                </a:moveTo>
                <a:lnTo>
                  <a:pt x="309308" y="52311"/>
                </a:lnTo>
                <a:lnTo>
                  <a:pt x="309308" y="34899"/>
                </a:lnTo>
                <a:lnTo>
                  <a:pt x="338188" y="34899"/>
                </a:lnTo>
                <a:lnTo>
                  <a:pt x="338188" y="26276"/>
                </a:lnTo>
                <a:lnTo>
                  <a:pt x="309308" y="26276"/>
                </a:lnTo>
                <a:lnTo>
                  <a:pt x="309308" y="10388"/>
                </a:lnTo>
                <a:lnTo>
                  <a:pt x="339775" y="10388"/>
                </a:lnTo>
                <a:lnTo>
                  <a:pt x="339775" y="546"/>
                </a:lnTo>
                <a:lnTo>
                  <a:pt x="297624" y="546"/>
                </a:lnTo>
                <a:lnTo>
                  <a:pt x="297624" y="62141"/>
                </a:lnTo>
                <a:lnTo>
                  <a:pt x="340042" y="62141"/>
                </a:lnTo>
                <a:lnTo>
                  <a:pt x="340042" y="52311"/>
                </a:lnTo>
                <a:close/>
              </a:path>
              <a:path w="687069" h="62864">
                <a:moveTo>
                  <a:pt x="417017" y="40170"/>
                </a:moveTo>
                <a:lnTo>
                  <a:pt x="405282" y="40170"/>
                </a:lnTo>
                <a:lnTo>
                  <a:pt x="405371" y="47015"/>
                </a:lnTo>
                <a:lnTo>
                  <a:pt x="404507" y="49657"/>
                </a:lnTo>
                <a:lnTo>
                  <a:pt x="401053" y="52070"/>
                </a:lnTo>
                <a:lnTo>
                  <a:pt x="397281" y="52679"/>
                </a:lnTo>
                <a:lnTo>
                  <a:pt x="384314" y="52679"/>
                </a:lnTo>
                <a:lnTo>
                  <a:pt x="380072" y="51587"/>
                </a:lnTo>
                <a:lnTo>
                  <a:pt x="377469" y="47256"/>
                </a:lnTo>
                <a:lnTo>
                  <a:pt x="376809" y="40271"/>
                </a:lnTo>
                <a:lnTo>
                  <a:pt x="376809" y="19735"/>
                </a:lnTo>
                <a:lnTo>
                  <a:pt x="377532" y="14478"/>
                </a:lnTo>
                <a:lnTo>
                  <a:pt x="380453" y="10922"/>
                </a:lnTo>
                <a:lnTo>
                  <a:pt x="384797" y="10033"/>
                </a:lnTo>
                <a:lnTo>
                  <a:pt x="397471" y="10033"/>
                </a:lnTo>
                <a:lnTo>
                  <a:pt x="400939" y="10591"/>
                </a:lnTo>
                <a:lnTo>
                  <a:pt x="403974" y="12839"/>
                </a:lnTo>
                <a:lnTo>
                  <a:pt x="404736" y="15417"/>
                </a:lnTo>
                <a:lnTo>
                  <a:pt x="404736" y="21043"/>
                </a:lnTo>
                <a:lnTo>
                  <a:pt x="416483" y="21043"/>
                </a:lnTo>
                <a:lnTo>
                  <a:pt x="416433" y="11811"/>
                </a:lnTo>
                <a:lnTo>
                  <a:pt x="414959" y="6591"/>
                </a:lnTo>
                <a:lnTo>
                  <a:pt x="409054" y="1320"/>
                </a:lnTo>
                <a:lnTo>
                  <a:pt x="403199" y="0"/>
                </a:lnTo>
                <a:lnTo>
                  <a:pt x="382333" y="0"/>
                </a:lnTo>
                <a:lnTo>
                  <a:pt x="374408" y="1600"/>
                </a:lnTo>
                <a:lnTo>
                  <a:pt x="366839" y="8001"/>
                </a:lnTo>
                <a:lnTo>
                  <a:pt x="364947" y="14706"/>
                </a:lnTo>
                <a:lnTo>
                  <a:pt x="364947" y="24866"/>
                </a:lnTo>
                <a:lnTo>
                  <a:pt x="379412" y="62699"/>
                </a:lnTo>
                <a:lnTo>
                  <a:pt x="402272" y="62699"/>
                </a:lnTo>
                <a:lnTo>
                  <a:pt x="409194" y="61429"/>
                </a:lnTo>
                <a:lnTo>
                  <a:pt x="415442" y="56413"/>
                </a:lnTo>
                <a:lnTo>
                  <a:pt x="417017" y="50876"/>
                </a:lnTo>
                <a:lnTo>
                  <a:pt x="417017" y="40170"/>
                </a:lnTo>
                <a:close/>
              </a:path>
              <a:path w="687069" h="62864">
                <a:moveTo>
                  <a:pt x="485825" y="533"/>
                </a:moveTo>
                <a:lnTo>
                  <a:pt x="437934" y="533"/>
                </a:lnTo>
                <a:lnTo>
                  <a:pt x="437934" y="11010"/>
                </a:lnTo>
                <a:lnTo>
                  <a:pt x="455714" y="11010"/>
                </a:lnTo>
                <a:lnTo>
                  <a:pt x="455714" y="62141"/>
                </a:lnTo>
                <a:lnTo>
                  <a:pt x="467410" y="62141"/>
                </a:lnTo>
                <a:lnTo>
                  <a:pt x="467410" y="11010"/>
                </a:lnTo>
                <a:lnTo>
                  <a:pt x="485825" y="11010"/>
                </a:lnTo>
                <a:lnTo>
                  <a:pt x="485825" y="533"/>
                </a:lnTo>
                <a:close/>
              </a:path>
              <a:path w="687069" h="62864">
                <a:moveTo>
                  <a:pt x="521893" y="533"/>
                </a:moveTo>
                <a:lnTo>
                  <a:pt x="510209" y="533"/>
                </a:lnTo>
                <a:lnTo>
                  <a:pt x="510209" y="62141"/>
                </a:lnTo>
                <a:lnTo>
                  <a:pt x="521893" y="62141"/>
                </a:lnTo>
                <a:lnTo>
                  <a:pt x="521893" y="533"/>
                </a:lnTo>
                <a:close/>
              </a:path>
              <a:path w="687069" h="62864">
                <a:moveTo>
                  <a:pt x="603326" y="17602"/>
                </a:moveTo>
                <a:lnTo>
                  <a:pt x="601865" y="10020"/>
                </a:lnTo>
                <a:lnTo>
                  <a:pt x="601726" y="9283"/>
                </a:lnTo>
                <a:lnTo>
                  <a:pt x="595287" y="1866"/>
                </a:lnTo>
                <a:lnTo>
                  <a:pt x="591464" y="876"/>
                </a:lnTo>
                <a:lnTo>
                  <a:pt x="591464" y="20815"/>
                </a:lnTo>
                <a:lnTo>
                  <a:pt x="591464" y="41440"/>
                </a:lnTo>
                <a:lnTo>
                  <a:pt x="590740" y="47586"/>
                </a:lnTo>
                <a:lnTo>
                  <a:pt x="587857" y="51650"/>
                </a:lnTo>
                <a:lnTo>
                  <a:pt x="583501" y="52666"/>
                </a:lnTo>
                <a:lnTo>
                  <a:pt x="568680" y="52666"/>
                </a:lnTo>
                <a:lnTo>
                  <a:pt x="564108" y="51752"/>
                </a:lnTo>
                <a:lnTo>
                  <a:pt x="561009" y="48158"/>
                </a:lnTo>
                <a:lnTo>
                  <a:pt x="560235" y="42837"/>
                </a:lnTo>
                <a:lnTo>
                  <a:pt x="560349" y="20815"/>
                </a:lnTo>
                <a:lnTo>
                  <a:pt x="560895" y="15062"/>
                </a:lnTo>
                <a:lnTo>
                  <a:pt x="563549" y="11036"/>
                </a:lnTo>
                <a:lnTo>
                  <a:pt x="568134" y="10020"/>
                </a:lnTo>
                <a:lnTo>
                  <a:pt x="583565" y="10020"/>
                </a:lnTo>
                <a:lnTo>
                  <a:pt x="588048" y="10960"/>
                </a:lnTo>
                <a:lnTo>
                  <a:pt x="590778" y="14719"/>
                </a:lnTo>
                <a:lnTo>
                  <a:pt x="591464" y="20815"/>
                </a:lnTo>
                <a:lnTo>
                  <a:pt x="591464" y="876"/>
                </a:lnTo>
                <a:lnTo>
                  <a:pt x="588086" y="0"/>
                </a:lnTo>
                <a:lnTo>
                  <a:pt x="564311" y="0"/>
                </a:lnTo>
                <a:lnTo>
                  <a:pt x="548360" y="45631"/>
                </a:lnTo>
                <a:lnTo>
                  <a:pt x="549998" y="53619"/>
                </a:lnTo>
                <a:lnTo>
                  <a:pt x="556577" y="60871"/>
                </a:lnTo>
                <a:lnTo>
                  <a:pt x="563803" y="62674"/>
                </a:lnTo>
                <a:lnTo>
                  <a:pt x="587425" y="62674"/>
                </a:lnTo>
                <a:lnTo>
                  <a:pt x="595249" y="60845"/>
                </a:lnTo>
                <a:lnTo>
                  <a:pt x="598487" y="57175"/>
                </a:lnTo>
                <a:lnTo>
                  <a:pt x="600608" y="53441"/>
                </a:lnTo>
                <a:lnTo>
                  <a:pt x="600811" y="52666"/>
                </a:lnTo>
                <a:lnTo>
                  <a:pt x="602119" y="47752"/>
                </a:lnTo>
                <a:lnTo>
                  <a:pt x="603021" y="40106"/>
                </a:lnTo>
                <a:lnTo>
                  <a:pt x="603237" y="33312"/>
                </a:lnTo>
                <a:lnTo>
                  <a:pt x="603326" y="17602"/>
                </a:lnTo>
                <a:close/>
              </a:path>
              <a:path w="687069" h="62864">
                <a:moveTo>
                  <a:pt x="686892" y="533"/>
                </a:moveTo>
                <a:lnTo>
                  <a:pt x="675208" y="533"/>
                </a:lnTo>
                <a:lnTo>
                  <a:pt x="675208" y="36017"/>
                </a:lnTo>
                <a:lnTo>
                  <a:pt x="675297" y="43942"/>
                </a:lnTo>
                <a:lnTo>
                  <a:pt x="675576" y="51892"/>
                </a:lnTo>
                <a:lnTo>
                  <a:pt x="675157" y="51892"/>
                </a:lnTo>
                <a:lnTo>
                  <a:pt x="666965" y="34531"/>
                </a:lnTo>
                <a:lnTo>
                  <a:pt x="649528" y="533"/>
                </a:lnTo>
                <a:lnTo>
                  <a:pt x="629716" y="533"/>
                </a:lnTo>
                <a:lnTo>
                  <a:pt x="629716" y="62141"/>
                </a:lnTo>
                <a:lnTo>
                  <a:pt x="641400" y="62141"/>
                </a:lnTo>
                <a:lnTo>
                  <a:pt x="641400" y="26809"/>
                </a:lnTo>
                <a:lnTo>
                  <a:pt x="641311" y="18719"/>
                </a:lnTo>
                <a:lnTo>
                  <a:pt x="640994" y="10655"/>
                </a:lnTo>
                <a:lnTo>
                  <a:pt x="641451" y="10655"/>
                </a:lnTo>
                <a:lnTo>
                  <a:pt x="648614" y="26644"/>
                </a:lnTo>
                <a:lnTo>
                  <a:pt x="667092" y="62141"/>
                </a:lnTo>
                <a:lnTo>
                  <a:pt x="686892" y="62141"/>
                </a:lnTo>
                <a:lnTo>
                  <a:pt x="686892" y="5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458647" y="1535849"/>
            <a:ext cx="2449195" cy="154940"/>
            <a:chOff x="458647" y="1535849"/>
            <a:chExt cx="2449195" cy="154940"/>
          </a:xfrm>
        </p:grpSpPr>
        <p:sp>
          <p:nvSpPr>
            <p:cNvPr id="33" name="object 33"/>
            <p:cNvSpPr/>
            <p:nvPr/>
          </p:nvSpPr>
          <p:spPr>
            <a:xfrm>
              <a:off x="458647" y="1535849"/>
              <a:ext cx="144145" cy="154940"/>
            </a:xfrm>
            <a:custGeom>
              <a:avLst/>
              <a:gdLst/>
              <a:ahLst/>
              <a:cxnLst/>
              <a:rect l="l" t="t" r="r" b="b"/>
              <a:pathLst>
                <a:path w="144145" h="154939">
                  <a:moveTo>
                    <a:pt x="143637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143637" y="154482"/>
                  </a:lnTo>
                  <a:lnTo>
                    <a:pt x="143637" y="0"/>
                  </a:lnTo>
                  <a:close/>
                </a:path>
              </a:pathLst>
            </a:custGeom>
            <a:solidFill>
              <a:srgbClr val="A61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02272" y="1535849"/>
              <a:ext cx="221615" cy="154940"/>
            </a:xfrm>
            <a:custGeom>
              <a:avLst/>
              <a:gdLst/>
              <a:ahLst/>
              <a:cxnLst/>
              <a:rect l="l" t="t" r="r" b="b"/>
              <a:pathLst>
                <a:path w="221615" h="154939">
                  <a:moveTo>
                    <a:pt x="221373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221373" y="154482"/>
                  </a:lnTo>
                  <a:lnTo>
                    <a:pt x="221373" y="0"/>
                  </a:lnTo>
                  <a:close/>
                </a:path>
              </a:pathLst>
            </a:custGeom>
            <a:solidFill>
              <a:srgbClr val="EF37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23658" y="1535849"/>
              <a:ext cx="293370" cy="154940"/>
            </a:xfrm>
            <a:custGeom>
              <a:avLst/>
              <a:gdLst/>
              <a:ahLst/>
              <a:cxnLst/>
              <a:rect l="l" t="t" r="r" b="b"/>
              <a:pathLst>
                <a:path w="293369" h="154939">
                  <a:moveTo>
                    <a:pt x="292976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292976" y="154482"/>
                  </a:lnTo>
                  <a:lnTo>
                    <a:pt x="292976" y="0"/>
                  </a:lnTo>
                  <a:close/>
                </a:path>
              </a:pathLst>
            </a:custGeom>
            <a:solidFill>
              <a:srgbClr val="F584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16444" y="1535849"/>
              <a:ext cx="81280" cy="154940"/>
            </a:xfrm>
            <a:custGeom>
              <a:avLst/>
              <a:gdLst/>
              <a:ahLst/>
              <a:cxnLst/>
              <a:rect l="l" t="t" r="r" b="b"/>
              <a:pathLst>
                <a:path w="81280" h="154939">
                  <a:moveTo>
                    <a:pt x="81229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81229" y="154482"/>
                  </a:lnTo>
                  <a:lnTo>
                    <a:pt x="81229" y="0"/>
                  </a:lnTo>
                  <a:close/>
                </a:path>
              </a:pathLst>
            </a:custGeom>
            <a:solidFill>
              <a:srgbClr val="FEBE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97546" y="1535849"/>
              <a:ext cx="337185" cy="154940"/>
            </a:xfrm>
            <a:custGeom>
              <a:avLst/>
              <a:gdLst/>
              <a:ahLst/>
              <a:cxnLst/>
              <a:rect l="l" t="t" r="r" b="b"/>
              <a:pathLst>
                <a:path w="337184" h="154939">
                  <a:moveTo>
                    <a:pt x="337121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337121" y="154482"/>
                  </a:lnTo>
                  <a:lnTo>
                    <a:pt x="337121" y="0"/>
                  </a:lnTo>
                  <a:close/>
                </a:path>
              </a:pathLst>
            </a:custGeom>
            <a:solidFill>
              <a:srgbClr val="FFE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34667" y="1535849"/>
              <a:ext cx="135255" cy="154940"/>
            </a:xfrm>
            <a:custGeom>
              <a:avLst/>
              <a:gdLst/>
              <a:ahLst/>
              <a:cxnLst/>
              <a:rect l="l" t="t" r="r" b="b"/>
              <a:pathLst>
                <a:path w="135255" h="154939">
                  <a:moveTo>
                    <a:pt x="134632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134632" y="154482"/>
                  </a:lnTo>
                  <a:lnTo>
                    <a:pt x="134632" y="0"/>
                  </a:lnTo>
                  <a:close/>
                </a:path>
              </a:pathLst>
            </a:custGeom>
            <a:solidFill>
              <a:srgbClr val="ABC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69237" y="1535849"/>
              <a:ext cx="306070" cy="154940"/>
            </a:xfrm>
            <a:custGeom>
              <a:avLst/>
              <a:gdLst/>
              <a:ahLst/>
              <a:cxnLst/>
              <a:rect l="l" t="t" r="r" b="b"/>
              <a:pathLst>
                <a:path w="306069" h="154939">
                  <a:moveTo>
                    <a:pt x="305904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305904" y="154482"/>
                  </a:lnTo>
                  <a:lnTo>
                    <a:pt x="305904" y="0"/>
                  </a:lnTo>
                  <a:close/>
                </a:path>
              </a:pathLst>
            </a:custGeom>
            <a:solidFill>
              <a:srgbClr val="4AAF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975142" y="1535849"/>
              <a:ext cx="130175" cy="154940"/>
            </a:xfrm>
            <a:custGeom>
              <a:avLst/>
              <a:gdLst/>
              <a:ahLst/>
              <a:cxnLst/>
              <a:rect l="l" t="t" r="r" b="b"/>
              <a:pathLst>
                <a:path w="130175" h="154939">
                  <a:moveTo>
                    <a:pt x="129933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129933" y="154482"/>
                  </a:lnTo>
                  <a:lnTo>
                    <a:pt x="129933" y="0"/>
                  </a:lnTo>
                  <a:close/>
                </a:path>
              </a:pathLst>
            </a:custGeom>
            <a:solidFill>
              <a:srgbClr val="069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105075" y="1535849"/>
              <a:ext cx="193040" cy="154940"/>
            </a:xfrm>
            <a:custGeom>
              <a:avLst/>
              <a:gdLst/>
              <a:ahLst/>
              <a:cxnLst/>
              <a:rect l="l" t="t" r="r" b="b"/>
              <a:pathLst>
                <a:path w="193039" h="154939">
                  <a:moveTo>
                    <a:pt x="192468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192468" y="154482"/>
                  </a:lnTo>
                  <a:lnTo>
                    <a:pt x="192468" y="0"/>
                  </a:lnTo>
                  <a:close/>
                </a:path>
              </a:pathLst>
            </a:custGeom>
            <a:solidFill>
              <a:srgbClr val="2DB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97544" y="1535849"/>
              <a:ext cx="50800" cy="154940"/>
            </a:xfrm>
            <a:custGeom>
              <a:avLst/>
              <a:gdLst/>
              <a:ahLst/>
              <a:cxnLst/>
              <a:rect l="l" t="t" r="r" b="b"/>
              <a:pathLst>
                <a:path w="50800" h="154939">
                  <a:moveTo>
                    <a:pt x="50469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50469" y="154482"/>
                  </a:lnTo>
                  <a:lnTo>
                    <a:pt x="50469" y="0"/>
                  </a:lnTo>
                  <a:close/>
                </a:path>
              </a:pathLst>
            </a:custGeom>
            <a:solidFill>
              <a:srgbClr val="1598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48001" y="1535849"/>
              <a:ext cx="206375" cy="154940"/>
            </a:xfrm>
            <a:custGeom>
              <a:avLst/>
              <a:gdLst/>
              <a:ahLst/>
              <a:cxnLst/>
              <a:rect l="l" t="t" r="r" b="b"/>
              <a:pathLst>
                <a:path w="206375" h="154939">
                  <a:moveTo>
                    <a:pt x="206324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206324" y="154482"/>
                  </a:lnTo>
                  <a:lnTo>
                    <a:pt x="206324" y="0"/>
                  </a:lnTo>
                  <a:close/>
                </a:path>
              </a:pathLst>
            </a:custGeom>
            <a:solidFill>
              <a:srgbClr val="025F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554325" y="1535849"/>
              <a:ext cx="353695" cy="154940"/>
            </a:xfrm>
            <a:custGeom>
              <a:avLst/>
              <a:gdLst/>
              <a:ahLst/>
              <a:cxnLst/>
              <a:rect l="l" t="t" r="r" b="b"/>
              <a:pathLst>
                <a:path w="353694" h="154939">
                  <a:moveTo>
                    <a:pt x="353466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353466" y="154482"/>
                  </a:lnTo>
                  <a:lnTo>
                    <a:pt x="353466" y="0"/>
                  </a:lnTo>
                  <a:close/>
                </a:path>
              </a:pathLst>
            </a:custGeom>
            <a:solidFill>
              <a:srgbClr val="1C2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5" name="object 4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135015" y="9491859"/>
            <a:ext cx="4173321" cy="121653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481074" y="7814816"/>
            <a:ext cx="5644515" cy="99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This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evolving</a:t>
            </a:r>
            <a:r>
              <a:rPr sz="10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document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and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will</a:t>
            </a:r>
            <a:r>
              <a:rPr sz="10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be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updated</a:t>
            </a:r>
            <a:r>
              <a:rPr sz="10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periodically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as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new</a:t>
            </a:r>
            <a:r>
              <a:rPr sz="10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products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become</a:t>
            </a:r>
            <a:r>
              <a:rPr sz="10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available. </a:t>
            </a:r>
            <a:r>
              <a:rPr sz="1000" b="1" spc="-26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For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further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support,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please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contact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our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corporate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office:</a:t>
            </a:r>
            <a:endParaRPr sz="1000">
              <a:latin typeface="Helvetica Neue LT Pro 75"/>
              <a:cs typeface="Helvetica Neue LT Pro 75"/>
            </a:endParaRPr>
          </a:p>
          <a:p>
            <a:pPr marL="12700" marR="3563620">
              <a:lnSpc>
                <a:spcPct val="100000"/>
              </a:lnSpc>
              <a:spcBef>
                <a:spcPts val="400"/>
              </a:spcBef>
            </a:pP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ANSA 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Coatings Limited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(Head </a:t>
            </a:r>
            <a:r>
              <a:rPr sz="1000" spc="-1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Office) </a:t>
            </a:r>
            <a:r>
              <a:rPr sz="1000" spc="-26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Address:</a:t>
            </a:r>
            <a:r>
              <a:rPr sz="1000" spc="-4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ANSA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McAL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Industrial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Park, </a:t>
            </a:r>
            <a:r>
              <a:rPr sz="1000" spc="-26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#</a:t>
            </a:r>
            <a:r>
              <a:rPr sz="1000" spc="-7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5</a:t>
            </a:r>
            <a:r>
              <a:rPr sz="1000" spc="-7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1</a:t>
            </a:r>
            <a:r>
              <a:rPr sz="1000" spc="-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-</a:t>
            </a:r>
            <a:r>
              <a:rPr sz="1000" spc="-2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5</a:t>
            </a:r>
            <a:r>
              <a:rPr sz="100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9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10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T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um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p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un</a:t>
            </a:r>
            <a:r>
              <a:rPr sz="100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Roa</a:t>
            </a:r>
            <a:r>
              <a:rPr sz="1000" spc="-3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d</a:t>
            </a:r>
            <a:r>
              <a:rPr sz="100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,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Gua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n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ap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o</a:t>
            </a:r>
            <a:r>
              <a:rPr sz="100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, 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Arima,</a:t>
            </a:r>
            <a:r>
              <a:rPr sz="1000" spc="-4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Trinidad.</a:t>
            </a:r>
            <a:endParaRPr sz="1000">
              <a:latin typeface="HelveticaNeueLTPro-Roman"/>
              <a:cs typeface="HelveticaNeueLTPro-Roman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408754" y="2834554"/>
            <a:ext cx="5502275" cy="1797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>
              <a:lnSpc>
                <a:spcPts val="6970"/>
              </a:lnSpc>
              <a:spcBef>
                <a:spcPts val="100"/>
              </a:spcBef>
            </a:pPr>
            <a:r>
              <a:rPr spc="-30" dirty="0"/>
              <a:t>SAFETY</a:t>
            </a:r>
          </a:p>
          <a:p>
            <a:pPr marL="12700">
              <a:lnSpc>
                <a:spcPts val="6970"/>
              </a:lnSpc>
            </a:pPr>
            <a:r>
              <a:rPr b="1" spc="-270" dirty="0">
                <a:latin typeface="Helvetica Neue LT Std 75"/>
                <a:cs typeface="Helvetica Neue LT Std 75"/>
              </a:rPr>
              <a:t>D</a:t>
            </a:r>
            <a:r>
              <a:rPr b="1" spc="-765" dirty="0">
                <a:latin typeface="Helvetica Neue LT Std 75"/>
                <a:cs typeface="Helvetica Neue LT Std 75"/>
              </a:rPr>
              <a:t>AT</a:t>
            </a:r>
            <a:r>
              <a:rPr b="1" dirty="0">
                <a:latin typeface="Helvetica Neue LT Std 75"/>
                <a:cs typeface="Helvetica Neue LT Std 75"/>
              </a:rPr>
              <a:t>A</a:t>
            </a:r>
            <a:r>
              <a:rPr b="1" spc="-540" dirty="0">
                <a:latin typeface="Helvetica Neue LT Std 75"/>
                <a:cs typeface="Helvetica Neue LT Std 75"/>
              </a:rPr>
              <a:t> </a:t>
            </a:r>
            <a:r>
              <a:rPr b="1" spc="-185" dirty="0">
                <a:latin typeface="Helvetica Neue LT Std 75"/>
                <a:cs typeface="Helvetica Neue LT Std 75"/>
              </a:rPr>
              <a:t>S</a:t>
            </a:r>
            <a:r>
              <a:rPr b="1" spc="-340" dirty="0">
                <a:latin typeface="Helvetica Neue LT Std 75"/>
                <a:cs typeface="Helvetica Neue LT Std 75"/>
              </a:rPr>
              <a:t>H</a:t>
            </a:r>
            <a:r>
              <a:rPr b="1" spc="-305" dirty="0">
                <a:latin typeface="Helvetica Neue LT Std 75"/>
                <a:cs typeface="Helvetica Neue LT Std 75"/>
              </a:rPr>
              <a:t>E</a:t>
            </a:r>
            <a:r>
              <a:rPr b="1" spc="-55" dirty="0">
                <a:latin typeface="Helvetica Neue LT Std 75"/>
                <a:cs typeface="Helvetica Neue LT Std 75"/>
              </a:rPr>
              <a:t>E</a:t>
            </a:r>
            <a:r>
              <a:rPr b="1" spc="-225" dirty="0">
                <a:latin typeface="Helvetica Neue LT Std 75"/>
                <a:cs typeface="Helvetica Neue LT Std 75"/>
              </a:rPr>
              <a:t>T</a:t>
            </a:r>
            <a:r>
              <a:rPr b="1" dirty="0">
                <a:latin typeface="Helvetica Neue LT Std 75"/>
                <a:cs typeface="Helvetica Neue LT Std 75"/>
              </a:rPr>
              <a:t>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888380"/>
            <a:ext cx="5041900" cy="3886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GRIP &amp; SEAL</a:t>
            </a:r>
            <a:endParaRPr sz="2350" dirty="0">
              <a:latin typeface="HelveticaNeueLTPro-Roman"/>
              <a:cs typeface="HelveticaNeueLTPro-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" y="1362455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1.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IDENTIFICATION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OF THE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SUBSTANCE/MIXTURE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AND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OF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THE 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COMPANY/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UNDERTAKING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5950" y="1674534"/>
            <a:ext cx="2930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IDENTIFICATION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OF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THE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SUBSTANCE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OR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MIXTURE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5950" y="1852334"/>
            <a:ext cx="1002665" cy="797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 name: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code: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Chemical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name: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Synonyms: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formula: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CAS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number: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66949" y="1852334"/>
            <a:ext cx="1905052" cy="82073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lang="en-TT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GRIP &amp; SEAL</a:t>
            </a: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lang="en-TT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P113471 </a:t>
            </a:r>
            <a:endParaRPr sz="900" dirty="0">
              <a:latin typeface="HelveticaNeueLTPro-Md"/>
              <a:cs typeface="HelveticaNeueLTPro-Md"/>
            </a:endParaRPr>
          </a:p>
          <a:p>
            <a:pPr marL="12700" marR="725170">
              <a:lnSpc>
                <a:spcPts val="1000"/>
              </a:lnSpc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available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endParaRPr lang="en-US" sz="900" spc="5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725170">
              <a:lnSpc>
                <a:spcPts val="1000"/>
              </a:lnSpc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available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endParaRPr lang="en-US" sz="900" spc="1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725170">
              <a:lnSpc>
                <a:spcPts val="1000"/>
              </a:lnSpc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applicable </a:t>
            </a:r>
            <a:endParaRPr lang="en-US" sz="900" spc="5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725170">
              <a:lnSpc>
                <a:spcPts val="1000"/>
              </a:lnSpc>
            </a:pP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li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7200" y="4817134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2.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HAZARDS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IDENTIFICATION</a:t>
            </a:r>
            <a:endParaRPr sz="1100" dirty="0">
              <a:latin typeface="Helvetica Neue LT Pro 75"/>
              <a:cs typeface="Helvetica Neue LT Pro 75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5950" y="5128196"/>
            <a:ext cx="78422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ifi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ati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n: 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phrases: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66949" y="5128196"/>
            <a:ext cx="3925570" cy="1064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Irritant, Dangerous for the environment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ts val="1000"/>
              </a:lnSpc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R43- May cause sensitization by skin contact.</a:t>
            </a:r>
          </a:p>
          <a:p>
            <a:pPr marL="12700">
              <a:lnSpc>
                <a:spcPts val="1000"/>
              </a:lnSpc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R51/53- Toxic to aquatic organisms, may cause long-term adverse effects in the aquatic environment</a:t>
            </a:r>
          </a:p>
          <a:p>
            <a:pPr marL="12700" marR="5080">
              <a:lnSpc>
                <a:spcPts val="1000"/>
              </a:lnSpc>
              <a:spcBef>
                <a:spcPts val="60"/>
              </a:spcBef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cause sensitization by skin contact	   	 Toxic to aquatic organisms, may cause long-term adverse effects in the aquatic environment</a:t>
            </a:r>
          </a:p>
          <a:p>
            <a:pPr marL="12700" marR="5080">
              <a:lnSpc>
                <a:spcPts val="1000"/>
              </a:lnSpc>
              <a:spcBef>
                <a:spcPts val="6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None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known.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5950" y="2844113"/>
            <a:ext cx="24834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COMPANY/UNDERTAKING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IDENTIFICATION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5950" y="3021913"/>
            <a:ext cx="12687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Manufacturer/Supplier: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5950" y="3783912"/>
            <a:ext cx="1640839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Emergency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telephone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number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(with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hours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operation):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57200" y="27432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19100" y="9598104"/>
            <a:ext cx="153035" cy="1619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z="9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2</a:t>
            </a:fld>
            <a:endParaRPr sz="900">
              <a:latin typeface="Helvetica Neue LT Std 75"/>
              <a:cs typeface="Helvetica Neue LT Std 75"/>
            </a:endParaRPr>
          </a:p>
        </p:txBody>
      </p:sp>
      <p:sp>
        <p:nvSpPr>
          <p:cNvPr id="29" name="object 25">
            <a:extLst>
              <a:ext uri="{FF2B5EF4-FFF2-40B4-BE49-F238E27FC236}">
                <a16:creationId xmlns:a16="http://schemas.microsoft.com/office/drawing/2014/main" id="{5D3995E7-B147-4615-B18F-E733A42C2D92}"/>
              </a:ext>
            </a:extLst>
          </p:cNvPr>
          <p:cNvSpPr/>
          <p:nvPr/>
        </p:nvSpPr>
        <p:spPr>
          <a:xfrm>
            <a:off x="466674" y="43434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4">
            <a:extLst>
              <a:ext uri="{FF2B5EF4-FFF2-40B4-BE49-F238E27FC236}">
                <a16:creationId xmlns:a16="http://schemas.microsoft.com/office/drawing/2014/main" id="{EF92C2BF-0F9B-42CB-B04F-BF2E6DF4275F}"/>
              </a:ext>
            </a:extLst>
          </p:cNvPr>
          <p:cNvSpPr txBox="1"/>
          <p:nvPr/>
        </p:nvSpPr>
        <p:spPr>
          <a:xfrm>
            <a:off x="623571" y="4492735"/>
            <a:ext cx="1640839" cy="16414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PRODUCT INFORMATION</a:t>
            </a:r>
            <a:endParaRPr lang="en-TT" sz="900" dirty="0">
              <a:latin typeface="Helvetica Neue LT Pro 75"/>
              <a:cs typeface="Helvetica Neue LT Pro 75"/>
            </a:endParaRPr>
          </a:p>
        </p:txBody>
      </p:sp>
      <p:sp>
        <p:nvSpPr>
          <p:cNvPr id="31" name="object 23">
            <a:extLst>
              <a:ext uri="{FF2B5EF4-FFF2-40B4-BE49-F238E27FC236}">
                <a16:creationId xmlns:a16="http://schemas.microsoft.com/office/drawing/2014/main" id="{425E9D70-5337-4DD4-AB7C-77DE57E3F08A}"/>
              </a:ext>
            </a:extLst>
          </p:cNvPr>
          <p:cNvSpPr txBox="1"/>
          <p:nvPr/>
        </p:nvSpPr>
        <p:spPr>
          <a:xfrm>
            <a:off x="2666949" y="4503652"/>
            <a:ext cx="3221990" cy="1410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u="sng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www.bergerpaintscaribbean.com</a:t>
            </a:r>
            <a:endParaRPr sz="900" u="sng" dirty="0">
              <a:latin typeface="HelveticaNeueLTPro-Md"/>
              <a:cs typeface="HelveticaNeueLTPro-Md"/>
            </a:endParaRPr>
          </a:p>
        </p:txBody>
      </p:sp>
      <p:sp>
        <p:nvSpPr>
          <p:cNvPr id="32" name="object 10">
            <a:extLst>
              <a:ext uri="{FF2B5EF4-FFF2-40B4-BE49-F238E27FC236}">
                <a16:creationId xmlns:a16="http://schemas.microsoft.com/office/drawing/2014/main" id="{FA685776-9BAD-4983-B5AF-237C7D3665DB}"/>
              </a:ext>
            </a:extLst>
          </p:cNvPr>
          <p:cNvSpPr txBox="1"/>
          <p:nvPr/>
        </p:nvSpPr>
        <p:spPr>
          <a:xfrm>
            <a:off x="457200" y="6558280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3.</a:t>
            </a:r>
            <a:r>
              <a:rPr sz="1100" b="1" spc="-2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COMPOSITION/INFORMATION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ON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INGREDIENTS</a:t>
            </a:r>
            <a:endParaRPr sz="1100" dirty="0">
              <a:latin typeface="Helvetica Neue LT Pro 75"/>
              <a:cs typeface="Helvetica Neue LT Pro 75"/>
            </a:endParaRPr>
          </a:p>
        </p:txBody>
      </p:sp>
      <p:sp>
        <p:nvSpPr>
          <p:cNvPr id="33" name="object 17">
            <a:extLst>
              <a:ext uri="{FF2B5EF4-FFF2-40B4-BE49-F238E27FC236}">
                <a16:creationId xmlns:a16="http://schemas.microsoft.com/office/drawing/2014/main" id="{EF255CC9-938F-4FBE-A228-131F7F643A00}"/>
              </a:ext>
            </a:extLst>
          </p:cNvPr>
          <p:cNvSpPr txBox="1"/>
          <p:nvPr/>
        </p:nvSpPr>
        <p:spPr>
          <a:xfrm>
            <a:off x="623571" y="5638800"/>
            <a:ext cx="1494790" cy="58990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Human health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hazards: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Environmental hazards:</a:t>
            </a: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endParaRPr lang="en-US" sz="900" spc="1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Additional</a:t>
            </a:r>
            <a:r>
              <a:rPr lang="en-US"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hazards:</a:t>
            </a:r>
            <a:endParaRPr lang="en-US" sz="900" dirty="0">
              <a:latin typeface="HelveticaNeueLTPro-Md"/>
              <a:cs typeface="HelveticaNeueLTPro-Md"/>
            </a:endParaRPr>
          </a:p>
        </p:txBody>
      </p:sp>
      <p:sp>
        <p:nvSpPr>
          <p:cNvPr id="34" name="object 18">
            <a:extLst>
              <a:ext uri="{FF2B5EF4-FFF2-40B4-BE49-F238E27FC236}">
                <a16:creationId xmlns:a16="http://schemas.microsoft.com/office/drawing/2014/main" id="{F720BEC3-070D-417E-A544-99442FF4C8F2}"/>
              </a:ext>
            </a:extLst>
          </p:cNvPr>
          <p:cNvSpPr txBox="1"/>
          <p:nvPr/>
        </p:nvSpPr>
        <p:spPr>
          <a:xfrm>
            <a:off x="615950" y="6324600"/>
            <a:ext cx="43770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See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Section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3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11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for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more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detailed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information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on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health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effects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and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symptoms.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36" name="object 23">
            <a:extLst>
              <a:ext uri="{FF2B5EF4-FFF2-40B4-BE49-F238E27FC236}">
                <a16:creationId xmlns:a16="http://schemas.microsoft.com/office/drawing/2014/main" id="{9D0FBA6C-28BA-4EC7-B82A-4F9218EDC996}"/>
              </a:ext>
            </a:extLst>
          </p:cNvPr>
          <p:cNvSpPr txBox="1"/>
          <p:nvPr/>
        </p:nvSpPr>
        <p:spPr>
          <a:xfrm>
            <a:off x="2666949" y="3021913"/>
            <a:ext cx="3221990" cy="1178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ANSA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MCAL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INDUSTRIAL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PARK,</a:t>
            </a:r>
            <a:endParaRPr sz="900" dirty="0">
              <a:latin typeface="HelveticaNeueLTPro-Md"/>
              <a:cs typeface="HelveticaNeueLTPro-Md"/>
            </a:endParaRPr>
          </a:p>
          <a:p>
            <a:pPr marL="12700" marR="835660">
              <a:lnSpc>
                <a:spcPts val="1000"/>
              </a:lnSpc>
              <a:spcBef>
                <a:spcPts val="60"/>
              </a:spcBef>
            </a:pP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51-59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TUMPUNA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ROAD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SOUTH,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GUANAPO,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ARIMA,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TRINIDAD,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W.I.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ts val="940"/>
              </a:lnSpc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TEL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(868)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665-5721-3/4913/5829/8046/1991,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671-2722/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3245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ts val="1040"/>
              </a:lnSpc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FAX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(868)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665-1577</a:t>
            </a:r>
            <a:endParaRPr sz="900" dirty="0">
              <a:latin typeface="HelveticaNeueLTPro-Md"/>
              <a:cs typeface="HelveticaNeueLTPro-M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650" dirty="0">
              <a:latin typeface="HelveticaNeueLTPro-Md"/>
              <a:cs typeface="HelveticaNeueLTPro-Md"/>
            </a:endParaRPr>
          </a:p>
          <a:p>
            <a:pPr marL="12700">
              <a:lnSpc>
                <a:spcPts val="1040"/>
              </a:lnSpc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TRINIDAD</a:t>
            </a:r>
            <a:endParaRPr sz="900" dirty="0">
              <a:latin typeface="HelveticaNeueLTPro-Md"/>
              <a:cs typeface="HelveticaNeueLTPro-Md"/>
            </a:endParaRPr>
          </a:p>
          <a:p>
            <a:pPr marL="12700" marR="5715">
              <a:lnSpc>
                <a:spcPts val="1000"/>
              </a:lnSpc>
              <a:spcBef>
                <a:spcPts val="6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TEL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868)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665-5721-3/4913/5829/8046/1991,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671-2722/3245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FAX: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(868)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665-1577</a:t>
            </a:r>
            <a:endParaRPr sz="900" dirty="0">
              <a:latin typeface="HelveticaNeueLTPro-Md"/>
              <a:cs typeface="HelveticaNeueLTPro-Md"/>
            </a:endParaRPr>
          </a:p>
        </p:txBody>
      </p:sp>
      <p:graphicFrame>
        <p:nvGraphicFramePr>
          <p:cNvPr id="37" name="object 19">
            <a:extLst>
              <a:ext uri="{FF2B5EF4-FFF2-40B4-BE49-F238E27FC236}">
                <a16:creationId xmlns:a16="http://schemas.microsoft.com/office/drawing/2014/main" id="{F3367B36-39C3-4AC3-BF6F-53F4E49D18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688887"/>
              </p:ext>
            </p:extLst>
          </p:nvPr>
        </p:nvGraphicFramePr>
        <p:xfrm>
          <a:off x="457200" y="6837045"/>
          <a:ext cx="6692263" cy="2100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3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2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6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marL="171450">
                        <a:lnSpc>
                          <a:spcPts val="1035"/>
                        </a:lnSpc>
                      </a:pP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Substance/preparation: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ts val="1035"/>
                        </a:lnSpc>
                      </a:pP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Mixture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Ingredient</a:t>
                      </a:r>
                      <a:r>
                        <a:rPr sz="900" spc="-3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name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97790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CAS</a:t>
                      </a:r>
                      <a:r>
                        <a:rPr sz="900" spc="-4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number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97790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0833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%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97790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71450">
                        <a:lnSpc>
                          <a:spcPts val="969"/>
                        </a:lnSpc>
                        <a:spcBef>
                          <a:spcPts val="425"/>
                        </a:spcBef>
                      </a:pPr>
                      <a:r>
                        <a:rPr lang="en-US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100% Acrylic Polymer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ts val="969"/>
                        </a:lnSpc>
                        <a:spcBef>
                          <a:spcPts val="425"/>
                        </a:spcBef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-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 marL="608330">
                        <a:lnSpc>
                          <a:spcPts val="969"/>
                        </a:lnSpc>
                        <a:spcBef>
                          <a:spcPts val="425"/>
                        </a:spcBef>
                      </a:pPr>
                      <a:r>
                        <a:rPr lang="en-US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&lt;45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5397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171450">
                        <a:lnSpc>
                          <a:spcPts val="900"/>
                        </a:lnSpc>
                      </a:pPr>
                      <a:r>
                        <a:rPr lang="en-US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Titanium Dioxide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ts val="900"/>
                        </a:lnSpc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13463-67-7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8330">
                        <a:lnSpc>
                          <a:spcPts val="900"/>
                        </a:lnSpc>
                      </a:pPr>
                      <a:r>
                        <a:rPr lang="en-US" sz="900" spc="-2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&lt;15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171450">
                        <a:lnSpc>
                          <a:spcPts val="900"/>
                        </a:lnSpc>
                      </a:pPr>
                      <a:r>
                        <a:rPr lang="en-US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Talc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ts val="900"/>
                        </a:lnSpc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14807-96-6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8330">
                        <a:lnSpc>
                          <a:spcPts val="900"/>
                        </a:lnSpc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&lt;5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171450">
                        <a:lnSpc>
                          <a:spcPts val="930"/>
                        </a:lnSpc>
                      </a:pPr>
                      <a:r>
                        <a:rPr lang="en-US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K</a:t>
                      </a:r>
                      <a:r>
                        <a:rPr lang="en-TT" sz="900" spc="5" dirty="0" err="1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aolin</a:t>
                      </a:r>
                      <a:endParaRPr lang="en-TT" sz="900" spc="5" dirty="0">
                        <a:solidFill>
                          <a:srgbClr val="1C216F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171450">
                        <a:lnSpc>
                          <a:spcPts val="930"/>
                        </a:lnSpc>
                      </a:pPr>
                      <a:r>
                        <a:rPr lang="en-TT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Mica</a:t>
                      </a:r>
                    </a:p>
                    <a:p>
                      <a:pPr marL="171450">
                        <a:lnSpc>
                          <a:spcPts val="930"/>
                        </a:lnSpc>
                      </a:pPr>
                      <a:r>
                        <a:rPr lang="en-TT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Zinc Oxide</a:t>
                      </a:r>
                    </a:p>
                    <a:p>
                      <a:pPr marL="171450">
                        <a:lnSpc>
                          <a:spcPts val="930"/>
                        </a:lnSpc>
                      </a:pPr>
                      <a:r>
                        <a:rPr lang="en-TT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2- octyl- 2H – </a:t>
                      </a:r>
                      <a:r>
                        <a:rPr lang="en-TT" sz="900" spc="5" dirty="0" err="1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isothiazol</a:t>
                      </a:r>
                      <a:r>
                        <a:rPr lang="en-TT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–3–one</a:t>
                      </a:r>
                    </a:p>
                    <a:p>
                      <a:pPr marL="171450">
                        <a:lnSpc>
                          <a:spcPts val="930"/>
                        </a:lnSpc>
                      </a:pPr>
                      <a:r>
                        <a:rPr lang="en-TT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Ethanol</a:t>
                      </a:r>
                    </a:p>
                    <a:p>
                      <a:pPr marL="171450">
                        <a:lnSpc>
                          <a:spcPts val="930"/>
                        </a:lnSpc>
                      </a:pPr>
                      <a:r>
                        <a:rPr lang="en-TT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1, 2 – benzisothiazol-3-(2H)-one</a:t>
                      </a:r>
                    </a:p>
                    <a:p>
                      <a:pPr marL="171450">
                        <a:lnSpc>
                          <a:spcPts val="930"/>
                        </a:lnSpc>
                      </a:pPr>
                      <a:r>
                        <a:rPr lang="en-TT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2- methylisothiazol-3(2H)-one</a:t>
                      </a:r>
                    </a:p>
                    <a:p>
                      <a:pPr marL="171450">
                        <a:lnSpc>
                          <a:spcPts val="930"/>
                        </a:lnSpc>
                      </a:pPr>
                      <a:r>
                        <a:rPr lang="en-TT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Sodium Nitrite</a:t>
                      </a:r>
                    </a:p>
                    <a:p>
                      <a:pPr marL="171450">
                        <a:lnSpc>
                          <a:spcPts val="930"/>
                        </a:lnSpc>
                      </a:pPr>
                      <a:r>
                        <a:rPr lang="en-TT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Propylene</a:t>
                      </a:r>
                    </a:p>
                    <a:p>
                      <a:pPr marL="171450">
                        <a:lnSpc>
                          <a:spcPts val="930"/>
                        </a:lnSpc>
                      </a:pPr>
                      <a:r>
                        <a:rPr lang="en-TT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Polyamide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US" sz="900" spc="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1332-58-7</a:t>
                      </a:r>
                    </a:p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US" sz="900" spc="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12001-26-2</a:t>
                      </a:r>
                    </a:p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US" sz="900" spc="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1314-13-2</a:t>
                      </a:r>
                    </a:p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US" sz="900" spc="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26530-20-1</a:t>
                      </a:r>
                    </a:p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US" sz="900" spc="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64-17-5</a:t>
                      </a:r>
                    </a:p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US" sz="900" spc="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2634-33-5</a:t>
                      </a:r>
                    </a:p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US" sz="900" spc="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2682-20-4</a:t>
                      </a:r>
                    </a:p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US" sz="900" spc="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7632-00-0</a:t>
                      </a:r>
                    </a:p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US" sz="900" spc="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57-55-6</a:t>
                      </a:r>
                    </a:p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US" sz="900" spc="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-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8330">
                        <a:lnSpc>
                          <a:spcPts val="930"/>
                        </a:lnSpc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&lt;5</a:t>
                      </a:r>
                    </a:p>
                    <a:p>
                      <a:pPr marL="608330">
                        <a:lnSpc>
                          <a:spcPts val="930"/>
                        </a:lnSpc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&lt;5</a:t>
                      </a:r>
                    </a:p>
                    <a:p>
                      <a:pPr marL="608330">
                        <a:lnSpc>
                          <a:spcPts val="930"/>
                        </a:lnSpc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5</a:t>
                      </a:r>
                    </a:p>
                    <a:p>
                      <a:pPr marL="608330">
                        <a:lnSpc>
                          <a:spcPts val="930"/>
                        </a:lnSpc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0.1</a:t>
                      </a:r>
                    </a:p>
                    <a:p>
                      <a:pPr marL="608330">
                        <a:lnSpc>
                          <a:spcPts val="930"/>
                        </a:lnSpc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0.1</a:t>
                      </a:r>
                    </a:p>
                    <a:p>
                      <a:pPr marL="608330">
                        <a:lnSpc>
                          <a:spcPts val="930"/>
                        </a:lnSpc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0.1</a:t>
                      </a:r>
                    </a:p>
                    <a:p>
                      <a:pPr marL="608330">
                        <a:lnSpc>
                          <a:spcPts val="930"/>
                        </a:lnSpc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&lt;2</a:t>
                      </a:r>
                    </a:p>
                    <a:p>
                      <a:pPr marL="608330">
                        <a:lnSpc>
                          <a:spcPts val="930"/>
                        </a:lnSpc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0.1</a:t>
                      </a:r>
                    </a:p>
                    <a:p>
                      <a:pPr marL="608330">
                        <a:lnSpc>
                          <a:spcPts val="930"/>
                        </a:lnSpc>
                      </a:pPr>
                      <a:r>
                        <a:rPr lang="en-US" sz="90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-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200" y="1362455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4.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FIRST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AID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MEASURES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" y="5989320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5.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FIRE-FIGHTING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MEASURES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75635" y="1648983"/>
            <a:ext cx="4215765" cy="1051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victim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fresh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position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comfortable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breathing.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it is 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suspected </a:t>
            </a:r>
            <a:r>
              <a:rPr sz="900" spc="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that 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fumes are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still 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present, </a:t>
            </a:r>
            <a:r>
              <a:rPr sz="900" spc="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rescuer should wear an </a:t>
            </a:r>
            <a:r>
              <a:rPr sz="900" spc="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mask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self-contained breathing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apparatus.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not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breathing, if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irregular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respiratory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arrest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occurs,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provide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artificial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respiration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oxygen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trained personnel.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It may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 dangerous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providing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aid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give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mouth-to-mouth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resuscitation.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Get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attention.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unconscious,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place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recovery position and get medical attention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immediately.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Maintain an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airway.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Loosen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tight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clothing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such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collar, tie,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belt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waistband.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5950" y="1648983"/>
            <a:ext cx="7410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NHA</a:t>
            </a:r>
            <a:r>
              <a:rPr sz="900" b="1" spc="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-5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IO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5950" y="4365297"/>
            <a:ext cx="8978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SKIN</a:t>
            </a:r>
            <a:r>
              <a:rPr sz="900" b="1" spc="-5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CONTACT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75635" y="4390697"/>
            <a:ext cx="4214495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Flush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plenty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shoes.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thoroughly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 water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 removing it,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wear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gloves.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Continue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rinse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least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10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minutes.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Get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attention.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 clothing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reuse.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Clean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shoes thoroughly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reuse.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5950" y="2880141"/>
            <a:ext cx="6718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IN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GE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75635" y="2880141"/>
            <a:ext cx="4214495" cy="1305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out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mouth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water.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dentures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any.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victim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fresh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 at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rest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 a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position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comfortable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 has been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swallowed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exposed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conscious,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give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small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quantities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drink.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Stop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exposed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feels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sick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vomiting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dangerous.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induce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vomiting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unless directed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do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so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 personnel.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vomiting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occurs,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head should be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kept low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so that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vomit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does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enter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lungs.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attention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adverse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health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persist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severe.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Never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give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anything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mouth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unconscious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person.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unconscious,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place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recovery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position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get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attention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immediately.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Maintain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airway.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Loosen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tight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such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a collar, tie,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belt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waistband.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5950" y="5139256"/>
            <a:ext cx="8464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EYE</a:t>
            </a: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CONTACT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75635" y="5139256"/>
            <a:ext cx="4213860" cy="41655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Immediately flush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 with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plenty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occasionally lifting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upper and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lower eyelids.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Check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 any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contact lenses. Continue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rinse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least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10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minutes.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attention.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5950" y="5642176"/>
            <a:ext cx="43770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See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Section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3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11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for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more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detailed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information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on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health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effects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and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symptoms.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57200" y="2795258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7200" y="4280418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7200" y="5054374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7200" y="6877023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7200" y="8050479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7200" y="8538132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15950" y="6265062"/>
            <a:ext cx="1375410" cy="50800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EXTINGUISHING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MEDIA</a:t>
            </a:r>
            <a:endParaRPr sz="900">
              <a:latin typeface="Helvetica Neue LT Pro 75"/>
              <a:cs typeface="Helvetica Neue LT Pro 75"/>
            </a:endParaRPr>
          </a:p>
          <a:p>
            <a:pPr marL="12700" marR="675640">
              <a:lnSpc>
                <a:spcPts val="1000"/>
              </a:lnSpc>
              <a:spcBef>
                <a:spcPts val="42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Suitable: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N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ui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9100" y="9598104"/>
            <a:ext cx="153035" cy="1619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z="9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3</a:t>
            </a:fld>
            <a:endParaRPr sz="900">
              <a:latin typeface="Helvetica Neue LT Std 75"/>
              <a:cs typeface="Helvetica Neue LT Std 75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75635" y="6483502"/>
            <a:ext cx="3670935" cy="30777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Recommended: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alcohol-resistant foam, CO2, powders,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spray.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endParaRPr lang="en-US" sz="900" spc="-235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water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jet.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75635" y="8144610"/>
            <a:ext cx="330962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Decomposition products </a:t>
            </a: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include </a:t>
            </a: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following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materials: </a:t>
            </a:r>
            <a:r>
              <a:rPr lang="en-US"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carbon</a:t>
            </a: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dioxide, 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carbon</a:t>
            </a: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monoxide, metal oxide/oxides</a:t>
            </a:r>
            <a:endParaRPr lang="en-US" sz="900" dirty="0">
              <a:latin typeface="HelveticaNeueLTPro-Md"/>
              <a:cs typeface="HelveticaNeueLTPro-M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5950" y="8144610"/>
            <a:ext cx="171640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HAZARDOUS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THERMAL 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DECOMPOSITION</a:t>
            </a:r>
            <a:r>
              <a:rPr sz="900" b="1" spc="-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PRODUCTS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75635" y="8632265"/>
            <a:ext cx="4214495" cy="670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Fire-fighters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wear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self-contained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apparatus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(SCBA)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full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face-piece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operated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positive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pressure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mode.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fire-fighters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(including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helmets,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boots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gloves)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conforming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European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469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will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provide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basic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level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protection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incidents.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5950" y="8632265"/>
            <a:ext cx="192786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SPECIAL PROTECTIVE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EQUIPMENT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FOR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FIRE-FIGHTERS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675635" y="6971155"/>
            <a:ext cx="4214495" cy="9753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715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Flammable liquid.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 a fire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heated,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pressure increase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will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occur 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container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burst,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 the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a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subsequent explosion. Runoff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sewer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create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fire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explosion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hazard.</a:t>
            </a:r>
            <a:endParaRPr sz="900">
              <a:latin typeface="HelveticaNeueLTPro-Md"/>
              <a:cs typeface="HelveticaNeueLTPro-Md"/>
            </a:endParaRPr>
          </a:p>
          <a:p>
            <a:pPr marL="12700" marR="5080" algn="just">
              <a:lnSpc>
                <a:spcPts val="1000"/>
              </a:lnSpc>
              <a:spcBef>
                <a:spcPts val="4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Promptly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isolate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scene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by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removing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all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vicinity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incident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there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 a fire.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action shall be taken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involving any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personal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 or without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suitable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training.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Move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fire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can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done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without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risk.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spray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keep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fire-exposed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cool.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15950" y="6971155"/>
            <a:ext cx="18059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SPECIAL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EXPOSURE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HAZARDS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35" name="object 8">
            <a:extLst>
              <a:ext uri="{FF2B5EF4-FFF2-40B4-BE49-F238E27FC236}">
                <a16:creationId xmlns:a16="http://schemas.microsoft.com/office/drawing/2014/main" id="{C005FAC8-15FD-4BB7-984D-3F28DAD6F3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3640138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GRIP &amp; SEAL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200" y="1362455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6.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ACCIDENTAL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RELEASE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MEASURES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" y="5998464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4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7.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HANDLING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AND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STORAGE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75635" y="1687083"/>
            <a:ext cx="4213860" cy="12293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action shall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taken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involving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 personal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 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without suitable training.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Evacuate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surrounding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areas.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unnecessary and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unprotected personnel from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entering.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touch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walk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through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spilled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material.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Shut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off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all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ignition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sources.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flares,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smoking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flames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area.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vapor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mist.</a:t>
            </a:r>
            <a:endParaRPr sz="900">
              <a:latin typeface="HelveticaNeueLTPro-Md"/>
              <a:cs typeface="HelveticaNeueLTPro-Md"/>
            </a:endParaRPr>
          </a:p>
          <a:p>
            <a:pPr marL="12700" marR="5715" algn="just">
              <a:lnSpc>
                <a:spcPts val="1000"/>
              </a:lnSpc>
              <a:spcBef>
                <a:spcPts val="4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Provide adequate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Wear appropriate respirator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when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 is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inadequate.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Put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on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personal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(see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Section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8).</a:t>
            </a:r>
            <a:endParaRPr sz="900">
              <a:latin typeface="HelveticaNeueLTPro-Md"/>
              <a:cs typeface="HelveticaNeueLTPro-Md"/>
            </a:endParaRPr>
          </a:p>
          <a:p>
            <a:pPr marL="12700" marR="5080" algn="just">
              <a:lnSpc>
                <a:spcPts val="1000"/>
              </a:lnSpc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: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dispersal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spilled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runoff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contact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soil,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waterways,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drains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sewers.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Inform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relevant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authorities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caused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environmental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pollution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(sewers,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waterways,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soil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air).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5950" y="1648983"/>
            <a:ext cx="1536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PERSONAL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PRECAUTIONS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75635" y="3082541"/>
            <a:ext cx="4213225" cy="41655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dispersal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spilled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runoff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contact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soil,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waterways,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drains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sewers.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Inform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relevant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authorities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caused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environmental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pollution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(sewers,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waterways,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soil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air).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5950" y="3082541"/>
            <a:ext cx="19113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ENVIRONMENTAL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PRECAUTIONS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5950" y="3657927"/>
            <a:ext cx="16236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ME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HODS</a:t>
            </a:r>
            <a:r>
              <a:rPr sz="900" b="1" spc="-9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OR</a:t>
            </a:r>
            <a:r>
              <a:rPr sz="900" b="1" spc="-9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AN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ING</a:t>
            </a:r>
            <a:r>
              <a:rPr sz="900" b="1" spc="-9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U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200" y="2996436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563363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15950" y="6314845"/>
            <a:ext cx="644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HAN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ING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9100" y="9598104"/>
            <a:ext cx="153035" cy="1619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z="9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4</a:t>
            </a:fld>
            <a:endParaRPr sz="900">
              <a:latin typeface="Helvetica Neue LT Std 75"/>
              <a:cs typeface="Helvetica Neue LT Std 75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75635" y="6342583"/>
            <a:ext cx="4213860" cy="1940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Put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personal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(see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Section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8).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Eating,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drinking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smoking should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prohibited in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areas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where this material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handled, stored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processed.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Workers</a:t>
            </a:r>
            <a:r>
              <a:rPr sz="900" spc="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hands</a:t>
            </a:r>
            <a:r>
              <a:rPr sz="900" spc="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face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</a:t>
            </a:r>
            <a:r>
              <a:rPr sz="900" spc="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eating,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drinking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smoking.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entering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eating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areas.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ingest.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contact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eyes,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clothing.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vapor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mist.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only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adequate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ventilation.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Wear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respirator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inadequate.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enter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storage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confined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spaces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unless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adequately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ventilated.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original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alternative made from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compatible material,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kept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tightly closed when not in use.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away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heat,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sparks,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open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flame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other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ignition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source.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explosion-proof electrical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(ventilating,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lighting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handling)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equipment.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1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non-sparking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tools.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Take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precautionary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measures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against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electrostatic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discharges.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fire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explosion,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dissipate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static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electricity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during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transfer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grounding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bonding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transferring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material.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Empty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retain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residue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can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hazardous.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reuse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5950" y="8458200"/>
            <a:ext cx="5880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</a:t>
            </a:r>
            <a:r>
              <a:rPr sz="900" b="1" spc="3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G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75635" y="8458200"/>
            <a:ext cx="4213860" cy="1051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accordance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local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regulations.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segregated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original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protected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direct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sunlight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dry,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cool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-v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,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awa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y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incompat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(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Sec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tio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1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0)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oo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 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drink.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Eliminate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all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ignition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sources.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Separate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oxidizing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materials.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tightly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closed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sealed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until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ready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that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have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been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opened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must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carefully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resealed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kept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upright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prevent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leakage.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unlabeled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containers.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containment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environmental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contamination.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5950" y="4599761"/>
            <a:ext cx="1563370" cy="392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endParaRPr lang="en-US" sz="900" spc="1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Large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75635" y="4599761"/>
            <a:ext cx="4213860" cy="12824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880"/>
              </a:spcBef>
            </a:pPr>
            <a:endParaRPr lang="en-US" sz="900" spc="-1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5080" algn="just">
              <a:lnSpc>
                <a:spcPts val="1000"/>
              </a:lnSpc>
              <a:spcBef>
                <a:spcPts val="88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Stop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leak if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without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risk.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Move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 from spill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area.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Approach release from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upwind. Prevent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entry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into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sewers,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courses, basements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confined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areas.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 spillages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into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effluent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treatment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plant or proceed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follows.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collect spillage with non-combustible, absorbent material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e.g.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sand,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earth,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vermiculite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diatomaceous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earth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place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disposal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according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local regulations. Use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spark-proof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tools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explosion-proof equipment. Dispose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via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licensed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disposal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contractor.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absorbent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same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75635" y="3954429"/>
            <a:ext cx="4214495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Stop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leak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without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risk.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Move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area.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Dilute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mop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up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water-soluble.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Alternatively,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water-insoluble,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absorb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inert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dry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place in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 waste disposal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container.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spark-proof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tools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explosion-proof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equipment.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via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licensed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disposal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contractor.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5950" y="3890929"/>
            <a:ext cx="5727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Small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id="{B53640DC-4977-4E2B-A2F4-B68EA04AA6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5575300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GRIP &amp; SEAL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200" y="1362455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8.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EXPOSURE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CONTROLS/PERSONAL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PROTECTION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39116" y="27432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56" name="object 26">
            <a:extLst>
              <a:ext uri="{FF2B5EF4-FFF2-40B4-BE49-F238E27FC236}">
                <a16:creationId xmlns:a16="http://schemas.microsoft.com/office/drawing/2014/main" id="{094C3BB1-306F-4E8B-BAB4-153941D8D038}"/>
              </a:ext>
            </a:extLst>
          </p:cNvPr>
          <p:cNvSpPr/>
          <p:nvPr/>
        </p:nvSpPr>
        <p:spPr>
          <a:xfrm>
            <a:off x="539116" y="22098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29">
            <a:extLst>
              <a:ext uri="{FF2B5EF4-FFF2-40B4-BE49-F238E27FC236}">
                <a16:creationId xmlns:a16="http://schemas.microsoft.com/office/drawing/2014/main" id="{80D5037F-772A-449D-8982-698FE9680EFA}"/>
              </a:ext>
            </a:extLst>
          </p:cNvPr>
          <p:cNvSpPr/>
          <p:nvPr/>
        </p:nvSpPr>
        <p:spPr>
          <a:xfrm flipV="1">
            <a:off x="525780" y="3124200"/>
            <a:ext cx="6547484" cy="45719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26">
            <a:extLst>
              <a:ext uri="{FF2B5EF4-FFF2-40B4-BE49-F238E27FC236}">
                <a16:creationId xmlns:a16="http://schemas.microsoft.com/office/drawing/2014/main" id="{62A61926-7E1E-4179-AA19-25BDB2B27312}"/>
              </a:ext>
            </a:extLst>
          </p:cNvPr>
          <p:cNvSpPr/>
          <p:nvPr/>
        </p:nvSpPr>
        <p:spPr>
          <a:xfrm>
            <a:off x="525780" y="19812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9" name="Table 39">
            <a:extLst>
              <a:ext uri="{FF2B5EF4-FFF2-40B4-BE49-F238E27FC236}">
                <a16:creationId xmlns:a16="http://schemas.microsoft.com/office/drawing/2014/main" id="{A1E3C2A2-2005-40F7-A46D-D3ECAC8F48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435722"/>
              </p:ext>
            </p:extLst>
          </p:nvPr>
        </p:nvGraphicFramePr>
        <p:xfrm>
          <a:off x="457200" y="1752600"/>
          <a:ext cx="6342888" cy="48379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7532">
                  <a:extLst>
                    <a:ext uri="{9D8B030D-6E8A-4147-A177-3AD203B41FA5}">
                      <a16:colId xmlns:a16="http://schemas.microsoft.com/office/drawing/2014/main" val="335568856"/>
                    </a:ext>
                  </a:extLst>
                </a:gridCol>
                <a:gridCol w="3575356">
                  <a:extLst>
                    <a:ext uri="{9D8B030D-6E8A-4147-A177-3AD203B41FA5}">
                      <a16:colId xmlns:a16="http://schemas.microsoft.com/office/drawing/2014/main" val="210527036"/>
                    </a:ext>
                  </a:extLst>
                </a:gridCol>
              </a:tblGrid>
              <a:tr h="201499"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TT" sz="9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E</a:t>
                      </a:r>
                      <a:r>
                        <a:rPr kumimoji="0" lang="en-TT" sz="900" b="1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X</a:t>
                      </a:r>
                      <a:r>
                        <a:rPr kumimoji="0" lang="en-TT" sz="900" b="1" i="0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PO</a:t>
                      </a:r>
                      <a:r>
                        <a:rPr kumimoji="0" lang="en-TT" sz="900" b="1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SURE</a:t>
                      </a:r>
                      <a:r>
                        <a:rPr kumimoji="0" lang="en-TT" sz="900" b="1" i="0" u="none" strike="noStrike" kern="1200" cap="none" spc="-10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 </a:t>
                      </a:r>
                      <a:r>
                        <a:rPr kumimoji="0" lang="en-TT" sz="900" b="1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L</a:t>
                      </a:r>
                      <a:r>
                        <a:rPr kumimoji="0" lang="en-TT" sz="900" b="1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IM</a:t>
                      </a:r>
                      <a:r>
                        <a:rPr kumimoji="0" lang="en-TT" sz="900" b="1" i="0" u="none" strike="noStrike" kern="1200" cap="none" spc="-1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I</a:t>
                      </a:r>
                      <a:r>
                        <a:rPr kumimoji="0" lang="en-TT" sz="900" b="1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T</a:t>
                      </a:r>
                      <a:r>
                        <a:rPr kumimoji="0" lang="en-TT" sz="900" b="1" i="0" u="none" strike="noStrike" kern="1200" cap="none" spc="-10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 </a:t>
                      </a:r>
                      <a:r>
                        <a:rPr kumimoji="0" lang="en-TT" sz="900" b="1" i="0" u="none" strike="noStrike" kern="1200" cap="none" spc="-6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V</a:t>
                      </a:r>
                      <a:r>
                        <a:rPr kumimoji="0" lang="en-TT" sz="900" b="1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A</a:t>
                      </a:r>
                      <a:r>
                        <a:rPr kumimoji="0" lang="en-TT" sz="900" b="1" i="0" u="none" strike="noStrike" kern="1200" cap="none" spc="-3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L</a:t>
                      </a:r>
                      <a:r>
                        <a:rPr kumimoji="0" lang="en-TT" sz="900" b="1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UES</a:t>
                      </a:r>
                      <a:endParaRPr kumimoji="0" lang="en-TT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NeueLTStd-Md"/>
                        <a:ea typeface="+mn-ea"/>
                        <a:cs typeface="Helvetica Neue LT Pro 75"/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TT" sz="900" dirty="0">
                        <a:latin typeface="HelveticaNeueLTStd-Md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902611"/>
                  </a:ext>
                </a:extLst>
              </a:tr>
              <a:tr h="268666"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TT" sz="900" b="1" i="0" u="none" strike="noStrike" kern="1200" cap="none" spc="1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IN</a:t>
                      </a:r>
                      <a:r>
                        <a:rPr kumimoji="0" lang="en-TT" sz="900" b="1" i="0" u="none" strike="noStrike" kern="1200" cap="none" spc="1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G</a:t>
                      </a:r>
                      <a:r>
                        <a:rPr kumimoji="0" lang="en-TT" sz="900" b="1" i="0" u="none" strike="noStrike" kern="1200" cap="none" spc="1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R</a:t>
                      </a:r>
                      <a:r>
                        <a:rPr kumimoji="0" lang="en-TT" sz="900" b="1" i="0" u="none" strike="noStrike" kern="1200" cap="none" spc="1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E</a:t>
                      </a:r>
                      <a:r>
                        <a:rPr kumimoji="0" lang="en-TT" sz="900" b="1" i="0" u="none" strike="noStrike" kern="1200" cap="none" spc="1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DI</a:t>
                      </a:r>
                      <a:r>
                        <a:rPr kumimoji="0" lang="en-TT" sz="900" b="1" i="0" u="none" strike="noStrike" kern="1200" cap="none" spc="1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E</a:t>
                      </a:r>
                      <a:r>
                        <a:rPr kumimoji="0" lang="en-TT" sz="900" b="1" i="0" u="none" strike="noStrike" kern="1200" cap="none" spc="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N</a:t>
                      </a:r>
                      <a:r>
                        <a:rPr kumimoji="0" lang="en-T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T</a:t>
                      </a:r>
                      <a:r>
                        <a:rPr kumimoji="0" lang="en-TT" sz="9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 </a:t>
                      </a:r>
                      <a:r>
                        <a:rPr kumimoji="0" lang="en-TT" sz="900" b="1" i="0" u="none" strike="noStrike" kern="1200" cap="none" spc="1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NAM</a:t>
                      </a:r>
                      <a:r>
                        <a:rPr kumimoji="0" lang="en-T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E</a:t>
                      </a:r>
                      <a:endParaRPr kumimoji="0" lang="en-TT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NeueLTStd-Md"/>
                        <a:ea typeface="+mn-ea"/>
                        <a:cs typeface="Helvetica Neue LT Pro 75"/>
                      </a:endParaRPr>
                    </a:p>
                  </a:txBody>
                  <a:tcP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TT" sz="900" b="1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OCC</a:t>
                      </a:r>
                      <a:r>
                        <a:rPr kumimoji="0" lang="en-TT" sz="9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U</a:t>
                      </a:r>
                      <a:r>
                        <a:rPr kumimoji="0" lang="en-TT" sz="900" b="1" i="0" u="none" strike="noStrike" kern="1200" cap="none" spc="-5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P</a:t>
                      </a:r>
                      <a:r>
                        <a:rPr kumimoji="0" lang="en-TT" sz="900" b="1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A</a:t>
                      </a:r>
                      <a:r>
                        <a:rPr kumimoji="0" lang="en-TT" sz="900" b="1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T</a:t>
                      </a:r>
                      <a:r>
                        <a:rPr kumimoji="0" lang="en-TT" sz="9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IONA</a:t>
                      </a:r>
                      <a:r>
                        <a:rPr kumimoji="0" lang="en-T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L</a:t>
                      </a:r>
                      <a:r>
                        <a:rPr kumimoji="0" lang="en-TT" sz="900" b="1" i="0" u="none" strike="noStrike" kern="1200" cap="none" spc="-4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 </a:t>
                      </a:r>
                      <a:r>
                        <a:rPr kumimoji="0" lang="en-TT" sz="900" b="1" i="0" u="none" strike="noStrike" kern="1200" cap="none" spc="1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E</a:t>
                      </a:r>
                      <a:r>
                        <a:rPr kumimoji="0" lang="en-TT" sz="9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X</a:t>
                      </a:r>
                      <a:r>
                        <a:rPr kumimoji="0" lang="en-TT" sz="900" b="1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PO</a:t>
                      </a:r>
                      <a:r>
                        <a:rPr kumimoji="0" lang="en-TT" sz="9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SUR</a:t>
                      </a:r>
                      <a:r>
                        <a:rPr kumimoji="0" lang="en-T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E</a:t>
                      </a:r>
                      <a:r>
                        <a:rPr kumimoji="0" lang="en-TT" sz="900" b="1" i="0" u="none" strike="noStrike" kern="1200" cap="none" spc="-4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 </a:t>
                      </a:r>
                      <a:r>
                        <a:rPr kumimoji="0" lang="en-TT" sz="900" b="1" i="0" u="none" strike="noStrike" kern="1200" cap="none" spc="-1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L</a:t>
                      </a:r>
                      <a:r>
                        <a:rPr kumimoji="0" lang="en-TT" sz="9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IM</a:t>
                      </a:r>
                      <a:r>
                        <a:rPr kumimoji="0" lang="en-TT" sz="900" b="1" i="0" u="none" strike="noStrike" kern="1200" cap="none" spc="-1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I</a:t>
                      </a:r>
                      <a:r>
                        <a:rPr kumimoji="0" lang="en-TT" sz="9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T</a:t>
                      </a:r>
                      <a:r>
                        <a:rPr kumimoji="0" lang="en-T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S</a:t>
                      </a:r>
                      <a:endParaRPr lang="en-TT" sz="900" dirty="0">
                        <a:latin typeface="HelveticaNeueLTStd-Md"/>
                      </a:endParaRPr>
                    </a:p>
                  </a:txBody>
                  <a:tcP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316367"/>
                  </a:ext>
                </a:extLst>
              </a:tr>
              <a:tr h="545597"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TT" sz="900" b="1" i="0" u="none" strike="noStrike" kern="1200" cap="none" spc="4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Pro-Md"/>
                          <a:ea typeface="+mn-ea"/>
                          <a:cs typeface="Helvetica Neue LT Pro 75"/>
                        </a:rPr>
                        <a:t>TITANIUM DIOXIDE</a:t>
                      </a:r>
                      <a:endParaRPr kumimoji="0" lang="en-TT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NeueLTPro-Md"/>
                        <a:ea typeface="+mn-ea"/>
                        <a:cs typeface="Helvetica Neue LT Pro 75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ACGIH TLV (United States, 3/2012).</a:t>
                      </a:r>
                    </a:p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TWA: 10 mg/</a:t>
                      </a:r>
                      <a:r>
                        <a:rPr lang="en-US" sz="900" b="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m</a:t>
                      </a:r>
                      <a:r>
                        <a:rPr lang="en-US" sz="900" b="0" baseline="3000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3</a:t>
                      </a:r>
                      <a:r>
                        <a:rPr kumimoji="0" lang="en-US" sz="900" b="0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 8 hours.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652127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TT" sz="900" b="1" i="0" u="none" strike="noStrike" kern="1200" cap="none" spc="1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Pro-Md"/>
                          <a:ea typeface="+mn-ea"/>
                          <a:cs typeface="Helvetica Neue LT Pro 75"/>
                        </a:rPr>
                        <a:t>DIURON (ISO)</a:t>
                      </a:r>
                      <a:endParaRPr lang="en-TT" sz="900" dirty="0">
                        <a:latin typeface="HelveticaNeueLTPro-Md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ACGIH TLV (United States, 3/2012).</a:t>
                      </a:r>
                    </a:p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TWA: 10 mg/</a:t>
                      </a:r>
                      <a:r>
                        <a:rPr lang="en-US" sz="900" b="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m</a:t>
                      </a:r>
                      <a:r>
                        <a:rPr lang="en-US" sz="900" b="0" baseline="3000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3</a:t>
                      </a:r>
                      <a:r>
                        <a:rPr kumimoji="0" lang="en-US" sz="9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 8 hours.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0096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T" sz="900" b="1" spc="40" dirty="0">
                          <a:solidFill>
                            <a:srgbClr val="025FAD"/>
                          </a:solidFill>
                          <a:latin typeface="HelveticaNeueLTPro-Md"/>
                          <a:cs typeface="Helvetica Neue LT Pro 75"/>
                        </a:rPr>
                        <a:t>ZINC OXIDE</a:t>
                      </a:r>
                      <a:endParaRPr lang="en-TT" sz="900" dirty="0">
                        <a:latin typeface="HelveticaNeueLTPro-Md"/>
                        <a:cs typeface="Helvetica Neue LT Pro 75"/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 Neue LT Pro 75"/>
                          <a:ea typeface="+mn-ea"/>
                          <a:cs typeface="Helvetica Neue LT Pro 75"/>
                        </a:rPr>
                        <a:t>ACGIH TLV (United States, 3/2012).</a:t>
                      </a:r>
                    </a:p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 Neue LT Pro 75"/>
                          <a:ea typeface="+mn-ea"/>
                          <a:cs typeface="Helvetica Neue LT Pro 75"/>
                        </a:rPr>
                        <a:t>TWA: 2 mg/</a:t>
                      </a:r>
                      <a:r>
                        <a:rPr lang="en-US" sz="900" b="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m</a:t>
                      </a:r>
                      <a:r>
                        <a:rPr lang="en-US" sz="900" b="0" baseline="3000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3</a:t>
                      </a:r>
                      <a:r>
                        <a:rPr kumimoji="0" lang="en-US" sz="9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 Neue LT Pro 75"/>
                          <a:ea typeface="+mn-ea"/>
                          <a:cs typeface="Helvetica Neue LT Pro 75"/>
                        </a:rPr>
                        <a:t> 8 hours. Form: Respirable fraction </a:t>
                      </a:r>
                    </a:p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 Neue LT Pro 75"/>
                          <a:ea typeface="+mn-ea"/>
                          <a:cs typeface="Helvetica Neue LT Pro 75"/>
                        </a:rPr>
                        <a:t>STEL: 10 mg/</a:t>
                      </a:r>
                      <a:r>
                        <a:rPr lang="en-US" sz="900" b="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m</a:t>
                      </a:r>
                      <a:r>
                        <a:rPr lang="en-US" sz="900" b="0" baseline="3000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3</a:t>
                      </a:r>
                      <a:r>
                        <a:rPr kumimoji="0" lang="en-US" sz="9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 Neue LT Pro 75"/>
                          <a:ea typeface="+mn-ea"/>
                          <a:cs typeface="Helvetica Neue LT Pro 75"/>
                        </a:rPr>
                        <a:t> 15 minutes. Form: Respirable fraction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382891"/>
                  </a:ext>
                </a:extLst>
              </a:tr>
              <a:tr h="1395537">
                <a:tc>
                  <a:txBody>
                    <a:bodyPr/>
                    <a:lstStyle/>
                    <a:p>
                      <a:r>
                        <a:rPr lang="en-TT" sz="900" b="1" dirty="0">
                          <a:solidFill>
                            <a:srgbClr val="025FAD"/>
                          </a:solidFill>
                          <a:latin typeface="HelveticaNeueLTPro-Md"/>
                        </a:rPr>
                        <a:t>TITANIUM DIOXIDE</a:t>
                      </a: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TT" sz="900" b="1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OSHA PEL 1989 (United States, 3/1989).</a:t>
                      </a:r>
                    </a:p>
                    <a:p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TWA: 5 mg/</a:t>
                      </a:r>
                      <a:r>
                        <a:rPr lang="en-US" sz="900" b="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m</a:t>
                      </a:r>
                      <a:r>
                        <a:rPr lang="en-US" sz="900" b="0" baseline="3000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3</a:t>
                      </a:r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 8 hours. Form: Respirable fraction TWA: 15 mg/</a:t>
                      </a:r>
                      <a:r>
                        <a:rPr lang="en-US" sz="900" b="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m</a:t>
                      </a:r>
                      <a:r>
                        <a:rPr lang="en-US" sz="900" b="0" baseline="3000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3</a:t>
                      </a:r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 8 hours. Form: Total dust</a:t>
                      </a:r>
                    </a:p>
                    <a:p>
                      <a:r>
                        <a:rPr lang="en-TT" sz="900" b="1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NIOSH REL (United States, 1/2013).</a:t>
                      </a:r>
                    </a:p>
                    <a:p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TWA: 5 mg/</a:t>
                      </a:r>
                      <a:r>
                        <a:rPr lang="en-US" sz="900" b="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m</a:t>
                      </a:r>
                      <a:r>
                        <a:rPr lang="en-US" sz="900" b="0" baseline="3000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3</a:t>
                      </a:r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 10 hours. Form: Respirable fraction TWA: 10 mg/m3 10 hours. Form: Total</a:t>
                      </a:r>
                    </a:p>
                    <a:p>
                      <a:r>
                        <a:rPr lang="en-TT" sz="900" b="1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OSHA PEL (United States, 6/2010).</a:t>
                      </a:r>
                    </a:p>
                    <a:p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TWA: 5 mg/</a:t>
                      </a:r>
                      <a:r>
                        <a:rPr lang="en-US" sz="900" b="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m</a:t>
                      </a:r>
                      <a:r>
                        <a:rPr lang="en-US" sz="900" b="0" baseline="3000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3 </a:t>
                      </a:r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8 hours. Form: Respirable fraction</a:t>
                      </a:r>
                    </a:p>
                    <a:p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TWA: 15 mg/</a:t>
                      </a:r>
                      <a:r>
                        <a:rPr lang="en-US" sz="900" b="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m</a:t>
                      </a:r>
                      <a:r>
                        <a:rPr lang="en-US" sz="900" b="0" baseline="3000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3</a:t>
                      </a:r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8 hours. Form: Total dust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383649"/>
                  </a:ext>
                </a:extLst>
              </a:tr>
              <a:tr h="492760">
                <a:tc>
                  <a:txBody>
                    <a:bodyPr/>
                    <a:lstStyle/>
                    <a:p>
                      <a:r>
                        <a:rPr lang="en-TT" sz="900" b="1" dirty="0">
                          <a:solidFill>
                            <a:srgbClr val="025FAD"/>
                          </a:solidFill>
                          <a:latin typeface="HelveticaNeueLTPro-Md"/>
                        </a:rPr>
                        <a:t>PROPANE-1,2-DIOL</a:t>
                      </a: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AIHA WEEL (United States, 10/2011).</a:t>
                      </a:r>
                    </a:p>
                    <a:p>
                      <a:r>
                        <a:rPr lang="en-US" sz="900" b="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TWA: 10 mg/m</a:t>
                      </a:r>
                      <a:r>
                        <a:rPr lang="en-US" sz="900" b="0" baseline="3000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3</a:t>
                      </a:r>
                      <a:r>
                        <a:rPr lang="en-US" sz="900" b="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 8 hours.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3320321"/>
                  </a:ext>
                </a:extLst>
              </a:tr>
              <a:tr h="58595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T" sz="900" b="1" dirty="0">
                          <a:solidFill>
                            <a:srgbClr val="025FAD"/>
                          </a:solidFill>
                          <a:latin typeface="HelveticaNeueLTPro-Md"/>
                        </a:rPr>
                        <a:t>SILICON DIOXIDE</a:t>
                      </a: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4876800" algn="r"/>
                        </a:tabLst>
                      </a:pPr>
                      <a:r>
                        <a:rPr lang="en-US" sz="900" b="1" spc="-2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NIOSH REL (United States, 1/2013).</a:t>
                      </a:r>
                      <a:endParaRPr lang="en-TT" sz="900" b="1" spc="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tabLst>
                          <a:tab pos="4876800" algn="r"/>
                        </a:tabLst>
                      </a:pPr>
                      <a:r>
                        <a:rPr lang="en-US" sz="900" spc="-2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TWA: 6 mg/m</a:t>
                      </a:r>
                      <a:r>
                        <a:rPr lang="en-US" sz="900" spc="-20" baseline="300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900" spc="-2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10 hours.</a:t>
                      </a:r>
                      <a:endParaRPr lang="en-TT" sz="90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2878704"/>
                  </a:ext>
                </a:extLst>
              </a:tr>
              <a:tr h="350119">
                <a:tc>
                  <a:txBody>
                    <a:bodyPr/>
                    <a:lstStyle/>
                    <a:p>
                      <a:r>
                        <a:rPr lang="en-TT" sz="900" b="1" dirty="0">
                          <a:solidFill>
                            <a:srgbClr val="025FAD"/>
                          </a:solidFill>
                          <a:latin typeface="HelveticaNeueLTPro-Md"/>
                        </a:rPr>
                        <a:t>BENZOPHENONE</a:t>
                      </a: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4958715" algn="r"/>
                        </a:tabLst>
                      </a:pPr>
                      <a:r>
                        <a:rPr lang="en-US" sz="900" b="1" spc="-2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AIHA WEEL (United States, 10/2011).</a:t>
                      </a:r>
                      <a:endParaRPr lang="en-TT" sz="105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spc="-1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TWA: 0.5 mg/m</a:t>
                      </a:r>
                      <a:r>
                        <a:rPr lang="en-US" sz="900" spc="-10" baseline="300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900" spc="-1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 hours.</a:t>
                      </a:r>
                      <a:endParaRPr lang="en-TT" sz="900" dirty="0">
                        <a:solidFill>
                          <a:srgbClr val="1C216F"/>
                        </a:solidFill>
                        <a:latin typeface="HelveticaNeueLTPro-Md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939607"/>
                  </a:ext>
                </a:extLst>
              </a:tr>
            </a:tbl>
          </a:graphicData>
        </a:graphic>
      </p:graphicFrame>
      <p:sp>
        <p:nvSpPr>
          <p:cNvPr id="21" name="object 29">
            <a:extLst>
              <a:ext uri="{FF2B5EF4-FFF2-40B4-BE49-F238E27FC236}">
                <a16:creationId xmlns:a16="http://schemas.microsoft.com/office/drawing/2014/main" id="{B8EE4EA2-D4C3-4241-BDAE-BDBB4B8D5484}"/>
              </a:ext>
            </a:extLst>
          </p:cNvPr>
          <p:cNvSpPr/>
          <p:nvPr/>
        </p:nvSpPr>
        <p:spPr>
          <a:xfrm flipV="1">
            <a:off x="525780" y="3688081"/>
            <a:ext cx="6547484" cy="45719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9">
            <a:extLst>
              <a:ext uri="{FF2B5EF4-FFF2-40B4-BE49-F238E27FC236}">
                <a16:creationId xmlns:a16="http://schemas.microsoft.com/office/drawing/2014/main" id="{DB4D23A5-A14C-4B5C-92AE-EDFB6CE44A90}"/>
              </a:ext>
            </a:extLst>
          </p:cNvPr>
          <p:cNvSpPr/>
          <p:nvPr/>
        </p:nvSpPr>
        <p:spPr>
          <a:xfrm flipV="1">
            <a:off x="472731" y="5029200"/>
            <a:ext cx="6547484" cy="45719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9">
            <a:extLst>
              <a:ext uri="{FF2B5EF4-FFF2-40B4-BE49-F238E27FC236}">
                <a16:creationId xmlns:a16="http://schemas.microsoft.com/office/drawing/2014/main" id="{BAC852E1-B309-456B-B3AE-62E65FACD0C9}"/>
              </a:ext>
            </a:extLst>
          </p:cNvPr>
          <p:cNvSpPr/>
          <p:nvPr/>
        </p:nvSpPr>
        <p:spPr>
          <a:xfrm flipV="1">
            <a:off x="444500" y="5984864"/>
            <a:ext cx="6547484" cy="45719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9">
            <a:extLst>
              <a:ext uri="{FF2B5EF4-FFF2-40B4-BE49-F238E27FC236}">
                <a16:creationId xmlns:a16="http://schemas.microsoft.com/office/drawing/2014/main" id="{43B8D8B4-864B-4C59-8F0A-7DABE4D52475}"/>
              </a:ext>
            </a:extLst>
          </p:cNvPr>
          <p:cNvSpPr/>
          <p:nvPr/>
        </p:nvSpPr>
        <p:spPr>
          <a:xfrm flipV="1">
            <a:off x="472731" y="5483072"/>
            <a:ext cx="6547484" cy="45719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8">
            <a:extLst>
              <a:ext uri="{FF2B5EF4-FFF2-40B4-BE49-F238E27FC236}">
                <a16:creationId xmlns:a16="http://schemas.microsoft.com/office/drawing/2014/main" id="{A991DAC7-9FA2-41D4-849C-840DB04025C7}"/>
              </a:ext>
            </a:extLst>
          </p:cNvPr>
          <p:cNvSpPr txBox="1"/>
          <p:nvPr/>
        </p:nvSpPr>
        <p:spPr>
          <a:xfrm>
            <a:off x="491144" y="6773469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8.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EXPOSURE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CONTROLS/PERSONAL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PROTECTION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50" name="object 9">
            <a:extLst>
              <a:ext uri="{FF2B5EF4-FFF2-40B4-BE49-F238E27FC236}">
                <a16:creationId xmlns:a16="http://schemas.microsoft.com/office/drawing/2014/main" id="{7681A2DC-0210-4B0D-AD27-893D6AB548CE}"/>
              </a:ext>
            </a:extLst>
          </p:cNvPr>
          <p:cNvSpPr txBox="1"/>
          <p:nvPr/>
        </p:nvSpPr>
        <p:spPr>
          <a:xfrm>
            <a:off x="2709579" y="7093836"/>
            <a:ext cx="4213860" cy="155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this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 contains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ingredients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 limits,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personal, workplace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atmosphere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biological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monitoring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required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determine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effectiveness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other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control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measures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and/or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necessity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respiratory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equipment.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Reference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made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monitoring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standards,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such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following: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European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689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(Workplace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atmospheres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Guidance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inhalation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agents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comparison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limit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values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measurement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strategy)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European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14042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(Workplace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atmospheres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Guide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application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procedures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biological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agents)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European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482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(Workplace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atmospheres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General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requirements for the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performance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procedures for the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measurement of chemical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agents)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Reference to national guidance documents for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methods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determination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hazardous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substances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will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also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required.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51" name="object 10">
            <a:extLst>
              <a:ext uri="{FF2B5EF4-FFF2-40B4-BE49-F238E27FC236}">
                <a16:creationId xmlns:a16="http://schemas.microsoft.com/office/drawing/2014/main" id="{1672C812-4EF1-4EFA-B920-FC4F655E83AB}"/>
              </a:ext>
            </a:extLst>
          </p:cNvPr>
          <p:cNvSpPr txBox="1"/>
          <p:nvPr/>
        </p:nvSpPr>
        <p:spPr>
          <a:xfrm>
            <a:off x="649894" y="7093836"/>
            <a:ext cx="14103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RECOMMENNDEED PROCEDURE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52" name="object 11">
            <a:extLst>
              <a:ext uri="{FF2B5EF4-FFF2-40B4-BE49-F238E27FC236}">
                <a16:creationId xmlns:a16="http://schemas.microsoft.com/office/drawing/2014/main" id="{E119D948-272D-46C8-A21E-D05FF800C374}"/>
              </a:ext>
            </a:extLst>
          </p:cNvPr>
          <p:cNvSpPr txBox="1"/>
          <p:nvPr/>
        </p:nvSpPr>
        <p:spPr>
          <a:xfrm>
            <a:off x="2709579" y="8823384"/>
            <a:ext cx="4213860" cy="670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only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adequate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ventilation.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process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enclosures,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local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exhaust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other engineering controls to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 worker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 to airborne contaminants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below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 recommended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statutory limits.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engineering controls also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need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gas,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vapor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dust concentrations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below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lower explosive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limits. Use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explosion-proof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53" name="object 12">
            <a:extLst>
              <a:ext uri="{FF2B5EF4-FFF2-40B4-BE49-F238E27FC236}">
                <a16:creationId xmlns:a16="http://schemas.microsoft.com/office/drawing/2014/main" id="{E005E6D0-C3CF-4B57-8FA6-83E79EE4417E}"/>
              </a:ext>
            </a:extLst>
          </p:cNvPr>
          <p:cNvSpPr txBox="1"/>
          <p:nvPr/>
        </p:nvSpPr>
        <p:spPr>
          <a:xfrm>
            <a:off x="649894" y="8823384"/>
            <a:ext cx="135382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OCCUPATIONAL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EXPOSURE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CONTROLS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54" name="object 25">
            <a:extLst>
              <a:ext uri="{FF2B5EF4-FFF2-40B4-BE49-F238E27FC236}">
                <a16:creationId xmlns:a16="http://schemas.microsoft.com/office/drawing/2014/main" id="{7174229D-25A2-4347-911D-884F8E7E558F}"/>
              </a:ext>
            </a:extLst>
          </p:cNvPr>
          <p:cNvSpPr/>
          <p:nvPr/>
        </p:nvSpPr>
        <p:spPr>
          <a:xfrm>
            <a:off x="634059" y="8743307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id="{74382119-86FB-428E-AFA3-C7436BE38D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5041900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GRIP &amp; SEAL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44" name="object 15">
            <a:extLst>
              <a:ext uri="{FF2B5EF4-FFF2-40B4-BE49-F238E27FC236}">
                <a16:creationId xmlns:a16="http://schemas.microsoft.com/office/drawing/2014/main" id="{5BE37605-1493-4712-8D00-00056A3EE370}"/>
              </a:ext>
            </a:extLst>
          </p:cNvPr>
          <p:cNvSpPr txBox="1"/>
          <p:nvPr/>
        </p:nvSpPr>
        <p:spPr>
          <a:xfrm>
            <a:off x="2675635" y="2444620"/>
            <a:ext cx="4213860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properly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fitted,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air-purifying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air-fed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respirator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complying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indicates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necessary.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Respirator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selection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must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based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on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known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anticipated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levels,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working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limits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selected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respirator.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45" name="object 16">
            <a:extLst>
              <a:ext uri="{FF2B5EF4-FFF2-40B4-BE49-F238E27FC236}">
                <a16:creationId xmlns:a16="http://schemas.microsoft.com/office/drawing/2014/main" id="{85922750-0906-4FD5-AF3F-E8E061BE867A}"/>
              </a:ext>
            </a:extLst>
          </p:cNvPr>
          <p:cNvSpPr txBox="1"/>
          <p:nvPr/>
        </p:nvSpPr>
        <p:spPr>
          <a:xfrm>
            <a:off x="615950" y="2444620"/>
            <a:ext cx="164401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RESPIRATORY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PROTECTION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46" name="object 17">
            <a:extLst>
              <a:ext uri="{FF2B5EF4-FFF2-40B4-BE49-F238E27FC236}">
                <a16:creationId xmlns:a16="http://schemas.microsoft.com/office/drawing/2014/main" id="{851C1A7B-9381-475D-8700-C6F7C69ADC63}"/>
              </a:ext>
            </a:extLst>
          </p:cNvPr>
          <p:cNvSpPr txBox="1"/>
          <p:nvPr/>
        </p:nvSpPr>
        <p:spPr>
          <a:xfrm>
            <a:off x="2675635" y="3158166"/>
            <a:ext cx="4213860" cy="924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Chemical-resistant,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impervious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complying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worn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all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times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when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handling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indicates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necessary.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Considering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parameters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specified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manufacturer,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check during use that the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still retaining their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properties.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It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noted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that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time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breakthrough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different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for</a:t>
            </a:r>
            <a:r>
              <a:rPr sz="900" spc="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different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manufacturers.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case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mixtures,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consisting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several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substances,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time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cannot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accurately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estimated.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47" name="object 18">
            <a:extLst>
              <a:ext uri="{FF2B5EF4-FFF2-40B4-BE49-F238E27FC236}">
                <a16:creationId xmlns:a16="http://schemas.microsoft.com/office/drawing/2014/main" id="{262F0124-4036-4155-8B64-61E4CACEAE64}"/>
              </a:ext>
            </a:extLst>
          </p:cNvPr>
          <p:cNvSpPr txBox="1"/>
          <p:nvPr/>
        </p:nvSpPr>
        <p:spPr>
          <a:xfrm>
            <a:off x="615950" y="3158166"/>
            <a:ext cx="1157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HAND</a:t>
            </a: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PROTECTION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50" name="object 27">
            <a:extLst>
              <a:ext uri="{FF2B5EF4-FFF2-40B4-BE49-F238E27FC236}">
                <a16:creationId xmlns:a16="http://schemas.microsoft.com/office/drawing/2014/main" id="{514EFABE-5CB5-4CC9-8815-E551D2FFCA48}"/>
              </a:ext>
            </a:extLst>
          </p:cNvPr>
          <p:cNvSpPr/>
          <p:nvPr/>
        </p:nvSpPr>
        <p:spPr>
          <a:xfrm>
            <a:off x="600115" y="2364543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8">
            <a:extLst>
              <a:ext uri="{FF2B5EF4-FFF2-40B4-BE49-F238E27FC236}">
                <a16:creationId xmlns:a16="http://schemas.microsoft.com/office/drawing/2014/main" id="{74A77F30-78A0-4D44-87F8-6EDA118D0AA9}"/>
              </a:ext>
            </a:extLst>
          </p:cNvPr>
          <p:cNvSpPr/>
          <p:nvPr/>
        </p:nvSpPr>
        <p:spPr>
          <a:xfrm>
            <a:off x="600115" y="3078087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3">
            <a:extLst>
              <a:ext uri="{FF2B5EF4-FFF2-40B4-BE49-F238E27FC236}">
                <a16:creationId xmlns:a16="http://schemas.microsoft.com/office/drawing/2014/main" id="{BEC79B90-B199-44CE-905A-0688C42CB5AF}"/>
              </a:ext>
            </a:extLst>
          </p:cNvPr>
          <p:cNvSpPr txBox="1"/>
          <p:nvPr/>
        </p:nvSpPr>
        <p:spPr>
          <a:xfrm>
            <a:off x="2675635" y="1604073"/>
            <a:ext cx="4213860" cy="670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 hands, forearms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face thoroughly after handling chemical products,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eating,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smoking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using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lavatory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working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period.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techniques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used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potentially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clothing.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 clothing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 reusing. Ensure that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eyewash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stations 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safety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showers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close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workstation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location.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52" name="object 14">
            <a:extLst>
              <a:ext uri="{FF2B5EF4-FFF2-40B4-BE49-F238E27FC236}">
                <a16:creationId xmlns:a16="http://schemas.microsoft.com/office/drawing/2014/main" id="{06485A08-AFC1-4D7E-AAE9-28E0280805B7}"/>
              </a:ext>
            </a:extLst>
          </p:cNvPr>
          <p:cNvSpPr txBox="1"/>
          <p:nvPr/>
        </p:nvSpPr>
        <p:spPr>
          <a:xfrm>
            <a:off x="615950" y="1604073"/>
            <a:ext cx="12395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HYGIENE</a:t>
            </a:r>
            <a:r>
              <a:rPr sz="900" b="1" spc="-4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MEASURES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54" name="object 26">
            <a:extLst>
              <a:ext uri="{FF2B5EF4-FFF2-40B4-BE49-F238E27FC236}">
                <a16:creationId xmlns:a16="http://schemas.microsoft.com/office/drawing/2014/main" id="{80FCF721-0EC0-4E49-8E27-9DFB73BB5128}"/>
              </a:ext>
            </a:extLst>
          </p:cNvPr>
          <p:cNvSpPr/>
          <p:nvPr/>
        </p:nvSpPr>
        <p:spPr>
          <a:xfrm>
            <a:off x="600115" y="15240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19">
            <a:extLst>
              <a:ext uri="{FF2B5EF4-FFF2-40B4-BE49-F238E27FC236}">
                <a16:creationId xmlns:a16="http://schemas.microsoft.com/office/drawing/2014/main" id="{36EE6409-7EF6-43C0-9BF3-D7E080759BE2}"/>
              </a:ext>
            </a:extLst>
          </p:cNvPr>
          <p:cNvSpPr txBox="1"/>
          <p:nvPr/>
        </p:nvSpPr>
        <p:spPr>
          <a:xfrm>
            <a:off x="2675635" y="4212460"/>
            <a:ext cx="4213860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Safety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eyewear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complying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indicates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necessary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liquid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splashes,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mists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dusts. If contact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possible, the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following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protection should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worn, unless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indicates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higher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degree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protection: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splash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goggles.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56" name="object 20">
            <a:extLst>
              <a:ext uri="{FF2B5EF4-FFF2-40B4-BE49-F238E27FC236}">
                <a16:creationId xmlns:a16="http://schemas.microsoft.com/office/drawing/2014/main" id="{448A4217-EFD8-44AF-AFC2-E7988F453951}"/>
              </a:ext>
            </a:extLst>
          </p:cNvPr>
          <p:cNvSpPr txBox="1"/>
          <p:nvPr/>
        </p:nvSpPr>
        <p:spPr>
          <a:xfrm>
            <a:off x="615950" y="4212460"/>
            <a:ext cx="10496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EYE</a:t>
            </a:r>
            <a:r>
              <a:rPr sz="900" b="1" spc="-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PROTECTION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57" name="object 21">
            <a:extLst>
              <a:ext uri="{FF2B5EF4-FFF2-40B4-BE49-F238E27FC236}">
                <a16:creationId xmlns:a16="http://schemas.microsoft.com/office/drawing/2014/main" id="{49AC6A2B-E0D1-46E9-9B15-BB856CF9A6F0}"/>
              </a:ext>
            </a:extLst>
          </p:cNvPr>
          <p:cNvSpPr txBox="1"/>
          <p:nvPr/>
        </p:nvSpPr>
        <p:spPr>
          <a:xfrm>
            <a:off x="2675635" y="4926005"/>
            <a:ext cx="4213860" cy="924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Personal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body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selected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based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task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being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performed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risks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involved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by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specialist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handling this product. When there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ignition from static electricity, wear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anti-static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clothing.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greatest protection from static discharges,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 should include anti-static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overalls,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boots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gloves.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Refer to European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Sta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nd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1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1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4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9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fu</a:t>
            </a:r>
            <a:r>
              <a:rPr sz="900" spc="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matio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sig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qu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ement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 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test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methods.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58" name="object 22">
            <a:extLst>
              <a:ext uri="{FF2B5EF4-FFF2-40B4-BE49-F238E27FC236}">
                <a16:creationId xmlns:a16="http://schemas.microsoft.com/office/drawing/2014/main" id="{322729E6-75D9-4891-AAF4-41609D353B2C}"/>
              </a:ext>
            </a:extLst>
          </p:cNvPr>
          <p:cNvSpPr txBox="1"/>
          <p:nvPr/>
        </p:nvSpPr>
        <p:spPr>
          <a:xfrm>
            <a:off x="615950" y="4926005"/>
            <a:ext cx="11004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SKIN</a:t>
            </a: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PROTECTION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59" name="object 23">
            <a:extLst>
              <a:ext uri="{FF2B5EF4-FFF2-40B4-BE49-F238E27FC236}">
                <a16:creationId xmlns:a16="http://schemas.microsoft.com/office/drawing/2014/main" id="{5D601802-FDCA-43EE-B511-7004C7A36D60}"/>
              </a:ext>
            </a:extLst>
          </p:cNvPr>
          <p:cNvSpPr txBox="1"/>
          <p:nvPr/>
        </p:nvSpPr>
        <p:spPr>
          <a:xfrm>
            <a:off x="2675635" y="6020551"/>
            <a:ext cx="4213860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Emissions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work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process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checked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ensure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controls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they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comply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requirements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environmental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protection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legislation.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some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cases,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fume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scrubbers,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filters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engineering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modifications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process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will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necessary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reduce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emissions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acceptable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levels.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60" name="object 24">
            <a:extLst>
              <a:ext uri="{FF2B5EF4-FFF2-40B4-BE49-F238E27FC236}">
                <a16:creationId xmlns:a16="http://schemas.microsoft.com/office/drawing/2014/main" id="{0EEAF0A3-D0AE-4335-8571-C69FD889F181}"/>
              </a:ext>
            </a:extLst>
          </p:cNvPr>
          <p:cNvSpPr txBox="1"/>
          <p:nvPr/>
        </p:nvSpPr>
        <p:spPr>
          <a:xfrm>
            <a:off x="615950" y="6020551"/>
            <a:ext cx="135382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ENVIRONMENTAL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EXPOSURE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CONTROLS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61" name="object 29">
            <a:extLst>
              <a:ext uri="{FF2B5EF4-FFF2-40B4-BE49-F238E27FC236}">
                <a16:creationId xmlns:a16="http://schemas.microsoft.com/office/drawing/2014/main" id="{D41066F9-4A7D-4F5C-A8EB-C2CCFB19FC58}"/>
              </a:ext>
            </a:extLst>
          </p:cNvPr>
          <p:cNvSpPr/>
          <p:nvPr/>
        </p:nvSpPr>
        <p:spPr>
          <a:xfrm>
            <a:off x="600115" y="4132383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30">
            <a:extLst>
              <a:ext uri="{FF2B5EF4-FFF2-40B4-BE49-F238E27FC236}">
                <a16:creationId xmlns:a16="http://schemas.microsoft.com/office/drawing/2014/main" id="{04632291-92F6-4AD3-82B6-66AEB00F7A6E}"/>
              </a:ext>
            </a:extLst>
          </p:cNvPr>
          <p:cNvSpPr/>
          <p:nvPr/>
        </p:nvSpPr>
        <p:spPr>
          <a:xfrm>
            <a:off x="600115" y="4845928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31">
            <a:extLst>
              <a:ext uri="{FF2B5EF4-FFF2-40B4-BE49-F238E27FC236}">
                <a16:creationId xmlns:a16="http://schemas.microsoft.com/office/drawing/2014/main" id="{012C2FA7-CB4E-4C1F-9665-C963E5E159F3}"/>
              </a:ext>
            </a:extLst>
          </p:cNvPr>
          <p:cNvSpPr/>
          <p:nvPr/>
        </p:nvSpPr>
        <p:spPr>
          <a:xfrm>
            <a:off x="600115" y="5940474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8">
            <a:extLst>
              <a:ext uri="{FF2B5EF4-FFF2-40B4-BE49-F238E27FC236}">
                <a16:creationId xmlns:a16="http://schemas.microsoft.com/office/drawing/2014/main" id="{5C5F7054-4BB5-4F38-8E79-2A61944A32CD}"/>
              </a:ext>
            </a:extLst>
          </p:cNvPr>
          <p:cNvSpPr txBox="1"/>
          <p:nvPr/>
        </p:nvSpPr>
        <p:spPr>
          <a:xfrm>
            <a:off x="457200" y="6629400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9.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PHYSICAL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AND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CHEMICAL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PROPERTIES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65" name="object 9">
            <a:extLst>
              <a:ext uri="{FF2B5EF4-FFF2-40B4-BE49-F238E27FC236}">
                <a16:creationId xmlns:a16="http://schemas.microsoft.com/office/drawing/2014/main" id="{30E02A7C-6A90-4B5C-909E-DE5C4192872C}"/>
              </a:ext>
            </a:extLst>
          </p:cNvPr>
          <p:cNvSpPr txBox="1"/>
          <p:nvPr/>
        </p:nvSpPr>
        <p:spPr>
          <a:xfrm>
            <a:off x="615950" y="6949767"/>
            <a:ext cx="2427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63114" algn="l"/>
              </a:tabLst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Y</a:t>
            </a:r>
            <a:r>
              <a:rPr sz="900" b="1" spc="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-5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TA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	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Liqui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66" name="object 10">
            <a:extLst>
              <a:ext uri="{FF2B5EF4-FFF2-40B4-BE49-F238E27FC236}">
                <a16:creationId xmlns:a16="http://schemas.microsoft.com/office/drawing/2014/main" id="{4CF0764F-D91A-4B99-8792-45DFC5B7A3DA}"/>
              </a:ext>
            </a:extLst>
          </p:cNvPr>
          <p:cNvSpPr txBox="1"/>
          <p:nvPr/>
        </p:nvSpPr>
        <p:spPr>
          <a:xfrm>
            <a:off x="615950" y="7356167"/>
            <a:ext cx="3771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ODOR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67" name="object 11">
            <a:extLst>
              <a:ext uri="{FF2B5EF4-FFF2-40B4-BE49-F238E27FC236}">
                <a16:creationId xmlns:a16="http://schemas.microsoft.com/office/drawing/2014/main" id="{E90F0DB4-316B-45F8-9B3C-6624E4B05032}"/>
              </a:ext>
            </a:extLst>
          </p:cNvPr>
          <p:cNvSpPr txBox="1"/>
          <p:nvPr/>
        </p:nvSpPr>
        <p:spPr>
          <a:xfrm>
            <a:off x="2667000" y="7356167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68" name="object 12">
            <a:extLst>
              <a:ext uri="{FF2B5EF4-FFF2-40B4-BE49-F238E27FC236}">
                <a16:creationId xmlns:a16="http://schemas.microsoft.com/office/drawing/2014/main" id="{5BEEC65C-7D26-42F2-B120-F5A6E801CE6B}"/>
              </a:ext>
            </a:extLst>
          </p:cNvPr>
          <p:cNvSpPr txBox="1"/>
          <p:nvPr/>
        </p:nvSpPr>
        <p:spPr>
          <a:xfrm>
            <a:off x="615950" y="7762567"/>
            <a:ext cx="11322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ODOR</a:t>
            </a:r>
            <a:r>
              <a:rPr sz="900" b="1" spc="-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THRESHOLD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69" name="object 13">
            <a:extLst>
              <a:ext uri="{FF2B5EF4-FFF2-40B4-BE49-F238E27FC236}">
                <a16:creationId xmlns:a16="http://schemas.microsoft.com/office/drawing/2014/main" id="{63710C30-EB26-4C30-8056-4C0C60D700B9}"/>
              </a:ext>
            </a:extLst>
          </p:cNvPr>
          <p:cNvSpPr txBox="1"/>
          <p:nvPr/>
        </p:nvSpPr>
        <p:spPr>
          <a:xfrm>
            <a:off x="2667000" y="7762567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70" name="object 14">
            <a:extLst>
              <a:ext uri="{FF2B5EF4-FFF2-40B4-BE49-F238E27FC236}">
                <a16:creationId xmlns:a16="http://schemas.microsoft.com/office/drawing/2014/main" id="{E936CDF9-9698-47D5-A576-7DA390C29767}"/>
              </a:ext>
            </a:extLst>
          </p:cNvPr>
          <p:cNvSpPr txBox="1"/>
          <p:nvPr/>
        </p:nvSpPr>
        <p:spPr>
          <a:xfrm>
            <a:off x="615950" y="8168967"/>
            <a:ext cx="1866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PH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1" name="object 15">
            <a:extLst>
              <a:ext uri="{FF2B5EF4-FFF2-40B4-BE49-F238E27FC236}">
                <a16:creationId xmlns:a16="http://schemas.microsoft.com/office/drawing/2014/main" id="{8F909A13-246F-45F0-B02B-784C71DCA40C}"/>
              </a:ext>
            </a:extLst>
          </p:cNvPr>
          <p:cNvSpPr txBox="1"/>
          <p:nvPr/>
        </p:nvSpPr>
        <p:spPr>
          <a:xfrm>
            <a:off x="2667000" y="8168967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72" name="object 16">
            <a:extLst>
              <a:ext uri="{FF2B5EF4-FFF2-40B4-BE49-F238E27FC236}">
                <a16:creationId xmlns:a16="http://schemas.microsoft.com/office/drawing/2014/main" id="{53C774C7-CBB3-409C-9385-9313872D5A3D}"/>
              </a:ext>
            </a:extLst>
          </p:cNvPr>
          <p:cNvSpPr txBox="1"/>
          <p:nvPr/>
        </p:nvSpPr>
        <p:spPr>
          <a:xfrm>
            <a:off x="615950" y="8575367"/>
            <a:ext cx="901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BOILING</a:t>
            </a:r>
            <a:r>
              <a:rPr sz="900" b="1" spc="-5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POINT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3" name="object 17">
            <a:extLst>
              <a:ext uri="{FF2B5EF4-FFF2-40B4-BE49-F238E27FC236}">
                <a16:creationId xmlns:a16="http://schemas.microsoft.com/office/drawing/2014/main" id="{4BB43FC9-ADDB-4FF9-9623-21AE98CDD817}"/>
              </a:ext>
            </a:extLst>
          </p:cNvPr>
          <p:cNvSpPr txBox="1"/>
          <p:nvPr/>
        </p:nvSpPr>
        <p:spPr>
          <a:xfrm>
            <a:off x="2667000" y="8575367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74" name="object 18">
            <a:extLst>
              <a:ext uri="{FF2B5EF4-FFF2-40B4-BE49-F238E27FC236}">
                <a16:creationId xmlns:a16="http://schemas.microsoft.com/office/drawing/2014/main" id="{18E3CED4-39BA-4E10-8FAB-287C517A9D50}"/>
              </a:ext>
            </a:extLst>
          </p:cNvPr>
          <p:cNvSpPr txBox="1"/>
          <p:nvPr/>
        </p:nvSpPr>
        <p:spPr>
          <a:xfrm>
            <a:off x="615950" y="8981767"/>
            <a:ext cx="9385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MELTING</a:t>
            </a:r>
            <a:r>
              <a:rPr sz="900" b="1" spc="-4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POINT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5" name="object 19">
            <a:extLst>
              <a:ext uri="{FF2B5EF4-FFF2-40B4-BE49-F238E27FC236}">
                <a16:creationId xmlns:a16="http://schemas.microsoft.com/office/drawing/2014/main" id="{90A283B5-19F4-41A6-BB30-512A051062C3}"/>
              </a:ext>
            </a:extLst>
          </p:cNvPr>
          <p:cNvSpPr txBox="1"/>
          <p:nvPr/>
        </p:nvSpPr>
        <p:spPr>
          <a:xfrm>
            <a:off x="2667000" y="8981767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.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6" name="object 34">
            <a:extLst>
              <a:ext uri="{FF2B5EF4-FFF2-40B4-BE49-F238E27FC236}">
                <a16:creationId xmlns:a16="http://schemas.microsoft.com/office/drawing/2014/main" id="{AEE5FD54-DDA1-40B6-8F47-AEDFD1947551}"/>
              </a:ext>
            </a:extLst>
          </p:cNvPr>
          <p:cNvSpPr/>
          <p:nvPr/>
        </p:nvSpPr>
        <p:spPr>
          <a:xfrm>
            <a:off x="600115" y="7248399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36">
            <a:extLst>
              <a:ext uri="{FF2B5EF4-FFF2-40B4-BE49-F238E27FC236}">
                <a16:creationId xmlns:a16="http://schemas.microsoft.com/office/drawing/2014/main" id="{5D06D73E-AE79-4128-B85C-825B9CFF887A}"/>
              </a:ext>
            </a:extLst>
          </p:cNvPr>
          <p:cNvSpPr/>
          <p:nvPr/>
        </p:nvSpPr>
        <p:spPr>
          <a:xfrm>
            <a:off x="600115" y="8056117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38">
            <a:extLst>
              <a:ext uri="{FF2B5EF4-FFF2-40B4-BE49-F238E27FC236}">
                <a16:creationId xmlns:a16="http://schemas.microsoft.com/office/drawing/2014/main" id="{88D7E942-7249-4FDF-B0DF-13F46728E892}"/>
              </a:ext>
            </a:extLst>
          </p:cNvPr>
          <p:cNvSpPr/>
          <p:nvPr/>
        </p:nvSpPr>
        <p:spPr>
          <a:xfrm>
            <a:off x="600115" y="8863839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40">
            <a:extLst>
              <a:ext uri="{FF2B5EF4-FFF2-40B4-BE49-F238E27FC236}">
                <a16:creationId xmlns:a16="http://schemas.microsoft.com/office/drawing/2014/main" id="{B9167D82-E763-42FE-BDE1-18352F1382BB}"/>
              </a:ext>
            </a:extLst>
          </p:cNvPr>
          <p:cNvSpPr/>
          <p:nvPr/>
        </p:nvSpPr>
        <p:spPr>
          <a:xfrm>
            <a:off x="594359" y="765226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42">
            <a:extLst>
              <a:ext uri="{FF2B5EF4-FFF2-40B4-BE49-F238E27FC236}">
                <a16:creationId xmlns:a16="http://schemas.microsoft.com/office/drawing/2014/main" id="{F5B9578F-5253-4758-96E0-EA84546BBC73}"/>
              </a:ext>
            </a:extLst>
          </p:cNvPr>
          <p:cNvSpPr/>
          <p:nvPr/>
        </p:nvSpPr>
        <p:spPr>
          <a:xfrm>
            <a:off x="600115" y="8459981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8">
            <a:extLst>
              <a:ext uri="{FF2B5EF4-FFF2-40B4-BE49-F238E27FC236}">
                <a16:creationId xmlns:a16="http://schemas.microsoft.com/office/drawing/2014/main" id="{21294F1D-40A7-46A2-97B6-F9AE4E5AB6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4279900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GRIP &amp; SEAL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A76E57D-F301-4A9B-ABBB-201F5CB7AF5B}"/>
              </a:ext>
            </a:extLst>
          </p:cNvPr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703EF8DA-4761-4A6B-8D08-2991DD448726}"/>
              </a:ext>
            </a:extLst>
          </p:cNvPr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3FDBBE1-AE69-4402-B00C-DA03B30F856F}"/>
                </a:ext>
              </a:extLst>
            </p:cNvPr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74E932B3-9D27-49BC-9B9E-AF420F94ACDA}"/>
                </a:ext>
              </a:extLst>
            </p:cNvPr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3BB3ECA6-992C-40BF-A26E-AA7A00C5D878}"/>
                </a:ext>
              </a:extLst>
            </p:cNvPr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2476607F-6C62-4C43-A11A-3CF82CE3B53D}"/>
                </a:ext>
              </a:extLst>
            </p:cNvPr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>
            <a:extLst>
              <a:ext uri="{FF2B5EF4-FFF2-40B4-BE49-F238E27FC236}">
                <a16:creationId xmlns:a16="http://schemas.microsoft.com/office/drawing/2014/main" id="{B73ADFBB-D6ED-4910-8994-D882B2ABDF4C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419100" y="9598104"/>
            <a:ext cx="212725" cy="1619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70" name="object 20">
            <a:extLst>
              <a:ext uri="{FF2B5EF4-FFF2-40B4-BE49-F238E27FC236}">
                <a16:creationId xmlns:a16="http://schemas.microsoft.com/office/drawing/2014/main" id="{D7525C29-7B1B-4E22-89A1-25BA1D3E6F03}"/>
              </a:ext>
            </a:extLst>
          </p:cNvPr>
          <p:cNvSpPr txBox="1"/>
          <p:nvPr/>
        </p:nvSpPr>
        <p:spPr>
          <a:xfrm>
            <a:off x="615950" y="1415869"/>
            <a:ext cx="7988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FLASH</a:t>
            </a:r>
            <a:r>
              <a:rPr sz="900" b="1" spc="-5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POINT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1" name="object 21">
            <a:extLst>
              <a:ext uri="{FF2B5EF4-FFF2-40B4-BE49-F238E27FC236}">
                <a16:creationId xmlns:a16="http://schemas.microsoft.com/office/drawing/2014/main" id="{4600B1DA-D566-459C-9420-B78BE0ECB4DD}"/>
              </a:ext>
            </a:extLst>
          </p:cNvPr>
          <p:cNvSpPr txBox="1"/>
          <p:nvPr/>
        </p:nvSpPr>
        <p:spPr>
          <a:xfrm>
            <a:off x="2667000" y="1415869"/>
            <a:ext cx="243649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Closed cup: &gt;61°C (&gt;141.8°F) 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72" name="object 22">
            <a:extLst>
              <a:ext uri="{FF2B5EF4-FFF2-40B4-BE49-F238E27FC236}">
                <a16:creationId xmlns:a16="http://schemas.microsoft.com/office/drawing/2014/main" id="{2F9830FC-3BF6-4302-9650-D4A38B11D299}"/>
              </a:ext>
            </a:extLst>
          </p:cNvPr>
          <p:cNvSpPr txBox="1"/>
          <p:nvPr/>
        </p:nvSpPr>
        <p:spPr>
          <a:xfrm>
            <a:off x="615950" y="1822269"/>
            <a:ext cx="10941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VAPOR</a:t>
            </a:r>
            <a:r>
              <a:rPr sz="900" b="1" spc="-5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PRESSURE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3" name="object 23">
            <a:extLst>
              <a:ext uri="{FF2B5EF4-FFF2-40B4-BE49-F238E27FC236}">
                <a16:creationId xmlns:a16="http://schemas.microsoft.com/office/drawing/2014/main" id="{508E8DB7-F014-4CA5-BAA4-5E683B912088}"/>
              </a:ext>
            </a:extLst>
          </p:cNvPr>
          <p:cNvSpPr txBox="1"/>
          <p:nvPr/>
        </p:nvSpPr>
        <p:spPr>
          <a:xfrm>
            <a:off x="2667000" y="1822269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74" name="object 24">
            <a:extLst>
              <a:ext uri="{FF2B5EF4-FFF2-40B4-BE49-F238E27FC236}">
                <a16:creationId xmlns:a16="http://schemas.microsoft.com/office/drawing/2014/main" id="{FA7EAD6F-5EBB-4B96-9540-9B8F4138B3E4}"/>
              </a:ext>
            </a:extLst>
          </p:cNvPr>
          <p:cNvSpPr txBox="1"/>
          <p:nvPr/>
        </p:nvSpPr>
        <p:spPr>
          <a:xfrm>
            <a:off x="615950" y="2228669"/>
            <a:ext cx="718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SO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U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BI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LI</a:t>
            </a:r>
            <a:r>
              <a:rPr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Y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5" name="object 25">
            <a:extLst>
              <a:ext uri="{FF2B5EF4-FFF2-40B4-BE49-F238E27FC236}">
                <a16:creationId xmlns:a16="http://schemas.microsoft.com/office/drawing/2014/main" id="{E6456CD0-B819-4B3A-A7B2-15B2469DDA4E}"/>
              </a:ext>
            </a:extLst>
          </p:cNvPr>
          <p:cNvSpPr txBox="1"/>
          <p:nvPr/>
        </p:nvSpPr>
        <p:spPr>
          <a:xfrm>
            <a:off x="2667000" y="2228669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76" name="object 26">
            <a:extLst>
              <a:ext uri="{FF2B5EF4-FFF2-40B4-BE49-F238E27FC236}">
                <a16:creationId xmlns:a16="http://schemas.microsoft.com/office/drawing/2014/main" id="{284D7D64-5D3A-4776-AE65-2468C52C1009}"/>
              </a:ext>
            </a:extLst>
          </p:cNvPr>
          <p:cNvSpPr txBox="1"/>
          <p:nvPr/>
        </p:nvSpPr>
        <p:spPr>
          <a:xfrm>
            <a:off x="615950" y="2635069"/>
            <a:ext cx="96964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3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V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EN</a:t>
            </a:r>
            <a:r>
              <a:rPr sz="900" b="1" spc="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Y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7" name="object 27">
            <a:extLst>
              <a:ext uri="{FF2B5EF4-FFF2-40B4-BE49-F238E27FC236}">
                <a16:creationId xmlns:a16="http://schemas.microsoft.com/office/drawing/2014/main" id="{5ECDB01C-3338-4CC1-8B13-3487C68DFDE6}"/>
              </a:ext>
            </a:extLst>
          </p:cNvPr>
          <p:cNvSpPr txBox="1"/>
          <p:nvPr/>
        </p:nvSpPr>
        <p:spPr>
          <a:xfrm>
            <a:off x="2667000" y="2635069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78" name="object 28">
            <a:extLst>
              <a:ext uri="{FF2B5EF4-FFF2-40B4-BE49-F238E27FC236}">
                <a16:creationId xmlns:a16="http://schemas.microsoft.com/office/drawing/2014/main" id="{DB679894-B4BB-4622-A73F-04804B32EF2F}"/>
              </a:ext>
            </a:extLst>
          </p:cNvPr>
          <p:cNvSpPr txBox="1"/>
          <p:nvPr/>
        </p:nvSpPr>
        <p:spPr>
          <a:xfrm>
            <a:off x="615950" y="3041469"/>
            <a:ext cx="18383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AUTO-IGNITION</a:t>
            </a: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TEMPERATURE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9" name="object 29">
            <a:extLst>
              <a:ext uri="{FF2B5EF4-FFF2-40B4-BE49-F238E27FC236}">
                <a16:creationId xmlns:a16="http://schemas.microsoft.com/office/drawing/2014/main" id="{7BD295C8-FE3A-4B85-9D47-DA315FC774C7}"/>
              </a:ext>
            </a:extLst>
          </p:cNvPr>
          <p:cNvSpPr txBox="1"/>
          <p:nvPr/>
        </p:nvSpPr>
        <p:spPr>
          <a:xfrm>
            <a:off x="2667000" y="3041469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80" name="object 30">
            <a:extLst>
              <a:ext uri="{FF2B5EF4-FFF2-40B4-BE49-F238E27FC236}">
                <a16:creationId xmlns:a16="http://schemas.microsoft.com/office/drawing/2014/main" id="{3C1C62A9-3F9C-45F9-A478-EB97B8E3FA9D}"/>
              </a:ext>
            </a:extLst>
          </p:cNvPr>
          <p:cNvSpPr txBox="1"/>
          <p:nvPr/>
        </p:nvSpPr>
        <p:spPr>
          <a:xfrm>
            <a:off x="615950" y="3447869"/>
            <a:ext cx="5384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EN</a:t>
            </a:r>
            <a:r>
              <a:rPr sz="900" b="1" spc="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Y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81" name="object 31">
            <a:extLst>
              <a:ext uri="{FF2B5EF4-FFF2-40B4-BE49-F238E27FC236}">
                <a16:creationId xmlns:a16="http://schemas.microsoft.com/office/drawing/2014/main" id="{5162B233-977A-4DE1-9426-36C36B43E6F2}"/>
              </a:ext>
            </a:extLst>
          </p:cNvPr>
          <p:cNvSpPr txBox="1"/>
          <p:nvPr/>
        </p:nvSpPr>
        <p:spPr>
          <a:xfrm>
            <a:off x="2667000" y="3447869"/>
            <a:ext cx="8382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1.3   g/cm³ 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82" name="object 32">
            <a:extLst>
              <a:ext uri="{FF2B5EF4-FFF2-40B4-BE49-F238E27FC236}">
                <a16:creationId xmlns:a16="http://schemas.microsoft.com/office/drawing/2014/main" id="{7A3AAD51-9880-44ED-92AF-3FC8BC035C26}"/>
              </a:ext>
            </a:extLst>
          </p:cNvPr>
          <p:cNvSpPr txBox="1"/>
          <p:nvPr/>
        </p:nvSpPr>
        <p:spPr>
          <a:xfrm>
            <a:off x="615950" y="3854269"/>
            <a:ext cx="9112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FLAMMABILITY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83" name="object 33">
            <a:extLst>
              <a:ext uri="{FF2B5EF4-FFF2-40B4-BE49-F238E27FC236}">
                <a16:creationId xmlns:a16="http://schemas.microsoft.com/office/drawing/2014/main" id="{75C9BCCB-F1E7-492E-A5C0-EC2D0683C571}"/>
              </a:ext>
            </a:extLst>
          </p:cNvPr>
          <p:cNvSpPr txBox="1"/>
          <p:nvPr/>
        </p:nvSpPr>
        <p:spPr>
          <a:xfrm>
            <a:off x="2667000" y="3854269"/>
            <a:ext cx="6940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85" name="object 35">
            <a:extLst>
              <a:ext uri="{FF2B5EF4-FFF2-40B4-BE49-F238E27FC236}">
                <a16:creationId xmlns:a16="http://schemas.microsoft.com/office/drawing/2014/main" id="{1FA05C0F-32DC-4BD7-B46B-F5711A5F583D}"/>
              </a:ext>
            </a:extLst>
          </p:cNvPr>
          <p:cNvSpPr/>
          <p:nvPr/>
        </p:nvSpPr>
        <p:spPr>
          <a:xfrm>
            <a:off x="600115" y="1699262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37">
            <a:extLst>
              <a:ext uri="{FF2B5EF4-FFF2-40B4-BE49-F238E27FC236}">
                <a16:creationId xmlns:a16="http://schemas.microsoft.com/office/drawing/2014/main" id="{EEA37B4B-8194-4FD1-8266-50649F6F4307}"/>
              </a:ext>
            </a:extLst>
          </p:cNvPr>
          <p:cNvSpPr/>
          <p:nvPr/>
        </p:nvSpPr>
        <p:spPr>
          <a:xfrm>
            <a:off x="600115" y="2506983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39">
            <a:extLst>
              <a:ext uri="{FF2B5EF4-FFF2-40B4-BE49-F238E27FC236}">
                <a16:creationId xmlns:a16="http://schemas.microsoft.com/office/drawing/2014/main" id="{86EDF19D-B37F-4AF4-B7A5-E2FBD22F1F69}"/>
              </a:ext>
            </a:extLst>
          </p:cNvPr>
          <p:cNvSpPr/>
          <p:nvPr/>
        </p:nvSpPr>
        <p:spPr>
          <a:xfrm>
            <a:off x="600115" y="2910841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41">
            <a:extLst>
              <a:ext uri="{FF2B5EF4-FFF2-40B4-BE49-F238E27FC236}">
                <a16:creationId xmlns:a16="http://schemas.microsoft.com/office/drawing/2014/main" id="{B5D52C5B-0C44-4F4F-874F-929B32296203}"/>
              </a:ext>
            </a:extLst>
          </p:cNvPr>
          <p:cNvSpPr/>
          <p:nvPr/>
        </p:nvSpPr>
        <p:spPr>
          <a:xfrm>
            <a:off x="600115" y="2103119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43">
            <a:extLst>
              <a:ext uri="{FF2B5EF4-FFF2-40B4-BE49-F238E27FC236}">
                <a16:creationId xmlns:a16="http://schemas.microsoft.com/office/drawing/2014/main" id="{6117858C-C8C5-4FCB-AAAA-763BB27BCCFF}"/>
              </a:ext>
            </a:extLst>
          </p:cNvPr>
          <p:cNvSpPr/>
          <p:nvPr/>
        </p:nvSpPr>
        <p:spPr>
          <a:xfrm>
            <a:off x="600115" y="12954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44">
            <a:extLst>
              <a:ext uri="{FF2B5EF4-FFF2-40B4-BE49-F238E27FC236}">
                <a16:creationId xmlns:a16="http://schemas.microsoft.com/office/drawing/2014/main" id="{C4C191B8-ABC6-475D-8378-0D0B06E9F148}"/>
              </a:ext>
            </a:extLst>
          </p:cNvPr>
          <p:cNvSpPr/>
          <p:nvPr/>
        </p:nvSpPr>
        <p:spPr>
          <a:xfrm>
            <a:off x="600115" y="33147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45">
            <a:extLst>
              <a:ext uri="{FF2B5EF4-FFF2-40B4-BE49-F238E27FC236}">
                <a16:creationId xmlns:a16="http://schemas.microsoft.com/office/drawing/2014/main" id="{F3C43804-44AA-4818-8C0E-D7624DA9F4FF}"/>
              </a:ext>
            </a:extLst>
          </p:cNvPr>
          <p:cNvSpPr/>
          <p:nvPr/>
        </p:nvSpPr>
        <p:spPr>
          <a:xfrm>
            <a:off x="600115" y="3718559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46">
            <a:extLst>
              <a:ext uri="{FF2B5EF4-FFF2-40B4-BE49-F238E27FC236}">
                <a16:creationId xmlns:a16="http://schemas.microsoft.com/office/drawing/2014/main" id="{B43F2F3C-74F5-48E7-B524-80A1BE005388}"/>
              </a:ext>
            </a:extLst>
          </p:cNvPr>
          <p:cNvSpPr/>
          <p:nvPr/>
        </p:nvSpPr>
        <p:spPr>
          <a:xfrm>
            <a:off x="686792" y="4661304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47">
            <a:extLst>
              <a:ext uri="{FF2B5EF4-FFF2-40B4-BE49-F238E27FC236}">
                <a16:creationId xmlns:a16="http://schemas.microsoft.com/office/drawing/2014/main" id="{0B87963E-A6E3-497F-9413-A567B8EF73AA}"/>
              </a:ext>
            </a:extLst>
          </p:cNvPr>
          <p:cNvSpPr/>
          <p:nvPr/>
        </p:nvSpPr>
        <p:spPr>
          <a:xfrm>
            <a:off x="686792" y="5251721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48">
            <a:extLst>
              <a:ext uri="{FF2B5EF4-FFF2-40B4-BE49-F238E27FC236}">
                <a16:creationId xmlns:a16="http://schemas.microsoft.com/office/drawing/2014/main" id="{86E90797-4F96-4A7B-9617-3CE4537091D6}"/>
              </a:ext>
            </a:extLst>
          </p:cNvPr>
          <p:cNvSpPr/>
          <p:nvPr/>
        </p:nvSpPr>
        <p:spPr>
          <a:xfrm>
            <a:off x="686792" y="57150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49">
            <a:extLst>
              <a:ext uri="{FF2B5EF4-FFF2-40B4-BE49-F238E27FC236}">
                <a16:creationId xmlns:a16="http://schemas.microsoft.com/office/drawing/2014/main" id="{C0597142-044D-44F4-A6CB-F915AF8DF952}"/>
              </a:ext>
            </a:extLst>
          </p:cNvPr>
          <p:cNvSpPr txBox="1"/>
          <p:nvPr/>
        </p:nvSpPr>
        <p:spPr>
          <a:xfrm>
            <a:off x="543877" y="4038600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10.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STABILITY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AND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REACTIVITY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100" name="object 50">
            <a:extLst>
              <a:ext uri="{FF2B5EF4-FFF2-40B4-BE49-F238E27FC236}">
                <a16:creationId xmlns:a16="http://schemas.microsoft.com/office/drawing/2014/main" id="{107C23FD-3C6F-48F4-896F-1D5268FC9E0E}"/>
              </a:ext>
            </a:extLst>
          </p:cNvPr>
          <p:cNvSpPr txBox="1"/>
          <p:nvPr/>
        </p:nvSpPr>
        <p:spPr>
          <a:xfrm>
            <a:off x="702627" y="4343400"/>
            <a:ext cx="32067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72005" algn="l"/>
              </a:tabLst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HEM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-5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BI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LI</a:t>
            </a:r>
            <a:r>
              <a:rPr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Y	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odu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01" name="object 51">
            <a:extLst>
              <a:ext uri="{FF2B5EF4-FFF2-40B4-BE49-F238E27FC236}">
                <a16:creationId xmlns:a16="http://schemas.microsoft.com/office/drawing/2014/main" id="{9971AD57-1A7B-4661-87C3-590CA60D46C8}"/>
              </a:ext>
            </a:extLst>
          </p:cNvPr>
          <p:cNvSpPr txBox="1"/>
          <p:nvPr/>
        </p:nvSpPr>
        <p:spPr>
          <a:xfrm>
            <a:off x="2762312" y="4806817"/>
            <a:ext cx="232219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Under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normal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conditions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storage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use,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hazardous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reactions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will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occur.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02" name="object 52">
            <a:extLst>
              <a:ext uri="{FF2B5EF4-FFF2-40B4-BE49-F238E27FC236}">
                <a16:creationId xmlns:a16="http://schemas.microsoft.com/office/drawing/2014/main" id="{A35E4F09-1587-4904-BD3F-FA1122881331}"/>
              </a:ext>
            </a:extLst>
          </p:cNvPr>
          <p:cNvSpPr txBox="1"/>
          <p:nvPr/>
        </p:nvSpPr>
        <p:spPr>
          <a:xfrm>
            <a:off x="702627" y="4806817"/>
            <a:ext cx="94551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POSSIBILITY</a:t>
            </a:r>
            <a:r>
              <a:rPr sz="900" b="1" spc="-6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OF </a:t>
            </a:r>
            <a:r>
              <a:rPr sz="900" b="1" spc="-2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REACTIONS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03" name="object 53">
            <a:extLst>
              <a:ext uri="{FF2B5EF4-FFF2-40B4-BE49-F238E27FC236}">
                <a16:creationId xmlns:a16="http://schemas.microsoft.com/office/drawing/2014/main" id="{4B4B4D5C-6A18-4341-B3A6-B737F5FA09EB}"/>
              </a:ext>
            </a:extLst>
          </p:cNvPr>
          <p:cNvSpPr txBox="1"/>
          <p:nvPr/>
        </p:nvSpPr>
        <p:spPr>
          <a:xfrm>
            <a:off x="2762312" y="5397232"/>
            <a:ext cx="421386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all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possible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sources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ignition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(spark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flame).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pressurize,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cut,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weld,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braze,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solder,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drill,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grind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heat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sources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ignition.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04" name="object 54">
            <a:extLst>
              <a:ext uri="{FF2B5EF4-FFF2-40B4-BE49-F238E27FC236}">
                <a16:creationId xmlns:a16="http://schemas.microsoft.com/office/drawing/2014/main" id="{4B3BA75E-905B-4AE7-AA08-EC2C209BEAEC}"/>
              </a:ext>
            </a:extLst>
          </p:cNvPr>
          <p:cNvSpPr txBox="1"/>
          <p:nvPr/>
        </p:nvSpPr>
        <p:spPr>
          <a:xfrm>
            <a:off x="702627" y="5397232"/>
            <a:ext cx="76771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IT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IO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  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TO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AVOID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05" name="object 55">
            <a:extLst>
              <a:ext uri="{FF2B5EF4-FFF2-40B4-BE49-F238E27FC236}">
                <a16:creationId xmlns:a16="http://schemas.microsoft.com/office/drawing/2014/main" id="{2D912F2E-CE23-4843-A6CA-DC3164AF55A0}"/>
              </a:ext>
            </a:extLst>
          </p:cNvPr>
          <p:cNvSpPr txBox="1"/>
          <p:nvPr/>
        </p:nvSpPr>
        <p:spPr>
          <a:xfrm>
            <a:off x="2762312" y="5924013"/>
            <a:ext cx="13328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k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ncompat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il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y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06" name="object 56">
            <a:extLst>
              <a:ext uri="{FF2B5EF4-FFF2-40B4-BE49-F238E27FC236}">
                <a16:creationId xmlns:a16="http://schemas.microsoft.com/office/drawing/2014/main" id="{2F20B06A-490D-4CF6-93E2-81FF53D52727}"/>
              </a:ext>
            </a:extLst>
          </p:cNvPr>
          <p:cNvSpPr txBox="1"/>
          <p:nvPr/>
        </p:nvSpPr>
        <p:spPr>
          <a:xfrm>
            <a:off x="702627" y="5924013"/>
            <a:ext cx="12750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MATERIALS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TO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AVOID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07" name="object 8">
            <a:extLst>
              <a:ext uri="{FF2B5EF4-FFF2-40B4-BE49-F238E27FC236}">
                <a16:creationId xmlns:a16="http://schemas.microsoft.com/office/drawing/2014/main" id="{30EBAE25-082E-4D20-8193-AE4962CE13BE}"/>
              </a:ext>
            </a:extLst>
          </p:cNvPr>
          <p:cNvSpPr txBox="1"/>
          <p:nvPr/>
        </p:nvSpPr>
        <p:spPr>
          <a:xfrm>
            <a:off x="539433" y="6172200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4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11.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TOXICOLOGICAL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INFORMATION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108" name="object 9">
            <a:extLst>
              <a:ext uri="{FF2B5EF4-FFF2-40B4-BE49-F238E27FC236}">
                <a16:creationId xmlns:a16="http://schemas.microsoft.com/office/drawing/2014/main" id="{D6E233C6-E732-4DD7-9D79-05C381FCD357}"/>
              </a:ext>
            </a:extLst>
          </p:cNvPr>
          <p:cNvSpPr txBox="1"/>
          <p:nvPr/>
        </p:nvSpPr>
        <p:spPr>
          <a:xfrm>
            <a:off x="698183" y="6465140"/>
            <a:ext cx="2149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POTENTIAL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ACUTE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HEALTH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EFFECTS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09" name="object 10">
            <a:extLst>
              <a:ext uri="{FF2B5EF4-FFF2-40B4-BE49-F238E27FC236}">
                <a16:creationId xmlns:a16="http://schemas.microsoft.com/office/drawing/2014/main" id="{1EFC4957-BCC6-48C1-AC1F-E5B939B51EE4}"/>
              </a:ext>
            </a:extLst>
          </p:cNvPr>
          <p:cNvSpPr txBox="1"/>
          <p:nvPr/>
        </p:nvSpPr>
        <p:spPr>
          <a:xfrm>
            <a:off x="698183" y="6642940"/>
            <a:ext cx="732155" cy="66684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Inhalation: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Ingestion: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contact: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	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contact: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10" name="object 11">
            <a:extLst>
              <a:ext uri="{FF2B5EF4-FFF2-40B4-BE49-F238E27FC236}">
                <a16:creationId xmlns:a16="http://schemas.microsoft.com/office/drawing/2014/main" id="{BA471C4A-BFEB-4F57-AB32-A79923AD917D}"/>
              </a:ext>
            </a:extLst>
          </p:cNvPr>
          <p:cNvSpPr txBox="1"/>
          <p:nvPr/>
        </p:nvSpPr>
        <p:spPr>
          <a:xfrm>
            <a:off x="2507893" y="6642940"/>
            <a:ext cx="3213140" cy="654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known significant effects or critical hazards.	          No known significant effects or critical hazards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	      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cause skin irritation. May cause sensitization by skin contact.			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Irritating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to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eyes.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11" name="object 18">
            <a:extLst>
              <a:ext uri="{FF2B5EF4-FFF2-40B4-BE49-F238E27FC236}">
                <a16:creationId xmlns:a16="http://schemas.microsoft.com/office/drawing/2014/main" id="{06B73EDC-CDA8-4016-AE8D-8B11C0ED50A9}"/>
              </a:ext>
            </a:extLst>
          </p:cNvPr>
          <p:cNvSpPr/>
          <p:nvPr/>
        </p:nvSpPr>
        <p:spPr>
          <a:xfrm>
            <a:off x="539433" y="7307493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20">
            <a:extLst>
              <a:ext uri="{FF2B5EF4-FFF2-40B4-BE49-F238E27FC236}">
                <a16:creationId xmlns:a16="http://schemas.microsoft.com/office/drawing/2014/main" id="{0BE143D1-9D01-4D5C-960B-0E0706C6C84D}"/>
              </a:ext>
            </a:extLst>
          </p:cNvPr>
          <p:cNvSpPr txBox="1"/>
          <p:nvPr/>
        </p:nvSpPr>
        <p:spPr>
          <a:xfrm>
            <a:off x="698183" y="7418653"/>
            <a:ext cx="16941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PRODUCT/INGREDIENT</a:t>
            </a: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NAME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13" name="object 21">
            <a:extLst>
              <a:ext uri="{FF2B5EF4-FFF2-40B4-BE49-F238E27FC236}">
                <a16:creationId xmlns:a16="http://schemas.microsoft.com/office/drawing/2014/main" id="{CE23E45D-72C1-460C-88A2-F89FDFE5C1A2}"/>
              </a:ext>
            </a:extLst>
          </p:cNvPr>
          <p:cNvSpPr txBox="1"/>
          <p:nvPr/>
        </p:nvSpPr>
        <p:spPr>
          <a:xfrm>
            <a:off x="2507933" y="7418653"/>
            <a:ext cx="4654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RESU</a:t>
            </a:r>
            <a:r>
              <a:rPr sz="900" b="1" spc="-8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14" name="object 22">
            <a:extLst>
              <a:ext uri="{FF2B5EF4-FFF2-40B4-BE49-F238E27FC236}">
                <a16:creationId xmlns:a16="http://schemas.microsoft.com/office/drawing/2014/main" id="{128AD463-3296-4799-BFC9-0A74AC1CA49D}"/>
              </a:ext>
            </a:extLst>
          </p:cNvPr>
          <p:cNvSpPr txBox="1"/>
          <p:nvPr/>
        </p:nvSpPr>
        <p:spPr>
          <a:xfrm>
            <a:off x="3810000" y="7418653"/>
            <a:ext cx="98551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SPECIES</a:t>
            </a:r>
            <a:r>
              <a:rPr sz="900" b="1" spc="26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SCORE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115" name="object 23">
            <a:extLst>
              <a:ext uri="{FF2B5EF4-FFF2-40B4-BE49-F238E27FC236}">
                <a16:creationId xmlns:a16="http://schemas.microsoft.com/office/drawing/2014/main" id="{23E5363D-3E5C-4D3E-8F3C-F8E593268B3F}"/>
              </a:ext>
            </a:extLst>
          </p:cNvPr>
          <p:cNvSpPr txBox="1"/>
          <p:nvPr/>
        </p:nvSpPr>
        <p:spPr>
          <a:xfrm>
            <a:off x="4971791" y="7418653"/>
            <a:ext cx="6546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X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POSURE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16" name="object 24">
            <a:extLst>
              <a:ext uri="{FF2B5EF4-FFF2-40B4-BE49-F238E27FC236}">
                <a16:creationId xmlns:a16="http://schemas.microsoft.com/office/drawing/2014/main" id="{3FAB9232-6BEB-4BA8-8A69-4D20E31553E2}"/>
              </a:ext>
            </a:extLst>
          </p:cNvPr>
          <p:cNvSpPr txBox="1"/>
          <p:nvPr/>
        </p:nvSpPr>
        <p:spPr>
          <a:xfrm>
            <a:off x="6180535" y="7418653"/>
            <a:ext cx="8064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OBSERVATION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52" name="object 25">
            <a:extLst>
              <a:ext uri="{FF2B5EF4-FFF2-40B4-BE49-F238E27FC236}">
                <a16:creationId xmlns:a16="http://schemas.microsoft.com/office/drawing/2014/main" id="{3CD9EC12-3552-4F90-9DD7-6290365BB9C7}"/>
              </a:ext>
            </a:extLst>
          </p:cNvPr>
          <p:cNvSpPr txBox="1"/>
          <p:nvPr/>
        </p:nvSpPr>
        <p:spPr>
          <a:xfrm>
            <a:off x="758775" y="8701514"/>
            <a:ext cx="130111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octhilinone (ISO)</a:t>
            </a:r>
          </a:p>
        </p:txBody>
      </p:sp>
      <p:sp>
        <p:nvSpPr>
          <p:cNvPr id="153" name="object 26">
            <a:extLst>
              <a:ext uri="{FF2B5EF4-FFF2-40B4-BE49-F238E27FC236}">
                <a16:creationId xmlns:a16="http://schemas.microsoft.com/office/drawing/2014/main" id="{9BE68760-80B6-4092-BA8A-B143D39335CF}"/>
              </a:ext>
            </a:extLst>
          </p:cNvPr>
          <p:cNvSpPr txBox="1"/>
          <p:nvPr/>
        </p:nvSpPr>
        <p:spPr>
          <a:xfrm>
            <a:off x="2568487" y="8701514"/>
            <a:ext cx="126936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lang="en-TT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 - </a:t>
            </a:r>
            <a:r>
              <a:rPr lang="en-TT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Severe irritant</a:t>
            </a:r>
            <a:endParaRPr lang="en-TT" sz="900" dirty="0">
              <a:latin typeface="HelveticaNeueLTPro-Md"/>
              <a:cs typeface="HelveticaNeueLTPro-Md"/>
            </a:endParaRPr>
          </a:p>
        </p:txBody>
      </p:sp>
      <p:sp>
        <p:nvSpPr>
          <p:cNvPr id="154" name="object 27">
            <a:extLst>
              <a:ext uri="{FF2B5EF4-FFF2-40B4-BE49-F238E27FC236}">
                <a16:creationId xmlns:a16="http://schemas.microsoft.com/office/drawing/2014/main" id="{4A1DFCFE-8ED0-44D8-BB04-62E4C2FAFE7D}"/>
              </a:ext>
            </a:extLst>
          </p:cNvPr>
          <p:cNvSpPr txBox="1"/>
          <p:nvPr/>
        </p:nvSpPr>
        <p:spPr>
          <a:xfrm>
            <a:off x="3952775" y="8701514"/>
            <a:ext cx="6292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0865" algn="l"/>
              </a:tabLst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	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55" name="object 28">
            <a:extLst>
              <a:ext uri="{FF2B5EF4-FFF2-40B4-BE49-F238E27FC236}">
                <a16:creationId xmlns:a16="http://schemas.microsoft.com/office/drawing/2014/main" id="{6ED642A0-9B0C-45F8-A5A7-7CB3D39BC0BB}"/>
              </a:ext>
            </a:extLst>
          </p:cNvPr>
          <p:cNvSpPr txBox="1"/>
          <p:nvPr/>
        </p:nvSpPr>
        <p:spPr>
          <a:xfrm>
            <a:off x="5032338" y="8701514"/>
            <a:ext cx="130111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100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milligrams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56" name="object 29">
            <a:extLst>
              <a:ext uri="{FF2B5EF4-FFF2-40B4-BE49-F238E27FC236}">
                <a16:creationId xmlns:a16="http://schemas.microsoft.com/office/drawing/2014/main" id="{6AD26427-B836-4DD5-B56E-A8E092ED7AD7}"/>
              </a:ext>
            </a:extLst>
          </p:cNvPr>
          <p:cNvSpPr txBox="1"/>
          <p:nvPr/>
        </p:nvSpPr>
        <p:spPr>
          <a:xfrm>
            <a:off x="6623051" y="8701514"/>
            <a:ext cx="704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62" name="object 25">
            <a:extLst>
              <a:ext uri="{FF2B5EF4-FFF2-40B4-BE49-F238E27FC236}">
                <a16:creationId xmlns:a16="http://schemas.microsoft.com/office/drawing/2014/main" id="{1194B40B-5AFE-4D1D-BD7B-A9FC7751667E}"/>
              </a:ext>
            </a:extLst>
          </p:cNvPr>
          <p:cNvSpPr txBox="1"/>
          <p:nvPr/>
        </p:nvSpPr>
        <p:spPr>
          <a:xfrm>
            <a:off x="758775" y="9011077"/>
            <a:ext cx="130111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zinc oxide</a:t>
            </a:r>
          </a:p>
        </p:txBody>
      </p:sp>
      <p:sp>
        <p:nvSpPr>
          <p:cNvPr id="163" name="object 26">
            <a:extLst>
              <a:ext uri="{FF2B5EF4-FFF2-40B4-BE49-F238E27FC236}">
                <a16:creationId xmlns:a16="http://schemas.microsoft.com/office/drawing/2014/main" id="{6745C704-529D-49F6-99D3-38EFE62A58AF}"/>
              </a:ext>
            </a:extLst>
          </p:cNvPr>
          <p:cNvSpPr txBox="1"/>
          <p:nvPr/>
        </p:nvSpPr>
        <p:spPr>
          <a:xfrm>
            <a:off x="2568487" y="9011077"/>
            <a:ext cx="1269365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lang="en-TT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 - </a:t>
            </a:r>
            <a:r>
              <a:rPr lang="en-TT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Mild irritant</a:t>
            </a:r>
          </a:p>
          <a:p>
            <a:pPr marL="12700" marR="132080">
              <a:spcBef>
                <a:spcPts val="100"/>
              </a:spcBef>
            </a:pPr>
            <a:r>
              <a:rPr lang="en-TT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 - </a:t>
            </a:r>
            <a:r>
              <a:rPr lang="en-TT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Mild irritant</a:t>
            </a:r>
            <a:endParaRPr lang="en-TT" sz="900" dirty="0">
              <a:latin typeface="HelveticaNeueLTPro-Md"/>
              <a:cs typeface="HelveticaNeueLTPro-Md"/>
            </a:endParaRPr>
          </a:p>
        </p:txBody>
      </p:sp>
      <p:sp>
        <p:nvSpPr>
          <p:cNvPr id="164" name="object 27">
            <a:extLst>
              <a:ext uri="{FF2B5EF4-FFF2-40B4-BE49-F238E27FC236}">
                <a16:creationId xmlns:a16="http://schemas.microsoft.com/office/drawing/2014/main" id="{B291C501-6878-42A0-980D-E875308FAA29}"/>
              </a:ext>
            </a:extLst>
          </p:cNvPr>
          <p:cNvSpPr txBox="1"/>
          <p:nvPr/>
        </p:nvSpPr>
        <p:spPr>
          <a:xfrm>
            <a:off x="3952775" y="9011077"/>
            <a:ext cx="629285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0865" algn="l"/>
              </a:tabLst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	-</a:t>
            </a:r>
            <a:endParaRPr lang="en-US" sz="90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>
              <a:spcBef>
                <a:spcPts val="100"/>
              </a:spcBef>
              <a:tabLst>
                <a:tab pos="570865" algn="l"/>
              </a:tabLst>
            </a:pPr>
            <a:r>
              <a:rPr lang="en-TT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</a:t>
            </a:r>
            <a:r>
              <a:rPr lang="en-TT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lang="en-TT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	-</a:t>
            </a:r>
            <a:endParaRPr lang="en-TT" sz="900" dirty="0">
              <a:latin typeface="HelveticaNeueLTPro-Md"/>
              <a:cs typeface="HelveticaNeueLTPro-Md"/>
            </a:endParaRPr>
          </a:p>
        </p:txBody>
      </p:sp>
      <p:sp>
        <p:nvSpPr>
          <p:cNvPr id="165" name="object 28">
            <a:extLst>
              <a:ext uri="{FF2B5EF4-FFF2-40B4-BE49-F238E27FC236}">
                <a16:creationId xmlns:a16="http://schemas.microsoft.com/office/drawing/2014/main" id="{6F21251D-1A1B-4DA6-9419-9CFE66B4D8CA}"/>
              </a:ext>
            </a:extLst>
          </p:cNvPr>
          <p:cNvSpPr txBox="1"/>
          <p:nvPr/>
        </p:nvSpPr>
        <p:spPr>
          <a:xfrm>
            <a:off x="5032338" y="9011077"/>
            <a:ext cx="144143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24</a:t>
            </a:r>
            <a:r>
              <a:rPr lang="en-US"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hours</a:t>
            </a:r>
            <a:r>
              <a:rPr lang="en-US"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500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milligrams</a:t>
            </a:r>
          </a:p>
          <a:p>
            <a:pPr marL="12700"/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24</a:t>
            </a:r>
            <a:r>
              <a:rPr lang="en-US"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hours</a:t>
            </a:r>
            <a:r>
              <a:rPr lang="en-US"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500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milligrams</a:t>
            </a:r>
          </a:p>
        </p:txBody>
      </p:sp>
      <p:sp>
        <p:nvSpPr>
          <p:cNvPr id="166" name="object 29">
            <a:extLst>
              <a:ext uri="{FF2B5EF4-FFF2-40B4-BE49-F238E27FC236}">
                <a16:creationId xmlns:a16="http://schemas.microsoft.com/office/drawing/2014/main" id="{F944D1C1-88CF-41BC-BF4F-37CB0A2ADF54}"/>
              </a:ext>
            </a:extLst>
          </p:cNvPr>
          <p:cNvSpPr txBox="1"/>
          <p:nvPr/>
        </p:nvSpPr>
        <p:spPr>
          <a:xfrm>
            <a:off x="6623051" y="9011077"/>
            <a:ext cx="704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67" name="object 25">
            <a:extLst>
              <a:ext uri="{FF2B5EF4-FFF2-40B4-BE49-F238E27FC236}">
                <a16:creationId xmlns:a16="http://schemas.microsoft.com/office/drawing/2014/main" id="{DA720AF0-BCAD-4A72-B70B-8222B54731F8}"/>
              </a:ext>
            </a:extLst>
          </p:cNvPr>
          <p:cNvSpPr txBox="1"/>
          <p:nvPr/>
        </p:nvSpPr>
        <p:spPr>
          <a:xfrm>
            <a:off x="765124" y="7663386"/>
            <a:ext cx="94551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titanium dioxide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68" name="object 26">
            <a:extLst>
              <a:ext uri="{FF2B5EF4-FFF2-40B4-BE49-F238E27FC236}">
                <a16:creationId xmlns:a16="http://schemas.microsoft.com/office/drawing/2014/main" id="{58A386C8-F355-45CC-98BB-4F122DF17045}"/>
              </a:ext>
            </a:extLst>
          </p:cNvPr>
          <p:cNvSpPr txBox="1"/>
          <p:nvPr/>
        </p:nvSpPr>
        <p:spPr>
          <a:xfrm>
            <a:off x="2574836" y="7663386"/>
            <a:ext cx="1377939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-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Mild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irritant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69" name="object 27">
            <a:extLst>
              <a:ext uri="{FF2B5EF4-FFF2-40B4-BE49-F238E27FC236}">
                <a16:creationId xmlns:a16="http://schemas.microsoft.com/office/drawing/2014/main" id="{BA4AD488-B708-4C74-A684-458D7390C5FF}"/>
              </a:ext>
            </a:extLst>
          </p:cNvPr>
          <p:cNvSpPr txBox="1"/>
          <p:nvPr/>
        </p:nvSpPr>
        <p:spPr>
          <a:xfrm>
            <a:off x="3959124" y="7663386"/>
            <a:ext cx="6292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70865" algn="l"/>
              </a:tabLst>
            </a:pP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Human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	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70" name="object 28">
            <a:extLst>
              <a:ext uri="{FF2B5EF4-FFF2-40B4-BE49-F238E27FC236}">
                <a16:creationId xmlns:a16="http://schemas.microsoft.com/office/drawing/2014/main" id="{B60D49A9-29BD-413A-87A3-52F0EEA66B96}"/>
              </a:ext>
            </a:extLst>
          </p:cNvPr>
          <p:cNvSpPr txBox="1"/>
          <p:nvPr/>
        </p:nvSpPr>
        <p:spPr>
          <a:xfrm>
            <a:off x="5038687" y="7663386"/>
            <a:ext cx="157396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72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hour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300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crograms</a:t>
            </a:r>
          </a:p>
          <a:p>
            <a:pPr marL="12700">
              <a:lnSpc>
                <a:spcPct val="100000"/>
              </a:lnSpc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Intermittent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71" name="object 29">
            <a:extLst>
              <a:ext uri="{FF2B5EF4-FFF2-40B4-BE49-F238E27FC236}">
                <a16:creationId xmlns:a16="http://schemas.microsoft.com/office/drawing/2014/main" id="{CF325DC4-709E-445A-A4B5-2B2F7DD50A8B}"/>
              </a:ext>
            </a:extLst>
          </p:cNvPr>
          <p:cNvSpPr txBox="1"/>
          <p:nvPr/>
        </p:nvSpPr>
        <p:spPr>
          <a:xfrm>
            <a:off x="6629400" y="7663386"/>
            <a:ext cx="704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72" name="object 25">
            <a:extLst>
              <a:ext uri="{FF2B5EF4-FFF2-40B4-BE49-F238E27FC236}">
                <a16:creationId xmlns:a16="http://schemas.microsoft.com/office/drawing/2014/main" id="{45EC6871-4CD1-44D1-8FFF-F7AAA7EACCEF}"/>
              </a:ext>
            </a:extLst>
          </p:cNvPr>
          <p:cNvSpPr txBox="1"/>
          <p:nvPr/>
        </p:nvSpPr>
        <p:spPr>
          <a:xfrm>
            <a:off x="758775" y="7950074"/>
            <a:ext cx="130111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silicon dioxide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73" name="object 26">
            <a:extLst>
              <a:ext uri="{FF2B5EF4-FFF2-40B4-BE49-F238E27FC236}">
                <a16:creationId xmlns:a16="http://schemas.microsoft.com/office/drawing/2014/main" id="{32B8B6A9-3812-4DDB-926E-85CD472F0E59}"/>
              </a:ext>
            </a:extLst>
          </p:cNvPr>
          <p:cNvSpPr txBox="1"/>
          <p:nvPr/>
        </p:nvSpPr>
        <p:spPr>
          <a:xfrm>
            <a:off x="2568487" y="7950074"/>
            <a:ext cx="1466888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 -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Mild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irritant</a:t>
            </a:r>
            <a:endParaRPr lang="en-US" sz="900" spc="5" dirty="0">
              <a:solidFill>
                <a:srgbClr val="1C216F"/>
              </a:solidFill>
              <a:latin typeface="HelveticaNeueLTPro-Md"/>
              <a:cs typeface="HelveticaNeueLTPro-Md"/>
            </a:endParaRPr>
          </a:p>
        </p:txBody>
      </p:sp>
      <p:sp>
        <p:nvSpPr>
          <p:cNvPr id="174" name="object 27">
            <a:extLst>
              <a:ext uri="{FF2B5EF4-FFF2-40B4-BE49-F238E27FC236}">
                <a16:creationId xmlns:a16="http://schemas.microsoft.com/office/drawing/2014/main" id="{E7DA94B3-62BC-4F04-AAAE-B6FA89C3B2A9}"/>
              </a:ext>
            </a:extLst>
          </p:cNvPr>
          <p:cNvSpPr txBox="1"/>
          <p:nvPr/>
        </p:nvSpPr>
        <p:spPr>
          <a:xfrm>
            <a:off x="3952775" y="7950074"/>
            <a:ext cx="6292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0865" algn="l"/>
              </a:tabLst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	-</a:t>
            </a:r>
            <a:endParaRPr lang="en-US" sz="900" dirty="0">
              <a:solidFill>
                <a:srgbClr val="1C216F"/>
              </a:solidFill>
              <a:latin typeface="HelveticaNeueLTPro-Md"/>
              <a:cs typeface="HelveticaNeueLTPro-Md"/>
            </a:endParaRPr>
          </a:p>
        </p:txBody>
      </p:sp>
      <p:sp>
        <p:nvSpPr>
          <p:cNvPr id="175" name="object 28">
            <a:extLst>
              <a:ext uri="{FF2B5EF4-FFF2-40B4-BE49-F238E27FC236}">
                <a16:creationId xmlns:a16="http://schemas.microsoft.com/office/drawing/2014/main" id="{39FA62F5-C481-4E0E-963C-D47BC655A1EB}"/>
              </a:ext>
            </a:extLst>
          </p:cNvPr>
          <p:cNvSpPr txBox="1"/>
          <p:nvPr/>
        </p:nvSpPr>
        <p:spPr>
          <a:xfrm>
            <a:off x="5032338" y="7950074"/>
            <a:ext cx="1323663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TT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24 hours 25 milligrams</a:t>
            </a:r>
          </a:p>
        </p:txBody>
      </p:sp>
      <p:sp>
        <p:nvSpPr>
          <p:cNvPr id="176" name="object 29">
            <a:extLst>
              <a:ext uri="{FF2B5EF4-FFF2-40B4-BE49-F238E27FC236}">
                <a16:creationId xmlns:a16="http://schemas.microsoft.com/office/drawing/2014/main" id="{7AE60112-15F0-498A-99CB-1175F53433B3}"/>
              </a:ext>
            </a:extLst>
          </p:cNvPr>
          <p:cNvSpPr txBox="1"/>
          <p:nvPr/>
        </p:nvSpPr>
        <p:spPr>
          <a:xfrm>
            <a:off x="6623051" y="7950074"/>
            <a:ext cx="704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77" name="object 25">
            <a:extLst>
              <a:ext uri="{FF2B5EF4-FFF2-40B4-BE49-F238E27FC236}">
                <a16:creationId xmlns:a16="http://schemas.microsoft.com/office/drawing/2014/main" id="{5EEE7ED6-6FE7-4FE8-AE2E-EA284DF4B181}"/>
              </a:ext>
            </a:extLst>
          </p:cNvPr>
          <p:cNvSpPr txBox="1"/>
          <p:nvPr/>
        </p:nvSpPr>
        <p:spPr>
          <a:xfrm>
            <a:off x="765124" y="8287963"/>
            <a:ext cx="94551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ammonia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78" name="object 26">
            <a:extLst>
              <a:ext uri="{FF2B5EF4-FFF2-40B4-BE49-F238E27FC236}">
                <a16:creationId xmlns:a16="http://schemas.microsoft.com/office/drawing/2014/main" id="{FBB86C1A-6478-45B7-AF1A-5A285EC5735D}"/>
              </a:ext>
            </a:extLst>
          </p:cNvPr>
          <p:cNvSpPr txBox="1"/>
          <p:nvPr/>
        </p:nvSpPr>
        <p:spPr>
          <a:xfrm>
            <a:off x="2574836" y="8287963"/>
            <a:ext cx="1377939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 -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Severe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irritant</a:t>
            </a:r>
            <a:endParaRPr lang="en-US" sz="900" spc="5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lang="en-TT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 - </a:t>
            </a:r>
            <a:r>
              <a:rPr lang="en-TT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Severe irritant</a:t>
            </a:r>
          </a:p>
        </p:txBody>
      </p:sp>
      <p:sp>
        <p:nvSpPr>
          <p:cNvPr id="179" name="object 27">
            <a:extLst>
              <a:ext uri="{FF2B5EF4-FFF2-40B4-BE49-F238E27FC236}">
                <a16:creationId xmlns:a16="http://schemas.microsoft.com/office/drawing/2014/main" id="{5BB4DE0B-25B6-4E09-8E02-242175571617}"/>
              </a:ext>
            </a:extLst>
          </p:cNvPr>
          <p:cNvSpPr txBox="1"/>
          <p:nvPr/>
        </p:nvSpPr>
        <p:spPr>
          <a:xfrm>
            <a:off x="3959124" y="8287963"/>
            <a:ext cx="6292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tabLst>
                <a:tab pos="570865" algn="l"/>
              </a:tabLst>
            </a:pPr>
            <a:r>
              <a:rPr lang="en-TT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</a:t>
            </a:r>
            <a:r>
              <a:rPr lang="en-TT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lang="en-TT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	-</a:t>
            </a:r>
          </a:p>
          <a:p>
            <a:pPr marL="12700">
              <a:tabLst>
                <a:tab pos="570865" algn="l"/>
              </a:tabLst>
            </a:pPr>
            <a:r>
              <a:rPr lang="en-TT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Rabbit	-</a:t>
            </a:r>
          </a:p>
        </p:txBody>
      </p:sp>
      <p:sp>
        <p:nvSpPr>
          <p:cNvPr id="180" name="object 28">
            <a:extLst>
              <a:ext uri="{FF2B5EF4-FFF2-40B4-BE49-F238E27FC236}">
                <a16:creationId xmlns:a16="http://schemas.microsoft.com/office/drawing/2014/main" id="{64E82398-9647-4586-8386-6DE9756063A7}"/>
              </a:ext>
            </a:extLst>
          </p:cNvPr>
          <p:cNvSpPr txBox="1"/>
          <p:nvPr/>
        </p:nvSpPr>
        <p:spPr>
          <a:xfrm>
            <a:off x="5038687" y="8287963"/>
            <a:ext cx="130111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TT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250 micrograms</a:t>
            </a:r>
          </a:p>
          <a:p>
            <a:pPr marL="12700">
              <a:lnSpc>
                <a:spcPct val="100000"/>
              </a:lnSpc>
            </a:pPr>
            <a:r>
              <a:rPr lang="en-TT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0.5 mins 1 milligrams</a:t>
            </a:r>
          </a:p>
        </p:txBody>
      </p:sp>
      <p:sp>
        <p:nvSpPr>
          <p:cNvPr id="181" name="object 29">
            <a:extLst>
              <a:ext uri="{FF2B5EF4-FFF2-40B4-BE49-F238E27FC236}">
                <a16:creationId xmlns:a16="http://schemas.microsoft.com/office/drawing/2014/main" id="{C3E75D4C-0733-44F8-A02E-9672634CC265}"/>
              </a:ext>
            </a:extLst>
          </p:cNvPr>
          <p:cNvSpPr txBox="1"/>
          <p:nvPr/>
        </p:nvSpPr>
        <p:spPr>
          <a:xfrm>
            <a:off x="6629400" y="8287963"/>
            <a:ext cx="70485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84" name="object 8">
            <a:extLst>
              <a:ext uri="{FF2B5EF4-FFF2-40B4-BE49-F238E27FC236}">
                <a16:creationId xmlns:a16="http://schemas.microsoft.com/office/drawing/2014/main" id="{096578C1-150B-485B-A2B3-12C0C0165BA4}"/>
              </a:ext>
            </a:extLst>
          </p:cNvPr>
          <p:cNvSpPr txBox="1">
            <a:spLocks/>
          </p:cNvSpPr>
          <p:nvPr/>
        </p:nvSpPr>
        <p:spPr>
          <a:xfrm>
            <a:off x="444500" y="888380"/>
            <a:ext cx="5041900" cy="3886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0"/>
              </a:spcBef>
            </a:pPr>
            <a:r>
              <a:rPr lang="en-TT" sz="2350" kern="0" spc="-85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GRIP &amp; SEAL</a:t>
            </a:r>
            <a:endParaRPr lang="en-TT" sz="2350" kern="0" dirty="0">
              <a:solidFill>
                <a:sysClr val="windowText" lastClr="000000"/>
              </a:solidFill>
              <a:latin typeface="HelveticaNeueLTPro-Roman"/>
              <a:cs typeface="HelveticaNeueLTPro-Roman"/>
            </a:endParaRPr>
          </a:p>
        </p:txBody>
      </p:sp>
    </p:spTree>
    <p:extLst>
      <p:ext uri="{BB962C8B-B14F-4D97-AF65-F5344CB8AC3E}">
        <p14:creationId xmlns:p14="http://schemas.microsoft.com/office/powerpoint/2010/main" val="1639865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63" name="object 15">
            <a:extLst>
              <a:ext uri="{FF2B5EF4-FFF2-40B4-BE49-F238E27FC236}">
                <a16:creationId xmlns:a16="http://schemas.microsoft.com/office/drawing/2014/main" id="{C329B482-5E57-432A-B92A-0B5F73A2385B}"/>
              </a:ext>
            </a:extLst>
          </p:cNvPr>
          <p:cNvSpPr txBox="1"/>
          <p:nvPr/>
        </p:nvSpPr>
        <p:spPr>
          <a:xfrm>
            <a:off x="637230" y="3505200"/>
            <a:ext cx="1739900" cy="974626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CHRONIC EFFECTS </a:t>
            </a:r>
            <a:endParaRPr lang="en-US" sz="900" b="1" spc="5" dirty="0">
              <a:solidFill>
                <a:srgbClr val="025FAD"/>
              </a:solidFill>
              <a:latin typeface="Helvetica Neue LT Pro 75"/>
              <a:cs typeface="Helvetica Neue LT Pro 75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endParaRPr lang="en-TT" sz="900" b="1" spc="5" dirty="0">
              <a:solidFill>
                <a:srgbClr val="025FAD"/>
              </a:solidFill>
              <a:latin typeface="Helvetica Neue LT Pro 75"/>
              <a:cs typeface="Helvetica Neue LT Pro 75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CARCINOGENICITY 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MUTAGENICITY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TERATOGENICITY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DEVELOPMENTAL EFFECTS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FERTILITY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EFFECTS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64" name="object 16">
            <a:extLst>
              <a:ext uri="{FF2B5EF4-FFF2-40B4-BE49-F238E27FC236}">
                <a16:creationId xmlns:a16="http://schemas.microsoft.com/office/drawing/2014/main" id="{05C5481B-4D06-44EF-AAA8-97FBE7EAE780}"/>
              </a:ext>
            </a:extLst>
          </p:cNvPr>
          <p:cNvSpPr txBox="1"/>
          <p:nvPr/>
        </p:nvSpPr>
        <p:spPr>
          <a:xfrm>
            <a:off x="2447010" y="3505200"/>
            <a:ext cx="6315990" cy="94897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1769745" algn="just">
              <a:lnSpc>
                <a:spcPts val="1000"/>
              </a:lnSpc>
              <a:spcBef>
                <a:spcPts val="200"/>
              </a:spcBef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Once sensitized, a severe allergic reaction may occur when subsequently exposed to very low levels.		            		                        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known significant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critical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 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	 	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known significant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critical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 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	 	                        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known significant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critical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 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	 	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known significant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critical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</a:t>
            </a:r>
            <a:endParaRPr lang="en-US" sz="900" spc="1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1769745" algn="just">
              <a:lnSpc>
                <a:spcPts val="1000"/>
              </a:lnSpc>
              <a:spcBef>
                <a:spcPts val="200"/>
              </a:spcBef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</a:t>
            </a:r>
            <a:r>
              <a:rPr lang="en-US"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known</a:t>
            </a: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significant</a:t>
            </a: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</a:t>
            </a: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critical</a:t>
            </a: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</a:t>
            </a:r>
            <a:endParaRPr sz="900" dirty="0">
              <a:latin typeface="HelveticaNeueLTPro-Md"/>
              <a:cs typeface="HelveticaNeueLTPro-Md"/>
            </a:endParaRPr>
          </a:p>
        </p:txBody>
      </p:sp>
      <p:graphicFrame>
        <p:nvGraphicFramePr>
          <p:cNvPr id="97" name="Table 96">
            <a:extLst>
              <a:ext uri="{FF2B5EF4-FFF2-40B4-BE49-F238E27FC236}">
                <a16:creationId xmlns:a16="http://schemas.microsoft.com/office/drawing/2014/main" id="{FB87838C-ABAE-4393-A94B-E609F7529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558749"/>
              </p:ext>
            </p:extLst>
          </p:nvPr>
        </p:nvGraphicFramePr>
        <p:xfrm>
          <a:off x="546574" y="2605461"/>
          <a:ext cx="6384926" cy="762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79445">
                  <a:extLst>
                    <a:ext uri="{9D8B030D-6E8A-4147-A177-3AD203B41FA5}">
                      <a16:colId xmlns:a16="http://schemas.microsoft.com/office/drawing/2014/main" val="694986483"/>
                    </a:ext>
                  </a:extLst>
                </a:gridCol>
                <a:gridCol w="1332196">
                  <a:extLst>
                    <a:ext uri="{9D8B030D-6E8A-4147-A177-3AD203B41FA5}">
                      <a16:colId xmlns:a16="http://schemas.microsoft.com/office/drawing/2014/main" val="2319714066"/>
                    </a:ext>
                  </a:extLst>
                </a:gridCol>
                <a:gridCol w="1066310">
                  <a:extLst>
                    <a:ext uri="{9D8B030D-6E8A-4147-A177-3AD203B41FA5}">
                      <a16:colId xmlns:a16="http://schemas.microsoft.com/office/drawing/2014/main" val="1273328085"/>
                    </a:ext>
                  </a:extLst>
                </a:gridCol>
                <a:gridCol w="1372090">
                  <a:extLst>
                    <a:ext uri="{9D8B030D-6E8A-4147-A177-3AD203B41FA5}">
                      <a16:colId xmlns:a16="http://schemas.microsoft.com/office/drawing/2014/main" val="2562678905"/>
                    </a:ext>
                  </a:extLst>
                </a:gridCol>
                <a:gridCol w="1034885">
                  <a:extLst>
                    <a:ext uri="{9D8B030D-6E8A-4147-A177-3AD203B41FA5}">
                      <a16:colId xmlns:a16="http://schemas.microsoft.com/office/drawing/2014/main" val="231152950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42545"/>
                      <a:r>
                        <a:rPr lang="en-US" sz="900" b="1" spc="-30" dirty="0">
                          <a:solidFill>
                            <a:srgbClr val="025FAD"/>
                          </a:solidFill>
                          <a:effectLst/>
                          <a:latin typeface="HelveticaNeueLTPro-Md"/>
                        </a:rPr>
                        <a:t>PRODUCT NAME</a:t>
                      </a:r>
                      <a:endParaRPr lang="en-TT" sz="1050" b="1" dirty="0">
                        <a:solidFill>
                          <a:srgbClr val="025FAD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" marR="411480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-30" dirty="0">
                          <a:solidFill>
                            <a:srgbClr val="025FAD"/>
                          </a:solidFill>
                          <a:effectLst/>
                          <a:latin typeface="HelveticaNeueLTPro-Md"/>
                        </a:rPr>
                        <a:t>CARCINOGENIC </a:t>
                      </a:r>
                      <a:r>
                        <a:rPr lang="en-US" sz="900" b="1" dirty="0">
                          <a:solidFill>
                            <a:srgbClr val="025FAD"/>
                          </a:solidFill>
                          <a:effectLst/>
                          <a:latin typeface="HelveticaNeueLTPro-Md"/>
                        </a:rPr>
                        <a:t>EFFECTS</a:t>
                      </a:r>
                      <a:endParaRPr lang="en-TT" sz="1050" b="1" dirty="0">
                        <a:solidFill>
                          <a:srgbClr val="025FAD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/>
                      <a:r>
                        <a:rPr lang="en-US" sz="900" b="1" spc="-30" dirty="0">
                          <a:solidFill>
                            <a:srgbClr val="025FAD"/>
                          </a:solidFill>
                          <a:effectLst/>
                          <a:latin typeface="HelveticaNeueLTPro-Md"/>
                        </a:rPr>
                        <a:t>MUTAGENIC EFFECTS</a:t>
                      </a:r>
                      <a:endParaRPr lang="en-TT" sz="1050" b="1" dirty="0">
                        <a:solidFill>
                          <a:srgbClr val="025FAD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" marR="320040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-40" dirty="0">
                          <a:solidFill>
                            <a:srgbClr val="025FAD"/>
                          </a:solidFill>
                          <a:effectLst/>
                          <a:latin typeface="HelveticaNeueLTPro-Md"/>
                        </a:rPr>
                        <a:t>DEVELOPMENTAL </a:t>
                      </a:r>
                      <a:r>
                        <a:rPr lang="en-US" sz="900" b="1" dirty="0">
                          <a:solidFill>
                            <a:srgbClr val="025FAD"/>
                          </a:solidFill>
                          <a:effectLst/>
                          <a:latin typeface="HelveticaNeueLTPro-Md"/>
                        </a:rPr>
                        <a:t>EFFECTS</a:t>
                      </a:r>
                      <a:endParaRPr lang="en-TT" sz="1050" b="1" dirty="0">
                        <a:solidFill>
                          <a:srgbClr val="025FAD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/>
                      <a:r>
                        <a:rPr lang="en-US" sz="900" b="1" spc="-20" dirty="0">
                          <a:solidFill>
                            <a:srgbClr val="025FAD"/>
                          </a:solidFill>
                          <a:effectLst/>
                          <a:latin typeface="HelveticaNeueLTPro-Md"/>
                        </a:rPr>
                        <a:t>FERTILITY EFFECTS</a:t>
                      </a:r>
                      <a:endParaRPr lang="en-TT" sz="1050" b="1" dirty="0">
                        <a:solidFill>
                          <a:srgbClr val="025FAD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5883037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22860" marR="571500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diuron (ISO) </a:t>
                      </a:r>
                      <a:r>
                        <a:rPr lang="en-US" sz="900" spc="-45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carbendazim (ISO)</a:t>
                      </a:r>
                      <a:endParaRPr lang="en-TT" sz="105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/>
                      <a:r>
                        <a:rPr lang="en-US" sz="900" spc="-2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Carc. Cat. 3; R40</a:t>
                      </a:r>
                      <a:endParaRPr lang="en-TT" sz="105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>
                        <a:spcBef>
                          <a:spcPts val="1260"/>
                        </a:spcBef>
                        <a:spcAft>
                          <a:spcPts val="0"/>
                        </a:spcAft>
                      </a:pPr>
                      <a:r>
                        <a:rPr lang="en-US" sz="900" spc="-3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Muta. Cat. 2; R46</a:t>
                      </a:r>
                      <a:endParaRPr lang="en-TT" sz="105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42545">
                        <a:spcBef>
                          <a:spcPts val="1260"/>
                        </a:spcBef>
                        <a:spcAft>
                          <a:spcPts val="0"/>
                        </a:spcAft>
                      </a:pPr>
                      <a:r>
                        <a:rPr lang="en-US" sz="900" spc="-4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Repr. Cat. 2; R61</a:t>
                      </a:r>
                      <a:endParaRPr lang="en-TT" sz="105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830">
                        <a:spcBef>
                          <a:spcPts val="1260"/>
                        </a:spcBef>
                        <a:spcAft>
                          <a:spcPts val="0"/>
                        </a:spcAft>
                      </a:pPr>
                      <a:r>
                        <a:rPr lang="en-US" sz="900" spc="-30" dirty="0" err="1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Repr</a:t>
                      </a:r>
                      <a:r>
                        <a:rPr lang="en-US" sz="900" spc="-3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Cat. 2; R60</a:t>
                      </a:r>
                      <a:endParaRPr lang="en-TT" sz="105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31842103"/>
                  </a:ext>
                </a:extLst>
              </a:tr>
            </a:tbl>
          </a:graphicData>
        </a:graphic>
      </p:graphicFrame>
      <p:sp>
        <p:nvSpPr>
          <p:cNvPr id="98" name="object 19">
            <a:extLst>
              <a:ext uri="{FF2B5EF4-FFF2-40B4-BE49-F238E27FC236}">
                <a16:creationId xmlns:a16="http://schemas.microsoft.com/office/drawing/2014/main" id="{23787269-AFA6-4821-8CFE-C18542B66D60}"/>
              </a:ext>
            </a:extLst>
          </p:cNvPr>
          <p:cNvSpPr/>
          <p:nvPr/>
        </p:nvSpPr>
        <p:spPr>
          <a:xfrm>
            <a:off x="410215" y="2910261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25">
            <a:extLst>
              <a:ext uri="{FF2B5EF4-FFF2-40B4-BE49-F238E27FC236}">
                <a16:creationId xmlns:a16="http://schemas.microsoft.com/office/drawing/2014/main" id="{34695C94-EBD3-4458-9CEC-E187689A2F6F}"/>
              </a:ext>
            </a:extLst>
          </p:cNvPr>
          <p:cNvSpPr txBox="1"/>
          <p:nvPr/>
        </p:nvSpPr>
        <p:spPr>
          <a:xfrm>
            <a:off x="610054" y="1581800"/>
            <a:ext cx="1301115" cy="869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reaction mass of: 5-chloro-2-methyl-4-isothiazolin-3-one [EC no. 247-500-7] and 2-methyl-2H-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isothiazol-3-one [EC no. 220-239-6] (3:1)</a:t>
            </a:r>
          </a:p>
        </p:txBody>
      </p:sp>
      <p:sp>
        <p:nvSpPr>
          <p:cNvPr id="77" name="object 26">
            <a:extLst>
              <a:ext uri="{FF2B5EF4-FFF2-40B4-BE49-F238E27FC236}">
                <a16:creationId xmlns:a16="http://schemas.microsoft.com/office/drawing/2014/main" id="{466FAAF3-5B8B-4514-A23C-9DB0EE56055B}"/>
              </a:ext>
            </a:extLst>
          </p:cNvPr>
          <p:cNvSpPr txBox="1"/>
          <p:nvPr/>
        </p:nvSpPr>
        <p:spPr>
          <a:xfrm>
            <a:off x="2419766" y="1581800"/>
            <a:ext cx="126936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-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Severe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irritant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78" name="object 27">
            <a:extLst>
              <a:ext uri="{FF2B5EF4-FFF2-40B4-BE49-F238E27FC236}">
                <a16:creationId xmlns:a16="http://schemas.microsoft.com/office/drawing/2014/main" id="{2C8BC0D1-FF26-43CF-B6C8-EAA4BABE1A5B}"/>
              </a:ext>
            </a:extLst>
          </p:cNvPr>
          <p:cNvSpPr txBox="1"/>
          <p:nvPr/>
        </p:nvSpPr>
        <p:spPr>
          <a:xfrm>
            <a:off x="3804054" y="1581800"/>
            <a:ext cx="6292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0865" algn="l"/>
              </a:tabLst>
            </a:pP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Human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	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79" name="object 28">
            <a:extLst>
              <a:ext uri="{FF2B5EF4-FFF2-40B4-BE49-F238E27FC236}">
                <a16:creationId xmlns:a16="http://schemas.microsoft.com/office/drawing/2014/main" id="{43469BC4-4714-4275-95BC-913C7FC29D13}"/>
              </a:ext>
            </a:extLst>
          </p:cNvPr>
          <p:cNvSpPr txBox="1"/>
          <p:nvPr/>
        </p:nvSpPr>
        <p:spPr>
          <a:xfrm>
            <a:off x="4883617" y="1581800"/>
            <a:ext cx="130111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0.01 percent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85" name="object 29">
            <a:extLst>
              <a:ext uri="{FF2B5EF4-FFF2-40B4-BE49-F238E27FC236}">
                <a16:creationId xmlns:a16="http://schemas.microsoft.com/office/drawing/2014/main" id="{67910B1D-E648-4EBC-8660-5313D055DF2C}"/>
              </a:ext>
            </a:extLst>
          </p:cNvPr>
          <p:cNvSpPr txBox="1"/>
          <p:nvPr/>
        </p:nvSpPr>
        <p:spPr>
          <a:xfrm>
            <a:off x="6474330" y="1581800"/>
            <a:ext cx="704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86" name="object 19">
            <a:extLst>
              <a:ext uri="{FF2B5EF4-FFF2-40B4-BE49-F238E27FC236}">
                <a16:creationId xmlns:a16="http://schemas.microsoft.com/office/drawing/2014/main" id="{62C9576F-DB51-4C9F-8EEF-39F2F19E8B7C}"/>
              </a:ext>
            </a:extLst>
          </p:cNvPr>
          <p:cNvSpPr/>
          <p:nvPr/>
        </p:nvSpPr>
        <p:spPr>
          <a:xfrm>
            <a:off x="455146" y="4593586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12">
            <a:extLst>
              <a:ext uri="{FF2B5EF4-FFF2-40B4-BE49-F238E27FC236}">
                <a16:creationId xmlns:a16="http://schemas.microsoft.com/office/drawing/2014/main" id="{683C0B0A-0EFA-4F53-AC9D-5A64D0E584F0}"/>
              </a:ext>
            </a:extLst>
          </p:cNvPr>
          <p:cNvSpPr txBox="1"/>
          <p:nvPr/>
        </p:nvSpPr>
        <p:spPr>
          <a:xfrm>
            <a:off x="613896" y="4720187"/>
            <a:ext cx="21577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OVER-EXPOSURE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SIGNS/SYMPTOMS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00" name="object 13">
            <a:extLst>
              <a:ext uri="{FF2B5EF4-FFF2-40B4-BE49-F238E27FC236}">
                <a16:creationId xmlns:a16="http://schemas.microsoft.com/office/drawing/2014/main" id="{B00F6D0D-B33B-4BDD-B64E-F144D55063BA}"/>
              </a:ext>
            </a:extLst>
          </p:cNvPr>
          <p:cNvSpPr txBox="1"/>
          <p:nvPr/>
        </p:nvSpPr>
        <p:spPr>
          <a:xfrm>
            <a:off x="613896" y="4897987"/>
            <a:ext cx="1204131" cy="615553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Inh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lation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                                                                                                                              </a:t>
            </a:r>
          </a:p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Ingestion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endParaRPr lang="en-US" sz="900" spc="-24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</a:p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01" name="object 14">
            <a:extLst>
              <a:ext uri="{FF2B5EF4-FFF2-40B4-BE49-F238E27FC236}">
                <a16:creationId xmlns:a16="http://schemas.microsoft.com/office/drawing/2014/main" id="{1A32128E-8190-41B7-8086-7F996740BA8F}"/>
              </a:ext>
            </a:extLst>
          </p:cNvPr>
          <p:cNvSpPr txBox="1"/>
          <p:nvPr/>
        </p:nvSpPr>
        <p:spPr>
          <a:xfrm>
            <a:off x="2423722" y="4947791"/>
            <a:ext cx="4316049" cy="5386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 No specific data.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specific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data.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ts val="1000"/>
              </a:lnSpc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Adverse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symptoms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include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following: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irritation, redness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ts val="1040"/>
              </a:lnSpc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TT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specific data.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02" name="object 8">
            <a:extLst>
              <a:ext uri="{FF2B5EF4-FFF2-40B4-BE49-F238E27FC236}">
                <a16:creationId xmlns:a16="http://schemas.microsoft.com/office/drawing/2014/main" id="{1FD2C883-9EC0-4383-90DE-78822C842418}"/>
              </a:ext>
            </a:extLst>
          </p:cNvPr>
          <p:cNvSpPr txBox="1"/>
          <p:nvPr/>
        </p:nvSpPr>
        <p:spPr>
          <a:xfrm>
            <a:off x="464746" y="5715000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12.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ECOLOGICAL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INFORMATION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103" name="object 11">
            <a:extLst>
              <a:ext uri="{FF2B5EF4-FFF2-40B4-BE49-F238E27FC236}">
                <a16:creationId xmlns:a16="http://schemas.microsoft.com/office/drawing/2014/main" id="{346B0351-0AF8-43F3-A658-F66B39574F20}"/>
              </a:ext>
            </a:extLst>
          </p:cNvPr>
          <p:cNvSpPr txBox="1"/>
          <p:nvPr/>
        </p:nvSpPr>
        <p:spPr>
          <a:xfrm>
            <a:off x="623496" y="6082830"/>
            <a:ext cx="6525895" cy="453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21814" algn="l"/>
              </a:tabLst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ECOTOXICITY	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Toxic to aquatic organisms, may cause long-term adverse effects in the aquatic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21814" algn="l"/>
              </a:tabLst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	environment.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21814" algn="l"/>
              </a:tabLst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04" name="object 12">
            <a:extLst>
              <a:ext uri="{FF2B5EF4-FFF2-40B4-BE49-F238E27FC236}">
                <a16:creationId xmlns:a16="http://schemas.microsoft.com/office/drawing/2014/main" id="{6F170BEC-9AF4-434C-A299-D55652E1312F}"/>
              </a:ext>
            </a:extLst>
          </p:cNvPr>
          <p:cNvSpPr txBox="1"/>
          <p:nvPr/>
        </p:nvSpPr>
        <p:spPr>
          <a:xfrm>
            <a:off x="623496" y="6715527"/>
            <a:ext cx="13639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AQUATIC</a:t>
            </a:r>
            <a:r>
              <a:rPr sz="900" b="1" spc="-5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ECOTOXICITY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05" name="object 13">
            <a:extLst>
              <a:ext uri="{FF2B5EF4-FFF2-40B4-BE49-F238E27FC236}">
                <a16:creationId xmlns:a16="http://schemas.microsoft.com/office/drawing/2014/main" id="{A0A40487-97E8-4AF4-831D-8854310BC156}"/>
              </a:ext>
            </a:extLst>
          </p:cNvPr>
          <p:cNvSpPr txBox="1"/>
          <p:nvPr/>
        </p:nvSpPr>
        <p:spPr>
          <a:xfrm>
            <a:off x="2433280" y="6715527"/>
            <a:ext cx="19812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Conclusion/Summary: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available.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06" name="object 14">
            <a:extLst>
              <a:ext uri="{FF2B5EF4-FFF2-40B4-BE49-F238E27FC236}">
                <a16:creationId xmlns:a16="http://schemas.microsoft.com/office/drawing/2014/main" id="{9BFA7A14-918D-451F-AAF8-90A36306A67B}"/>
              </a:ext>
            </a:extLst>
          </p:cNvPr>
          <p:cNvSpPr txBox="1"/>
          <p:nvPr/>
        </p:nvSpPr>
        <p:spPr>
          <a:xfrm>
            <a:off x="623496" y="8915400"/>
            <a:ext cx="15652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OTHER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ADVERSE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EFFECTS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07" name="object 15">
            <a:extLst>
              <a:ext uri="{FF2B5EF4-FFF2-40B4-BE49-F238E27FC236}">
                <a16:creationId xmlns:a16="http://schemas.microsoft.com/office/drawing/2014/main" id="{83A8560E-EE90-4C4A-857D-4EBEB53834FF}"/>
              </a:ext>
            </a:extLst>
          </p:cNvPr>
          <p:cNvSpPr txBox="1"/>
          <p:nvPr/>
        </p:nvSpPr>
        <p:spPr>
          <a:xfrm>
            <a:off x="2433237" y="8915400"/>
            <a:ext cx="25844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known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significant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critical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08" name="object 16">
            <a:extLst>
              <a:ext uri="{FF2B5EF4-FFF2-40B4-BE49-F238E27FC236}">
                <a16:creationId xmlns:a16="http://schemas.microsoft.com/office/drawing/2014/main" id="{DECCF459-D320-4A24-8DD8-3ACD8E0789C3}"/>
              </a:ext>
            </a:extLst>
          </p:cNvPr>
          <p:cNvSpPr txBox="1"/>
          <p:nvPr/>
        </p:nvSpPr>
        <p:spPr>
          <a:xfrm>
            <a:off x="623496" y="7214891"/>
            <a:ext cx="18440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BIOACCUMULATIVE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POTENTIAL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10" name="object 18">
            <a:extLst>
              <a:ext uri="{FF2B5EF4-FFF2-40B4-BE49-F238E27FC236}">
                <a16:creationId xmlns:a16="http://schemas.microsoft.com/office/drawing/2014/main" id="{41CCAEDD-A7A6-4F08-B933-297694202798}"/>
              </a:ext>
            </a:extLst>
          </p:cNvPr>
          <p:cNvSpPr/>
          <p:nvPr/>
        </p:nvSpPr>
        <p:spPr>
          <a:xfrm>
            <a:off x="464746" y="7033497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9">
            <a:extLst>
              <a:ext uri="{FF2B5EF4-FFF2-40B4-BE49-F238E27FC236}">
                <a16:creationId xmlns:a16="http://schemas.microsoft.com/office/drawing/2014/main" id="{74695C66-5FD8-4B94-99E1-BF0F308672F9}"/>
              </a:ext>
            </a:extLst>
          </p:cNvPr>
          <p:cNvSpPr/>
          <p:nvPr/>
        </p:nvSpPr>
        <p:spPr>
          <a:xfrm>
            <a:off x="464746" y="6569947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6AB7A74-DC21-4F3A-A621-BD9CC8EE2E4C}"/>
              </a:ext>
            </a:extLst>
          </p:cNvPr>
          <p:cNvSpPr txBox="1"/>
          <p:nvPr/>
        </p:nvSpPr>
        <p:spPr>
          <a:xfrm>
            <a:off x="605171" y="7445793"/>
            <a:ext cx="61346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>
              <a:spcBef>
                <a:spcPts val="360"/>
              </a:spcBef>
              <a:spcAft>
                <a:spcPts val="0"/>
              </a:spcAft>
              <a:tabLst>
                <a:tab pos="2285365" algn="l"/>
                <a:tab pos="3940810" algn="l"/>
                <a:tab pos="6007100" algn="r"/>
              </a:tabLst>
            </a:pPr>
            <a:r>
              <a:rPr lang="en-US" sz="900" b="1" spc="-50" dirty="0">
                <a:solidFill>
                  <a:srgbClr val="1C216F"/>
                </a:solidFill>
                <a:effectLst/>
                <a:latin typeface="HelveticaNeueLTPro-Md"/>
                <a:ea typeface="Calibri" panose="020F0502020204030204" pitchFamily="34" charset="0"/>
                <a:cs typeface="Times New Roman" panose="02020603050405020304" pitchFamily="18" charset="0"/>
              </a:rPr>
              <a:t>Product/ingredient name	             </a:t>
            </a:r>
            <a:r>
              <a:rPr lang="en-US" sz="900" b="1" spc="-10" dirty="0" err="1">
                <a:solidFill>
                  <a:srgbClr val="1C216F"/>
                </a:solidFill>
                <a:effectLst/>
                <a:latin typeface="HelveticaNeueLTPro-Md"/>
                <a:ea typeface="Calibri" panose="020F0502020204030204" pitchFamily="34" charset="0"/>
                <a:cs typeface="Times New Roman" panose="02020603050405020304" pitchFamily="18" charset="0"/>
              </a:rPr>
              <a:t>LogP</a:t>
            </a:r>
            <a:r>
              <a:rPr lang="en-US" sz="900" b="1" spc="-10" baseline="-25000" dirty="0" err="1">
                <a:solidFill>
                  <a:srgbClr val="1C216F"/>
                </a:solidFill>
                <a:effectLst/>
                <a:latin typeface="HelveticaNeueLTPro-Md"/>
                <a:ea typeface="Calibri" panose="020F0502020204030204" pitchFamily="34" charset="0"/>
                <a:cs typeface="Times New Roman" panose="02020603050405020304" pitchFamily="18" charset="0"/>
              </a:rPr>
              <a:t>ow</a:t>
            </a:r>
            <a:r>
              <a:rPr lang="en-US" sz="900" b="1" spc="-10" dirty="0">
                <a:solidFill>
                  <a:srgbClr val="1C216F"/>
                </a:solidFill>
                <a:effectLst/>
                <a:latin typeface="HelveticaNeueLTPro-Md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900" b="1" dirty="0">
                <a:solidFill>
                  <a:srgbClr val="1C216F"/>
                </a:solidFill>
                <a:effectLst/>
                <a:latin typeface="HelveticaNeueLTPro-Md"/>
                <a:ea typeface="Calibri" panose="020F0502020204030204" pitchFamily="34" charset="0"/>
                <a:cs typeface="Times New Roman" panose="02020603050405020304" pitchFamily="18" charset="0"/>
              </a:rPr>
              <a:t>BCF                                       Potential</a:t>
            </a:r>
            <a:endParaRPr lang="en-TT" sz="900" dirty="0">
              <a:solidFill>
                <a:srgbClr val="1C216F"/>
              </a:solidFill>
              <a:effectLst/>
              <a:latin typeface="HelveticaNeueLTPro-M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ED2C898-3DDD-4E00-BDA3-088F76ABD3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019035"/>
              </p:ext>
            </p:extLst>
          </p:nvPr>
        </p:nvGraphicFramePr>
        <p:xfrm>
          <a:off x="2795786" y="7704974"/>
          <a:ext cx="3943985" cy="117983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25880">
                  <a:extLst>
                    <a:ext uri="{9D8B030D-6E8A-4147-A177-3AD203B41FA5}">
                      <a16:colId xmlns:a16="http://schemas.microsoft.com/office/drawing/2014/main" val="1458112956"/>
                    </a:ext>
                  </a:extLst>
                </a:gridCol>
                <a:gridCol w="1761490">
                  <a:extLst>
                    <a:ext uri="{9D8B030D-6E8A-4147-A177-3AD203B41FA5}">
                      <a16:colId xmlns:a16="http://schemas.microsoft.com/office/drawing/2014/main" val="785112102"/>
                    </a:ext>
                  </a:extLst>
                </a:gridCol>
                <a:gridCol w="856615">
                  <a:extLst>
                    <a:ext uri="{9D8B030D-6E8A-4147-A177-3AD203B41FA5}">
                      <a16:colId xmlns:a16="http://schemas.microsoft.com/office/drawing/2014/main" val="2458194607"/>
                    </a:ext>
                  </a:extLst>
                </a:gridCol>
              </a:tblGrid>
              <a:tr h="133985">
                <a:tc>
                  <a:txBody>
                    <a:bodyPr/>
                    <a:lstStyle/>
                    <a:p>
                      <a:pPr marL="207010" algn="ctr"/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-</a:t>
                      </a:r>
                      <a:endParaRPr lang="en-TT" sz="90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00710"/>
                      <a:r>
                        <a:rPr lang="en-US" sz="90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352</a:t>
                      </a:r>
                      <a:endParaRPr lang="en-TT" sz="90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67970" algn="r"/>
                      <a:r>
                        <a:rPr lang="en-US" sz="90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high</a:t>
                      </a:r>
                      <a:endParaRPr lang="en-TT" sz="90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38590726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207010" algn="ctr"/>
                      <a:r>
                        <a:rPr lang="en-US" sz="900" spc="-2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2.3 to 3.2</a:t>
                      </a:r>
                      <a:endParaRPr lang="en-TT" sz="90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0710"/>
                      <a:r>
                        <a:rPr lang="en-US" sz="90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-</a:t>
                      </a:r>
                      <a:endParaRPr lang="en-TT" sz="90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7970" algn="r"/>
                      <a:r>
                        <a:rPr lang="en-US" sz="90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low</a:t>
                      </a:r>
                      <a:endParaRPr lang="en-TT" sz="90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2008425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>
                        <a:tabLst>
                          <a:tab pos="290830" algn="dec"/>
                        </a:tabLst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2.68</a:t>
                      </a:r>
                      <a:endParaRPr lang="en-TT" sz="90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00710"/>
                      <a:r>
                        <a:rPr lang="en-US" sz="900" spc="-4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14.125375446</a:t>
                      </a:r>
                      <a:endParaRPr lang="en-TT" sz="90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67970" algn="r"/>
                      <a:r>
                        <a:rPr lang="en-US" sz="90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low</a:t>
                      </a:r>
                      <a:endParaRPr lang="en-TT" sz="90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7198788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>
                        <a:tabLst>
                          <a:tab pos="290830" algn="dec"/>
                        </a:tabLst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3.18</a:t>
                      </a:r>
                      <a:endParaRPr lang="en-TT" sz="90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00710"/>
                      <a:r>
                        <a:rPr lang="en-US" sz="90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12.02</a:t>
                      </a:r>
                      <a:endParaRPr lang="en-TT" sz="90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67970" algn="r"/>
                      <a:r>
                        <a:rPr lang="en-US" sz="90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low</a:t>
                      </a:r>
                      <a:endParaRPr lang="en-TT" sz="90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79250962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 algn="ctr">
                        <a:tabLst>
                          <a:tab pos="290830" algn="dec"/>
                        </a:tabLst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1.52</a:t>
                      </a:r>
                      <a:endParaRPr lang="en-TT" sz="90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00710"/>
                      <a:r>
                        <a:rPr lang="en-US" sz="90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2.51</a:t>
                      </a:r>
                      <a:endParaRPr lang="en-TT" sz="90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67970" algn="r"/>
                      <a:r>
                        <a:rPr lang="en-US" sz="90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low</a:t>
                      </a:r>
                      <a:endParaRPr lang="en-TT" sz="90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73693119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 algn="ctr">
                        <a:tabLst>
                          <a:tab pos="290830" algn="dec"/>
                        </a:tabLst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2.45</a:t>
                      </a:r>
                      <a:endParaRPr lang="en-TT" sz="90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00710"/>
                      <a:r>
                        <a:rPr lang="en-US" sz="90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-</a:t>
                      </a:r>
                      <a:endParaRPr lang="en-TT" sz="90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67970" algn="r"/>
                      <a:r>
                        <a:rPr lang="en-US" sz="90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low</a:t>
                      </a:r>
                      <a:endParaRPr lang="en-TT" sz="90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1852130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207010" algn="ctr"/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-</a:t>
                      </a:r>
                      <a:endParaRPr lang="en-TT" sz="90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00710"/>
                      <a:r>
                        <a:rPr lang="en-US" sz="90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60960</a:t>
                      </a:r>
                      <a:endParaRPr lang="en-TT" sz="90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67970" algn="r"/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high</a:t>
                      </a:r>
                      <a:endParaRPr lang="en-TT" sz="90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703846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4A8EA4E-1DDC-493C-8B73-A4A8667B5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199912"/>
              </p:ext>
            </p:extLst>
          </p:nvPr>
        </p:nvGraphicFramePr>
        <p:xfrm>
          <a:off x="846941" y="8095600"/>
          <a:ext cx="845820" cy="7315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45820">
                  <a:extLst>
                    <a:ext uri="{9D8B030D-6E8A-4147-A177-3AD203B41FA5}">
                      <a16:colId xmlns:a16="http://schemas.microsoft.com/office/drawing/2014/main" val="2468052372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diuron (ISO) Benzophenone </a:t>
                      </a:r>
                      <a:r>
                        <a:rPr lang="en-US" sz="900" spc="-25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carbendazim (ISO) </a:t>
                      </a:r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octhilinone (ISO) zinc oxide</a:t>
                      </a:r>
                      <a:endParaRPr lang="en-TT" sz="105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48779892"/>
                  </a:ext>
                </a:extLst>
              </a:tr>
            </a:tbl>
          </a:graphicData>
        </a:graphic>
      </p:graphicFrame>
      <p:sp>
        <p:nvSpPr>
          <p:cNvPr id="15" name="Rectangle 1">
            <a:extLst>
              <a:ext uri="{FF2B5EF4-FFF2-40B4-BE49-F238E27FC236}">
                <a16:creationId xmlns:a16="http://schemas.microsoft.com/office/drawing/2014/main" id="{BB928E09-3F09-4E2E-8F58-33776A9BC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3925" y="5099050"/>
            <a:ext cx="7772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TT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TT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4BB2CB3-4778-4FB5-91E9-81980412D6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695561"/>
              </p:ext>
            </p:extLst>
          </p:nvPr>
        </p:nvGraphicFramePr>
        <p:xfrm>
          <a:off x="846941" y="7856636"/>
          <a:ext cx="1761900" cy="2895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61900">
                  <a:extLst>
                    <a:ext uri="{9D8B030D-6E8A-4147-A177-3AD203B41FA5}">
                      <a16:colId xmlns:a16="http://schemas.microsoft.com/office/drawing/2014/main" val="934585403"/>
                    </a:ext>
                  </a:extLst>
                </a:gridCol>
              </a:tblGrid>
              <a:tr h="289560">
                <a:tc>
                  <a:txBody>
                    <a:bodyPr/>
                    <a:lstStyle/>
                    <a:p>
                      <a:pPr algn="l">
                        <a:lnSpc>
                          <a:spcPts val="1125"/>
                        </a:lnSpc>
                      </a:pPr>
                      <a:r>
                        <a:rPr lang="en-US" sz="900" spc="-10" dirty="0" err="1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isobutyric</a:t>
                      </a:r>
                      <a:r>
                        <a:rPr lang="en-US" sz="900" spc="-1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 acid, monoester with 2,2, </a:t>
                      </a:r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4-trimethylpentane-1,3-diol</a:t>
                      </a:r>
                      <a:endParaRPr lang="en-TT" sz="90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39181219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209D750-6415-4F53-A9BE-07DB8B96B1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60641"/>
              </p:ext>
            </p:extLst>
          </p:nvPr>
        </p:nvGraphicFramePr>
        <p:xfrm>
          <a:off x="846306" y="7764780"/>
          <a:ext cx="845820" cy="1600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45820">
                  <a:extLst>
                    <a:ext uri="{9D8B030D-6E8A-4147-A177-3AD203B41FA5}">
                      <a16:colId xmlns:a16="http://schemas.microsoft.com/office/drawing/2014/main" val="1304040420"/>
                    </a:ext>
                  </a:extLst>
                </a:gridCol>
              </a:tblGrid>
              <a:tr h="160020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titanium dioxide</a:t>
                      </a:r>
                      <a:endParaRPr lang="en-TT" sz="105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56809083"/>
                  </a:ext>
                </a:extLst>
              </a:tr>
            </a:tbl>
          </a:graphicData>
        </a:graphic>
      </p:graphicFrame>
      <p:sp>
        <p:nvSpPr>
          <p:cNvPr id="38" name="object 8">
            <a:extLst>
              <a:ext uri="{FF2B5EF4-FFF2-40B4-BE49-F238E27FC236}">
                <a16:creationId xmlns:a16="http://schemas.microsoft.com/office/drawing/2014/main" id="{2A23671C-AAB6-44FC-8B2C-C1519D2733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4127500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GRIP &amp; SEAL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41" name="object 9">
            <a:extLst>
              <a:ext uri="{FF2B5EF4-FFF2-40B4-BE49-F238E27FC236}">
                <a16:creationId xmlns:a16="http://schemas.microsoft.com/office/drawing/2014/main" id="{57F63DDD-3F0B-429D-A7B8-876FC8BA6FBC}"/>
              </a:ext>
            </a:extLst>
          </p:cNvPr>
          <p:cNvSpPr txBox="1"/>
          <p:nvPr/>
        </p:nvSpPr>
        <p:spPr>
          <a:xfrm>
            <a:off x="457200" y="1524000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13.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DISPOSAL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CONSIDERATIONS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42" name="object 20">
            <a:extLst>
              <a:ext uri="{FF2B5EF4-FFF2-40B4-BE49-F238E27FC236}">
                <a16:creationId xmlns:a16="http://schemas.microsoft.com/office/drawing/2014/main" id="{5B724C89-1216-4353-9120-38079D92C77B}"/>
              </a:ext>
            </a:extLst>
          </p:cNvPr>
          <p:cNvSpPr txBox="1"/>
          <p:nvPr/>
        </p:nvSpPr>
        <p:spPr>
          <a:xfrm>
            <a:off x="615950" y="1891830"/>
            <a:ext cx="14287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METHODS</a:t>
            </a:r>
            <a:r>
              <a:rPr sz="900" b="1" spc="-3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OF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DISPOSAL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43" name="object 21">
            <a:extLst>
              <a:ext uri="{FF2B5EF4-FFF2-40B4-BE49-F238E27FC236}">
                <a16:creationId xmlns:a16="http://schemas.microsoft.com/office/drawing/2014/main" id="{AFB094CF-0779-4303-97CA-9DF38C4580CF}"/>
              </a:ext>
            </a:extLst>
          </p:cNvPr>
          <p:cNvSpPr txBox="1"/>
          <p:nvPr/>
        </p:nvSpPr>
        <p:spPr>
          <a:xfrm>
            <a:off x="2428748" y="1891830"/>
            <a:ext cx="4718050" cy="1686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generation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avoided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minimized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wherever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possible.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residues should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 disposed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via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sewer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but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processed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 a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suitable effluent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treatment plant. Dispose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surplus and non-recyclable products via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licensed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disposal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contractor.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Disposal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this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product, solutions 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by-products should at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all times comply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 the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requirements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environmental protection 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disposal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legislation 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regional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local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authority requirements.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packaging should be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recycled.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Incineration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landfill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only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considered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recycling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feasible.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its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must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disposed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way.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Care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taken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when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handling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emptied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that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have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been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cleaned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rinsed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out.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Empty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liners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retain some product residues.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Vapor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 product residues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create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highly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flammable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explosive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atmosphere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inside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container.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cut,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weld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grind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used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unless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they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have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been cleaned thoroughly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internally.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dispersal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spilled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runoff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contact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with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soil,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waterways, drains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sewers.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32" name="object 10">
            <a:extLst>
              <a:ext uri="{FF2B5EF4-FFF2-40B4-BE49-F238E27FC236}">
                <a16:creationId xmlns:a16="http://schemas.microsoft.com/office/drawing/2014/main" id="{10828297-9F26-4D0F-B337-DCFE6E807320}"/>
              </a:ext>
            </a:extLst>
          </p:cNvPr>
          <p:cNvSpPr txBox="1"/>
          <p:nvPr/>
        </p:nvSpPr>
        <p:spPr>
          <a:xfrm>
            <a:off x="457200" y="3730297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14.</a:t>
            </a:r>
            <a:r>
              <a:rPr sz="1100" b="1" spc="-2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TRANSPORT</a:t>
            </a:r>
            <a:r>
              <a:rPr sz="1100" b="1" spc="-2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INFORMATION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33" name="object 22">
            <a:extLst>
              <a:ext uri="{FF2B5EF4-FFF2-40B4-BE49-F238E27FC236}">
                <a16:creationId xmlns:a16="http://schemas.microsoft.com/office/drawing/2014/main" id="{B729160E-3BCF-4CC6-9076-CDFCBB79187E}"/>
              </a:ext>
            </a:extLst>
          </p:cNvPr>
          <p:cNvSpPr txBox="1"/>
          <p:nvPr/>
        </p:nvSpPr>
        <p:spPr>
          <a:xfrm>
            <a:off x="615950" y="4098125"/>
            <a:ext cx="25920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INTERNATIONAL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TRANSPORT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REGULATIONS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54" name="object 8">
            <a:extLst>
              <a:ext uri="{FF2B5EF4-FFF2-40B4-BE49-F238E27FC236}">
                <a16:creationId xmlns:a16="http://schemas.microsoft.com/office/drawing/2014/main" id="{780AB81D-BEB3-48C3-B01E-5D4081CFF943}"/>
              </a:ext>
            </a:extLst>
          </p:cNvPr>
          <p:cNvSpPr txBox="1"/>
          <p:nvPr/>
        </p:nvSpPr>
        <p:spPr>
          <a:xfrm>
            <a:off x="457200" y="5029200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15.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REGULATORY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INFORMATION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55" name="object 10">
            <a:extLst>
              <a:ext uri="{FF2B5EF4-FFF2-40B4-BE49-F238E27FC236}">
                <a16:creationId xmlns:a16="http://schemas.microsoft.com/office/drawing/2014/main" id="{1827541C-E7DF-4E17-AC6E-C4DC98763283}"/>
              </a:ext>
            </a:extLst>
          </p:cNvPr>
          <p:cNvSpPr/>
          <p:nvPr/>
        </p:nvSpPr>
        <p:spPr>
          <a:xfrm>
            <a:off x="457200" y="6772908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17">
            <a:extLst>
              <a:ext uri="{FF2B5EF4-FFF2-40B4-BE49-F238E27FC236}">
                <a16:creationId xmlns:a16="http://schemas.microsoft.com/office/drawing/2014/main" id="{F56EBEB3-175B-4A58-84FE-53AAB4408CC1}"/>
              </a:ext>
            </a:extLst>
          </p:cNvPr>
          <p:cNvSpPr txBox="1"/>
          <p:nvPr/>
        </p:nvSpPr>
        <p:spPr>
          <a:xfrm>
            <a:off x="615950" y="5481572"/>
            <a:ext cx="105473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HAZARD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SYMBOL </a:t>
            </a:r>
            <a:r>
              <a:rPr sz="900" b="1" spc="-2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OR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SYMBOLS: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57" name="object 18">
            <a:extLst>
              <a:ext uri="{FF2B5EF4-FFF2-40B4-BE49-F238E27FC236}">
                <a16:creationId xmlns:a16="http://schemas.microsoft.com/office/drawing/2014/main" id="{7386F551-04BB-4066-BBA0-B238D10F02E9}"/>
              </a:ext>
            </a:extLst>
          </p:cNvPr>
          <p:cNvSpPr txBox="1"/>
          <p:nvPr/>
        </p:nvSpPr>
        <p:spPr>
          <a:xfrm>
            <a:off x="2425729" y="6497572"/>
            <a:ext cx="2852989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Toxic, Dangerous for the environment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73" name="object 13">
            <a:extLst>
              <a:ext uri="{FF2B5EF4-FFF2-40B4-BE49-F238E27FC236}">
                <a16:creationId xmlns:a16="http://schemas.microsoft.com/office/drawing/2014/main" id="{0908C826-A1FE-41F1-B52C-3763EFFE1FC4}"/>
              </a:ext>
            </a:extLst>
          </p:cNvPr>
          <p:cNvSpPr/>
          <p:nvPr/>
        </p:nvSpPr>
        <p:spPr>
          <a:xfrm>
            <a:off x="433705" y="73152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27">
            <a:extLst>
              <a:ext uri="{FF2B5EF4-FFF2-40B4-BE49-F238E27FC236}">
                <a16:creationId xmlns:a16="http://schemas.microsoft.com/office/drawing/2014/main" id="{013F34BE-D5F9-4EB2-BDFD-B616109BE4C4}"/>
              </a:ext>
            </a:extLst>
          </p:cNvPr>
          <p:cNvSpPr txBox="1"/>
          <p:nvPr/>
        </p:nvSpPr>
        <p:spPr>
          <a:xfrm>
            <a:off x="592455" y="6840364"/>
            <a:ext cx="892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RISK</a:t>
            </a:r>
            <a:r>
              <a:rPr sz="900" b="1" spc="-6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PHRASES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5" name="object 28">
            <a:extLst>
              <a:ext uri="{FF2B5EF4-FFF2-40B4-BE49-F238E27FC236}">
                <a16:creationId xmlns:a16="http://schemas.microsoft.com/office/drawing/2014/main" id="{E546E62D-3B52-4F97-9F61-6BE0577A73C8}"/>
              </a:ext>
            </a:extLst>
          </p:cNvPr>
          <p:cNvSpPr txBox="1"/>
          <p:nvPr/>
        </p:nvSpPr>
        <p:spPr>
          <a:xfrm>
            <a:off x="2402234" y="6840364"/>
            <a:ext cx="3302161" cy="4103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R43- May cause sensitization by skin contact.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R51/53- Toxic to aquatic organisms, may cause long-term adverse effects in the aquatic environment.</a:t>
            </a:r>
          </a:p>
        </p:txBody>
      </p:sp>
      <p:sp>
        <p:nvSpPr>
          <p:cNvPr id="76" name="object 30">
            <a:extLst>
              <a:ext uri="{FF2B5EF4-FFF2-40B4-BE49-F238E27FC236}">
                <a16:creationId xmlns:a16="http://schemas.microsoft.com/office/drawing/2014/main" id="{44632F1C-5385-4A75-8E5B-5810550AD729}"/>
              </a:ext>
            </a:extLst>
          </p:cNvPr>
          <p:cNvSpPr txBox="1"/>
          <p:nvPr/>
        </p:nvSpPr>
        <p:spPr>
          <a:xfrm>
            <a:off x="601345" y="7409087"/>
            <a:ext cx="10655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SAFETY</a:t>
            </a:r>
            <a:r>
              <a:rPr sz="900" b="1" spc="-4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PHRASES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7" name="object 31">
            <a:extLst>
              <a:ext uri="{FF2B5EF4-FFF2-40B4-BE49-F238E27FC236}">
                <a16:creationId xmlns:a16="http://schemas.microsoft.com/office/drawing/2014/main" id="{9CCC7A65-8567-429E-A7DF-30691D008E70}"/>
              </a:ext>
            </a:extLst>
          </p:cNvPr>
          <p:cNvSpPr txBox="1"/>
          <p:nvPr/>
        </p:nvSpPr>
        <p:spPr>
          <a:xfrm>
            <a:off x="2411125" y="7409087"/>
            <a:ext cx="4592955" cy="8463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S2- Keep out of the reach of children.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S24- Avoid contact with skin.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S29- Do not empty into drains.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S37- Wear suitable gloves.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S46- If swallowed, seek medical advice immediately and show this container or label.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S61- Avoid release to the environment. Refer to special instructions/safety data sheet.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A46A151-D4AA-4F03-879B-B1DC30694579}"/>
              </a:ext>
            </a:extLst>
          </p:cNvPr>
          <p:cNvSpPr txBox="1"/>
          <p:nvPr/>
        </p:nvSpPr>
        <p:spPr>
          <a:xfrm>
            <a:off x="523508" y="4267453"/>
            <a:ext cx="6434138" cy="761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marR="457200">
              <a:spcBef>
                <a:spcPts val="360"/>
              </a:spcBef>
              <a:spcAft>
                <a:spcPts val="0"/>
              </a:spcAft>
            </a:pPr>
            <a:r>
              <a:rPr lang="en-US" sz="900" spc="-10" dirty="0">
                <a:solidFill>
                  <a:srgbClr val="1C216F"/>
                </a:solidFill>
                <a:effectLst/>
                <a:latin typeface="HelveticaNeueLTPro-Md"/>
                <a:ea typeface="Calibri" panose="020F0502020204030204" pitchFamily="34" charset="0"/>
                <a:cs typeface="Times New Roman" panose="02020603050405020304" pitchFamily="18" charset="0"/>
              </a:rPr>
              <a:t>This preparation is not classified as dangerous according to international transport regulations (ADR/RID, ADNR, </a:t>
            </a:r>
            <a:r>
              <a:rPr lang="en-US" sz="900" dirty="0">
                <a:solidFill>
                  <a:srgbClr val="1C216F"/>
                </a:solidFill>
                <a:effectLst/>
                <a:latin typeface="HelveticaNeueLTPro-Md"/>
                <a:ea typeface="Calibri" panose="020F0502020204030204" pitchFamily="34" charset="0"/>
                <a:cs typeface="Times New Roman" panose="02020603050405020304" pitchFamily="18" charset="0"/>
              </a:rPr>
              <a:t>IMDG and IATA ). Transport in accordance with ADR/RID, ADNR, IMDG and IATA and national regulation.</a:t>
            </a:r>
            <a:endParaRPr lang="en-TT" sz="900" dirty="0">
              <a:solidFill>
                <a:srgbClr val="1C216F"/>
              </a:solidFill>
              <a:effectLst/>
              <a:latin typeface="HelveticaNeueLTPro-M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marR="228600">
              <a:spcBef>
                <a:spcPts val="900"/>
              </a:spcBef>
              <a:spcAft>
                <a:spcPts val="1260"/>
              </a:spcAft>
            </a:pPr>
            <a:r>
              <a:rPr lang="en-US" sz="900" spc="-5" dirty="0">
                <a:solidFill>
                  <a:srgbClr val="1C216F"/>
                </a:solidFill>
                <a:effectLst/>
                <a:latin typeface="HelveticaNeueLTPro-Md"/>
                <a:ea typeface="Calibri" panose="020F0502020204030204" pitchFamily="34" charset="0"/>
                <a:cs typeface="Times New Roman" panose="02020603050405020304" pitchFamily="18" charset="0"/>
              </a:rPr>
              <a:t>Always transport in closed containers that are upright and secure. Ensure that persons transporting the product know </a:t>
            </a:r>
            <a:r>
              <a:rPr lang="en-US" sz="900" dirty="0">
                <a:solidFill>
                  <a:srgbClr val="1C216F"/>
                </a:solidFill>
                <a:effectLst/>
                <a:latin typeface="HelveticaNeueLTPro-Md"/>
                <a:ea typeface="Calibri" panose="020F0502020204030204" pitchFamily="34" charset="0"/>
                <a:cs typeface="Times New Roman" panose="02020603050405020304" pitchFamily="18" charset="0"/>
              </a:rPr>
              <a:t>what to do in the event of an accident or spillage</a:t>
            </a:r>
            <a:endParaRPr lang="en-TT" sz="900" dirty="0">
              <a:solidFill>
                <a:srgbClr val="1C216F"/>
              </a:solidFill>
              <a:effectLst/>
              <a:latin typeface="HelveticaNeueLTPro-M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9" name="pic">
            <a:extLst>
              <a:ext uri="{FF2B5EF4-FFF2-40B4-BE49-F238E27FC236}">
                <a16:creationId xmlns:a16="http://schemas.microsoft.com/office/drawing/2014/main" id="{81DB302A-A3C7-485C-B78E-ED9713F79A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331307" y="5483621"/>
            <a:ext cx="1783493" cy="889938"/>
          </a:xfrm>
          <a:prstGeom prst="rect">
            <a:avLst/>
          </a:prstGeom>
        </p:spPr>
      </p:pic>
      <p:sp>
        <p:nvSpPr>
          <p:cNvPr id="80" name="object 15">
            <a:extLst>
              <a:ext uri="{FF2B5EF4-FFF2-40B4-BE49-F238E27FC236}">
                <a16:creationId xmlns:a16="http://schemas.microsoft.com/office/drawing/2014/main" id="{1BCB29FC-9A81-4853-A2F5-84FD52A93B1C}"/>
              </a:ext>
            </a:extLst>
          </p:cNvPr>
          <p:cNvSpPr/>
          <p:nvPr/>
        </p:nvSpPr>
        <p:spPr>
          <a:xfrm>
            <a:off x="467213" y="88392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16">
            <a:extLst>
              <a:ext uri="{FF2B5EF4-FFF2-40B4-BE49-F238E27FC236}">
                <a16:creationId xmlns:a16="http://schemas.microsoft.com/office/drawing/2014/main" id="{E5B5AED2-0284-4B2D-B1C1-B0BFDCC226FB}"/>
              </a:ext>
            </a:extLst>
          </p:cNvPr>
          <p:cNvSpPr/>
          <p:nvPr/>
        </p:nvSpPr>
        <p:spPr>
          <a:xfrm>
            <a:off x="467213" y="9190226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32">
            <a:extLst>
              <a:ext uri="{FF2B5EF4-FFF2-40B4-BE49-F238E27FC236}">
                <a16:creationId xmlns:a16="http://schemas.microsoft.com/office/drawing/2014/main" id="{A228481E-2BFE-4EE4-B9C6-40DA0A01F5B4}"/>
              </a:ext>
            </a:extLst>
          </p:cNvPr>
          <p:cNvSpPr txBox="1"/>
          <p:nvPr/>
        </p:nvSpPr>
        <p:spPr>
          <a:xfrm>
            <a:off x="625963" y="8335774"/>
            <a:ext cx="6305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CONTAINS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83" name="object 33">
            <a:extLst>
              <a:ext uri="{FF2B5EF4-FFF2-40B4-BE49-F238E27FC236}">
                <a16:creationId xmlns:a16="http://schemas.microsoft.com/office/drawing/2014/main" id="{06503D35-43DC-4470-8D63-60C39FE10072}"/>
              </a:ext>
            </a:extLst>
          </p:cNvPr>
          <p:cNvSpPr txBox="1"/>
          <p:nvPr/>
        </p:nvSpPr>
        <p:spPr>
          <a:xfrm>
            <a:off x="2435742" y="8335774"/>
            <a:ext cx="4269858" cy="43601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-635">
              <a:lnSpc>
                <a:spcPts val="1000"/>
              </a:lnSpc>
              <a:spcBef>
                <a:spcPts val="200"/>
              </a:spcBef>
            </a:pPr>
            <a:r>
              <a:rPr lang="en-US"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octhilinone (ISO)</a:t>
            </a:r>
          </a:p>
          <a:p>
            <a:pPr marL="12700" marR="5080" indent="-635">
              <a:lnSpc>
                <a:spcPts val="1000"/>
              </a:lnSpc>
              <a:spcBef>
                <a:spcPts val="200"/>
              </a:spcBef>
            </a:pPr>
            <a:r>
              <a:rPr lang="en-US"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reaction mass of: 5-chloro-2-methyl-4-isothiazolin-3-one [EC no. 247-500-7] and 2-methyl-2H-isothiazol-3-one [EC no. 220-239-6] (3:1)</a:t>
            </a:r>
          </a:p>
        </p:txBody>
      </p:sp>
      <p:sp>
        <p:nvSpPr>
          <p:cNvPr id="84" name="object 34">
            <a:extLst>
              <a:ext uri="{FF2B5EF4-FFF2-40B4-BE49-F238E27FC236}">
                <a16:creationId xmlns:a16="http://schemas.microsoft.com/office/drawing/2014/main" id="{792BB59F-77C0-48EE-95BB-6571DE423178}"/>
              </a:ext>
            </a:extLst>
          </p:cNvPr>
          <p:cNvSpPr txBox="1"/>
          <p:nvPr/>
        </p:nvSpPr>
        <p:spPr>
          <a:xfrm>
            <a:off x="625963" y="8928520"/>
            <a:ext cx="8724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PRODUCT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USE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85" name="object 35">
            <a:extLst>
              <a:ext uri="{FF2B5EF4-FFF2-40B4-BE49-F238E27FC236}">
                <a16:creationId xmlns:a16="http://schemas.microsoft.com/office/drawing/2014/main" id="{36BF047F-9069-4010-A278-BBFB84BE233F}"/>
              </a:ext>
            </a:extLst>
          </p:cNvPr>
          <p:cNvSpPr txBox="1"/>
          <p:nvPr/>
        </p:nvSpPr>
        <p:spPr>
          <a:xfrm>
            <a:off x="2435743" y="8928520"/>
            <a:ext cx="12687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Consumer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applications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86" name="object 15">
            <a:extLst>
              <a:ext uri="{FF2B5EF4-FFF2-40B4-BE49-F238E27FC236}">
                <a16:creationId xmlns:a16="http://schemas.microsoft.com/office/drawing/2014/main" id="{149E14CC-EFF4-42B8-A5A2-A69E8F956892}"/>
              </a:ext>
            </a:extLst>
          </p:cNvPr>
          <p:cNvSpPr/>
          <p:nvPr/>
        </p:nvSpPr>
        <p:spPr>
          <a:xfrm>
            <a:off x="467213" y="829541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8">
            <a:extLst>
              <a:ext uri="{FF2B5EF4-FFF2-40B4-BE49-F238E27FC236}">
                <a16:creationId xmlns:a16="http://schemas.microsoft.com/office/drawing/2014/main" id="{95A88EDF-933B-4147-9BA8-533751634D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4443413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GRIP &amp; SEAL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892</TotalTime>
  <Words>3665</Words>
  <Application>Microsoft Office PowerPoint</Application>
  <PresentationFormat>Custom</PresentationFormat>
  <Paragraphs>391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Helvetica Neue LT Pro 75</vt:lpstr>
      <vt:lpstr>Helvetica Neue LT Std 75</vt:lpstr>
      <vt:lpstr>HelveticaNeueLTPro-Md</vt:lpstr>
      <vt:lpstr>HelveticaNeueLTPro-Roman</vt:lpstr>
      <vt:lpstr>HelveticaNeueLTStd-Lt</vt:lpstr>
      <vt:lpstr>HelveticaNeueLTStd-Md</vt:lpstr>
      <vt:lpstr>Times</vt:lpstr>
      <vt:lpstr>Office Theme</vt:lpstr>
      <vt:lpstr>SAFETY DATA SHEETS</vt:lpstr>
      <vt:lpstr>BERGER GRIP &amp; SEAL</vt:lpstr>
      <vt:lpstr>BERGER GRIP &amp; SEAL</vt:lpstr>
      <vt:lpstr>BERGER GRIP &amp; SEAL</vt:lpstr>
      <vt:lpstr>BERGER GRIP &amp; SEAL</vt:lpstr>
      <vt:lpstr>BERGER GRIP &amp; SEAL</vt:lpstr>
      <vt:lpstr>PowerPoint Presentation</vt:lpstr>
      <vt:lpstr>BERGER GRIP &amp; SEAL</vt:lpstr>
      <vt:lpstr>BERGER GRIP &amp; SEAL</vt:lpstr>
      <vt:lpstr>BERGER GRIP &amp; SEAL</vt:lpstr>
      <vt:lpstr>SAFETY DATA SHEETS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DATA SHEETS</dc:title>
  <dc:creator>Xavier Lezama</dc:creator>
  <cp:lastModifiedBy>Shanya Trotman</cp:lastModifiedBy>
  <cp:revision>56</cp:revision>
  <dcterms:created xsi:type="dcterms:W3CDTF">2021-11-16T11:37:53Z</dcterms:created>
  <dcterms:modified xsi:type="dcterms:W3CDTF">2022-03-23T14:40:28Z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2021-11-16T00:00:00Z</vt:filetime>
  </property>
  <property fmtid="{D5CDD505-2E9C-101B-9397-08002B2CF9AE}" pid="3" name="Creator">
    <vt:lpwstr>Adobe InDesign 16.4 (Macintosh)</vt:lpwstr>
  </property>
  <property fmtid="{D5CDD505-2E9C-101B-9397-08002B2CF9AE}" pid="4" name="LastSaved">
    <vt:filetime>2021-11-16T00:00:00Z</vt:filetime>
  </property>
</Properties>
</file>