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8" y="-12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26694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310616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1292455899"/>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71119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3162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479425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4527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814827"/>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18" name="object 18"/>
          <p:cNvSpPr txBox="1"/>
          <p:nvPr/>
        </p:nvSpPr>
        <p:spPr>
          <a:xfrm>
            <a:off x="2425730" y="2830827"/>
            <a:ext cx="451484"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6" name="object 26"/>
          <p:cNvSpPr txBox="1"/>
          <p:nvPr/>
        </p:nvSpPr>
        <p:spPr>
          <a:xfrm>
            <a:off x="615950" y="555988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7" name="object 27"/>
          <p:cNvSpPr txBox="1"/>
          <p:nvPr/>
        </p:nvSpPr>
        <p:spPr>
          <a:xfrm>
            <a:off x="615950" y="3195484"/>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28" name="object 28"/>
          <p:cNvSpPr txBox="1"/>
          <p:nvPr/>
        </p:nvSpPr>
        <p:spPr>
          <a:xfrm>
            <a:off x="2425730" y="3195484"/>
            <a:ext cx="2956560" cy="41655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R52/53- Harmful to aquatic organisms, may cause long term adverse effects in the aquatic environment.</a:t>
            </a: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80051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31" name="object 31"/>
          <p:cNvSpPr txBox="1"/>
          <p:nvPr/>
        </p:nvSpPr>
        <p:spPr>
          <a:xfrm>
            <a:off x="2425730" y="3733800"/>
            <a:ext cx="4592955" cy="564257"/>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S24- Avoid contact with skin.</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S46- If swallowed, seek medical advice immediately and show this container or label.</a:t>
            </a:r>
          </a:p>
        </p:txBody>
      </p:sp>
      <p:sp>
        <p:nvSpPr>
          <p:cNvPr id="32" name="object 32"/>
          <p:cNvSpPr txBox="1"/>
          <p:nvPr/>
        </p:nvSpPr>
        <p:spPr>
          <a:xfrm>
            <a:off x="615950" y="44055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30" y="4343400"/>
            <a:ext cx="4489920" cy="436017"/>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n-butyl acrylate</a:t>
            </a:r>
          </a:p>
          <a:p>
            <a:pPr marL="12700" marR="5080" indent="-635">
              <a:lnSpc>
                <a:spcPts val="1000"/>
              </a:lnSpc>
              <a:spcBef>
                <a:spcPts val="200"/>
              </a:spcBef>
            </a:pPr>
            <a:r>
              <a:rPr lang="en-TT" sz="900" spc="25" dirty="0">
                <a:solidFill>
                  <a:srgbClr val="1C216F"/>
                </a:solidFill>
                <a:latin typeface="HelveticaNeueLTPro-Md"/>
                <a:cs typeface="HelveticaNeueLTPro-Md"/>
              </a:rPr>
              <a:t>reaction mass of: 5-chloro-2-methyl-4-isothiazolin-3-one [EC no. 247-500-7] and 2-methyl-2H-isothiazol-3-one [EC no. 220-239-6] (3:1)</a:t>
            </a:r>
          </a:p>
        </p:txBody>
      </p:sp>
      <p:sp>
        <p:nvSpPr>
          <p:cNvPr id="34" name="object 34"/>
          <p:cNvSpPr txBox="1"/>
          <p:nvPr/>
        </p:nvSpPr>
        <p:spPr>
          <a:xfrm>
            <a:off x="615950" y="488357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35" name="object 35"/>
          <p:cNvSpPr txBox="1"/>
          <p:nvPr/>
        </p:nvSpPr>
        <p:spPr>
          <a:xfrm>
            <a:off x="2425730" y="488357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231F20"/>
                </a:solidFill>
                <a:latin typeface="Helvetica Neue LT Pro 75"/>
                <a:cs typeface="Helvetica Neue LT Pro 75"/>
              </a:rPr>
              <a:t>2</a:t>
            </a:r>
            <a:endParaRPr sz="2300">
              <a:latin typeface="Helvetica Neue LT Pro 75"/>
              <a:cs typeface="Helvetica Neue LT Pro 75"/>
            </a:endParaRPr>
          </a:p>
        </p:txBody>
      </p:sp>
      <p:grpSp>
        <p:nvGrpSpPr>
          <p:cNvPr id="38" name="object 38"/>
          <p:cNvGrpSpPr/>
          <p:nvPr/>
        </p:nvGrpSpPr>
        <p:grpSpPr>
          <a:xfrm>
            <a:off x="2581243" y="569933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6366480"/>
            <a:ext cx="1058545" cy="320601"/>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r>
              <a:rPr lang="en-US" sz="2300" dirty="0">
                <a:latin typeface="Helvetica Neue LT Pro 75"/>
                <a:cs typeface="Helvetica Neue LT Pro 75"/>
              </a:rPr>
              <a:t>       </a:t>
            </a: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614547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608566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48" name="object 48"/>
          <p:cNvSpPr txBox="1"/>
          <p:nvPr/>
        </p:nvSpPr>
        <p:spPr>
          <a:xfrm>
            <a:off x="4146550" y="68580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49" name="object 49"/>
          <p:cNvSpPr txBox="1"/>
          <p:nvPr/>
        </p:nvSpPr>
        <p:spPr>
          <a:xfrm>
            <a:off x="3753534" y="5651320"/>
            <a:ext cx="818466"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lang="en-US" sz="900" spc="15" dirty="0">
                <a:solidFill>
                  <a:srgbClr val="1C216F"/>
                </a:solidFill>
                <a:latin typeface="HelveticaNeueLTPro-Md"/>
                <a:cs typeface="HelveticaNeueLTPro-Md"/>
              </a:rPr>
              <a:t>m</a:t>
            </a:r>
            <a:r>
              <a:rPr sz="900" spc="10" dirty="0">
                <a:solidFill>
                  <a:srgbClr val="1C216F"/>
                </a:solidFill>
                <a:latin typeface="HelveticaNeueLTPro-Md"/>
                <a:cs typeface="HelveticaNeueLTPro-Md"/>
              </a:rPr>
              <a:t>ma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dirty="0">
              <a:latin typeface="HelveticaNeueLTPro-Md"/>
              <a:cs typeface="HelveticaNeueLTPro-Md"/>
            </a:endParaRPr>
          </a:p>
        </p:txBody>
      </p:sp>
      <p:sp>
        <p:nvSpPr>
          <p:cNvPr id="50" name="object 50"/>
          <p:cNvSpPr txBox="1"/>
          <p:nvPr/>
        </p:nvSpPr>
        <p:spPr>
          <a:xfrm>
            <a:off x="4179822" y="6113092"/>
            <a:ext cx="10779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/Reactivity </a:t>
            </a:r>
            <a:endParaRPr sz="900" dirty="0">
              <a:latin typeface="HelveticaNeueLTPro-Md"/>
              <a:cs typeface="HelveticaNeueLTPro-Md"/>
            </a:endParaRPr>
          </a:p>
        </p:txBody>
      </p:sp>
      <p:pic>
        <p:nvPicPr>
          <p:cNvPr id="53" name="Picture 52">
            <a:extLst>
              <a:ext uri="{FF2B5EF4-FFF2-40B4-BE49-F238E27FC236}">
                <a16:creationId xmlns:a16="http://schemas.microsoft.com/office/drawing/2014/main" id="{8C2C2F7A-73A6-44DF-9675-682343C888D9}"/>
              </a:ext>
            </a:extLst>
          </p:cNvPr>
          <p:cNvPicPr>
            <a:picLocks noChangeAspect="1"/>
          </p:cNvPicPr>
          <p:nvPr/>
        </p:nvPicPr>
        <p:blipFill>
          <a:blip r:embed="rId2"/>
          <a:stretch>
            <a:fillRect/>
          </a:stretch>
        </p:blipFill>
        <p:spPr>
          <a:xfrm>
            <a:off x="2322514" y="1752601"/>
            <a:ext cx="956560" cy="956560"/>
          </a:xfrm>
          <a:prstGeom prst="rect">
            <a:avLst/>
          </a:prstGeom>
        </p:spPr>
      </p:pic>
      <p:sp>
        <p:nvSpPr>
          <p:cNvPr id="54" name="object 8">
            <a:extLst>
              <a:ext uri="{FF2B5EF4-FFF2-40B4-BE49-F238E27FC236}">
                <a16:creationId xmlns:a16="http://schemas.microsoft.com/office/drawing/2014/main" id="{5EA0BEB9-32FB-4955-B9B9-95D9896CC17F}"/>
              </a:ext>
            </a:extLst>
          </p:cNvPr>
          <p:cNvSpPr txBox="1">
            <a:spLocks noGrp="1"/>
          </p:cNvSpPr>
          <p:nvPr>
            <p:ph type="title"/>
          </p:nvPr>
        </p:nvSpPr>
        <p:spPr>
          <a:xfrm>
            <a:off x="444500" y="889000"/>
            <a:ext cx="4813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88380"/>
            <a:ext cx="5041900" cy="38862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
        <p:nvSpPr>
          <p:cNvPr id="9" name="object 9"/>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57200" y="6324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74534"/>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p:txBody>
      </p:sp>
      <p:sp>
        <p:nvSpPr>
          <p:cNvPr id="13" name="object 13"/>
          <p:cNvSpPr txBox="1"/>
          <p:nvPr/>
        </p:nvSpPr>
        <p:spPr>
          <a:xfrm>
            <a:off x="2666948" y="1852334"/>
            <a:ext cx="1752651" cy="923330"/>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CONTRACTOR PRIMER</a:t>
            </a:r>
          </a:p>
          <a:p>
            <a:pPr marL="12700" marR="5080">
              <a:lnSpc>
                <a:spcPts val="1000"/>
              </a:lnSpc>
              <a:spcBef>
                <a:spcPts val="200"/>
              </a:spcBef>
            </a:pPr>
            <a:r>
              <a:rPr lang="en-TT" sz="900" spc="5" dirty="0">
                <a:solidFill>
                  <a:srgbClr val="1C216F"/>
                </a:solidFill>
                <a:latin typeface="HelveticaNeueLTPro-Md"/>
                <a:cs typeface="HelveticaNeueLTPro-Md"/>
              </a:rPr>
              <a:t>P113373</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7244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5029200"/>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8" y="5029200"/>
            <a:ext cx="4779505" cy="1243930"/>
          </a:xfrm>
          <a:prstGeom prst="rect">
            <a:avLst/>
          </a:prstGeom>
        </p:spPr>
        <p:txBody>
          <a:bodyPr vert="horz" wrap="square" lIns="0" tIns="12700" rIns="0" bIns="0" rtlCol="0">
            <a:spAutoFit/>
          </a:bodyPr>
          <a:lstStyle/>
          <a:p>
            <a:pPr marL="12700">
              <a:lnSpc>
                <a:spcPts val="1040"/>
              </a:lnSpc>
              <a:spcBef>
                <a:spcPts val="100"/>
              </a:spcBef>
            </a:pPr>
            <a:r>
              <a:rPr lang="en-TT" sz="900" spc="10" dirty="0">
                <a:solidFill>
                  <a:srgbClr val="1C216F"/>
                </a:solidFill>
                <a:latin typeface="HelveticaNeueLTPro-Md"/>
                <a:cs typeface="HelveticaNeueLTPro-Md"/>
              </a:rPr>
              <a:t>Irritant</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r>
              <a:rPr sz="900" spc="5" dirty="0">
                <a:solidFill>
                  <a:srgbClr val="1C216F"/>
                </a:solidFill>
                <a:latin typeface="HelveticaNeueLTPro-Md"/>
                <a:cs typeface="HelveticaNeueLTPro-Md"/>
              </a:rPr>
              <a:t>.</a:t>
            </a:r>
            <a:endParaRPr sz="900" dirty="0">
              <a:latin typeface="HelveticaNeueLTPro-Md"/>
              <a:cs typeface="HelveticaNeueLTPro-Md"/>
            </a:endParaRPr>
          </a:p>
          <a:p>
            <a:pPr marL="12700" marR="973455">
              <a:lnSpc>
                <a:spcPts val="1000"/>
              </a:lnSpc>
              <a:spcBef>
                <a:spcPts val="60"/>
              </a:spcBef>
            </a:pPr>
            <a:r>
              <a:rPr lang="en-US" sz="900" spc="-5" dirty="0">
                <a:solidFill>
                  <a:srgbClr val="1C216F"/>
                </a:solidFill>
                <a:latin typeface="HelveticaNeueLTPro-Md"/>
                <a:cs typeface="HelveticaNeueLTPro-Md"/>
              </a:rPr>
              <a:t>R52/53- Harmful to aquatic organisms, may cause long-term adverse effects in the aquatic environment.</a:t>
            </a:r>
          </a:p>
          <a:p>
            <a:pPr marL="12700" marR="973455">
              <a:lnSpc>
                <a:spcPts val="1000"/>
              </a:lnSpc>
              <a:spcBef>
                <a:spcPts val="60"/>
              </a:spcBef>
            </a:pPr>
            <a:r>
              <a:rPr lang="en-US" sz="900" spc="-5" dirty="0">
                <a:solidFill>
                  <a:srgbClr val="1C216F"/>
                </a:solidFill>
                <a:latin typeface="HelveticaNeueLTPro-Md"/>
                <a:cs typeface="HelveticaNeueLTPro-Md"/>
              </a:rPr>
              <a:t>May cause sensitization by skin contact.</a:t>
            </a:r>
          </a:p>
          <a:p>
            <a:pPr marL="12700" marR="973455">
              <a:lnSpc>
                <a:spcPts val="1000"/>
              </a:lnSpc>
              <a:spcBef>
                <a:spcPts val="60"/>
              </a:spcBef>
            </a:pPr>
            <a:r>
              <a:rPr lang="en-US" sz="900" spc="-5" dirty="0">
                <a:solidFill>
                  <a:srgbClr val="1C216F"/>
                </a:solidFill>
                <a:latin typeface="HelveticaNeueLTPro-Md"/>
                <a:cs typeface="HelveticaNeueLTPro-Md"/>
              </a:rPr>
              <a:t>Harmful to aquatic organisms, may cause long-term adverse effects in the aquatic environment.</a:t>
            </a:r>
          </a:p>
          <a:p>
            <a:pPr marL="12700" marR="973455">
              <a:lnSpc>
                <a:spcPts val="1000"/>
              </a:lnSpc>
              <a:spcBef>
                <a:spcPts val="60"/>
              </a:spcBef>
            </a:pPr>
            <a:r>
              <a:rPr lang="en-US" sz="900" spc="-5" dirty="0">
                <a:solidFill>
                  <a:srgbClr val="1C216F"/>
                </a:solidFill>
                <a:latin typeface="HelveticaNeueLTPro-Md"/>
                <a:cs typeface="HelveticaNeueLTPro-Md"/>
              </a:rPr>
              <a:t>None Known.</a:t>
            </a:r>
          </a:p>
          <a:p>
            <a:pPr marL="12700" marR="973455">
              <a:lnSpc>
                <a:spcPts val="1000"/>
              </a:lnSpc>
              <a:spcBef>
                <a:spcPts val="60"/>
              </a:spcBef>
            </a:pPr>
            <a:endParaRPr lang="en-US" sz="900" spc="-5" dirty="0">
              <a:solidFill>
                <a:srgbClr val="1C216F"/>
              </a:solidFill>
              <a:latin typeface="HelveticaNeueLTPro-Md"/>
              <a:cs typeface="HelveticaNeueLTPro-Md"/>
            </a:endParaRPr>
          </a:p>
        </p:txBody>
      </p:sp>
      <p:sp>
        <p:nvSpPr>
          <p:cNvPr id="17" name="object 17"/>
          <p:cNvSpPr txBox="1"/>
          <p:nvPr/>
        </p:nvSpPr>
        <p:spPr>
          <a:xfrm>
            <a:off x="615950" y="5636196"/>
            <a:ext cx="1494790" cy="43601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a:t>
            </a:r>
            <a:endParaRPr lang="en-US" sz="900" spc="10" dirty="0">
              <a:solidFill>
                <a:srgbClr val="1C216F"/>
              </a:solidFill>
              <a:latin typeface="HelveticaNeueLTPro-Md"/>
              <a:cs typeface="HelveticaNeueLTPro-Md"/>
            </a:endParaRPr>
          </a:p>
          <a:p>
            <a:pPr marL="12700" marR="5080">
              <a:lnSpc>
                <a:spcPts val="1000"/>
              </a:lnSpc>
              <a:spcBef>
                <a:spcPts val="200"/>
              </a:spcBef>
            </a:pPr>
            <a:r>
              <a:rPr lang="en-US" sz="900" spc="10" dirty="0">
                <a:solidFill>
                  <a:srgbClr val="1C216F"/>
                </a:solidFill>
                <a:latin typeface="HelveticaNeueLTPro-Md"/>
                <a:cs typeface="HelveticaNeueLTPro-Md"/>
              </a:rPr>
              <a:t>Environmental hazards:</a:t>
            </a:r>
            <a:r>
              <a:rPr sz="900" spc="10" dirty="0">
                <a:solidFill>
                  <a:srgbClr val="1C216F"/>
                </a:solidFill>
                <a:latin typeface="HelveticaNeueLTPro-Md"/>
                <a:cs typeface="HelveticaNeueLTPro-Md"/>
              </a:rPr>
              <a:t> </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14419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2373645697"/>
              </p:ext>
            </p:extLst>
          </p:nvPr>
        </p:nvGraphicFramePr>
        <p:xfrm>
          <a:off x="457200" y="6553200"/>
          <a:ext cx="6692263" cy="284353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002060"/>
                          </a:solidFill>
                          <a:latin typeface="HelveticaNeueLTPro-Md"/>
                          <a:cs typeface="HelveticaNeueLTPro-Md"/>
                        </a:rPr>
                        <a:t>Substance/preparation:</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002060"/>
                          </a:solidFill>
                          <a:latin typeface="HelveticaNeueLTPro-Md"/>
                          <a:cs typeface="HelveticaNeueLTPro-Md"/>
                        </a:rPr>
                        <a:t>Mixture</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solidFill>
                          <a:srgbClr val="002060"/>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002060"/>
                          </a:solidFill>
                          <a:latin typeface="HelveticaNeueLTPro-Md"/>
                          <a:cs typeface="HelveticaNeueLTPro-Md"/>
                        </a:rPr>
                        <a:t>Ingredient</a:t>
                      </a:r>
                      <a:r>
                        <a:rPr sz="900" spc="-35" dirty="0">
                          <a:solidFill>
                            <a:srgbClr val="002060"/>
                          </a:solidFill>
                          <a:latin typeface="HelveticaNeueLTPro-Md"/>
                          <a:cs typeface="HelveticaNeueLTPro-Md"/>
                        </a:rPr>
                        <a:t> </a:t>
                      </a:r>
                      <a:r>
                        <a:rPr sz="900" spc="5" dirty="0">
                          <a:solidFill>
                            <a:srgbClr val="002060"/>
                          </a:solidFill>
                          <a:latin typeface="HelveticaNeueLTPro-Md"/>
                          <a:cs typeface="HelveticaNeueLTPro-Md"/>
                        </a:rPr>
                        <a:t>name</a:t>
                      </a:r>
                      <a:endParaRPr sz="90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002060"/>
                          </a:solidFill>
                          <a:latin typeface="HelveticaNeueLTPro-Md"/>
                          <a:cs typeface="HelveticaNeueLTPro-Md"/>
                        </a:rPr>
                        <a:t>CAS</a:t>
                      </a:r>
                      <a:r>
                        <a:rPr sz="900" spc="-45" dirty="0">
                          <a:solidFill>
                            <a:srgbClr val="002060"/>
                          </a:solidFill>
                          <a:latin typeface="HelveticaNeueLTPro-Md"/>
                          <a:cs typeface="HelveticaNeueLTPro-Md"/>
                        </a:rPr>
                        <a:t> </a:t>
                      </a:r>
                      <a:r>
                        <a:rPr sz="900" spc="5" dirty="0">
                          <a:solidFill>
                            <a:srgbClr val="002060"/>
                          </a:solidFill>
                          <a:latin typeface="HelveticaNeueLTPro-Md"/>
                          <a:cs typeface="HelveticaNeueLTPro-Md"/>
                        </a:rPr>
                        <a:t>number</a:t>
                      </a:r>
                      <a:endParaRPr sz="90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002060"/>
                          </a:solidFill>
                          <a:latin typeface="HelveticaNeueLTPro-Md"/>
                          <a:cs typeface="HelveticaNeueLTPro-Md"/>
                        </a:rPr>
                        <a:t>%</a:t>
                      </a:r>
                      <a:endParaRPr sz="900">
                        <a:solidFill>
                          <a:srgbClr val="002060"/>
                        </a:solidFill>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TT" sz="900" dirty="0">
                          <a:solidFill>
                            <a:srgbClr val="002060"/>
                          </a:solidFill>
                          <a:latin typeface="HelveticaNeueLTPro-Md"/>
                          <a:cs typeface="HelveticaNeueLTPro-Md"/>
                        </a:rPr>
                        <a:t>titanium dioxide</a:t>
                      </a:r>
                    </a:p>
                    <a:p>
                      <a:pPr marL="171450">
                        <a:lnSpc>
                          <a:spcPts val="969"/>
                        </a:lnSpc>
                        <a:spcBef>
                          <a:spcPts val="425"/>
                        </a:spcBef>
                      </a:pPr>
                      <a:r>
                        <a:rPr lang="en-TT" sz="900" dirty="0">
                          <a:solidFill>
                            <a:srgbClr val="002060"/>
                          </a:solidFill>
                          <a:latin typeface="HelveticaNeueLTPro-Md"/>
                          <a:cs typeface="HelveticaNeueLTPro-Md"/>
                        </a:rPr>
                        <a:t>n-butyl acrylate</a:t>
                      </a:r>
                    </a:p>
                    <a:p>
                      <a:pPr marL="171450">
                        <a:lnSpc>
                          <a:spcPts val="969"/>
                        </a:lnSpc>
                        <a:spcBef>
                          <a:spcPts val="425"/>
                        </a:spcBef>
                      </a:pPr>
                      <a:r>
                        <a:rPr lang="en-TT" sz="900" dirty="0">
                          <a:solidFill>
                            <a:srgbClr val="002060"/>
                          </a:solidFill>
                          <a:latin typeface="HelveticaNeueLTPro-Md"/>
                          <a:cs typeface="HelveticaNeueLTPro-Md"/>
                        </a:rPr>
                        <a:t>calcium carbonate</a:t>
                      </a:r>
                    </a:p>
                    <a:p>
                      <a:pPr marL="171450">
                        <a:lnSpc>
                          <a:spcPts val="969"/>
                        </a:lnSpc>
                        <a:spcBef>
                          <a:spcPts val="425"/>
                        </a:spcBef>
                      </a:pPr>
                      <a:r>
                        <a:rPr lang="en-TT" sz="900" dirty="0">
                          <a:solidFill>
                            <a:srgbClr val="002060"/>
                          </a:solidFill>
                          <a:latin typeface="HelveticaNeueLTPro-Md"/>
                          <a:cs typeface="HelveticaNeueLTPro-Md"/>
                        </a:rPr>
                        <a:t>ammonia, anhydrous</a:t>
                      </a:r>
                    </a:p>
                    <a:p>
                      <a:pPr marL="171450">
                        <a:lnSpc>
                          <a:spcPts val="969"/>
                        </a:lnSpc>
                        <a:spcBef>
                          <a:spcPts val="425"/>
                        </a:spcBef>
                      </a:pPr>
                      <a:r>
                        <a:rPr lang="en-TT" sz="900" dirty="0">
                          <a:solidFill>
                            <a:srgbClr val="002060"/>
                          </a:solidFill>
                          <a:latin typeface="HelveticaNeueLTPro-Md"/>
                          <a:cs typeface="HelveticaNeueLTPro-Md"/>
                        </a:rPr>
                        <a:t>diuron (ISO)</a:t>
                      </a:r>
                    </a:p>
                    <a:p>
                      <a:pPr marL="171450">
                        <a:lnSpc>
                          <a:spcPts val="969"/>
                        </a:lnSpc>
                        <a:spcBef>
                          <a:spcPts val="425"/>
                        </a:spcBef>
                      </a:pPr>
                      <a:r>
                        <a:rPr lang="en-TT" sz="900" dirty="0">
                          <a:solidFill>
                            <a:srgbClr val="002060"/>
                          </a:solidFill>
                          <a:latin typeface="HelveticaNeueLTPro-Md"/>
                          <a:cs typeface="HelveticaNeueLTPro-Md"/>
                        </a:rPr>
                        <a:t>carbendazim (ISO)</a:t>
                      </a:r>
                    </a:p>
                    <a:p>
                      <a:pPr marL="171450">
                        <a:lnSpc>
                          <a:spcPts val="969"/>
                        </a:lnSpc>
                        <a:spcBef>
                          <a:spcPts val="425"/>
                        </a:spcBef>
                      </a:pPr>
                      <a:r>
                        <a:rPr lang="en-TT" sz="900" dirty="0">
                          <a:solidFill>
                            <a:srgbClr val="002060"/>
                          </a:solidFill>
                          <a:latin typeface="HelveticaNeueLTPro-Md"/>
                          <a:cs typeface="HelveticaNeueLTPro-Md"/>
                        </a:rPr>
                        <a:t>octhilinone (ISO)</a:t>
                      </a:r>
                    </a:p>
                    <a:p>
                      <a:pPr marL="171450">
                        <a:lnSpc>
                          <a:spcPts val="969"/>
                        </a:lnSpc>
                        <a:spcBef>
                          <a:spcPts val="425"/>
                        </a:spcBef>
                      </a:pPr>
                      <a:r>
                        <a:rPr lang="en-TT" sz="900" dirty="0">
                          <a:solidFill>
                            <a:srgbClr val="002060"/>
                          </a:solidFill>
                          <a:latin typeface="HelveticaNeueLTPro-Md"/>
                          <a:cs typeface="HelveticaNeueLTPro-Md"/>
                        </a:rPr>
                        <a:t>reaction mass of:</a:t>
                      </a:r>
                    </a:p>
                    <a:p>
                      <a:pPr marL="171450">
                        <a:lnSpc>
                          <a:spcPts val="969"/>
                        </a:lnSpc>
                        <a:spcBef>
                          <a:spcPts val="425"/>
                        </a:spcBef>
                      </a:pPr>
                      <a:r>
                        <a:rPr lang="en-TT" sz="900" dirty="0">
                          <a:solidFill>
                            <a:srgbClr val="002060"/>
                          </a:solidFill>
                          <a:latin typeface="HelveticaNeueLTPro-Md"/>
                          <a:cs typeface="HelveticaNeueLTPro-Md"/>
                        </a:rPr>
                        <a:t>5-chloro-2-methyl-4-isothiazolin-3-one [EC no.</a:t>
                      </a:r>
                      <a:endParaRPr sz="900" dirty="0">
                        <a:solidFill>
                          <a:srgbClr val="002060"/>
                        </a:solidFill>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002060"/>
                          </a:solidFill>
                          <a:latin typeface="HelveticaNeueLTPro-Md"/>
                          <a:cs typeface="HelveticaNeueLTPro-Md"/>
                        </a:rPr>
                        <a:t>13463-67-7</a:t>
                      </a:r>
                    </a:p>
                    <a:p>
                      <a:pPr marL="388620">
                        <a:lnSpc>
                          <a:spcPts val="969"/>
                        </a:lnSpc>
                        <a:spcBef>
                          <a:spcPts val="425"/>
                        </a:spcBef>
                      </a:pPr>
                      <a:r>
                        <a:rPr lang="en-US" sz="900" dirty="0">
                          <a:solidFill>
                            <a:srgbClr val="002060"/>
                          </a:solidFill>
                          <a:latin typeface="HelveticaNeueLTPro-Md"/>
                          <a:cs typeface="HelveticaNeueLTPro-Md"/>
                        </a:rPr>
                        <a:t>141-32-2</a:t>
                      </a:r>
                    </a:p>
                    <a:p>
                      <a:pPr marL="388620">
                        <a:lnSpc>
                          <a:spcPts val="969"/>
                        </a:lnSpc>
                        <a:spcBef>
                          <a:spcPts val="425"/>
                        </a:spcBef>
                      </a:pPr>
                      <a:r>
                        <a:rPr lang="en-US" sz="900" dirty="0">
                          <a:solidFill>
                            <a:srgbClr val="002060"/>
                          </a:solidFill>
                          <a:latin typeface="HelveticaNeueLTPro-Md"/>
                          <a:cs typeface="HelveticaNeueLTPro-Md"/>
                        </a:rPr>
                        <a:t>471-34-1</a:t>
                      </a:r>
                    </a:p>
                    <a:p>
                      <a:pPr marL="388620">
                        <a:lnSpc>
                          <a:spcPts val="969"/>
                        </a:lnSpc>
                        <a:spcBef>
                          <a:spcPts val="425"/>
                        </a:spcBef>
                      </a:pPr>
                      <a:r>
                        <a:rPr lang="en-US" sz="900" dirty="0">
                          <a:solidFill>
                            <a:srgbClr val="002060"/>
                          </a:solidFill>
                          <a:latin typeface="HelveticaNeueLTPro-Md"/>
                          <a:cs typeface="HelveticaNeueLTPro-Md"/>
                        </a:rPr>
                        <a:t>7664-41-7</a:t>
                      </a:r>
                    </a:p>
                    <a:p>
                      <a:pPr marL="388620">
                        <a:lnSpc>
                          <a:spcPts val="969"/>
                        </a:lnSpc>
                        <a:spcBef>
                          <a:spcPts val="425"/>
                        </a:spcBef>
                      </a:pPr>
                      <a:r>
                        <a:rPr lang="en-US" sz="900" dirty="0">
                          <a:solidFill>
                            <a:srgbClr val="002060"/>
                          </a:solidFill>
                          <a:latin typeface="HelveticaNeueLTPro-Md"/>
                          <a:cs typeface="HelveticaNeueLTPro-Md"/>
                        </a:rPr>
                        <a:t>330-51-1</a:t>
                      </a:r>
                    </a:p>
                    <a:p>
                      <a:pPr marL="388620">
                        <a:lnSpc>
                          <a:spcPts val="969"/>
                        </a:lnSpc>
                        <a:spcBef>
                          <a:spcPts val="425"/>
                        </a:spcBef>
                      </a:pPr>
                      <a:r>
                        <a:rPr lang="en-US" sz="900" dirty="0">
                          <a:solidFill>
                            <a:srgbClr val="002060"/>
                          </a:solidFill>
                          <a:latin typeface="HelveticaNeueLTPro-Md"/>
                          <a:cs typeface="HelveticaNeueLTPro-Md"/>
                        </a:rPr>
                        <a:t>10605-21-7</a:t>
                      </a:r>
                    </a:p>
                    <a:p>
                      <a:pPr marL="388620">
                        <a:lnSpc>
                          <a:spcPts val="969"/>
                        </a:lnSpc>
                        <a:spcBef>
                          <a:spcPts val="425"/>
                        </a:spcBef>
                      </a:pPr>
                      <a:r>
                        <a:rPr lang="en-US" sz="900" dirty="0">
                          <a:solidFill>
                            <a:srgbClr val="002060"/>
                          </a:solidFill>
                          <a:latin typeface="HelveticaNeueLTPro-Md"/>
                          <a:cs typeface="HelveticaNeueLTPro-Md"/>
                        </a:rPr>
                        <a:t>26530-20-1</a:t>
                      </a:r>
                    </a:p>
                    <a:p>
                      <a:pPr marL="388620">
                        <a:lnSpc>
                          <a:spcPts val="969"/>
                        </a:lnSpc>
                        <a:spcBef>
                          <a:spcPts val="425"/>
                        </a:spcBef>
                      </a:pPr>
                      <a:r>
                        <a:rPr lang="en-US" sz="900" dirty="0">
                          <a:solidFill>
                            <a:srgbClr val="002060"/>
                          </a:solidFill>
                          <a:latin typeface="HelveticaNeueLTPro-Md"/>
                          <a:cs typeface="HelveticaNeueLTPro-Md"/>
                        </a:rPr>
                        <a:t>55965-84-9</a:t>
                      </a:r>
                    </a:p>
                  </a:txBody>
                  <a:tcPr marL="0" marR="0" marT="53975" marB="0"/>
                </a:tc>
                <a:tc>
                  <a:txBody>
                    <a:bodyPr/>
                    <a:lstStyle/>
                    <a:p>
                      <a:pPr marL="608330">
                        <a:lnSpc>
                          <a:spcPts val="969"/>
                        </a:lnSpc>
                        <a:spcBef>
                          <a:spcPts val="425"/>
                        </a:spcBef>
                      </a:pPr>
                      <a:r>
                        <a:rPr lang="en-US" sz="900" dirty="0">
                          <a:solidFill>
                            <a:srgbClr val="002060"/>
                          </a:solidFill>
                          <a:latin typeface="HelveticaNeueLTPro-Md"/>
                          <a:cs typeface="HelveticaNeueLTPro-Md"/>
                        </a:rPr>
                        <a:t>5 – 15</a:t>
                      </a:r>
                    </a:p>
                    <a:p>
                      <a:pPr marL="608330">
                        <a:lnSpc>
                          <a:spcPts val="969"/>
                        </a:lnSpc>
                        <a:spcBef>
                          <a:spcPts val="425"/>
                        </a:spcBef>
                      </a:pPr>
                      <a:r>
                        <a:rPr lang="en-US" sz="900" dirty="0">
                          <a:solidFill>
                            <a:srgbClr val="002060"/>
                          </a:solidFill>
                          <a:latin typeface="HelveticaNeueLTPro-Md"/>
                          <a:cs typeface="HelveticaNeueLTPro-Md"/>
                        </a:rPr>
                        <a:t>1 – 5 </a:t>
                      </a:r>
                    </a:p>
                    <a:p>
                      <a:pPr marL="608330">
                        <a:lnSpc>
                          <a:spcPts val="969"/>
                        </a:lnSpc>
                        <a:spcBef>
                          <a:spcPts val="425"/>
                        </a:spcBef>
                      </a:pPr>
                      <a:r>
                        <a:rPr lang="en-US" sz="900" dirty="0">
                          <a:solidFill>
                            <a:srgbClr val="002060"/>
                          </a:solidFill>
                          <a:latin typeface="HelveticaNeueLTPro-Md"/>
                          <a:cs typeface="HelveticaNeueLTPro-Md"/>
                        </a:rPr>
                        <a:t>1 – 5 </a:t>
                      </a:r>
                    </a:p>
                    <a:p>
                      <a:pPr marL="608330">
                        <a:lnSpc>
                          <a:spcPts val="969"/>
                        </a:lnSpc>
                        <a:spcBef>
                          <a:spcPts val="425"/>
                        </a:spcBef>
                      </a:pPr>
                      <a:r>
                        <a:rPr lang="en-US" sz="900" dirty="0">
                          <a:solidFill>
                            <a:srgbClr val="002060"/>
                          </a:solidFill>
                          <a:latin typeface="HelveticaNeueLTPro-Md"/>
                          <a:cs typeface="HelveticaNeueLTPro-Md"/>
                        </a:rPr>
                        <a:t>0 – 1 </a:t>
                      </a:r>
                    </a:p>
                    <a:p>
                      <a:pPr marL="608330">
                        <a:lnSpc>
                          <a:spcPts val="969"/>
                        </a:lnSpc>
                        <a:spcBef>
                          <a:spcPts val="425"/>
                        </a:spcBef>
                      </a:pPr>
                      <a:r>
                        <a:rPr lang="en-US" sz="900" dirty="0">
                          <a:solidFill>
                            <a:srgbClr val="002060"/>
                          </a:solidFill>
                          <a:latin typeface="HelveticaNeueLTPro-Md"/>
                          <a:cs typeface="HelveticaNeueLTPro-Md"/>
                        </a:rPr>
                        <a:t>0 – 1 </a:t>
                      </a:r>
                    </a:p>
                    <a:p>
                      <a:pPr marL="608330">
                        <a:lnSpc>
                          <a:spcPts val="969"/>
                        </a:lnSpc>
                        <a:spcBef>
                          <a:spcPts val="425"/>
                        </a:spcBef>
                      </a:pPr>
                      <a:r>
                        <a:rPr lang="en-US" sz="900" dirty="0">
                          <a:solidFill>
                            <a:srgbClr val="002060"/>
                          </a:solidFill>
                          <a:latin typeface="HelveticaNeueLTPro-Md"/>
                          <a:cs typeface="HelveticaNeueLTPro-Md"/>
                        </a:rPr>
                        <a:t>0 – 1</a:t>
                      </a:r>
                    </a:p>
                    <a:p>
                      <a:pPr marL="608330">
                        <a:lnSpc>
                          <a:spcPts val="969"/>
                        </a:lnSpc>
                        <a:spcBef>
                          <a:spcPts val="425"/>
                        </a:spcBef>
                      </a:pPr>
                      <a:r>
                        <a:rPr lang="en-US" sz="900" dirty="0">
                          <a:solidFill>
                            <a:srgbClr val="002060"/>
                          </a:solidFill>
                          <a:latin typeface="HelveticaNeueLTPro-Md"/>
                          <a:cs typeface="HelveticaNeueLTPro-Md"/>
                        </a:rPr>
                        <a:t>0 – 1 </a:t>
                      </a:r>
                    </a:p>
                    <a:p>
                      <a:pPr marL="608330">
                        <a:lnSpc>
                          <a:spcPts val="969"/>
                        </a:lnSpc>
                        <a:spcBef>
                          <a:spcPts val="425"/>
                        </a:spcBef>
                      </a:pPr>
                      <a:r>
                        <a:rPr lang="en-US" sz="900" dirty="0">
                          <a:solidFill>
                            <a:srgbClr val="002060"/>
                          </a:solidFill>
                          <a:latin typeface="HelveticaNeueLTPro-Md"/>
                          <a:cs typeface="HelveticaNeueLTPro-Md"/>
                        </a:rPr>
                        <a:t>0 – 1 </a:t>
                      </a:r>
                      <a:endParaRPr sz="900" dirty="0">
                        <a:solidFill>
                          <a:srgbClr val="002060"/>
                        </a:solidFill>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TT" sz="900" dirty="0">
                          <a:solidFill>
                            <a:srgbClr val="002060"/>
                          </a:solidFill>
                          <a:latin typeface="HelveticaNeueLTPro-Md"/>
                          <a:cs typeface="HelveticaNeueLTPro-Md"/>
                        </a:rPr>
                        <a:t>247-500-7] and 2-methyl-2H-isothiazol-3-one [EC</a:t>
                      </a:r>
                    </a:p>
                    <a:p>
                      <a:pPr marL="171450">
                        <a:lnSpc>
                          <a:spcPts val="900"/>
                        </a:lnSpc>
                      </a:pPr>
                      <a:r>
                        <a:rPr lang="en-TT" sz="900" dirty="0">
                          <a:solidFill>
                            <a:srgbClr val="002060"/>
                          </a:solidFill>
                          <a:latin typeface="HelveticaNeueLTPro-Md"/>
                          <a:cs typeface="HelveticaNeueLTPro-Md"/>
                        </a:rPr>
                        <a:t>no. 220-239-6] (3:1)</a:t>
                      </a:r>
                    </a:p>
                  </a:txBody>
                  <a:tcPr marL="0" marR="0" marT="0" marB="0"/>
                </a:tc>
                <a:tc>
                  <a:txBody>
                    <a:bodyPr/>
                    <a:lstStyle/>
                    <a:p>
                      <a:pPr marL="388620">
                        <a:lnSpc>
                          <a:spcPts val="900"/>
                        </a:lnSpc>
                      </a:pPr>
                      <a:endParaRPr sz="900" dirty="0">
                        <a:solidFill>
                          <a:srgbClr val="002060"/>
                        </a:solidFill>
                        <a:latin typeface="HelveticaNeueLTPro-Md"/>
                        <a:cs typeface="HelveticaNeueLTPro-Md"/>
                      </a:endParaRPr>
                    </a:p>
                  </a:txBody>
                  <a:tcPr marL="0" marR="0" marT="0" marB="0"/>
                </a:tc>
                <a:tc>
                  <a:txBody>
                    <a:bodyPr/>
                    <a:lstStyle/>
                    <a:p>
                      <a:pPr marL="608330">
                        <a:lnSpc>
                          <a:spcPts val="900"/>
                        </a:lnSpc>
                      </a:pP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endParaRPr sz="900" dirty="0">
                        <a:solidFill>
                          <a:srgbClr val="002060"/>
                        </a:solidFill>
                        <a:latin typeface="HelveticaNeueLTPro-Md"/>
                        <a:cs typeface="HelveticaNeueLTPro-Md"/>
                      </a:endParaRPr>
                    </a:p>
                  </a:txBody>
                  <a:tcPr marL="0" marR="0" marT="0" marB="0"/>
                </a:tc>
                <a:tc>
                  <a:txBody>
                    <a:bodyPr/>
                    <a:lstStyle/>
                    <a:p>
                      <a:pPr marL="388620">
                        <a:lnSpc>
                          <a:spcPts val="900"/>
                        </a:lnSpc>
                      </a:pPr>
                      <a:endParaRPr sz="900" dirty="0">
                        <a:solidFill>
                          <a:srgbClr val="002060"/>
                        </a:solidFill>
                        <a:latin typeface="HelveticaNeueLTPro-Md"/>
                        <a:cs typeface="HelveticaNeueLTPro-Md"/>
                      </a:endParaRPr>
                    </a:p>
                  </a:txBody>
                  <a:tcPr marL="0" marR="0" marT="0" marB="0"/>
                </a:tc>
                <a:tc>
                  <a:txBody>
                    <a:bodyPr/>
                    <a:lstStyle/>
                    <a:p>
                      <a:pPr marL="608330">
                        <a:lnSpc>
                          <a:spcPts val="900"/>
                        </a:lnSpc>
                      </a:pP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endParaRPr sz="900" dirty="0">
                        <a:solidFill>
                          <a:srgbClr val="002060"/>
                        </a:solidFill>
                        <a:latin typeface="HelveticaNeueLTPro-Md"/>
                        <a:cs typeface="HelveticaNeueLTPro-Md"/>
                      </a:endParaRPr>
                    </a:p>
                  </a:txBody>
                  <a:tcPr marL="0" marR="0" marT="0" marB="0"/>
                </a:tc>
                <a:tc>
                  <a:txBody>
                    <a:bodyPr/>
                    <a:lstStyle/>
                    <a:p>
                      <a:pPr marL="388620">
                        <a:lnSpc>
                          <a:spcPts val="930"/>
                        </a:lnSpc>
                      </a:pPr>
                      <a:endParaRPr sz="900" dirty="0">
                        <a:solidFill>
                          <a:srgbClr val="002060"/>
                        </a:solidFill>
                        <a:latin typeface="HelveticaNeueLTPro-Md"/>
                        <a:cs typeface="HelveticaNeueLTPro-Md"/>
                      </a:endParaRPr>
                    </a:p>
                  </a:txBody>
                  <a:tcPr marL="0" marR="0" marT="0" marB="0"/>
                </a:tc>
                <a:tc>
                  <a:txBody>
                    <a:bodyPr/>
                    <a:lstStyle/>
                    <a:p>
                      <a:pPr marL="608330">
                        <a:lnSpc>
                          <a:spcPts val="930"/>
                        </a:lnSpc>
                      </a:pP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173954"/>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60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dirty="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492735"/>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503652"/>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92333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Remove victim to fresh air and keep at rest in a position comfortable for breathing. If not breathing, if breathing is irregular or if respiratory arrest occurs, provide artificial respiration or oxygen by trained personnel. It may be dangerous to the person providing aid to give mouth-to-mouth resuscitation. Get medical attention if adverse health effects persist or are severe.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Get medical attention if adverse health effects persist or are severe.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58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050479"/>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endParaRPr lang="en-US" sz="900"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metal oxide/oxides.</a:t>
            </a:r>
            <a:endParaRPr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858000"/>
            <a:ext cx="4214495" cy="120545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Combustible liquid. In a fire or if heated, a pressure increase will occur and the container may burst, with the risk of a subsequent explosion.</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harmful to aquatic organisms. Fire water contaminated with this material must be contained and prevented from being discharged to any waterway, sewer or drain.</a:t>
            </a: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8A139102-7F26-4055-87B4-4CC2E6DE9074}"/>
              </a:ext>
            </a:extLst>
          </p:cNvPr>
          <p:cNvSpPr txBox="1">
            <a:spLocks noGrp="1"/>
          </p:cNvSpPr>
          <p:nvPr>
            <p:ph type="title"/>
          </p:nvPr>
        </p:nvSpPr>
        <p:spPr>
          <a:xfrm>
            <a:off x="444500" y="889000"/>
            <a:ext cx="4660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98464"/>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82073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 No action shall be taken involving any personal risk or without suitable training. Evacuate surrounding areas. Keep unnecessary and unprotected personnel from entering. Do not touch or walk 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082541"/>
            <a:ext cx="4213225"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a:t>
            </a:r>
            <a:endParaRPr sz="900" dirty="0">
              <a:latin typeface="HelveticaNeueLTPro-Md"/>
              <a:cs typeface="HelveticaNeueLTPro-Md"/>
            </a:endParaRPr>
          </a:p>
        </p:txBody>
      </p:sp>
      <p:sp>
        <p:nvSpPr>
          <p:cNvPr id="13" name="object 13"/>
          <p:cNvSpPr txBox="1"/>
          <p:nvPr/>
        </p:nvSpPr>
        <p:spPr>
          <a:xfrm>
            <a:off x="615950" y="3082541"/>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9964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56336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314845"/>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6248400"/>
            <a:ext cx="4213860" cy="2205732"/>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should not be employed in any process in which this product is used. Do not get in eyes or on skin or clothing. Do not ingest. Avoid breathing vapor or mist. Use only with adequate ventilation. Wear appropriate respirator when ventilation is inadequate. 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 and can be hazardous. Do not reuse container.</a:t>
            </a:r>
            <a:endParaRPr sz="900" dirty="0">
              <a:latin typeface="HelveticaNeueLTPro-Md"/>
              <a:cs typeface="HelveticaNeueLTPro-Md"/>
            </a:endParaRP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599761"/>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599761"/>
            <a:ext cx="4213860" cy="1038746"/>
          </a:xfrm>
          <a:prstGeom prst="rect">
            <a:avLst/>
          </a:prstGeom>
        </p:spPr>
        <p:txBody>
          <a:bodyPr vert="horz" wrap="square" lIns="0" tIns="12700" rIns="0" bIns="0" rtlCol="0">
            <a:spAutoFit/>
          </a:bodyPr>
          <a:lstStyle/>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954429"/>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890929"/>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7" name="object 8">
            <a:extLst>
              <a:ext uri="{FF2B5EF4-FFF2-40B4-BE49-F238E27FC236}">
                <a16:creationId xmlns:a16="http://schemas.microsoft.com/office/drawing/2014/main" id="{72AF1865-ECE2-49F6-8B21-D49052F42031}"/>
              </a:ext>
            </a:extLst>
          </p:cNvPr>
          <p:cNvSpPr txBox="1">
            <a:spLocks noGrp="1"/>
          </p:cNvSpPr>
          <p:nvPr>
            <p:ph type="title"/>
          </p:nvPr>
        </p:nvSpPr>
        <p:spPr>
          <a:xfrm>
            <a:off x="419100" y="954088"/>
            <a:ext cx="5575300" cy="388937"/>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10" name="object 10"/>
          <p:cNvSpPr txBox="1"/>
          <p:nvPr/>
        </p:nvSpPr>
        <p:spPr>
          <a:xfrm>
            <a:off x="615949" y="2172811"/>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1" name="object 11"/>
          <p:cNvSpPr txBox="1"/>
          <p:nvPr/>
        </p:nvSpPr>
        <p:spPr>
          <a:xfrm>
            <a:off x="2675635" y="2590800"/>
            <a:ext cx="3139440" cy="692497"/>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EU OEL (Europe, 12/2009). Notes: list of indicative</a:t>
            </a:r>
          </a:p>
          <a:p>
            <a:pPr marL="12700">
              <a:lnSpc>
                <a:spcPts val="1040"/>
              </a:lnSpc>
              <a:spcBef>
                <a:spcPts val="100"/>
              </a:spcBef>
            </a:pPr>
            <a:r>
              <a:rPr lang="en-TT" sz="900" b="1" spc="-5" dirty="0">
                <a:solidFill>
                  <a:srgbClr val="1C216F"/>
                </a:solidFill>
                <a:latin typeface="Helvetica Neue LT Pro 75"/>
                <a:cs typeface="Helvetica Neue LT Pro 75"/>
              </a:rPr>
              <a:t>occupational exposure limit values</a:t>
            </a:r>
          </a:p>
          <a:p>
            <a:pPr marL="12700">
              <a:lnSpc>
                <a:spcPts val="1040"/>
              </a:lnSpc>
              <a:spcBef>
                <a:spcPts val="100"/>
              </a:spcBef>
            </a:pPr>
            <a:r>
              <a:rPr lang="en-TT" sz="900" b="1" spc="-5" dirty="0">
                <a:solidFill>
                  <a:srgbClr val="1C216F"/>
                </a:solidFill>
                <a:latin typeface="Helvetica Neue LT Pro 75"/>
                <a:cs typeface="Helvetica Neue LT Pro 75"/>
              </a:rPr>
              <a:t>TWA: 2 ppm 8 hours. TWA: 11 mg/m3 8 hours. STEL: 10 ppm 15 minutes.</a:t>
            </a:r>
          </a:p>
          <a:p>
            <a:pPr marL="12700">
              <a:lnSpc>
                <a:spcPts val="1040"/>
              </a:lnSpc>
              <a:spcBef>
                <a:spcPts val="100"/>
              </a:spcBef>
            </a:pPr>
            <a:r>
              <a:rPr lang="en-TT" sz="900" b="1" spc="-5" dirty="0">
                <a:solidFill>
                  <a:srgbClr val="1C216F"/>
                </a:solidFill>
                <a:latin typeface="Helvetica Neue LT Pro 75"/>
                <a:cs typeface="Helvetica Neue LT Pro 75"/>
              </a:rPr>
              <a:t>STEL: 53 mg/m3 15 minutes.</a:t>
            </a:r>
          </a:p>
        </p:txBody>
      </p:sp>
      <p:sp>
        <p:nvSpPr>
          <p:cNvPr id="12" name="object 12"/>
          <p:cNvSpPr txBox="1"/>
          <p:nvPr/>
        </p:nvSpPr>
        <p:spPr>
          <a:xfrm>
            <a:off x="615950" y="2591877"/>
            <a:ext cx="12890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n-butyl acrylate</a:t>
            </a:r>
            <a:endParaRPr sz="900" dirty="0">
              <a:latin typeface="Helvetica Neue LT Pro 75"/>
              <a:cs typeface="Helvetica Neue LT Pro 75"/>
            </a:endParaRPr>
          </a:p>
        </p:txBody>
      </p:sp>
      <p:sp>
        <p:nvSpPr>
          <p:cNvPr id="13" name="object 13"/>
          <p:cNvSpPr txBox="1"/>
          <p:nvPr/>
        </p:nvSpPr>
        <p:spPr>
          <a:xfrm>
            <a:off x="2675635" y="4648200"/>
            <a:ext cx="2593340" cy="1231106"/>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TWA: 15 mg/m3 8 hours. Form: Total dust</a:t>
            </a:r>
          </a:p>
          <a:p>
            <a:pPr marL="12700">
              <a:lnSpc>
                <a:spcPts val="1040"/>
              </a:lnSpc>
              <a:spcBef>
                <a:spcPts val="100"/>
              </a:spcBef>
            </a:pPr>
            <a:r>
              <a:rPr lang="en-TT"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30"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TWA: 15 mg/m3 8 hours. Form: Total dust</a:t>
            </a:r>
          </a:p>
        </p:txBody>
      </p:sp>
      <p:sp>
        <p:nvSpPr>
          <p:cNvPr id="14" name="object 14"/>
          <p:cNvSpPr txBox="1"/>
          <p:nvPr/>
        </p:nvSpPr>
        <p:spPr>
          <a:xfrm>
            <a:off x="615950" y="4648200"/>
            <a:ext cx="8318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Limestone</a:t>
            </a:r>
            <a:endParaRPr sz="900" dirty="0">
              <a:latin typeface="Helvetica Neue LT Pro 75"/>
              <a:cs typeface="Helvetica Neue LT Pro 75"/>
            </a:endParaRPr>
          </a:p>
        </p:txBody>
      </p:sp>
      <p:sp>
        <p:nvSpPr>
          <p:cNvPr id="15" name="object 15"/>
          <p:cNvSpPr txBox="1"/>
          <p:nvPr/>
        </p:nvSpPr>
        <p:spPr>
          <a:xfrm>
            <a:off x="2675635" y="6019800"/>
            <a:ext cx="2984500" cy="692497"/>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10 mg/m3 8 hours.</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15 mg/m3 8 hours. Form: Total dust</a:t>
            </a:r>
          </a:p>
        </p:txBody>
      </p:sp>
      <p:sp>
        <p:nvSpPr>
          <p:cNvPr id="16" name="object 16"/>
          <p:cNvSpPr txBox="1"/>
          <p:nvPr/>
        </p:nvSpPr>
        <p:spPr>
          <a:xfrm>
            <a:off x="615949" y="6034777"/>
            <a:ext cx="96583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7" name="object 17"/>
          <p:cNvSpPr txBox="1"/>
          <p:nvPr/>
        </p:nvSpPr>
        <p:spPr>
          <a:xfrm>
            <a:off x="2675635" y="6858000"/>
            <a:ext cx="2983230" cy="833562"/>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30" dirty="0">
                <a:solidFill>
                  <a:srgbClr val="1C216F"/>
                </a:solidFill>
                <a:latin typeface="Helvetica Neue LT Pro 75"/>
                <a:cs typeface="Helvetica Neue LT Pro 75"/>
              </a:rPr>
              <a:t>TWA: 10 ppm 8 hours.</a:t>
            </a:r>
          </a:p>
          <a:p>
            <a:pPr marL="12700">
              <a:lnSpc>
                <a:spcPts val="1040"/>
              </a:lnSpc>
              <a:spcBef>
                <a:spcPts val="100"/>
              </a:spcBef>
            </a:pPr>
            <a:r>
              <a:rPr lang="en-US" sz="900" b="1" spc="-30" dirty="0">
                <a:solidFill>
                  <a:srgbClr val="1C216F"/>
                </a:solidFill>
                <a:latin typeface="Helvetica Neue LT Pro 75"/>
                <a:cs typeface="Helvetica Neue LT Pro 75"/>
              </a:rPr>
              <a:t>TWA: 55 mg/m3 8 hours.</a:t>
            </a:r>
          </a:p>
          <a:p>
            <a:pPr marL="12700">
              <a:lnSpc>
                <a:spcPts val="1040"/>
              </a:lnSpc>
              <a:spcBef>
                <a:spcPts val="100"/>
              </a:spcBef>
            </a:pPr>
            <a:r>
              <a:rPr lang="en-US" sz="900" b="1" spc="-30" dirty="0">
                <a:solidFill>
                  <a:srgbClr val="1C216F"/>
                </a:solidFill>
                <a:latin typeface="Helvetica Neue LT Pro 75"/>
                <a:cs typeface="Helvetica Neue LT Pro 75"/>
              </a:rPr>
              <a:t>NIOSH REL (United States, 1/2013). TWA: 10 ppm 10 hours.</a:t>
            </a:r>
          </a:p>
          <a:p>
            <a:pPr marL="12700">
              <a:lnSpc>
                <a:spcPts val="1040"/>
              </a:lnSpc>
              <a:spcBef>
                <a:spcPts val="100"/>
              </a:spcBef>
            </a:pPr>
            <a:r>
              <a:rPr lang="en-US" sz="900" b="1" spc="-30" dirty="0">
                <a:solidFill>
                  <a:srgbClr val="1C216F"/>
                </a:solidFill>
                <a:latin typeface="Helvetica Neue LT Pro 75"/>
                <a:cs typeface="Helvetica Neue LT Pro 75"/>
              </a:rPr>
              <a:t>TWA: 55 mg/m3 10 hours.</a:t>
            </a:r>
          </a:p>
        </p:txBody>
      </p:sp>
      <p:sp>
        <p:nvSpPr>
          <p:cNvPr id="18" name="object 18"/>
          <p:cNvSpPr txBox="1"/>
          <p:nvPr/>
        </p:nvSpPr>
        <p:spPr>
          <a:xfrm>
            <a:off x="615950" y="6935277"/>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n-butyl acrylate</a:t>
            </a:r>
            <a:endParaRPr sz="900" dirty="0">
              <a:latin typeface="Helvetica Neue LT Pro 75"/>
              <a:cs typeface="Helvetica Neue LT Pro 75"/>
            </a:endParaRPr>
          </a:p>
        </p:txBody>
      </p:sp>
      <p:sp>
        <p:nvSpPr>
          <p:cNvPr id="19" name="object 19"/>
          <p:cNvSpPr txBox="1"/>
          <p:nvPr/>
        </p:nvSpPr>
        <p:spPr>
          <a:xfrm>
            <a:off x="2675635" y="3429000"/>
            <a:ext cx="3139440" cy="551433"/>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EU OEL (Europe, 12/2009). Notes: list of indicative</a:t>
            </a:r>
          </a:p>
          <a:p>
            <a:pPr marL="12700">
              <a:lnSpc>
                <a:spcPts val="1040"/>
              </a:lnSpc>
              <a:spcBef>
                <a:spcPts val="100"/>
              </a:spcBef>
            </a:pPr>
            <a:r>
              <a:rPr lang="en-TT" sz="900" b="1" spc="-5" dirty="0">
                <a:solidFill>
                  <a:srgbClr val="1C216F"/>
                </a:solidFill>
                <a:latin typeface="Helvetica Neue LT Pro 75"/>
                <a:cs typeface="Helvetica Neue LT Pro 75"/>
              </a:rPr>
              <a:t>occupational exposure limit values</a:t>
            </a:r>
          </a:p>
          <a:p>
            <a:pPr marL="12700">
              <a:lnSpc>
                <a:spcPts val="1040"/>
              </a:lnSpc>
              <a:spcBef>
                <a:spcPts val="100"/>
              </a:spcBef>
            </a:pPr>
            <a:r>
              <a:rPr lang="en-TT" sz="900" b="1" spc="-5" dirty="0">
                <a:solidFill>
                  <a:srgbClr val="1C216F"/>
                </a:solidFill>
                <a:latin typeface="Helvetica Neue LT Pro 75"/>
                <a:cs typeface="Helvetica Neue LT Pro 75"/>
              </a:rPr>
              <a:t>TWA: 20 ppm 8 hours. TWA: 14 mg/m3 8 hours. STEL: 50 ppm 15 minutes. STEL: 36 mg/m3 15 minutes.</a:t>
            </a:r>
          </a:p>
        </p:txBody>
      </p:sp>
      <p:sp>
        <p:nvSpPr>
          <p:cNvPr id="20" name="object 20"/>
          <p:cNvSpPr txBox="1"/>
          <p:nvPr/>
        </p:nvSpPr>
        <p:spPr>
          <a:xfrm>
            <a:off x="615950" y="3429000"/>
            <a:ext cx="14103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ammonia, anhydrous</a:t>
            </a:r>
            <a:endParaRPr sz="900" dirty="0">
              <a:latin typeface="Helvetica Neue LT Pro 75"/>
              <a:cs typeface="Helvetica Neue LT Pro 75"/>
            </a:endParaRPr>
          </a:p>
        </p:txBody>
      </p:sp>
      <p:sp>
        <p:nvSpPr>
          <p:cNvPr id="21" name="object 21"/>
          <p:cNvSpPr txBox="1"/>
          <p:nvPr/>
        </p:nvSpPr>
        <p:spPr>
          <a:xfrm>
            <a:off x="2675635" y="41910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2" name="object 22"/>
          <p:cNvSpPr txBox="1"/>
          <p:nvPr/>
        </p:nvSpPr>
        <p:spPr>
          <a:xfrm>
            <a:off x="615950" y="411480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diuron (ISO)</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4" name="object 24"/>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576072" y="6781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576072" y="594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4572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4038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2514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pic>
        <p:nvPicPr>
          <p:cNvPr id="36" name="Picture 35">
            <a:extLst>
              <a:ext uri="{FF2B5EF4-FFF2-40B4-BE49-F238E27FC236}">
                <a16:creationId xmlns:a16="http://schemas.microsoft.com/office/drawing/2014/main" id="{20CAE97C-0620-4051-866A-E05C79DE6DBC}"/>
              </a:ext>
            </a:extLst>
          </p:cNvPr>
          <p:cNvPicPr>
            <a:picLocks noChangeAspect="1"/>
          </p:cNvPicPr>
          <p:nvPr/>
        </p:nvPicPr>
        <p:blipFill>
          <a:blip r:embed="rId2"/>
          <a:stretch>
            <a:fillRect/>
          </a:stretch>
        </p:blipFill>
        <p:spPr>
          <a:xfrm>
            <a:off x="609316" y="7772400"/>
            <a:ext cx="6553768" cy="12193"/>
          </a:xfrm>
          <a:prstGeom prst="rect">
            <a:avLst/>
          </a:prstGeom>
        </p:spPr>
      </p:pic>
      <p:sp>
        <p:nvSpPr>
          <p:cNvPr id="38" name="object 18">
            <a:extLst>
              <a:ext uri="{FF2B5EF4-FFF2-40B4-BE49-F238E27FC236}">
                <a16:creationId xmlns:a16="http://schemas.microsoft.com/office/drawing/2014/main" id="{11AEF7F6-7CB0-4E4B-85E8-E8586F8D5368}"/>
              </a:ext>
            </a:extLst>
          </p:cNvPr>
          <p:cNvSpPr txBox="1"/>
          <p:nvPr/>
        </p:nvSpPr>
        <p:spPr>
          <a:xfrm>
            <a:off x="609600" y="7849677"/>
            <a:ext cx="1295400"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calcium carbonate</a:t>
            </a:r>
            <a:endParaRPr sz="900" dirty="0">
              <a:latin typeface="Helvetica Neue LT Pro 75"/>
              <a:cs typeface="Helvetica Neue LT Pro 75"/>
            </a:endParaRPr>
          </a:p>
        </p:txBody>
      </p:sp>
      <p:sp>
        <p:nvSpPr>
          <p:cNvPr id="39" name="object 17">
            <a:extLst>
              <a:ext uri="{FF2B5EF4-FFF2-40B4-BE49-F238E27FC236}">
                <a16:creationId xmlns:a16="http://schemas.microsoft.com/office/drawing/2014/main" id="{C93E3060-AD8E-42F9-831E-D7D88BB41E2E}"/>
              </a:ext>
            </a:extLst>
          </p:cNvPr>
          <p:cNvSpPr txBox="1"/>
          <p:nvPr/>
        </p:nvSpPr>
        <p:spPr>
          <a:xfrm>
            <a:off x="2667000" y="7853238"/>
            <a:ext cx="2983230" cy="410369"/>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30" dirty="0">
                <a:solidFill>
                  <a:srgbClr val="1C216F"/>
                </a:solidFill>
                <a:latin typeface="Helvetica Neue LT Pro 75"/>
                <a:cs typeface="Helvetica Neue LT Pro 75"/>
              </a:rPr>
              <a:t>TWA: 5 mg/m3 8 hours. Form: Respirable fraction TWA: 15 mg/m3 8 hours. Form: Total dust</a:t>
            </a:r>
          </a:p>
        </p:txBody>
      </p:sp>
      <p:pic>
        <p:nvPicPr>
          <p:cNvPr id="40" name="Picture 39">
            <a:extLst>
              <a:ext uri="{FF2B5EF4-FFF2-40B4-BE49-F238E27FC236}">
                <a16:creationId xmlns:a16="http://schemas.microsoft.com/office/drawing/2014/main" id="{D7632356-32BA-4852-ACFB-CE8261C45F7A}"/>
              </a:ext>
            </a:extLst>
          </p:cNvPr>
          <p:cNvPicPr>
            <a:picLocks noChangeAspect="1"/>
          </p:cNvPicPr>
          <p:nvPr/>
        </p:nvPicPr>
        <p:blipFill>
          <a:blip r:embed="rId2"/>
          <a:stretch>
            <a:fillRect/>
          </a:stretch>
        </p:blipFill>
        <p:spPr>
          <a:xfrm>
            <a:off x="609600" y="8458200"/>
            <a:ext cx="6553768" cy="12193"/>
          </a:xfrm>
          <a:prstGeom prst="rect">
            <a:avLst/>
          </a:prstGeom>
        </p:spPr>
      </p:pic>
      <p:sp>
        <p:nvSpPr>
          <p:cNvPr id="41" name="object 8">
            <a:extLst>
              <a:ext uri="{FF2B5EF4-FFF2-40B4-BE49-F238E27FC236}">
                <a16:creationId xmlns:a16="http://schemas.microsoft.com/office/drawing/2014/main" id="{6F50E02B-47A2-4D65-BEA6-FC9027F53204}"/>
              </a:ext>
            </a:extLst>
          </p:cNvPr>
          <p:cNvSpPr txBox="1">
            <a:spLocks noGrp="1"/>
          </p:cNvSpPr>
          <p:nvPr>
            <p:ph type="title"/>
          </p:nvPr>
        </p:nvSpPr>
        <p:spPr>
          <a:xfrm>
            <a:off x="444500" y="889000"/>
            <a:ext cx="5041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00200"/>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1" name="object 11"/>
          <p:cNvSpPr txBox="1"/>
          <p:nvPr/>
        </p:nvSpPr>
        <p:spPr>
          <a:xfrm>
            <a:off x="2675635" y="3412370"/>
            <a:ext cx="4213860" cy="436017"/>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Use only with adequate ventilation. Use process enclosures, local exhaust ventilation or other engineering controls to keep worker exposure to airborne.</a:t>
            </a:r>
          </a:p>
          <a:p>
            <a:pPr marL="12700" marR="5080" algn="just">
              <a:lnSpc>
                <a:spcPts val="1000"/>
              </a:lnSpc>
              <a:spcBef>
                <a:spcPts val="200"/>
              </a:spcBef>
            </a:pPr>
            <a:endParaRPr lang="en-US" sz="900" spc="-20" dirty="0">
              <a:solidFill>
                <a:srgbClr val="1C216F"/>
              </a:solidFill>
              <a:latin typeface="HelveticaNeueLTPro-Md"/>
              <a:cs typeface="HelveticaNeueLTPro-Md"/>
            </a:endParaRPr>
          </a:p>
        </p:txBody>
      </p:sp>
      <p:sp>
        <p:nvSpPr>
          <p:cNvPr id="12" name="object 12"/>
          <p:cNvSpPr txBox="1"/>
          <p:nvPr/>
        </p:nvSpPr>
        <p:spPr>
          <a:xfrm>
            <a:off x="615950" y="341237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13" name="object 13"/>
          <p:cNvSpPr txBox="1"/>
          <p:nvPr/>
        </p:nvSpPr>
        <p:spPr>
          <a:xfrm>
            <a:off x="2675635" y="3962400"/>
            <a:ext cx="4213860" cy="948978"/>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hands, forearms and face thoroughly after handling chemical products, before</a:t>
            </a:r>
          </a:p>
          <a:p>
            <a:pPr marL="12700" marR="5080" algn="just">
              <a:lnSpc>
                <a:spcPts val="1000"/>
              </a:lnSpc>
              <a:spcBef>
                <a:spcPts val="200"/>
              </a:spcBef>
            </a:pPr>
            <a:r>
              <a:rPr lang="en-US" sz="900" dirty="0">
                <a:solidFill>
                  <a:srgbClr val="1C216F"/>
                </a:solidFill>
                <a:latin typeface="HelveticaNeueLTPro-Md"/>
                <a:cs typeface="HelveticaNeueLTPro-Md"/>
              </a:rPr>
              <a:t>eating, smoking and using the lavatory and at the end of the working period. Appropriate techniques should be used to remove potentially contaminated clothing. Contaminated work clothing should not be allowed out of the workplace. Wash contaminated clothing before reusing. Ensure that eyewash stations and safety showers are close to the workstation location.</a:t>
            </a: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09346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endParaRPr sz="900" dirty="0">
              <a:latin typeface="HelveticaNeueLTPro-Md"/>
              <a:cs typeface="HelveticaNeueLTPro-Md"/>
            </a:endParaRPr>
          </a:p>
        </p:txBody>
      </p:sp>
      <p:sp>
        <p:nvSpPr>
          <p:cNvPr id="16" name="object 16"/>
          <p:cNvSpPr txBox="1"/>
          <p:nvPr/>
        </p:nvSpPr>
        <p:spPr>
          <a:xfrm>
            <a:off x="615950" y="509346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7" name="object 17"/>
          <p:cNvSpPr txBox="1"/>
          <p:nvPr/>
        </p:nvSpPr>
        <p:spPr>
          <a:xfrm>
            <a:off x="2675635" y="5807006"/>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781800"/>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safety glasses with side-</a:t>
            </a:r>
          </a:p>
          <a:p>
            <a:pPr marL="12700" marR="5080" algn="just">
              <a:lnSpc>
                <a:spcPts val="1000"/>
              </a:lnSpc>
              <a:spcBef>
                <a:spcPts val="200"/>
              </a:spcBef>
            </a:pPr>
            <a:r>
              <a:rPr lang="en-US" sz="900" spc="-5" dirty="0">
                <a:solidFill>
                  <a:srgbClr val="1C216F"/>
                </a:solidFill>
                <a:latin typeface="HelveticaNeueLTPro-Md"/>
                <a:cs typeface="HelveticaNeueLTPro-Md"/>
              </a:rPr>
              <a:t>shields.</a:t>
            </a: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15097"/>
            <a:ext cx="4213860" cy="436017"/>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a:t>
            </a: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382000"/>
            <a:ext cx="4213860" cy="564257"/>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Emissions from ventilation or work process equipment should be checked to ensure 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24" name="object 24"/>
          <p:cNvSpPr txBox="1"/>
          <p:nvPr/>
        </p:nvSpPr>
        <p:spPr>
          <a:xfrm>
            <a:off x="615950" y="845820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25" name="object 25"/>
          <p:cNvSpPr/>
          <p:nvPr/>
        </p:nvSpPr>
        <p:spPr>
          <a:xfrm>
            <a:off x="600115" y="333229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3886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01338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781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53502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229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35" name="object 8">
            <a:extLst>
              <a:ext uri="{FF2B5EF4-FFF2-40B4-BE49-F238E27FC236}">
                <a16:creationId xmlns:a16="http://schemas.microsoft.com/office/drawing/2014/main" id="{88AAE463-62F9-4B0D-B9E9-30F8E2105091}"/>
              </a:ext>
            </a:extLst>
          </p:cNvPr>
          <p:cNvSpPr txBox="1">
            <a:spLocks noGrp="1"/>
          </p:cNvSpPr>
          <p:nvPr>
            <p:ph type="title"/>
          </p:nvPr>
        </p:nvSpPr>
        <p:spPr>
          <a:xfrm>
            <a:off x="444500" y="889000"/>
            <a:ext cx="52578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590800" y="4097623"/>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 Closed cup: &gt;61°C (&gt;141.8°F)</a:t>
            </a:r>
            <a:endParaRPr sz="900" dirty="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53222"/>
            <a:ext cx="8382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1.3499 g/cm3</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9" name="object 8">
            <a:extLst>
              <a:ext uri="{FF2B5EF4-FFF2-40B4-BE49-F238E27FC236}">
                <a16:creationId xmlns:a16="http://schemas.microsoft.com/office/drawing/2014/main" id="{00B318C9-088A-4610-96FA-F0D9EADAB50D}"/>
              </a:ext>
            </a:extLst>
          </p:cNvPr>
          <p:cNvSpPr txBox="1">
            <a:spLocks noGrp="1"/>
          </p:cNvSpPr>
          <p:nvPr>
            <p:ph type="title"/>
          </p:nvPr>
        </p:nvSpPr>
        <p:spPr>
          <a:xfrm>
            <a:off x="444500" y="889000"/>
            <a:ext cx="5803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1" y="1833195"/>
            <a:ext cx="2462530" cy="543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Harmful</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by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inhalation.</a:t>
            </a:r>
            <a:endParaRPr sz="900">
              <a:latin typeface="HelveticaNeueLTPro-Md"/>
              <a:cs typeface="HelveticaNeueLTPro-Md"/>
            </a:endParaRPr>
          </a:p>
          <a:p>
            <a:pPr marL="12700" marR="5080" indent="-635">
              <a:lnSpc>
                <a:spcPts val="1000"/>
              </a:lnSpc>
              <a:spcBef>
                <a:spcPts val="60"/>
              </a:spcBef>
            </a:pPr>
            <a:r>
              <a:rPr sz="900" spc="5" dirty="0">
                <a:solidFill>
                  <a:srgbClr val="1C216F"/>
                </a:solidFill>
                <a:latin typeface="HelveticaNeueLTPro-Md"/>
                <a:cs typeface="HelveticaNeueLTPro-Md"/>
              </a:rPr>
              <a:t>Irritating </a:t>
            </a:r>
            <a:r>
              <a:rPr sz="900" spc="-5" dirty="0">
                <a:solidFill>
                  <a:srgbClr val="1C216F"/>
                </a:solidFill>
                <a:latin typeface="HelveticaNeueLTPro-Md"/>
                <a:cs typeface="HelveticaNeueLTPro-Md"/>
              </a:rPr>
              <a:t>to </a:t>
            </a:r>
            <a:r>
              <a:rPr sz="900" spc="5" dirty="0">
                <a:solidFill>
                  <a:srgbClr val="1C216F"/>
                </a:solidFill>
                <a:latin typeface="HelveticaNeueLTPro-Md"/>
                <a:cs typeface="HelveticaNeueLTPro-Md"/>
              </a:rPr>
              <a:t>mouth, throat and stomach.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Harmful</a:t>
            </a:r>
            <a:r>
              <a:rPr sz="900" dirty="0">
                <a:solidFill>
                  <a:srgbClr val="1C216F"/>
                </a:solidFill>
                <a:latin typeface="HelveticaNeueLTPro-Md"/>
                <a:cs typeface="HelveticaNeueLTPro-Md"/>
              </a:rPr>
              <a:t> in</a:t>
            </a:r>
            <a:r>
              <a:rPr sz="900" spc="5" dirty="0">
                <a:solidFill>
                  <a:srgbClr val="1C216F"/>
                </a:solidFill>
                <a:latin typeface="HelveticaNeueLTPro-Md"/>
                <a:cs typeface="HelveticaNeueLTPro-Md"/>
              </a:rPr>
              <a:t> contact </a:t>
            </a:r>
            <a:r>
              <a:rPr sz="900" dirty="0">
                <a:solidFill>
                  <a:srgbClr val="1C216F"/>
                </a:solidFill>
                <a:latin typeface="HelveticaNeueLTPro-Md"/>
                <a:cs typeface="HelveticaNeueLTPro-Md"/>
              </a:rPr>
              <a:t>with</a:t>
            </a:r>
            <a:r>
              <a:rPr sz="900" spc="5" dirty="0">
                <a:solidFill>
                  <a:srgbClr val="1C216F"/>
                </a:solidFill>
                <a:latin typeface="HelveticaNeueLTPro-Md"/>
                <a:cs typeface="HelveticaNeueLTPro-Md"/>
              </a:rPr>
              <a:t> skin. Irritating</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skin.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Irritating</a:t>
            </a:r>
            <a:r>
              <a:rPr sz="900" spc="-5" dirty="0">
                <a:solidFill>
                  <a:srgbClr val="1C216F"/>
                </a:solidFill>
                <a:latin typeface="HelveticaNeueLTPro-Md"/>
                <a:cs typeface="HelveticaNeueLTPro-Md"/>
              </a:rPr>
              <a:t> to</a:t>
            </a:r>
            <a:r>
              <a:rPr sz="900" dirty="0">
                <a:solidFill>
                  <a:srgbClr val="1C216F"/>
                </a:solidFill>
                <a:latin typeface="HelveticaNeueLTPro-Md"/>
                <a:cs typeface="HelveticaNeueLTPro-Md"/>
              </a:rPr>
              <a:t> eyes.</a:t>
            </a:r>
            <a:endParaRPr sz="900">
              <a:latin typeface="HelveticaNeueLTPro-Md"/>
              <a:cs typeface="HelveticaNeueLTPro-Md"/>
            </a:endParaRPr>
          </a:p>
        </p:txBody>
      </p:sp>
      <p:sp>
        <p:nvSpPr>
          <p:cNvPr id="12" name="object 12"/>
          <p:cNvSpPr txBox="1"/>
          <p:nvPr/>
        </p:nvSpPr>
        <p:spPr>
          <a:xfrm>
            <a:off x="615950" y="8659695"/>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13" name="object 13"/>
          <p:cNvSpPr txBox="1"/>
          <p:nvPr/>
        </p:nvSpPr>
        <p:spPr>
          <a:xfrm>
            <a:off x="615950" y="8837495"/>
            <a:ext cx="554990" cy="538609"/>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dirty="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dirty="0">
              <a:latin typeface="HelveticaNeueLTPro-Md"/>
              <a:cs typeface="HelveticaNeueLTPro-Md"/>
            </a:endParaRPr>
          </a:p>
        </p:txBody>
      </p:sp>
      <p:sp>
        <p:nvSpPr>
          <p:cNvPr id="14" name="object 14"/>
          <p:cNvSpPr txBox="1"/>
          <p:nvPr/>
        </p:nvSpPr>
        <p:spPr>
          <a:xfrm>
            <a:off x="2425776" y="8837495"/>
            <a:ext cx="4050665" cy="782265"/>
          </a:xfrm>
          <a:prstGeom prst="rect">
            <a:avLst/>
          </a:prstGeom>
        </p:spPr>
        <p:txBody>
          <a:bodyPr vert="horz" wrap="square" lIns="0" tIns="12700" rIns="0" bIns="0" rtlCol="0">
            <a:spAutoFit/>
          </a:bodyPr>
          <a:lstStyle/>
          <a:p>
            <a:pPr marL="12700">
              <a:lnSpc>
                <a:spcPts val="1040"/>
              </a:lnSpc>
              <a:spcBef>
                <a:spcPts val="100"/>
              </a:spcBef>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symptoms</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include </a:t>
            </a:r>
            <a:r>
              <a:rPr sz="900" dirty="0">
                <a:solidFill>
                  <a:srgbClr val="1C216F"/>
                </a:solidFill>
                <a:latin typeface="HelveticaNeueLTPro-Md"/>
                <a:cs typeface="HelveticaNeueLTPro-Md"/>
              </a:rPr>
              <a:t>the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irritation,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watering,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redness</a:t>
            </a:r>
            <a:endParaRPr lang="en-US" sz="900" spc="5" dirty="0">
              <a:solidFill>
                <a:srgbClr val="1C216F"/>
              </a:solidFill>
              <a:latin typeface="HelveticaNeueLTPro-Md"/>
              <a:cs typeface="HelveticaNeueLTPro-Md"/>
            </a:endParaRPr>
          </a:p>
          <a:p>
            <a:pPr marL="12700">
              <a:lnSpc>
                <a:spcPts val="1040"/>
              </a:lnSpc>
            </a:pPr>
            <a:r>
              <a:rPr lang="en-TT" sz="900" dirty="0">
                <a:solidFill>
                  <a:srgbClr val="002060"/>
                </a:solidFill>
                <a:latin typeface="HelveticaNeueLTPro-Md"/>
                <a:cs typeface="HelveticaNeueLTPro-Md"/>
              </a:rPr>
              <a:t>: No specific data.</a:t>
            </a:r>
          </a:p>
          <a:p>
            <a:pPr marL="12700">
              <a:lnSpc>
                <a:spcPts val="1040"/>
              </a:lnSpc>
            </a:pPr>
            <a:endParaRPr sz="900" dirty="0">
              <a:latin typeface="HelveticaNeueLTPro-Md"/>
              <a:cs typeface="HelveticaNeueLTPro-Md"/>
            </a:endParaRPr>
          </a:p>
        </p:txBody>
      </p:sp>
      <p:sp>
        <p:nvSpPr>
          <p:cNvPr id="15" name="object 15"/>
          <p:cNvSpPr txBox="1"/>
          <p:nvPr/>
        </p:nvSpPr>
        <p:spPr>
          <a:xfrm>
            <a:off x="615950" y="7010400"/>
            <a:ext cx="1739900" cy="1256754"/>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TT"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FERTILITY </a:t>
            </a:r>
            <a:r>
              <a:rPr sz="900" b="1" spc="5" dirty="0">
                <a:solidFill>
                  <a:srgbClr val="025FAD"/>
                </a:solidFill>
                <a:latin typeface="Helvetica Neue LT Pro 75"/>
                <a:cs typeface="Helvetica Neue LT Pro 75"/>
              </a:rPr>
              <a:t>EFFECTS </a:t>
            </a:r>
            <a:r>
              <a:rPr sz="900" b="1" spc="10" dirty="0">
                <a:solidFill>
                  <a:srgbClr val="025FAD"/>
                </a:solidFill>
                <a:latin typeface="Helvetica Neue LT Pro 75"/>
                <a:cs typeface="Helvetica Neue LT Pro 75"/>
              </a:rPr>
              <a:t> DENMARK</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CARCINOGEN</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LIST</a:t>
            </a:r>
            <a:endParaRPr sz="900" dirty="0">
              <a:latin typeface="Helvetica Neue LT Pro 75"/>
              <a:cs typeface="Helvetica Neue LT Pro 75"/>
            </a:endParaRPr>
          </a:p>
        </p:txBody>
      </p:sp>
      <p:sp>
        <p:nvSpPr>
          <p:cNvPr id="16" name="object 16"/>
          <p:cNvSpPr txBox="1"/>
          <p:nvPr/>
        </p:nvSpPr>
        <p:spPr>
          <a:xfrm>
            <a:off x="2425730" y="7010400"/>
            <a:ext cx="4770090" cy="1487587"/>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a:t>
            </a:r>
          </a:p>
          <a:p>
            <a:pPr marL="12700" marR="1769745" algn="just">
              <a:lnSpc>
                <a:spcPts val="1000"/>
              </a:lnSpc>
              <a:spcBef>
                <a:spcPts val="200"/>
              </a:spcBef>
            </a:pPr>
            <a:r>
              <a:rPr lang="en-US" sz="900" spc="5" dirty="0">
                <a:solidFill>
                  <a:srgbClr val="1C216F"/>
                </a:solidFill>
                <a:latin typeface="HelveticaNeueLTPro-Md"/>
                <a:cs typeface="HelveticaNeueLTPro-Md"/>
              </a:rPr>
              <a:t>when subsequently exposed</a:t>
            </a:r>
          </a:p>
          <a:p>
            <a:pPr marL="12700" marR="1769745" algn="just">
              <a:lnSpc>
                <a:spcPts val="1000"/>
              </a:lnSpc>
              <a:spcBef>
                <a:spcPts val="200"/>
              </a:spcBef>
            </a:pPr>
            <a:r>
              <a:rPr lang="en-US" sz="900" spc="5" dirty="0">
                <a:solidFill>
                  <a:srgbClr val="1C216F"/>
                </a:solidFill>
                <a:latin typeface="HelveticaNeueLTPro-Md"/>
                <a:cs typeface="HelveticaNeueLTPro-Md"/>
              </a:rPr>
              <a:t>to very low levels.</a:t>
            </a: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Contains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substance or substances listed under National </a:t>
            </a:r>
            <a:r>
              <a:rPr sz="900" dirty="0">
                <a:solidFill>
                  <a:srgbClr val="1C216F"/>
                </a:solidFill>
                <a:latin typeface="HelveticaNeueLTPro-Md"/>
                <a:cs typeface="HelveticaNeueLTPro-Md"/>
              </a:rPr>
              <a:t>Working </a:t>
            </a:r>
            <a:r>
              <a:rPr sz="900" spc="5" dirty="0">
                <a:solidFill>
                  <a:srgbClr val="1C216F"/>
                </a:solidFill>
                <a:latin typeface="HelveticaNeueLTPro-Md"/>
                <a:cs typeface="HelveticaNeueLTPro-Md"/>
              </a:rPr>
              <a:t>Environment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Authorities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Executive </a:t>
            </a:r>
            <a:r>
              <a:rPr sz="900" spc="5" dirty="0">
                <a:solidFill>
                  <a:srgbClr val="1C216F"/>
                </a:solidFill>
                <a:latin typeface="HelveticaNeueLTPro-Md"/>
                <a:cs typeface="HelveticaNeueLTPro-Md"/>
              </a:rPr>
              <a:t>Order</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908/2005.</a:t>
            </a:r>
            <a:endParaRPr sz="900" dirty="0">
              <a:latin typeface="HelveticaNeueLTPro-Md"/>
              <a:cs typeface="HelveticaNeueLTPro-Md"/>
            </a:endParaRPr>
          </a:p>
        </p:txBody>
      </p:sp>
      <p:graphicFrame>
        <p:nvGraphicFramePr>
          <p:cNvPr id="17" name="object 17"/>
          <p:cNvGraphicFramePr>
            <a:graphicFrameLocks noGrp="1"/>
          </p:cNvGraphicFramePr>
          <p:nvPr>
            <p:extLst>
              <p:ext uri="{D42A27DB-BD31-4B8C-83A1-F6EECF244321}">
                <p14:modId xmlns:p14="http://schemas.microsoft.com/office/powerpoint/2010/main" val="2619246210"/>
              </p:ext>
            </p:extLst>
          </p:nvPr>
        </p:nvGraphicFramePr>
        <p:xfrm>
          <a:off x="457200" y="5900420"/>
          <a:ext cx="6691630" cy="1009649"/>
        </p:xfrm>
        <a:graphic>
          <a:graphicData uri="http://schemas.openxmlformats.org/drawingml/2006/table">
            <a:tbl>
              <a:tblPr firstRow="1" bandRow="1">
                <a:tableStyleId>{2D5ABB26-0587-4C30-8999-92F81FD0307C}</a:tableStyleId>
              </a:tblPr>
              <a:tblGrid>
                <a:gridCol w="945515">
                  <a:extLst>
                    <a:ext uri="{9D8B030D-6E8A-4147-A177-3AD203B41FA5}">
                      <a16:colId xmlns:a16="http://schemas.microsoft.com/office/drawing/2014/main" val="20000"/>
                    </a:ext>
                  </a:extLst>
                </a:gridCol>
                <a:gridCol w="1360805">
                  <a:extLst>
                    <a:ext uri="{9D8B030D-6E8A-4147-A177-3AD203B41FA5}">
                      <a16:colId xmlns:a16="http://schemas.microsoft.com/office/drawing/2014/main" val="20001"/>
                    </a:ext>
                  </a:extLst>
                </a:gridCol>
                <a:gridCol w="1223010">
                  <a:extLst>
                    <a:ext uri="{9D8B030D-6E8A-4147-A177-3AD203B41FA5}">
                      <a16:colId xmlns:a16="http://schemas.microsoft.com/office/drawing/2014/main" val="20002"/>
                    </a:ext>
                  </a:extLst>
                </a:gridCol>
                <a:gridCol w="1757680">
                  <a:extLst>
                    <a:ext uri="{9D8B030D-6E8A-4147-A177-3AD203B41FA5}">
                      <a16:colId xmlns:a16="http://schemas.microsoft.com/office/drawing/2014/main" val="20003"/>
                    </a:ext>
                  </a:extLst>
                </a:gridCol>
                <a:gridCol w="1404620">
                  <a:extLst>
                    <a:ext uri="{9D8B030D-6E8A-4147-A177-3AD203B41FA5}">
                      <a16:colId xmlns:a16="http://schemas.microsoft.com/office/drawing/2014/main" val="20004"/>
                    </a:ext>
                  </a:extLst>
                </a:gridCol>
              </a:tblGrid>
              <a:tr h="469900">
                <a:tc>
                  <a:txBody>
                    <a:bodyPr/>
                    <a:lstStyle/>
                    <a:p>
                      <a:pPr>
                        <a:lnSpc>
                          <a:spcPct val="100000"/>
                        </a:lnSpc>
                        <a:spcBef>
                          <a:spcPts val="40"/>
                        </a:spcBef>
                      </a:pPr>
                      <a:endParaRPr sz="550">
                        <a:latin typeface="Times"/>
                        <a:cs typeface="Times"/>
                      </a:endParaRPr>
                    </a:p>
                    <a:p>
                      <a:pPr marL="171450" marR="201930">
                        <a:lnSpc>
                          <a:spcPct val="100000"/>
                        </a:lnSpc>
                      </a:pPr>
                      <a:r>
                        <a:rPr sz="900" b="1" spc="-20"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R</a:t>
                      </a:r>
                      <a:r>
                        <a:rPr sz="900" b="1" spc="-5" dirty="0">
                          <a:solidFill>
                            <a:srgbClr val="025FAD"/>
                          </a:solidFill>
                          <a:latin typeface="Helvetica Neue LT Pro 75"/>
                          <a:cs typeface="Helvetica Neue LT Pro 75"/>
                        </a:rPr>
                        <a:t>O</a:t>
                      </a:r>
                      <a:r>
                        <a:rPr sz="900" b="1" spc="-10" dirty="0">
                          <a:solidFill>
                            <a:srgbClr val="025FAD"/>
                          </a:solidFill>
                          <a:latin typeface="Helvetica Neue LT Pro 75"/>
                          <a:cs typeface="Helvetica Neue LT Pro 75"/>
                        </a:rPr>
                        <a:t>DUC</a:t>
                      </a:r>
                      <a:r>
                        <a:rPr sz="900" b="1" dirty="0">
                          <a:solidFill>
                            <a:srgbClr val="025FAD"/>
                          </a:solidFill>
                          <a:latin typeface="Helvetica Neue LT Pro 75"/>
                          <a:cs typeface="Helvetica Neue LT Pro 75"/>
                        </a:rPr>
                        <a:t>T  </a:t>
                      </a:r>
                      <a:r>
                        <a:rPr sz="900" b="1" spc="-5" dirty="0">
                          <a:solidFill>
                            <a:srgbClr val="025FAD"/>
                          </a:solidFill>
                          <a:latin typeface="Helvetica Neue LT Pro 75"/>
                          <a:cs typeface="Helvetica Neue LT Pro 75"/>
                        </a:rPr>
                        <a:t>NAME</a:t>
                      </a:r>
                      <a:endParaRPr sz="90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latin typeface="Times"/>
                        <a:cs typeface="Times"/>
                      </a:endParaRPr>
                    </a:p>
                    <a:p>
                      <a:pPr marL="209550" marR="250190" indent="-635">
                        <a:lnSpc>
                          <a:spcPct val="100000"/>
                        </a:lnSpc>
                      </a:pPr>
                      <a:r>
                        <a:rPr sz="900" b="1" spc="-25" dirty="0">
                          <a:solidFill>
                            <a:srgbClr val="025FAD"/>
                          </a:solidFill>
                          <a:latin typeface="Helvetica Neue LT Pro 75"/>
                          <a:cs typeface="Helvetica Neue LT Pro 75"/>
                        </a:rPr>
                        <a:t>C</a:t>
                      </a:r>
                      <a:r>
                        <a:rPr sz="900" b="1" spc="-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R</a:t>
                      </a:r>
                      <a:r>
                        <a:rPr sz="900" b="1" spc="-10" dirty="0">
                          <a:solidFill>
                            <a:srgbClr val="025FAD"/>
                          </a:solidFill>
                          <a:latin typeface="Helvetica Neue LT Pro 75"/>
                          <a:cs typeface="Helvetica Neue LT Pro 75"/>
                        </a:rPr>
                        <a:t>C</a:t>
                      </a:r>
                      <a:r>
                        <a:rPr sz="900" b="1" spc="-5" dirty="0">
                          <a:solidFill>
                            <a:srgbClr val="025FAD"/>
                          </a:solidFill>
                          <a:latin typeface="Helvetica Neue LT Pro 75"/>
                          <a:cs typeface="Helvetica Neue LT Pro 75"/>
                        </a:rPr>
                        <a:t>IN</a:t>
                      </a:r>
                      <a:r>
                        <a:rPr sz="900" b="1" spc="-10" dirty="0">
                          <a:solidFill>
                            <a:srgbClr val="025FAD"/>
                          </a:solidFill>
                          <a:latin typeface="Helvetica Neue LT Pro 75"/>
                          <a:cs typeface="Helvetica Neue LT Pro 75"/>
                        </a:rPr>
                        <a:t>O</a:t>
                      </a:r>
                      <a:r>
                        <a:rPr sz="900" b="1" spc="-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NI</a:t>
                      </a:r>
                      <a:r>
                        <a:rPr sz="900" b="1" dirty="0">
                          <a:solidFill>
                            <a:srgbClr val="025FAD"/>
                          </a:solidFill>
                          <a:latin typeface="Helvetica Neue LT Pro 75"/>
                          <a:cs typeface="Helvetica Neue LT Pro 75"/>
                        </a:rPr>
                        <a:t>C  </a:t>
                      </a:r>
                      <a:r>
                        <a:rPr sz="900" b="1" spc="-10" dirty="0">
                          <a:solidFill>
                            <a:srgbClr val="025FAD"/>
                          </a:solidFill>
                          <a:latin typeface="Helvetica Neue LT Pro 75"/>
                          <a:cs typeface="Helvetica Neue LT Pro 75"/>
                        </a:rPr>
                        <a:t>EFFECTS</a:t>
                      </a:r>
                      <a:endParaRPr sz="900" dirty="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latin typeface="Times"/>
                        <a:cs typeface="Times"/>
                      </a:endParaRPr>
                    </a:p>
                    <a:p>
                      <a:pPr marL="257810" marR="271780">
                        <a:lnSpc>
                          <a:spcPct val="100000"/>
                        </a:lnSpc>
                      </a:pPr>
                      <a:r>
                        <a:rPr sz="900" b="1" spc="-5" dirty="0">
                          <a:solidFill>
                            <a:srgbClr val="025FAD"/>
                          </a:solidFill>
                          <a:latin typeface="Helvetica Neue LT Pro 75"/>
                          <a:cs typeface="Helvetica Neue LT Pro 75"/>
                        </a:rPr>
                        <a:t>M</a:t>
                      </a:r>
                      <a:r>
                        <a:rPr sz="900" b="1" spc="-10" dirty="0">
                          <a:solidFill>
                            <a:srgbClr val="025FAD"/>
                          </a:solidFill>
                          <a:latin typeface="Helvetica Neue LT Pro 75"/>
                          <a:cs typeface="Helvetica Neue LT Pro 75"/>
                        </a:rPr>
                        <a:t>U</a:t>
                      </a:r>
                      <a:r>
                        <a:rPr sz="900" b="1" spc="-70" dirty="0">
                          <a:solidFill>
                            <a:srgbClr val="025FAD"/>
                          </a:solidFill>
                          <a:latin typeface="Helvetica Neue LT Pro 75"/>
                          <a:cs typeface="Helvetica Neue LT Pro 75"/>
                        </a:rPr>
                        <a:t>T</a:t>
                      </a:r>
                      <a:r>
                        <a:rPr sz="900" b="1" spc="-30"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NI</a:t>
                      </a:r>
                      <a:r>
                        <a:rPr sz="900" b="1" dirty="0">
                          <a:solidFill>
                            <a:srgbClr val="025FAD"/>
                          </a:solidFill>
                          <a:latin typeface="Helvetica Neue LT Pro 75"/>
                          <a:cs typeface="Helvetica Neue LT Pro 75"/>
                        </a:rPr>
                        <a:t>C  </a:t>
                      </a:r>
                      <a:r>
                        <a:rPr sz="900" b="1" spc="-10" dirty="0">
                          <a:solidFill>
                            <a:srgbClr val="025FAD"/>
                          </a:solidFill>
                          <a:latin typeface="Helvetica Neue LT Pro 75"/>
                          <a:cs typeface="Helvetica Neue LT Pro 75"/>
                        </a:rPr>
                        <a:t>EFFECTS</a:t>
                      </a:r>
                      <a:endParaRPr sz="90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latin typeface="Times"/>
                        <a:cs typeface="Times"/>
                      </a:endParaRPr>
                    </a:p>
                    <a:p>
                      <a:pPr marL="279400" marR="469265">
                        <a:lnSpc>
                          <a:spcPct val="100000"/>
                        </a:lnSpc>
                      </a:pPr>
                      <a:r>
                        <a:rPr sz="900" b="1" spc="-5"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V</a:t>
                      </a:r>
                      <a:r>
                        <a:rPr sz="900" b="1" dirty="0">
                          <a:solidFill>
                            <a:srgbClr val="025FAD"/>
                          </a:solidFill>
                          <a:latin typeface="Helvetica Neue LT Pro 75"/>
                          <a:cs typeface="Helvetica Neue LT Pro 75"/>
                        </a:rPr>
                        <a:t>E</a:t>
                      </a:r>
                      <a:r>
                        <a:rPr sz="900" b="1" spc="-25" dirty="0">
                          <a:solidFill>
                            <a:srgbClr val="025FAD"/>
                          </a:solidFill>
                          <a:latin typeface="Helvetica Neue LT Pro 75"/>
                          <a:cs typeface="Helvetica Neue LT Pro 75"/>
                        </a:rPr>
                        <a:t>L</a:t>
                      </a:r>
                      <a:r>
                        <a:rPr sz="900" b="1" spc="-5" dirty="0">
                          <a:solidFill>
                            <a:srgbClr val="025FAD"/>
                          </a:solidFill>
                          <a:latin typeface="Helvetica Neue LT Pro 75"/>
                          <a:cs typeface="Helvetica Neue LT Pro 75"/>
                        </a:rPr>
                        <a:t>O</a:t>
                      </a:r>
                      <a:r>
                        <a:rPr sz="900" b="1" spc="-20" dirty="0">
                          <a:solidFill>
                            <a:srgbClr val="025FAD"/>
                          </a:solidFill>
                          <a:latin typeface="Helvetica Neue LT Pro 75"/>
                          <a:cs typeface="Helvetica Neue LT Pro 75"/>
                        </a:rPr>
                        <a:t>P</a:t>
                      </a:r>
                      <a:r>
                        <a:rPr sz="900" b="1" spc="-5" dirty="0">
                          <a:solidFill>
                            <a:srgbClr val="025FAD"/>
                          </a:solidFill>
                          <a:latin typeface="Helvetica Neue LT Pro 75"/>
                          <a:cs typeface="Helvetica Neue LT Pro 75"/>
                        </a:rPr>
                        <a:t>M</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N</a:t>
                      </a:r>
                      <a:r>
                        <a:rPr sz="900" b="1" spc="-70"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EFFECTS</a:t>
                      </a:r>
                      <a:endParaRPr sz="900" dirty="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latin typeface="Times"/>
                        <a:cs typeface="Times"/>
                      </a:endParaRPr>
                    </a:p>
                    <a:p>
                      <a:pPr marL="476884" marR="347980">
                        <a:lnSpc>
                          <a:spcPct val="100000"/>
                        </a:lnSpc>
                      </a:pPr>
                      <a:r>
                        <a:rPr sz="900" b="1" spc="-15" dirty="0">
                          <a:solidFill>
                            <a:srgbClr val="025FAD"/>
                          </a:solidFill>
                          <a:latin typeface="Helvetica Neue LT Pro 75"/>
                          <a:cs typeface="Helvetica Neue LT Pro 75"/>
                        </a:rPr>
                        <a:t>F</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RT</a:t>
                      </a:r>
                      <a:r>
                        <a:rPr sz="900" b="1" spc="-5"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LI</a:t>
                      </a:r>
                      <a:r>
                        <a:rPr sz="900" b="1" spc="2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b="1" spc="-10" dirty="0">
                          <a:solidFill>
                            <a:srgbClr val="025FAD"/>
                          </a:solidFill>
                          <a:latin typeface="Helvetica Neue LT Pro 75"/>
                          <a:cs typeface="Helvetica Neue LT Pro 75"/>
                        </a:rPr>
                        <a:t>EFFECTS</a:t>
                      </a:r>
                      <a:endParaRPr sz="900">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335280">
                <a:tc>
                  <a:txBody>
                    <a:bodyPr/>
                    <a:lstStyle/>
                    <a:p>
                      <a:pPr marL="171450">
                        <a:lnSpc>
                          <a:spcPct val="100000"/>
                        </a:lnSpc>
                        <a:spcBef>
                          <a:spcPts val="509"/>
                        </a:spcBef>
                      </a:pPr>
                      <a:r>
                        <a:rPr lang="en-TT" sz="900" dirty="0">
                          <a:solidFill>
                            <a:srgbClr val="002060"/>
                          </a:solidFill>
                          <a:latin typeface="HelveticaNeueLTPro-Md"/>
                          <a:cs typeface="HelveticaNeueLTPro-Md"/>
                        </a:rPr>
                        <a:t>diuron (ISO) </a:t>
                      </a:r>
                    </a:p>
                    <a:p>
                      <a:pPr marL="171450">
                        <a:lnSpc>
                          <a:spcPct val="100000"/>
                        </a:lnSpc>
                        <a:spcBef>
                          <a:spcPts val="509"/>
                        </a:spcBef>
                      </a:pPr>
                      <a:r>
                        <a:rPr lang="en-TT" sz="900" dirty="0">
                          <a:solidFill>
                            <a:srgbClr val="002060"/>
                          </a:solidFill>
                          <a:latin typeface="HelveticaNeueLTPro-Md"/>
                          <a:cs typeface="HelveticaNeueLTPro-Md"/>
                        </a:rPr>
                        <a:t>carbendazim (ISO)</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3; R40</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57810">
                        <a:lnSpc>
                          <a:spcPct val="100000"/>
                        </a:lnSpc>
                        <a:spcBef>
                          <a:spcPts val="509"/>
                        </a:spcBef>
                      </a:pPr>
                      <a:r>
                        <a:rPr sz="900" dirty="0">
                          <a:solidFill>
                            <a:srgbClr val="002060"/>
                          </a:solidFill>
                          <a:latin typeface="HelveticaNeueLTPro-Md"/>
                          <a:cs typeface="HelveticaNeueLTPro-Md"/>
                        </a:rPr>
                        <a:t>-</a:t>
                      </a:r>
                      <a:endParaRPr lang="en-US" sz="900" dirty="0">
                        <a:solidFill>
                          <a:srgbClr val="002060"/>
                        </a:solidFill>
                        <a:latin typeface="HelveticaNeueLTPro-Md"/>
                        <a:cs typeface="HelveticaNeueLTPro-Md"/>
                      </a:endParaRPr>
                    </a:p>
                    <a:p>
                      <a:pPr marL="257810">
                        <a:lnSpc>
                          <a:spcPct val="100000"/>
                        </a:lnSpc>
                        <a:spcBef>
                          <a:spcPts val="509"/>
                        </a:spcBef>
                      </a:pPr>
                      <a:r>
                        <a:rPr lang="en-TT" sz="900" dirty="0" err="1">
                          <a:solidFill>
                            <a:srgbClr val="002060"/>
                          </a:solidFill>
                          <a:latin typeface="HelveticaNeueLTPro-Md"/>
                          <a:cs typeface="HelveticaNeueLTPro-Md"/>
                        </a:rPr>
                        <a:t>Muta</a:t>
                      </a:r>
                      <a:r>
                        <a:rPr lang="en-TT" sz="900" dirty="0">
                          <a:solidFill>
                            <a:srgbClr val="002060"/>
                          </a:solidFill>
                          <a:latin typeface="HelveticaNeueLTPro-Md"/>
                          <a:cs typeface="HelveticaNeueLTPro-Md"/>
                        </a:rPr>
                        <a:t>. Cat. 2; R46</a:t>
                      </a:r>
                    </a:p>
                  </a:txBody>
                  <a:tcPr marL="0" marR="0" marT="64769" marB="0">
                    <a:lnB w="12700">
                      <a:solidFill>
                        <a:srgbClr val="14B1E7"/>
                      </a:solidFill>
                      <a:prstDash val="solid"/>
                    </a:lnB>
                  </a:tcPr>
                </a:tc>
                <a:tc>
                  <a:txBody>
                    <a:bodyPr/>
                    <a:lstStyle/>
                    <a:p>
                      <a:pPr marL="279400">
                        <a:lnSpc>
                          <a:spcPct val="100000"/>
                        </a:lnSpc>
                        <a:spcBef>
                          <a:spcPts val="509"/>
                        </a:spcBef>
                      </a:pPr>
                      <a:r>
                        <a:rPr lang="en-US" sz="900" dirty="0">
                          <a:solidFill>
                            <a:srgbClr val="002060"/>
                          </a:solidFill>
                          <a:latin typeface="HelveticaNeueLTPro-Md"/>
                          <a:cs typeface="HelveticaNeueLTPro-Md"/>
                        </a:rPr>
                        <a:t>-</a:t>
                      </a:r>
                    </a:p>
                    <a:p>
                      <a:pPr marL="279400">
                        <a:lnSpc>
                          <a:spcPct val="100000"/>
                        </a:lnSpc>
                        <a:spcBef>
                          <a:spcPts val="509"/>
                        </a:spcBef>
                      </a:pPr>
                      <a:r>
                        <a:rPr lang="en-TT" sz="900" dirty="0" err="1">
                          <a:solidFill>
                            <a:srgbClr val="002060"/>
                          </a:solidFill>
                          <a:latin typeface="HelveticaNeueLTPro-Md"/>
                          <a:cs typeface="HelveticaNeueLTPro-Md"/>
                        </a:rPr>
                        <a:t>Repr</a:t>
                      </a:r>
                      <a:r>
                        <a:rPr lang="en-TT" sz="900" dirty="0">
                          <a:solidFill>
                            <a:srgbClr val="002060"/>
                          </a:solidFill>
                          <a:latin typeface="HelveticaNeueLTPro-Md"/>
                          <a:cs typeface="HelveticaNeueLTPro-Md"/>
                        </a:rPr>
                        <a:t>. Cat. 2; R61</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sz="900" dirty="0">
                          <a:solidFill>
                            <a:srgbClr val="002060"/>
                          </a:solidFill>
                          <a:latin typeface="HelveticaNeueLTPro-Md"/>
                          <a:cs typeface="HelveticaNeueLTPro-Md"/>
                        </a:rPr>
                        <a:t>-</a:t>
                      </a:r>
                      <a:endParaRPr lang="en-US" sz="900" dirty="0">
                        <a:solidFill>
                          <a:srgbClr val="002060"/>
                        </a:solidFill>
                        <a:latin typeface="HelveticaNeueLTPro-Md"/>
                        <a:cs typeface="HelveticaNeueLTPro-Md"/>
                      </a:endParaRPr>
                    </a:p>
                    <a:p>
                      <a:pPr marR="398145" algn="ctr">
                        <a:lnSpc>
                          <a:spcPct val="100000"/>
                        </a:lnSpc>
                        <a:spcBef>
                          <a:spcPts val="509"/>
                        </a:spcBef>
                      </a:pPr>
                      <a:r>
                        <a:rPr lang="en-TT" sz="900" dirty="0" err="1">
                          <a:solidFill>
                            <a:srgbClr val="002060"/>
                          </a:solidFill>
                          <a:latin typeface="HelveticaNeueLTPro-Md"/>
                          <a:cs typeface="HelveticaNeueLTPro-Md"/>
                        </a:rPr>
                        <a:t>Repr</a:t>
                      </a:r>
                      <a:r>
                        <a:rPr lang="en-TT" sz="900" dirty="0">
                          <a:solidFill>
                            <a:srgbClr val="002060"/>
                          </a:solidFill>
                          <a:latin typeface="HelveticaNeueLTPro-Md"/>
                          <a:cs typeface="HelveticaNeueLTPro-Md"/>
                        </a:rPr>
                        <a:t>. Cat. 2; R60</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85485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15950" y="2883228"/>
            <a:ext cx="831850"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26" name="object 26"/>
          <p:cNvSpPr txBox="1"/>
          <p:nvPr/>
        </p:nvSpPr>
        <p:spPr>
          <a:xfrm>
            <a:off x="2425661" y="2883228"/>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809949" y="2883228"/>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	</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28" name="object 28"/>
          <p:cNvSpPr txBox="1"/>
          <p:nvPr/>
        </p:nvSpPr>
        <p:spPr>
          <a:xfrm>
            <a:off x="4889512" y="2883228"/>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20" dirty="0">
                <a:solidFill>
                  <a:srgbClr val="1C216F"/>
                </a:solidFill>
                <a:latin typeface="HelveticaNeueLTPro-Md"/>
                <a:cs typeface="HelveticaNeueLTPro-Md"/>
              </a:rPr>
              <a:t> </a:t>
            </a:r>
            <a:r>
              <a:rPr lang="en-US" sz="900" spc="-20" dirty="0">
                <a:solidFill>
                  <a:srgbClr val="1C216F"/>
                </a:solidFill>
                <a:latin typeface="HelveticaNeueLTPro-Md"/>
                <a:cs typeface="HelveticaNeueLTPro-Md"/>
              </a:rPr>
              <a:t>ho</a:t>
            </a:r>
            <a:r>
              <a:rPr sz="900" spc="5" dirty="0">
                <a:solidFill>
                  <a:srgbClr val="1C216F"/>
                </a:solidFill>
                <a:latin typeface="HelveticaNeueLTPro-Md"/>
                <a:cs typeface="HelveticaNeueLTPro-Md"/>
              </a:rPr>
              <a:t>ur</a:t>
            </a:r>
            <a:r>
              <a:rPr lang="en-US" sz="900" spc="5" dirty="0">
                <a:solidFill>
                  <a:srgbClr val="1C216F"/>
                </a:solidFill>
                <a:latin typeface="HelveticaNeueLTPro-Md"/>
                <a:cs typeface="HelveticaNeueLTPro-Md"/>
              </a:rPr>
              <a:t>s</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300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lang="en-US" sz="900" spc="5" dirty="0">
              <a:solidFill>
                <a:srgbClr val="1C216F"/>
              </a:solidFill>
              <a:latin typeface="HelveticaNeueLTPro-Md"/>
              <a:cs typeface="HelveticaNeueLTPro-Md"/>
            </a:endParaRPr>
          </a:p>
          <a:p>
            <a:pPr marL="12700">
              <a:lnSpc>
                <a:spcPct val="100000"/>
              </a:lnSpc>
            </a:pPr>
            <a:r>
              <a:rPr lang="en-TT" sz="900" spc="5" dirty="0">
                <a:solidFill>
                  <a:srgbClr val="1C216F"/>
                </a:solidFill>
                <a:latin typeface="HelveticaNeueLTPro-Md"/>
                <a:cs typeface="HelveticaNeueLTPro-Md"/>
              </a:rPr>
              <a:t>intermittent</a:t>
            </a:r>
            <a:endParaRPr sz="900" dirty="0">
              <a:latin typeface="HelveticaNeueLTPro-Md"/>
              <a:cs typeface="HelveticaNeueLTPro-Md"/>
            </a:endParaRPr>
          </a:p>
        </p:txBody>
      </p:sp>
      <p:sp>
        <p:nvSpPr>
          <p:cNvPr id="29" name="object 29"/>
          <p:cNvSpPr txBox="1"/>
          <p:nvPr/>
        </p:nvSpPr>
        <p:spPr>
          <a:xfrm flipH="1">
            <a:off x="6550710" y="2883228"/>
            <a:ext cx="191115" cy="2898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615949" y="3277677"/>
            <a:ext cx="965823"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n-butyl acrylate</a:t>
            </a:r>
            <a:endParaRPr sz="900" dirty="0">
              <a:latin typeface="HelveticaNeueLTPro-Md"/>
              <a:cs typeface="HelveticaNeueLTPro-Md"/>
            </a:endParaRPr>
          </a:p>
        </p:txBody>
      </p:sp>
      <p:sp>
        <p:nvSpPr>
          <p:cNvPr id="31" name="object 31"/>
          <p:cNvSpPr txBox="1"/>
          <p:nvPr/>
        </p:nvSpPr>
        <p:spPr>
          <a:xfrm>
            <a:off x="2425661" y="3276600"/>
            <a:ext cx="1269365" cy="566822"/>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Eyes - </a:t>
            </a:r>
            <a:r>
              <a:rPr lang="en-US" sz="900" dirty="0">
                <a:solidFill>
                  <a:srgbClr val="1C216F"/>
                </a:solidFill>
                <a:latin typeface="HelveticaNeueLTPro-Md"/>
                <a:cs typeface="HelveticaNeueLTPro-Md"/>
              </a:rPr>
              <a:t>Mild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a:p>
            <a:pPr marL="12700" marR="5080">
              <a:lnSpc>
                <a:spcPct val="100000"/>
              </a:lnSpc>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Mild</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2" name="object 32"/>
          <p:cNvSpPr txBox="1"/>
          <p:nvPr/>
        </p:nvSpPr>
        <p:spPr>
          <a:xfrm>
            <a:off x="3809949" y="3276600"/>
            <a:ext cx="629285" cy="566822"/>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t>
            </a:r>
            <a:r>
              <a:rPr sz="900" spc="5" dirty="0">
                <a:solidFill>
                  <a:srgbClr val="1C216F"/>
                </a:solidFill>
                <a:latin typeface="HelveticaNeueLTPro-Md"/>
                <a:cs typeface="HelveticaNeueLTPro-Md"/>
              </a:rPr>
              <a:t>a</a:t>
            </a:r>
            <a:r>
              <a:rPr lang="en-US" sz="900" spc="5" dirty="0">
                <a:solidFill>
                  <a:srgbClr val="1C216F"/>
                </a:solidFill>
                <a:latin typeface="HelveticaNeueLTPro-Md"/>
                <a:cs typeface="HelveticaNeueLTPro-Md"/>
              </a:rPr>
              <a:t>bbit</a:t>
            </a:r>
            <a:r>
              <a:rPr sz="900" dirty="0">
                <a:solidFill>
                  <a:srgbClr val="1C216F"/>
                </a:solidFill>
                <a:latin typeface="HelveticaNeueLTPro-Md"/>
                <a:cs typeface="HelveticaNeueLTPro-Md"/>
              </a:rPr>
              <a: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3" name="object 33"/>
          <p:cNvSpPr txBox="1"/>
          <p:nvPr/>
        </p:nvSpPr>
        <p:spPr>
          <a:xfrm>
            <a:off x="4889512" y="3276600"/>
            <a:ext cx="1301115" cy="566822"/>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5</a:t>
            </a:r>
            <a:r>
              <a:rPr lang="en-US" sz="900" dirty="0">
                <a:solidFill>
                  <a:srgbClr val="1C216F"/>
                </a:solidFill>
                <a:latin typeface="HelveticaNeueLTPro-Md"/>
                <a:cs typeface="HelveticaNeueLTPro-Md"/>
              </a:rPr>
              <a:t>00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lang="en-US" sz="900" spc="-1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10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microliters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1</a:t>
            </a:r>
            <a:r>
              <a:rPr sz="900" spc="10" dirty="0">
                <a:solidFill>
                  <a:srgbClr val="1C216F"/>
                </a:solidFill>
                <a:latin typeface="HelveticaNeueLTPro-Md"/>
                <a:cs typeface="HelveticaNeueLTPro-Md"/>
              </a:rPr>
              <a:t>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lang="en-US" sz="900" spc="-10" dirty="0">
                <a:solidFill>
                  <a:srgbClr val="1C216F"/>
                </a:solidFill>
                <a:latin typeface="HelveticaNeueLTPro-Md"/>
                <a:cs typeface="HelveticaNeueLTPro-Md"/>
              </a:rPr>
              <a:t>500 milligrams</a:t>
            </a:r>
            <a:endParaRPr sz="900" dirty="0">
              <a:latin typeface="HelveticaNeueLTPro-Md"/>
              <a:cs typeface="HelveticaNeueLTPro-Md"/>
            </a:endParaRPr>
          </a:p>
        </p:txBody>
      </p:sp>
      <p:sp>
        <p:nvSpPr>
          <p:cNvPr id="34" name="object 34"/>
          <p:cNvSpPr txBox="1"/>
          <p:nvPr/>
        </p:nvSpPr>
        <p:spPr>
          <a:xfrm flipH="1">
            <a:off x="6550710" y="3276600"/>
            <a:ext cx="90195" cy="566822"/>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lang="en-US" sz="900" dirty="0">
              <a:solidFill>
                <a:srgbClr val="1C216F"/>
              </a:solidFill>
              <a:latin typeface="HelveticaNeueLTPro-Md"/>
              <a:cs typeface="HelveticaNeueLTPro-Md"/>
            </a:endParaRPr>
          </a:p>
          <a:p>
            <a:pPr marL="12700">
              <a:lnSpc>
                <a:spcPct val="100000"/>
              </a:lnSpc>
            </a:pPr>
            <a:r>
              <a:rPr lang="en-TT"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5" name="object 35"/>
          <p:cNvSpPr txBox="1"/>
          <p:nvPr/>
        </p:nvSpPr>
        <p:spPr>
          <a:xfrm>
            <a:off x="615950" y="3962400"/>
            <a:ext cx="1142365"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calcium carbonate</a:t>
            </a:r>
            <a:endParaRPr sz="900" dirty="0">
              <a:latin typeface="HelveticaNeueLTPro-Md"/>
              <a:cs typeface="HelveticaNeueLTPro-Md"/>
            </a:endParaRPr>
          </a:p>
        </p:txBody>
      </p:sp>
      <p:sp>
        <p:nvSpPr>
          <p:cNvPr id="36" name="object 36"/>
          <p:cNvSpPr txBox="1"/>
          <p:nvPr/>
        </p:nvSpPr>
        <p:spPr>
          <a:xfrm>
            <a:off x="2425661" y="3962400"/>
            <a:ext cx="1269365" cy="289823"/>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oderate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3962400"/>
            <a:ext cx="629285" cy="29972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8" name="object 38"/>
          <p:cNvSpPr txBox="1"/>
          <p:nvPr/>
        </p:nvSpPr>
        <p:spPr>
          <a:xfrm>
            <a:off x="4889511" y="3962400"/>
            <a:ext cx="1423263" cy="2898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24 hours 750 micrograms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0" dirty="0">
                <a:solidFill>
                  <a:srgbClr val="1C216F"/>
                </a:solidFill>
                <a:latin typeface="HelveticaNeueLTPro-Md"/>
                <a:cs typeface="HelveticaNeueLTPro-Md"/>
              </a:rPr>
              <a:t> </a:t>
            </a:r>
            <a:r>
              <a:rPr sz="900" spc="-25" dirty="0">
                <a:solidFill>
                  <a:srgbClr val="1C216F"/>
                </a:solidFill>
                <a:latin typeface="HelveticaNeueLTPro-Md"/>
                <a:cs typeface="HelveticaNeueLTPro-Md"/>
              </a:rPr>
              <a:t>5</a:t>
            </a:r>
            <a:r>
              <a:rPr lang="en-US" sz="900" spc="-10" dirty="0">
                <a:solidFill>
                  <a:srgbClr val="1C216F"/>
                </a:solidFill>
                <a:latin typeface="HelveticaNeueLTPro-Md"/>
                <a:cs typeface="HelveticaNeueLTPro-Md"/>
              </a:rPr>
              <a:t>00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39" name="object 39"/>
          <p:cNvSpPr txBox="1"/>
          <p:nvPr/>
        </p:nvSpPr>
        <p:spPr>
          <a:xfrm>
            <a:off x="6558915" y="3962400"/>
            <a:ext cx="70485" cy="29972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40" name="object 40"/>
          <p:cNvSpPr txBox="1"/>
          <p:nvPr/>
        </p:nvSpPr>
        <p:spPr>
          <a:xfrm>
            <a:off x="615949" y="4495800"/>
            <a:ext cx="732155"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octhilinone (ISO)</a:t>
            </a:r>
            <a:endParaRPr sz="900" dirty="0">
              <a:latin typeface="HelveticaNeueLTPro-Md"/>
              <a:cs typeface="HelveticaNeueLTPro-Md"/>
            </a:endParaRPr>
          </a:p>
        </p:txBody>
      </p:sp>
      <p:sp>
        <p:nvSpPr>
          <p:cNvPr id="41" name="object 41"/>
          <p:cNvSpPr txBox="1"/>
          <p:nvPr/>
        </p:nvSpPr>
        <p:spPr>
          <a:xfrm>
            <a:off x="2425661" y="4495800"/>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42" name="object 42"/>
          <p:cNvSpPr txBox="1"/>
          <p:nvPr/>
        </p:nvSpPr>
        <p:spPr>
          <a:xfrm>
            <a:off x="3809949" y="44958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43" name="object 43"/>
          <p:cNvSpPr txBox="1"/>
          <p:nvPr/>
        </p:nvSpPr>
        <p:spPr>
          <a:xfrm>
            <a:off x="4889512" y="4495800"/>
            <a:ext cx="1661160" cy="151323"/>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spc="10" dirty="0">
                <a:solidFill>
                  <a:srgbClr val="1C216F"/>
                </a:solidFill>
                <a:latin typeface="HelveticaNeueLTPro-Md"/>
                <a:cs typeface="HelveticaNeueLTPro-Md"/>
              </a:rPr>
              <a:t>100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p:txBody>
      </p:sp>
      <p:sp>
        <p:nvSpPr>
          <p:cNvPr id="44" name="object 44"/>
          <p:cNvSpPr/>
          <p:nvPr/>
        </p:nvSpPr>
        <p:spPr>
          <a:xfrm>
            <a:off x="457200" y="441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5" name="object 45"/>
          <p:cNvSpPr/>
          <p:nvPr/>
        </p:nvSpPr>
        <p:spPr>
          <a:xfrm>
            <a:off x="457200" y="3886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57200" y="3200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49" name="object 44">
            <a:extLst>
              <a:ext uri="{FF2B5EF4-FFF2-40B4-BE49-F238E27FC236}">
                <a16:creationId xmlns:a16="http://schemas.microsoft.com/office/drawing/2014/main" id="{D0E8EB70-6CB5-4CA4-AF3A-8B1DAECC1BDD}"/>
              </a:ext>
            </a:extLst>
          </p:cNvPr>
          <p:cNvSpPr/>
          <p:nvPr/>
        </p:nvSpPr>
        <p:spPr>
          <a:xfrm>
            <a:off x="469266" y="4876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0" name="object 40">
            <a:extLst>
              <a:ext uri="{FF2B5EF4-FFF2-40B4-BE49-F238E27FC236}">
                <a16:creationId xmlns:a16="http://schemas.microsoft.com/office/drawing/2014/main" id="{5483100A-1319-47BA-A72E-1C2C7C7F9308}"/>
              </a:ext>
            </a:extLst>
          </p:cNvPr>
          <p:cNvSpPr txBox="1"/>
          <p:nvPr/>
        </p:nvSpPr>
        <p:spPr>
          <a:xfrm>
            <a:off x="563245" y="4954077"/>
            <a:ext cx="1661160" cy="1020792"/>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reaction mass of:</a:t>
            </a:r>
          </a:p>
          <a:p>
            <a:pPr marL="12700">
              <a:lnSpc>
                <a:spcPct val="100000"/>
              </a:lnSpc>
              <a:spcBef>
                <a:spcPts val="100"/>
              </a:spcBef>
            </a:pPr>
            <a:r>
              <a:rPr lang="en-TT" sz="900" dirty="0">
                <a:solidFill>
                  <a:srgbClr val="002060"/>
                </a:solidFill>
                <a:latin typeface="HelveticaNeueLTPro-Md"/>
                <a:cs typeface="HelveticaNeueLTPro-Md"/>
              </a:rPr>
              <a:t>5-chloro-2-methyl-4-isothiazolin-3-one [EC no. 247-500-7] and 2-methyl-2H-</a:t>
            </a:r>
          </a:p>
          <a:p>
            <a:pPr marL="12700">
              <a:lnSpc>
                <a:spcPct val="100000"/>
              </a:lnSpc>
              <a:spcBef>
                <a:spcPts val="100"/>
              </a:spcBef>
            </a:pPr>
            <a:r>
              <a:rPr lang="en-TT" sz="900" dirty="0">
                <a:solidFill>
                  <a:srgbClr val="002060"/>
                </a:solidFill>
                <a:latin typeface="HelveticaNeueLTPro-Md"/>
                <a:cs typeface="HelveticaNeueLTPro-Md"/>
              </a:rPr>
              <a:t>isothiazol-3-one [EC no. 220-239-6] (3:1)</a:t>
            </a:r>
          </a:p>
          <a:p>
            <a:pPr marL="12700">
              <a:lnSpc>
                <a:spcPct val="100000"/>
              </a:lnSpc>
              <a:spcBef>
                <a:spcPts val="100"/>
              </a:spcBef>
            </a:pPr>
            <a:endParaRPr sz="900" dirty="0">
              <a:latin typeface="HelveticaNeueLTPro-Md"/>
              <a:cs typeface="HelveticaNeueLTPro-Md"/>
            </a:endParaRPr>
          </a:p>
        </p:txBody>
      </p:sp>
      <p:sp>
        <p:nvSpPr>
          <p:cNvPr id="51" name="object 41">
            <a:extLst>
              <a:ext uri="{FF2B5EF4-FFF2-40B4-BE49-F238E27FC236}">
                <a16:creationId xmlns:a16="http://schemas.microsoft.com/office/drawing/2014/main" id="{FC64D75B-3C5D-427A-9267-91698F33921A}"/>
              </a:ext>
            </a:extLst>
          </p:cNvPr>
          <p:cNvSpPr txBox="1"/>
          <p:nvPr/>
        </p:nvSpPr>
        <p:spPr>
          <a:xfrm>
            <a:off x="2438400" y="49679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spc="5" dirty="0">
                <a:solidFill>
                  <a:srgbClr val="1C216F"/>
                </a:solidFill>
                <a:latin typeface="HelveticaNeueLTPro-Md"/>
                <a:cs typeface="HelveticaNeueLTPro-Md"/>
              </a:rPr>
              <a:t>Skin </a:t>
            </a:r>
            <a:r>
              <a:rPr sz="90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Severe</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52" name="object 42">
            <a:extLst>
              <a:ext uri="{FF2B5EF4-FFF2-40B4-BE49-F238E27FC236}">
                <a16:creationId xmlns:a16="http://schemas.microsoft.com/office/drawing/2014/main" id="{66A95E12-00FC-44E7-AA79-A075C302F89E}"/>
              </a:ext>
            </a:extLst>
          </p:cNvPr>
          <p:cNvSpPr txBox="1"/>
          <p:nvPr/>
        </p:nvSpPr>
        <p:spPr>
          <a:xfrm>
            <a:off x="3810000" y="4967977"/>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53" name="object 43">
            <a:extLst>
              <a:ext uri="{FF2B5EF4-FFF2-40B4-BE49-F238E27FC236}">
                <a16:creationId xmlns:a16="http://schemas.microsoft.com/office/drawing/2014/main" id="{60BC6B2C-C7CF-4BB1-A284-C596D17B08EE}"/>
              </a:ext>
            </a:extLst>
          </p:cNvPr>
          <p:cNvSpPr txBox="1"/>
          <p:nvPr/>
        </p:nvSpPr>
        <p:spPr>
          <a:xfrm>
            <a:off x="4876800" y="4967977"/>
            <a:ext cx="1661160" cy="151323"/>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spc="-5" dirty="0">
                <a:solidFill>
                  <a:srgbClr val="1C216F"/>
                </a:solidFill>
                <a:latin typeface="HelveticaNeueLTPro-Md"/>
                <a:cs typeface="HelveticaNeueLTPro-Md"/>
              </a:rPr>
              <a:t>0.01 Percent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54" name="object 8">
            <a:extLst>
              <a:ext uri="{FF2B5EF4-FFF2-40B4-BE49-F238E27FC236}">
                <a16:creationId xmlns:a16="http://schemas.microsoft.com/office/drawing/2014/main" id="{581C9ED8-5187-4FD3-AF41-07D55A9B55AC}"/>
              </a:ext>
            </a:extLst>
          </p:cNvPr>
          <p:cNvSpPr txBox="1">
            <a:spLocks noGrp="1"/>
          </p:cNvSpPr>
          <p:nvPr>
            <p:ph type="title"/>
          </p:nvPr>
        </p:nvSpPr>
        <p:spPr>
          <a:xfrm>
            <a:off x="444500" y="889000"/>
            <a:ext cx="54991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4361688"/>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6547104"/>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631824" y="1752600"/>
            <a:ext cx="6814629" cy="4539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Harmful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a:t>
            </a:r>
          </a:p>
          <a:p>
            <a:pPr marL="12700">
              <a:lnSpc>
                <a:spcPct val="100000"/>
              </a:lnSpc>
              <a:spcBef>
                <a:spcPts val="100"/>
              </a:spcBef>
              <a:tabLst>
                <a:tab pos="1821814" algn="l"/>
              </a:tabLst>
            </a:pPr>
            <a:endParaRPr sz="900" dirty="0">
              <a:latin typeface="HelveticaNeueLTPro-Md"/>
              <a:cs typeface="HelveticaNeueLTPro-Md"/>
            </a:endParaRPr>
          </a:p>
        </p:txBody>
      </p:sp>
      <p:sp>
        <p:nvSpPr>
          <p:cNvPr id="12" name="object 12"/>
          <p:cNvSpPr txBox="1"/>
          <p:nvPr/>
        </p:nvSpPr>
        <p:spPr>
          <a:xfrm>
            <a:off x="615950" y="2193835"/>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3" name="object 13"/>
          <p:cNvSpPr txBox="1"/>
          <p:nvPr/>
        </p:nvSpPr>
        <p:spPr>
          <a:xfrm>
            <a:off x="2425734" y="2193835"/>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a:latin typeface="HelveticaNeueLTPro-Md"/>
              <a:cs typeface="HelveticaNeueLTPro-Md"/>
            </a:endParaRPr>
          </a:p>
        </p:txBody>
      </p:sp>
      <p:sp>
        <p:nvSpPr>
          <p:cNvPr id="14" name="object 14"/>
          <p:cNvSpPr txBox="1"/>
          <p:nvPr/>
        </p:nvSpPr>
        <p:spPr>
          <a:xfrm>
            <a:off x="615950" y="3992409"/>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5" name="object 15"/>
          <p:cNvSpPr txBox="1"/>
          <p:nvPr/>
        </p:nvSpPr>
        <p:spPr>
          <a:xfrm>
            <a:off x="2425691" y="3992409"/>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16" name="object 16"/>
          <p:cNvSpPr txBox="1"/>
          <p:nvPr/>
        </p:nvSpPr>
        <p:spPr>
          <a:xfrm>
            <a:off x="615950" y="2693199"/>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1134072248"/>
              </p:ext>
            </p:extLst>
          </p:nvPr>
        </p:nvGraphicFramePr>
        <p:xfrm>
          <a:off x="457200" y="2960253"/>
          <a:ext cx="6692899" cy="956247"/>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rgbClr val="002060"/>
                          </a:solidFill>
                          <a:latin typeface="Helvetica Neue LT Pro 75"/>
                          <a:cs typeface="Helvetica Neue LT Pro 75"/>
                        </a:rPr>
                        <a:t>PRODUCT/ </a:t>
                      </a:r>
                      <a:r>
                        <a:rPr sz="900" b="1" spc="-15"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INGR</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DI</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dirty="0">
                          <a:solidFill>
                            <a:srgbClr val="002060"/>
                          </a:solidFill>
                          <a:latin typeface="Helvetica Neue LT Pro 75"/>
                          <a:cs typeface="Helvetica Neue LT Pro 75"/>
                        </a:rPr>
                        <a:t>T</a:t>
                      </a:r>
                      <a:r>
                        <a:rPr sz="900" b="1" spc="-40"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NAM</a:t>
                      </a:r>
                      <a:r>
                        <a:rPr sz="900" b="1" dirty="0">
                          <a:solidFill>
                            <a:srgbClr val="002060"/>
                          </a:solidFill>
                          <a:latin typeface="Helvetica Neue LT Pro 75"/>
                          <a:cs typeface="Helvetica Neue LT Pro 75"/>
                        </a:rPr>
                        <a:t>E</a:t>
                      </a:r>
                      <a:endParaRPr sz="900">
                        <a:solidFill>
                          <a:srgbClr val="002060"/>
                        </a:solidFill>
                        <a:latin typeface="Helvetica Neue LT Pro 75"/>
                        <a:cs typeface="Helvetica Neue LT Pro 75"/>
                      </a:endParaRPr>
                    </a:p>
                  </a:txBody>
                  <a:tcPr marL="0" marR="0" marT="0" marB="0"/>
                </a:tc>
                <a:tc>
                  <a:txBody>
                    <a:bodyPr/>
                    <a:lstStyle/>
                    <a:p>
                      <a:pPr marL="368300">
                        <a:lnSpc>
                          <a:spcPts val="1055"/>
                        </a:lnSpc>
                      </a:pPr>
                      <a:r>
                        <a:rPr sz="900" b="1" spc="-5" dirty="0">
                          <a:solidFill>
                            <a:srgbClr val="002060"/>
                          </a:solidFill>
                          <a:latin typeface="Helvetica Neue LT Pro 75"/>
                          <a:cs typeface="Helvetica Neue LT Pro 75"/>
                        </a:rPr>
                        <a:t>LOGP</a:t>
                      </a:r>
                      <a:r>
                        <a:rPr sz="500" b="1" spc="-5" dirty="0">
                          <a:solidFill>
                            <a:srgbClr val="002060"/>
                          </a:solidFill>
                          <a:latin typeface="Helvetica Neue LT Pro 75"/>
                          <a:cs typeface="Helvetica Neue LT Pro 75"/>
                        </a:rPr>
                        <a:t>OW</a:t>
                      </a:r>
                      <a:endParaRPr sz="500">
                        <a:solidFill>
                          <a:srgbClr val="002060"/>
                        </a:solidFill>
                        <a:latin typeface="Helvetica Neue LT Pro 75"/>
                        <a:cs typeface="Helvetica Neue LT Pro 75"/>
                      </a:endParaRPr>
                    </a:p>
                  </a:txBody>
                  <a:tcPr marL="0" marR="0" marT="0" marB="0"/>
                </a:tc>
                <a:tc>
                  <a:txBody>
                    <a:bodyPr/>
                    <a:lstStyle/>
                    <a:p>
                      <a:pPr marL="573405">
                        <a:lnSpc>
                          <a:spcPts val="1055"/>
                        </a:lnSpc>
                      </a:pPr>
                      <a:r>
                        <a:rPr sz="900" b="1" spc="-10" dirty="0">
                          <a:solidFill>
                            <a:srgbClr val="002060"/>
                          </a:solidFill>
                          <a:latin typeface="Helvetica Neue LT Pro 75"/>
                          <a:cs typeface="Helvetica Neue LT Pro 75"/>
                        </a:rPr>
                        <a:t>BCF</a:t>
                      </a:r>
                      <a:endParaRPr sz="900" dirty="0">
                        <a:solidFill>
                          <a:srgbClr val="002060"/>
                        </a:solidFill>
                        <a:latin typeface="Helvetica Neue LT Pro 75"/>
                        <a:cs typeface="Helvetica Neue LT Pro 75"/>
                      </a:endParaRPr>
                    </a:p>
                  </a:txBody>
                  <a:tcPr marL="0" marR="0" marT="0" marB="0"/>
                </a:tc>
                <a:tc>
                  <a:txBody>
                    <a:bodyPr/>
                    <a:lstStyle/>
                    <a:p>
                      <a:pPr marL="630555">
                        <a:lnSpc>
                          <a:spcPts val="1055"/>
                        </a:lnSpc>
                      </a:pPr>
                      <a:r>
                        <a:rPr sz="900" b="1" spc="-10" dirty="0">
                          <a:solidFill>
                            <a:srgbClr val="002060"/>
                          </a:solidFill>
                          <a:latin typeface="Helvetica Neue LT Pro 75"/>
                          <a:cs typeface="Helvetica Neue LT Pro 75"/>
                        </a:rPr>
                        <a:t>POTENTIAL</a:t>
                      </a:r>
                      <a:endParaRPr sz="900">
                        <a:solidFill>
                          <a:srgbClr val="002060"/>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rgbClr val="002060"/>
                          </a:solidFill>
                          <a:latin typeface="HelveticaNeueLTPro-Md"/>
                          <a:cs typeface="HelveticaNeueLTPro-Md"/>
                        </a:rPr>
                        <a:t>titanium dioxide</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352</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lang="en-TT" sz="900" dirty="0">
                          <a:solidFill>
                            <a:srgbClr val="002060"/>
                          </a:solidFill>
                          <a:latin typeface="HelveticaNeueLTPro-Md"/>
                          <a:cs typeface="HelveticaNeueLTPro-Md"/>
                        </a:rPr>
                        <a:t>n-butyl acrylate</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25" dirty="0">
                          <a:solidFill>
                            <a:srgbClr val="002060"/>
                          </a:solidFill>
                          <a:latin typeface="HelveticaNeueLTPro-Md"/>
                          <a:cs typeface="HelveticaNeueLTPro-Md"/>
                        </a:rPr>
                        <a:t>2.36</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17.27</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dirty="0">
                          <a:solidFill>
                            <a:srgbClr val="002060"/>
                          </a:solidFill>
                          <a:latin typeface="HelveticaNeueLTPro-Md"/>
                          <a:cs typeface="HelveticaNeueLTPro-Md"/>
                        </a:rPr>
                        <a:t>Low</a:t>
                      </a: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rgbClr val="002060"/>
                          </a:solidFill>
                          <a:latin typeface="HelveticaNeueLTPro-Md"/>
                          <a:cs typeface="HelveticaNeueLTPro-Md"/>
                        </a:rPr>
                        <a:t>diuron (ISO)</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5" dirty="0">
                          <a:solidFill>
                            <a:srgbClr val="002060"/>
                          </a:solidFill>
                          <a:latin typeface="HelveticaNeueLTPro-Md"/>
                          <a:cs typeface="HelveticaNeueLTPro-Md"/>
                        </a:rPr>
                        <a:t>2.68</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14.125375446</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spc="5" dirty="0">
                          <a:solidFill>
                            <a:srgbClr val="002060"/>
                          </a:solidFill>
                          <a:latin typeface="HelveticaNeueLTPro-Md"/>
                          <a:cs typeface="HelveticaNeueLTPro-Md"/>
                        </a:rPr>
                        <a:t>Low</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r>
                        <a:rPr lang="en-TT" sz="900" dirty="0">
                          <a:solidFill>
                            <a:srgbClr val="002060"/>
                          </a:solidFill>
                          <a:latin typeface="HelveticaNeueLTPro-Md"/>
                          <a:cs typeface="HelveticaNeueLTPro-Md"/>
                        </a:rPr>
                        <a:t>carbendazim (ISO)</a:t>
                      </a:r>
                    </a:p>
                    <a:p>
                      <a:pPr marL="171450">
                        <a:lnSpc>
                          <a:spcPts val="1050"/>
                        </a:lnSpc>
                      </a:pPr>
                      <a:r>
                        <a:rPr lang="en-TT" sz="900" dirty="0">
                          <a:solidFill>
                            <a:srgbClr val="002060"/>
                          </a:solidFill>
                          <a:latin typeface="HelveticaNeueLTPro-Md"/>
                          <a:cs typeface="HelveticaNeueLTPro-Md"/>
                        </a:rPr>
                        <a:t>octhilinone (ISO)</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r>
                        <a:rPr lang="en-US" sz="900" spc="-5" dirty="0">
                          <a:solidFill>
                            <a:srgbClr val="002060"/>
                          </a:solidFill>
                          <a:latin typeface="HelveticaNeueLTPro-Md"/>
                          <a:cs typeface="HelveticaNeueLTPro-Md"/>
                        </a:rPr>
                        <a:t>1.52</a:t>
                      </a:r>
                    </a:p>
                    <a:p>
                      <a:pPr marL="368300">
                        <a:lnSpc>
                          <a:spcPts val="1050"/>
                        </a:lnSpc>
                      </a:pPr>
                      <a:r>
                        <a:rPr lang="en-US" sz="900" spc="-5" dirty="0">
                          <a:solidFill>
                            <a:srgbClr val="002060"/>
                          </a:solidFill>
                          <a:latin typeface="HelveticaNeueLTPro-Md"/>
                          <a:cs typeface="HelveticaNeueLTPro-Md"/>
                        </a:rPr>
                        <a:t>2.45</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r>
                        <a:rPr lang="en-US" sz="900" spc="-15" dirty="0">
                          <a:solidFill>
                            <a:srgbClr val="002060"/>
                          </a:solidFill>
                          <a:latin typeface="HelveticaNeueLTPro-Md"/>
                          <a:cs typeface="HelveticaNeueLTPro-Md"/>
                        </a:rPr>
                        <a:t>2.51</a:t>
                      </a:r>
                    </a:p>
                    <a:p>
                      <a:pPr marL="573405">
                        <a:lnSpc>
                          <a:spcPts val="105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r>
                        <a:rPr sz="900" dirty="0">
                          <a:solidFill>
                            <a:srgbClr val="002060"/>
                          </a:solidFill>
                          <a:latin typeface="HelveticaNeueLTPro-Md"/>
                          <a:cs typeface="HelveticaNeueLTPro-Md"/>
                        </a:rPr>
                        <a:t>Low</a:t>
                      </a:r>
                      <a:endParaRPr lang="en-US" sz="900" dirty="0">
                        <a:solidFill>
                          <a:srgbClr val="002060"/>
                        </a:solidFill>
                        <a:latin typeface="HelveticaNeueLTPro-Md"/>
                        <a:cs typeface="HelveticaNeueLTPro-Md"/>
                      </a:endParaRPr>
                    </a:p>
                    <a:p>
                      <a:pPr marL="630555">
                        <a:lnSpc>
                          <a:spcPts val="1050"/>
                        </a:lnSpc>
                      </a:pPr>
                      <a:r>
                        <a:rPr lang="en-TT" sz="900" dirty="0">
                          <a:solidFill>
                            <a:srgbClr val="002060"/>
                          </a:solidFill>
                          <a:latin typeface="HelveticaNeueLTPro-Md"/>
                          <a:cs typeface="HelveticaNeueLTPro-Md"/>
                        </a:rPr>
                        <a:t>Low</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251180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204825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4729518"/>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21" name="object 21"/>
          <p:cNvSpPr txBox="1"/>
          <p:nvPr/>
        </p:nvSpPr>
        <p:spPr>
          <a:xfrm>
            <a:off x="2428748" y="4729518"/>
            <a:ext cx="4718050" cy="130805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Avoid dispersal of spilled material and runoff and contact with soil, waterways, drains and sewers.</a:t>
            </a:r>
            <a:endParaRPr sz="900" dirty="0">
              <a:latin typeface="HelveticaNeueLTPro-Md"/>
              <a:cs typeface="HelveticaNeueLTPro-Md"/>
            </a:endParaRPr>
          </a:p>
        </p:txBody>
      </p:sp>
      <p:sp>
        <p:nvSpPr>
          <p:cNvPr id="22" name="object 22"/>
          <p:cNvSpPr txBox="1"/>
          <p:nvPr/>
        </p:nvSpPr>
        <p:spPr>
          <a:xfrm>
            <a:off x="615950" y="6914932"/>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sp>
        <p:nvSpPr>
          <p:cNvPr id="28" name="TextBox 27">
            <a:extLst>
              <a:ext uri="{FF2B5EF4-FFF2-40B4-BE49-F238E27FC236}">
                <a16:creationId xmlns:a16="http://schemas.microsoft.com/office/drawing/2014/main" id="{4015C3FC-DD97-4BF8-BCA4-59DA1D891865}"/>
              </a:ext>
            </a:extLst>
          </p:cNvPr>
          <p:cNvSpPr txBox="1"/>
          <p:nvPr/>
        </p:nvSpPr>
        <p:spPr>
          <a:xfrm>
            <a:off x="533400" y="7162800"/>
            <a:ext cx="6311899" cy="646331"/>
          </a:xfrm>
          <a:prstGeom prst="rect">
            <a:avLst/>
          </a:prstGeom>
          <a:noFill/>
        </p:spPr>
        <p:txBody>
          <a:bodyPr wrap="square" rtlCol="0">
            <a:spAutoFit/>
          </a:bodyPr>
          <a:lstStyle/>
          <a:p>
            <a:r>
              <a:rPr lang="en-US" sz="900" dirty="0">
                <a:solidFill>
                  <a:srgbClr val="002060"/>
                </a:solidFill>
                <a:latin typeface="HelveticaNeueLTPro-Md"/>
              </a:rPr>
              <a:t>This preparation is not classified as dangerous according to international transport regulations (ADR/RID, ADNR, IMDG and IATA ). Transport in accordance with ADR/RID, ADNR, IMDG and IATA and national regulation.</a:t>
            </a:r>
          </a:p>
          <a:p>
            <a:r>
              <a:rPr lang="en-US" sz="900" dirty="0">
                <a:solidFill>
                  <a:srgbClr val="002060"/>
                </a:solidFill>
                <a:latin typeface="HelveticaNeueLTPro-Md"/>
              </a:rPr>
              <a:t>Always transport in closed containers that are upright and secure. Ensure that persons transporting the product know what to do in the event of an accident or spillage</a:t>
            </a:r>
          </a:p>
        </p:txBody>
      </p:sp>
      <p:sp>
        <p:nvSpPr>
          <p:cNvPr id="27" name="object 8">
            <a:extLst>
              <a:ext uri="{FF2B5EF4-FFF2-40B4-BE49-F238E27FC236}">
                <a16:creationId xmlns:a16="http://schemas.microsoft.com/office/drawing/2014/main" id="{C885B6D2-E236-478D-9E3E-81EB9313B891}"/>
              </a:ext>
            </a:extLst>
          </p:cNvPr>
          <p:cNvSpPr txBox="1">
            <a:spLocks noGrp="1"/>
          </p:cNvSpPr>
          <p:nvPr>
            <p:ph type="title"/>
          </p:nvPr>
        </p:nvSpPr>
        <p:spPr>
          <a:xfrm>
            <a:off x="455386" y="889797"/>
            <a:ext cx="5031014"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CONTRACTOR PRIMER</a:t>
            </a: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3767</Words>
  <Application>Microsoft Office PowerPoint</Application>
  <PresentationFormat>Custom</PresentationFormat>
  <Paragraphs>408</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Helvetica Neue LT Pro 75</vt:lpstr>
      <vt:lpstr>Helvetica Neue LT Std 75</vt:lpstr>
      <vt:lpstr>HelveticaNeueLTPro-Md</vt:lpstr>
      <vt:lpstr>HelveticaNeueLTPro-Roman</vt:lpstr>
      <vt:lpstr>HelveticaNeueLTStd-Lt</vt:lpstr>
      <vt:lpstr>HelveticaNeueLTStd-Md</vt:lpstr>
      <vt:lpstr>Times</vt:lpstr>
      <vt:lpstr>Office Theme</vt:lpstr>
      <vt:lpstr>SAFETY DATA SHEETS</vt:lpstr>
      <vt:lpstr>BERGER CONTRACTOR PRIMER</vt:lpstr>
      <vt:lpstr>BERGER CONTRACTOR PRIMER</vt:lpstr>
      <vt:lpstr>BERGER CONTRACTOR PRIMER</vt:lpstr>
      <vt:lpstr>BERGER CONTRACTOR PRIMER</vt:lpstr>
      <vt:lpstr>BERGER CONTRACTOR PRIMER</vt:lpstr>
      <vt:lpstr>BERGER CONTRACTOR PRIMER</vt:lpstr>
      <vt:lpstr>BERGER CONTRACTOR PRIMER</vt:lpstr>
      <vt:lpstr>BERGER CONTRACTOR PRIMER</vt:lpstr>
      <vt:lpstr>BERGER CONTRACTOR PRIMER</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10</cp:revision>
  <dcterms:created xsi:type="dcterms:W3CDTF">2021-11-16T11:37:53Z</dcterms:created>
  <dcterms:modified xsi:type="dcterms:W3CDTF">2022-03-23T14:29:56Z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