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6" autoAdjust="0"/>
    <p:restoredTop sz="94660"/>
  </p:normalViewPr>
  <p:slideViewPr>
    <p:cSldViewPr>
      <p:cViewPr>
        <p:scale>
          <a:sx n="66" d="100"/>
          <a:sy n="66" d="100"/>
        </p:scale>
        <p:origin x="30" y="-11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3</a:t>
            </a:fld>
            <a:endParaRPr lang="en-TT"/>
          </a:p>
        </p:txBody>
      </p:sp>
    </p:spTree>
    <p:extLst>
      <p:ext uri="{BB962C8B-B14F-4D97-AF65-F5344CB8AC3E}">
        <p14:creationId xmlns:p14="http://schemas.microsoft.com/office/powerpoint/2010/main" val="9523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7</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37338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57912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615950" y="1730285"/>
            <a:ext cx="7080250" cy="302647"/>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Water polluting material. May be harmful to the environment if released in large quantities.</a:t>
            </a:r>
          </a:p>
          <a:p>
            <a:pPr marL="12700">
              <a:lnSpc>
                <a:spcPct val="100000"/>
              </a:lnSpc>
              <a:spcBef>
                <a:spcPts val="100"/>
              </a:spcBef>
              <a:tabLst>
                <a:tab pos="1821814" algn="l"/>
              </a:tabLst>
            </a:pPr>
            <a:r>
              <a:rPr sz="900" spc="10" dirty="0">
                <a:solidFill>
                  <a:srgbClr val="1C216F"/>
                </a:solidFill>
                <a:latin typeface="HelveticaNeueLTPro-Md"/>
                <a:cs typeface="HelveticaNeueLTPro-Md"/>
              </a:rPr>
              <a:t>.</a:t>
            </a:r>
            <a:endParaRPr sz="900" dirty="0">
              <a:latin typeface="HelveticaNeueLTPro-Md"/>
              <a:cs typeface="HelveticaNeueLTPro-Md"/>
            </a:endParaRPr>
          </a:p>
        </p:txBody>
      </p:sp>
      <p:sp>
        <p:nvSpPr>
          <p:cNvPr id="12" name="object 12"/>
          <p:cNvSpPr txBox="1"/>
          <p:nvPr/>
        </p:nvSpPr>
        <p:spPr>
          <a:xfrm>
            <a:off x="615950" y="2057400"/>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dirty="0">
              <a:latin typeface="Helvetica Neue LT Pro 75"/>
              <a:cs typeface="Helvetica Neue LT Pro 75"/>
            </a:endParaRPr>
          </a:p>
        </p:txBody>
      </p:sp>
      <p:sp>
        <p:nvSpPr>
          <p:cNvPr id="13" name="object 13"/>
          <p:cNvSpPr txBox="1"/>
          <p:nvPr/>
        </p:nvSpPr>
        <p:spPr>
          <a:xfrm>
            <a:off x="2425734" y="2057400"/>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dirty="0">
              <a:latin typeface="HelveticaNeueLTPro-Md"/>
              <a:cs typeface="HelveticaNeueLTPro-Md"/>
            </a:endParaRPr>
          </a:p>
        </p:txBody>
      </p:sp>
      <p:sp>
        <p:nvSpPr>
          <p:cNvPr id="14" name="object 14"/>
          <p:cNvSpPr txBox="1"/>
          <p:nvPr/>
        </p:nvSpPr>
        <p:spPr>
          <a:xfrm>
            <a:off x="615950" y="350520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dirty="0">
              <a:latin typeface="Helvetica Neue LT Pro 75"/>
              <a:cs typeface="Helvetica Neue LT Pro 75"/>
            </a:endParaRPr>
          </a:p>
        </p:txBody>
      </p:sp>
      <p:sp>
        <p:nvSpPr>
          <p:cNvPr id="15" name="object 15"/>
          <p:cNvSpPr txBox="1"/>
          <p:nvPr/>
        </p:nvSpPr>
        <p:spPr>
          <a:xfrm>
            <a:off x="2425691" y="350520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6" name="object 16"/>
          <p:cNvSpPr txBox="1"/>
          <p:nvPr/>
        </p:nvSpPr>
        <p:spPr>
          <a:xfrm>
            <a:off x="533400" y="2286000"/>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dirty="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3335957296"/>
              </p:ext>
            </p:extLst>
          </p:nvPr>
        </p:nvGraphicFramePr>
        <p:xfrm>
          <a:off x="375539" y="2507678"/>
          <a:ext cx="6692899" cy="997522"/>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187208">
                <a:tc>
                  <a:txBody>
                    <a:bodyPr/>
                    <a:lstStyle/>
                    <a:p>
                      <a:pPr marL="171450" marR="360680">
                        <a:lnSpc>
                          <a:spcPts val="1080"/>
                        </a:lnSpc>
                      </a:pPr>
                      <a:r>
                        <a:rPr sz="900" b="1" spc="-20" dirty="0">
                          <a:solidFill>
                            <a:srgbClr val="002060"/>
                          </a:solidFill>
                          <a:latin typeface="Helvetica Neue LT Pro 75"/>
                          <a:cs typeface="Helvetica Neue LT Pro 75"/>
                        </a:rPr>
                        <a:t>PRODUCT/ </a:t>
                      </a:r>
                      <a:r>
                        <a:rPr sz="900" b="1" spc="-15"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INGR</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DI</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dirty="0">
                          <a:solidFill>
                            <a:srgbClr val="002060"/>
                          </a:solidFill>
                          <a:latin typeface="Helvetica Neue LT Pro 75"/>
                          <a:cs typeface="Helvetica Neue LT Pro 75"/>
                        </a:rPr>
                        <a:t>T</a:t>
                      </a:r>
                      <a:r>
                        <a:rPr sz="900" b="1" spc="-40"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NAM</a:t>
                      </a:r>
                      <a:r>
                        <a:rPr sz="900" b="1" dirty="0">
                          <a:solidFill>
                            <a:srgbClr val="002060"/>
                          </a:solidFill>
                          <a:latin typeface="Helvetica Neue LT Pro 75"/>
                          <a:cs typeface="Helvetica Neue LT Pro 75"/>
                        </a:rPr>
                        <a:t>E</a:t>
                      </a:r>
                      <a:endParaRPr sz="900" dirty="0">
                        <a:solidFill>
                          <a:srgbClr val="002060"/>
                        </a:solidFill>
                        <a:latin typeface="Helvetica Neue LT Pro 75"/>
                        <a:cs typeface="Helvetica Neue LT Pro 75"/>
                      </a:endParaRPr>
                    </a:p>
                  </a:txBody>
                  <a:tcPr marL="0" marR="0" marT="0" marB="0"/>
                </a:tc>
                <a:tc>
                  <a:txBody>
                    <a:bodyPr/>
                    <a:lstStyle/>
                    <a:p>
                      <a:pPr marL="368300">
                        <a:lnSpc>
                          <a:spcPts val="1055"/>
                        </a:lnSpc>
                      </a:pPr>
                      <a:r>
                        <a:rPr sz="900" b="1" spc="-5" dirty="0">
                          <a:solidFill>
                            <a:srgbClr val="002060"/>
                          </a:solidFill>
                          <a:latin typeface="Helvetica Neue LT Pro 75"/>
                          <a:cs typeface="Helvetica Neue LT Pro 75"/>
                        </a:rPr>
                        <a:t>LOGP</a:t>
                      </a:r>
                      <a:r>
                        <a:rPr sz="500" b="1" spc="-5" dirty="0">
                          <a:solidFill>
                            <a:srgbClr val="002060"/>
                          </a:solidFill>
                          <a:latin typeface="Helvetica Neue LT Pro 75"/>
                          <a:cs typeface="Helvetica Neue LT Pro 75"/>
                        </a:rPr>
                        <a:t>OW</a:t>
                      </a:r>
                      <a:endParaRPr sz="500">
                        <a:solidFill>
                          <a:srgbClr val="002060"/>
                        </a:solidFill>
                        <a:latin typeface="Helvetica Neue LT Pro 75"/>
                        <a:cs typeface="Helvetica Neue LT Pro 75"/>
                      </a:endParaRPr>
                    </a:p>
                  </a:txBody>
                  <a:tcPr marL="0" marR="0" marT="0" marB="0"/>
                </a:tc>
                <a:tc>
                  <a:txBody>
                    <a:bodyPr/>
                    <a:lstStyle/>
                    <a:p>
                      <a:pPr marL="573405">
                        <a:lnSpc>
                          <a:spcPts val="1055"/>
                        </a:lnSpc>
                      </a:pPr>
                      <a:r>
                        <a:rPr sz="900" b="1" spc="-10" dirty="0">
                          <a:solidFill>
                            <a:srgbClr val="002060"/>
                          </a:solidFill>
                          <a:latin typeface="Helvetica Neue LT Pro 75"/>
                          <a:cs typeface="Helvetica Neue LT Pro 75"/>
                        </a:rPr>
                        <a:t>BCF</a:t>
                      </a:r>
                      <a:endParaRPr sz="900" dirty="0">
                        <a:solidFill>
                          <a:srgbClr val="002060"/>
                        </a:solidFill>
                        <a:latin typeface="Helvetica Neue LT Pro 75"/>
                        <a:cs typeface="Helvetica Neue LT Pro 75"/>
                      </a:endParaRPr>
                    </a:p>
                  </a:txBody>
                  <a:tcPr marL="0" marR="0" marT="0" marB="0"/>
                </a:tc>
                <a:tc>
                  <a:txBody>
                    <a:bodyPr/>
                    <a:lstStyle/>
                    <a:p>
                      <a:pPr marL="630555">
                        <a:lnSpc>
                          <a:spcPts val="1055"/>
                        </a:lnSpc>
                      </a:pPr>
                      <a:r>
                        <a:rPr sz="900" b="1" spc="-10" dirty="0">
                          <a:solidFill>
                            <a:srgbClr val="002060"/>
                          </a:solidFill>
                          <a:latin typeface="Helvetica Neue LT Pro 75"/>
                          <a:cs typeface="Helvetica Neue LT Pro 75"/>
                        </a:rPr>
                        <a:t>POTENTIAL</a:t>
                      </a:r>
                      <a:endParaRPr sz="900">
                        <a:solidFill>
                          <a:srgbClr val="002060"/>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rgbClr val="002060"/>
                          </a:solidFill>
                          <a:latin typeface="HelveticaNeueLTPro-Md"/>
                          <a:cs typeface="HelveticaNeueLTPro-Md"/>
                        </a:rPr>
                        <a:t>phthalic anhydride</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15" dirty="0">
                          <a:solidFill>
                            <a:srgbClr val="002060"/>
                          </a:solidFill>
                          <a:latin typeface="HelveticaNeueLTPro-Md"/>
                          <a:cs typeface="HelveticaNeueLTPro-Md"/>
                        </a:rPr>
                        <a:t>1.6</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3.4</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dirty="0">
                          <a:solidFill>
                            <a:srgbClr val="002060"/>
                          </a:solidFill>
                          <a:latin typeface="HelveticaNeueLTPro-Md"/>
                          <a:cs typeface="HelveticaNeueLTPro-Md"/>
                        </a:rPr>
                        <a:t>Low</a:t>
                      </a: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lang="en-TT" sz="900" dirty="0">
                          <a:solidFill>
                            <a:srgbClr val="002060"/>
                          </a:solidFill>
                          <a:latin typeface="HelveticaNeueLTPro-Md"/>
                          <a:cs typeface="HelveticaNeueLTPro-Md"/>
                        </a:rPr>
                        <a:t>Solvent naphtha (petroleum), light</a:t>
                      </a:r>
                    </a:p>
                  </a:txBody>
                  <a:tcPr marL="0" marR="0" marT="0" marB="0"/>
                </a:tc>
                <a:tc>
                  <a:txBody>
                    <a:bodyPr/>
                    <a:lstStyle/>
                    <a:p>
                      <a:pPr marL="368300">
                        <a:lnSpc>
                          <a:spcPts val="980"/>
                        </a:lnSpc>
                      </a:pPr>
                      <a:r>
                        <a:rPr lang="en-US" sz="900" spc="-2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10 to 2500</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rgbClr val="002060"/>
                          </a:solidFill>
                          <a:latin typeface="HelveticaNeueLTPro-Md"/>
                          <a:cs typeface="HelveticaNeueLTPro-Md"/>
                        </a:rPr>
                        <a:t>Pentaerythritol</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5" dirty="0">
                          <a:solidFill>
                            <a:srgbClr val="002060"/>
                          </a:solidFill>
                          <a:latin typeface="HelveticaNeueLTPro-Md"/>
                          <a:cs typeface="HelveticaNeueLTPro-Md"/>
                        </a:rPr>
                        <a:t>-1.69</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1.258925411</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lang="en-US" sz="900" spc="5" dirty="0">
                          <a:solidFill>
                            <a:srgbClr val="002060"/>
                          </a:solidFill>
                          <a:latin typeface="HelveticaNeueLTPro-Md"/>
                          <a:cs typeface="HelveticaNeueLTPro-Md"/>
                        </a:rPr>
                        <a:t>Low</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r>
                        <a:rPr lang="en-US" sz="900" spc="-5" dirty="0">
                          <a:solidFill>
                            <a:srgbClr val="002060"/>
                          </a:solidFill>
                          <a:latin typeface="HelveticaNeueLTPro-Md"/>
                          <a:cs typeface="HelveticaNeueLTPro-Md"/>
                        </a:rPr>
                        <a:t>3.16 to 7.06</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r>
                        <a:rPr lang="en-US" sz="900"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2286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204825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4028440"/>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dirty="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21" name="object 21"/>
          <p:cNvSpPr txBox="1"/>
          <p:nvPr/>
        </p:nvSpPr>
        <p:spPr>
          <a:xfrm>
            <a:off x="2428748" y="4038600"/>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Vapor from product residues may create a highly flammable or explosive atmosphere inside the container. Do not cut, weld or grind used containers unless they have been cleaned thoroughly internally. Avoid dispersal of spilled material and runoff and contact with soil, waterways, drains and sewers.</a:t>
            </a:r>
            <a:endParaRPr sz="900" dirty="0">
              <a:latin typeface="HelveticaNeueLTPro-Md"/>
              <a:cs typeface="HelveticaNeueLTPro-Md"/>
            </a:endParaRPr>
          </a:p>
        </p:txBody>
      </p:sp>
      <p:sp>
        <p:nvSpPr>
          <p:cNvPr id="22" name="object 22"/>
          <p:cNvSpPr txBox="1"/>
          <p:nvPr/>
        </p:nvSpPr>
        <p:spPr>
          <a:xfrm>
            <a:off x="615950" y="6096000"/>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dirty="0">
              <a:latin typeface="Helvetica Neue LT Pro 75"/>
              <a:cs typeface="Helvetica Neue LT Pro 75"/>
            </a:endParaRPr>
          </a:p>
        </p:txBody>
      </p:sp>
      <p:graphicFrame>
        <p:nvGraphicFramePr>
          <p:cNvPr id="23" name="object 23"/>
          <p:cNvGraphicFramePr>
            <a:graphicFrameLocks noGrp="1"/>
          </p:cNvGraphicFramePr>
          <p:nvPr>
            <p:extLst>
              <p:ext uri="{D42A27DB-BD31-4B8C-83A1-F6EECF244321}">
                <p14:modId xmlns:p14="http://schemas.microsoft.com/office/powerpoint/2010/main" val="2066801258"/>
              </p:ext>
            </p:extLst>
          </p:nvPr>
        </p:nvGraphicFramePr>
        <p:xfrm>
          <a:off x="585216" y="6324599"/>
          <a:ext cx="6558279" cy="3211634"/>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571499">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429582">
                <a:tc>
                  <a:txBody>
                    <a:bodyPr/>
                    <a:lstStyle/>
                    <a:p>
                      <a:pPr marL="50800" marR="253365">
                        <a:lnSpc>
                          <a:spcPts val="1000"/>
                        </a:lnSpc>
                        <a:spcBef>
                          <a:spcPts val="595"/>
                        </a:spcBef>
                      </a:pPr>
                      <a:r>
                        <a:rPr sz="900" spc="-10" dirty="0">
                          <a:solidFill>
                            <a:srgbClr val="1C216F"/>
                          </a:solidFill>
                          <a:latin typeface="HelveticaNeueLTPro-Md"/>
                          <a:cs typeface="HelveticaNeueLTPro-Md"/>
                        </a:rPr>
                        <a:t>Regulatory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5565" marB="0">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U</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n</a:t>
                      </a:r>
                      <a:r>
                        <a:rPr sz="900" spc="-10" dirty="0">
                          <a:solidFill>
                            <a:srgbClr val="1C216F"/>
                          </a:solidFill>
                          <a:latin typeface="HelveticaNeueLTPro-Md"/>
                          <a:cs typeface="HelveticaNeueLTPro-Md"/>
                        </a:rPr>
                        <a:t>umbe</a:t>
                      </a:r>
                      <a:r>
                        <a:rPr sz="900" dirty="0">
                          <a:solidFill>
                            <a:srgbClr val="1C216F"/>
                          </a:solidFill>
                          <a:latin typeface="HelveticaNeueLTPro-Md"/>
                          <a:cs typeface="HelveticaNeueLTPro-Md"/>
                        </a:rPr>
                        <a:t>r</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779780">
                        <a:lnSpc>
                          <a:spcPts val="1000"/>
                        </a:lnSpc>
                        <a:spcBef>
                          <a:spcPts val="595"/>
                        </a:spcBef>
                      </a:pPr>
                      <a:r>
                        <a:rPr sz="900" spc="-10" dirty="0">
                          <a:solidFill>
                            <a:srgbClr val="1C216F"/>
                          </a:solidFill>
                          <a:latin typeface="HelveticaNeueLTPro-Md"/>
                          <a:cs typeface="HelveticaNeueLTPro-Md"/>
                        </a:rPr>
                        <a:t>Proper </a:t>
                      </a:r>
                      <a:r>
                        <a:rPr sz="900" spc="-5" dirty="0">
                          <a:solidFill>
                            <a:srgbClr val="1C216F"/>
                          </a:solidFill>
                          <a:latin typeface="HelveticaNeueLTPro-Md"/>
                          <a:cs typeface="HelveticaNeueLTPro-Md"/>
                        </a:rPr>
                        <a:t> s</a:t>
                      </a:r>
                      <a:r>
                        <a:rPr sz="900" spc="-10" dirty="0">
                          <a:solidFill>
                            <a:srgbClr val="1C216F"/>
                          </a:solidFill>
                          <a:latin typeface="HelveticaNeueLTPro-Md"/>
                          <a:cs typeface="HelveticaNeueLTPro-Md"/>
                        </a:rPr>
                        <a:t>h</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pp</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me</a:t>
                      </a:r>
                      <a:endParaRPr sz="900" dirty="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0" dirty="0">
                          <a:solidFill>
                            <a:srgbClr val="1C216F"/>
                          </a:solidFill>
                          <a:latin typeface="HelveticaNeueLTPro-Md"/>
                          <a:cs typeface="HelveticaNeueLTPro-Md"/>
                        </a:rPr>
                        <a:t>Classes</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93980">
                        <a:lnSpc>
                          <a:spcPts val="1000"/>
                        </a:lnSpc>
                        <a:spcBef>
                          <a:spcPts val="595"/>
                        </a:spcBef>
                      </a:pPr>
                      <a:r>
                        <a:rPr sz="900" spc="-20" dirty="0">
                          <a:solidFill>
                            <a:srgbClr val="1C216F"/>
                          </a:solidFill>
                          <a:latin typeface="HelveticaNeueLTPro-Md"/>
                          <a:cs typeface="HelveticaNeueLTPro-Md"/>
                        </a:rPr>
                        <a:t>P</a:t>
                      </a:r>
                      <a:r>
                        <a:rPr sz="900" spc="-10" dirty="0">
                          <a:solidFill>
                            <a:srgbClr val="1C216F"/>
                          </a:solidFill>
                          <a:latin typeface="HelveticaNeueLTPro-Md"/>
                          <a:cs typeface="HelveticaNeueLTPro-Md"/>
                        </a:rPr>
                        <a:t>ac</a:t>
                      </a:r>
                      <a:r>
                        <a:rPr sz="900" spc="-5" dirty="0">
                          <a:solidFill>
                            <a:srgbClr val="1C216F"/>
                          </a:solidFill>
                          <a:latin typeface="HelveticaNeueLTPro-Md"/>
                          <a:cs typeface="HelveticaNeueLTPro-Md"/>
                        </a:rPr>
                        <a:t>k</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  </a:t>
                      </a:r>
                      <a:r>
                        <a:rPr sz="900" spc="-10" dirty="0">
                          <a:solidFill>
                            <a:srgbClr val="1C216F"/>
                          </a:solidFill>
                          <a:latin typeface="HelveticaNeueLTPro-Md"/>
                          <a:cs typeface="HelveticaNeueLTPro-Md"/>
                        </a:rPr>
                        <a:t>group</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Label</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d</a:t>
                      </a:r>
                      <a:r>
                        <a:rPr sz="900" spc="-15" dirty="0">
                          <a:solidFill>
                            <a:srgbClr val="1C216F"/>
                          </a:solidFill>
                          <a:latin typeface="HelveticaNeueLTPro-Md"/>
                          <a:cs typeface="HelveticaNeueLTPro-Md"/>
                        </a:rPr>
                        <a:t>d</a:t>
                      </a:r>
                      <a:r>
                        <a:rPr sz="900" spc="-10" dirty="0">
                          <a:solidFill>
                            <a:srgbClr val="1C216F"/>
                          </a:solidFill>
                          <a:latin typeface="HelveticaNeueLTPro-Md"/>
                          <a:cs typeface="HelveticaNeueLTPro-Md"/>
                        </a:rPr>
                        <a:t>ition</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620" marB="0">
                    <a:lnL w="12700">
                      <a:solidFill>
                        <a:srgbClr val="14B1E7"/>
                      </a:solidFill>
                      <a:prstDash val="solid"/>
                    </a:lnL>
                    <a:lnB w="12700">
                      <a:solidFill>
                        <a:srgbClr val="14B1E7"/>
                      </a:solidFill>
                      <a:prstDash val="solid"/>
                    </a:lnB>
                  </a:tcPr>
                </a:tc>
                <a:extLst>
                  <a:ext uri="{0D108BD9-81ED-4DB2-BD59-A6C34878D82A}">
                    <a16:rowId xmlns:a16="http://schemas.microsoft.com/office/drawing/2014/main" val="10000"/>
                  </a:ext>
                </a:extLst>
              </a:tr>
              <a:tr h="332755">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5" dirty="0">
                          <a:solidFill>
                            <a:srgbClr val="1C216F"/>
                          </a:solidFill>
                          <a:latin typeface="HelveticaNeueLTPro-Md"/>
                          <a:cs typeface="HelveticaNeueLTPro-Md"/>
                        </a:rPr>
                        <a:t>AD</a:t>
                      </a:r>
                      <a:r>
                        <a:rPr sz="900" spc="20" dirty="0">
                          <a:solidFill>
                            <a:srgbClr val="1C216F"/>
                          </a:solidFill>
                          <a:latin typeface="HelveticaNeueLTPro-Md"/>
                          <a:cs typeface="HelveticaNeueLTPro-Md"/>
                        </a:rPr>
                        <a:t>R</a:t>
                      </a:r>
                      <a:r>
                        <a:rPr sz="900" spc="-5" dirty="0">
                          <a:solidFill>
                            <a:srgbClr val="1C216F"/>
                          </a:solidFill>
                          <a:latin typeface="HelveticaNeueLTPro-Md"/>
                          <a:cs typeface="HelveticaNeueLTPro-Md"/>
                        </a:rPr>
                        <a:t>/R</a:t>
                      </a:r>
                      <a:r>
                        <a:rPr sz="900" spc="-15" dirty="0">
                          <a:solidFill>
                            <a:srgbClr val="1C216F"/>
                          </a:solidFill>
                          <a:latin typeface="HelveticaNeueLTPro-Md"/>
                          <a:cs typeface="HelveticaNeueLTPro-Md"/>
                        </a:rPr>
                        <a:t>I</a:t>
                      </a:r>
                      <a:r>
                        <a:rPr sz="900" dirty="0">
                          <a:solidFill>
                            <a:srgbClr val="1C216F"/>
                          </a:solidFill>
                          <a:latin typeface="HelveticaNeueLTPro-Md"/>
                          <a:cs typeface="HelveticaNeueLTPro-Md"/>
                        </a:rPr>
                        <a:t>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r>
                        <a:rPr lang="en-TT" sz="900" dirty="0">
                          <a:solidFill>
                            <a:srgbClr val="002060"/>
                          </a:solidFill>
                          <a:latin typeface="Helvetica Neue LT Pro 75"/>
                          <a:cs typeface="Times"/>
                        </a:rPr>
                        <a:t>FLAMMABLE LIQUID, N.O.S. (solvent naphtha (petroleum), medium </a:t>
                      </a:r>
                      <a:r>
                        <a:rPr lang="en-TT" sz="900" dirty="0" err="1">
                          <a:solidFill>
                            <a:srgbClr val="002060"/>
                          </a:solidFill>
                          <a:latin typeface="Helvetica Neue LT Pro 75"/>
                          <a:cs typeface="Times"/>
                        </a:rPr>
                        <a:t>aliph</a:t>
                      </a:r>
                      <a:r>
                        <a:rPr lang="en-TT" sz="900" dirty="0">
                          <a:solidFill>
                            <a:srgbClr val="002060"/>
                          </a:solidFill>
                          <a:latin typeface="Helvetica Neue LT Pro 75"/>
                          <a:cs typeface="Times"/>
                        </a:rPr>
                        <a:t>., solvent naphtha (petroleum), light </a:t>
                      </a:r>
                      <a:r>
                        <a:rPr lang="en-TT" sz="900" dirty="0" err="1">
                          <a:solidFill>
                            <a:srgbClr val="002060"/>
                          </a:solidFill>
                          <a:latin typeface="Helvetica Neue LT Pro 75"/>
                          <a:cs typeface="Times"/>
                        </a:rPr>
                        <a:t>arom</a:t>
                      </a:r>
                      <a:r>
                        <a:rPr lang="en-TT" sz="900" dirty="0">
                          <a:solidFill>
                            <a:srgbClr val="002060"/>
                          </a:solidFill>
                          <a:latin typeface="Helvetica Neue LT Pro 75"/>
                          <a:cs typeface="Times"/>
                        </a:rPr>
                        <a:t>.)</a:t>
                      </a:r>
                      <a:endParaRPr sz="900" dirty="0">
                        <a:solidFill>
                          <a:srgbClr val="002060"/>
                        </a:solidFill>
                        <a:latin typeface="Helvetica Neue LT Pro 75"/>
                        <a:cs typeface="HelveticaNeueLTPro-Md"/>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dirty="0">
                          <a:solidFill>
                            <a:srgbClr val="1C216F"/>
                          </a:solidFill>
                          <a:latin typeface="HelveticaNeueLTPro-Md"/>
                          <a:cs typeface="HelveticaNeueLTPro-Md"/>
                        </a:rPr>
                        <a:t>6</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0</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1"/>
                  </a:ext>
                </a:extLst>
              </a:tr>
              <a:tr h="332755">
                <a:tc vMerge="1">
                  <a:txBody>
                    <a:bodyPr/>
                    <a:lstStyle/>
                    <a:p>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spc="-10" dirty="0">
                          <a:solidFill>
                            <a:srgbClr val="1C216F"/>
                          </a:solidFill>
                          <a:latin typeface="HelveticaNeueLTPro-Md"/>
                          <a:cs typeface="HelveticaNeueLTPro-Md"/>
                        </a:rPr>
                        <a:t>(D/E)</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2"/>
                  </a:ext>
                </a:extLst>
              </a:tr>
              <a:tr h="564593">
                <a:tc>
                  <a:txBody>
                    <a:bodyPr/>
                    <a:lstStyle/>
                    <a:p>
                      <a:pPr marL="50800">
                        <a:lnSpc>
                          <a:spcPts val="1040"/>
                        </a:lnSpc>
                        <a:spcBef>
                          <a:spcPts val="140"/>
                        </a:spcBef>
                      </a:pPr>
                      <a:r>
                        <a:rPr sz="900" spc="-10" dirty="0">
                          <a:solidFill>
                            <a:srgbClr val="1C216F"/>
                          </a:solidFill>
                          <a:latin typeface="HelveticaNeueLTPro-Md"/>
                          <a:cs typeface="HelveticaNeueLTPro-Md"/>
                        </a:rPr>
                        <a:t>ADN/ADNR</a:t>
                      </a:r>
                      <a:endParaRPr sz="900">
                        <a:latin typeface="HelveticaNeueLTPro-Md"/>
                        <a:cs typeface="HelveticaNeueLTPro-Md"/>
                      </a:endParaRPr>
                    </a:p>
                    <a:p>
                      <a:pPr marL="50800">
                        <a:lnSpc>
                          <a:spcPts val="1040"/>
                        </a:lnSpc>
                      </a:pPr>
                      <a:r>
                        <a:rPr sz="900" spc="-10" dirty="0">
                          <a:solidFill>
                            <a:srgbClr val="1C216F"/>
                          </a:solidFill>
                          <a:latin typeface="HelveticaNeueLTPro-Md"/>
                          <a:cs typeface="HelveticaNeueLTPro-Md"/>
                        </a:rPr>
                        <a:t>Class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70"/>
                        </a:spcBef>
                      </a:pPr>
                      <a:r>
                        <a:rPr sz="1200" dirty="0">
                          <a:solidFill>
                            <a:srgbClr val="231F20"/>
                          </a:solidFill>
                          <a:latin typeface="Minion Pro"/>
                          <a:cs typeface="Minion Pro"/>
                        </a:rPr>
                        <a:t>-</a:t>
                      </a:r>
                      <a:endParaRPr sz="1200">
                        <a:latin typeface="Minion Pro"/>
                        <a:cs typeface="Minion Pro"/>
                      </a:endParaRPr>
                    </a:p>
                  </a:txBody>
                  <a:tcPr marL="0" marR="0" marT="889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3"/>
                  </a:ext>
                </a:extLst>
              </a:tr>
              <a:tr h="987356">
                <a:tc>
                  <a:txBody>
                    <a:bodyPr/>
                    <a:lstStyle/>
                    <a:p>
                      <a:pPr marL="50800">
                        <a:lnSpc>
                          <a:spcPct val="100000"/>
                        </a:lnSpc>
                        <a:spcBef>
                          <a:spcPts val="140"/>
                        </a:spcBef>
                      </a:pPr>
                      <a:r>
                        <a:rPr sz="900" spc="-10" dirty="0">
                          <a:solidFill>
                            <a:srgbClr val="1C216F"/>
                          </a:solidFill>
                          <a:latin typeface="HelveticaNeueLTPro-Md"/>
                          <a:cs typeface="HelveticaNeueLTPro-Md"/>
                        </a:rPr>
                        <a:t>IMD</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 Marine pollutant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a:t>
                      </a:r>
                    </a:p>
                    <a:p>
                      <a:pPr marL="50800">
                        <a:lnSpc>
                          <a:spcPts val="1040"/>
                        </a:lnSpc>
                        <a:spcBef>
                          <a:spcPts val="140"/>
                        </a:spcBef>
                      </a:pPr>
                      <a:r>
                        <a:rPr lang="en-TT" sz="900" spc="-20" dirty="0">
                          <a:solidFill>
                            <a:srgbClr val="1C216F"/>
                          </a:solidFill>
                          <a:latin typeface="HelveticaNeueLTPro-Md"/>
                          <a:cs typeface="HelveticaNeueLTPro-Md"/>
                        </a:rPr>
                        <a:t>phthalic anhydride)</a:t>
                      </a: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4"/>
                  </a:ext>
                </a:extLst>
              </a:tr>
              <a:tr h="564593">
                <a:tc>
                  <a:txBody>
                    <a:bodyPr/>
                    <a:lstStyle/>
                    <a:p>
                      <a:pPr marL="50800">
                        <a:lnSpc>
                          <a:spcPct val="100000"/>
                        </a:lnSpc>
                        <a:spcBef>
                          <a:spcPts val="140"/>
                        </a:spcBef>
                      </a:pPr>
                      <a:r>
                        <a:rPr sz="900" spc="-10" dirty="0">
                          <a:solidFill>
                            <a:srgbClr val="1C216F"/>
                          </a:solidFill>
                          <a:latin typeface="HelveticaNeueLTPro-Md"/>
                          <a:cs typeface="HelveticaNeueLTPro-Md"/>
                        </a:rPr>
                        <a:t>I</a:t>
                      </a:r>
                      <a:r>
                        <a:rPr sz="900" spc="-75" dirty="0">
                          <a:solidFill>
                            <a:srgbClr val="1C216F"/>
                          </a:solidFill>
                          <a:latin typeface="HelveticaNeueLTPro-Md"/>
                          <a:cs typeface="HelveticaNeueLTPro-Md"/>
                        </a:rPr>
                        <a:t>AT</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tcPr>
                </a:tc>
                <a:extLst>
                  <a:ext uri="{0D108BD9-81ED-4DB2-BD59-A6C34878D82A}">
                    <a16:rowId xmlns:a16="http://schemas.microsoft.com/office/drawing/2014/main" val="10005"/>
                  </a:ext>
                </a:extLst>
              </a:tr>
            </a:tbl>
          </a:graphicData>
        </a:graphic>
      </p:graphicFrame>
      <p:sp>
        <p:nvSpPr>
          <p:cNvPr id="27" name="object 8">
            <a:extLst>
              <a:ext uri="{FF2B5EF4-FFF2-40B4-BE49-F238E27FC236}">
                <a16:creationId xmlns:a16="http://schemas.microsoft.com/office/drawing/2014/main" id="{ADA12D8A-2267-4C05-BAA8-4D274E9BAE8A}"/>
              </a:ext>
            </a:extLst>
          </p:cNvPr>
          <p:cNvSpPr txBox="1">
            <a:spLocks noGrp="1"/>
          </p:cNvSpPr>
          <p:nvPr>
            <p:ph type="title"/>
          </p:nvPr>
        </p:nvSpPr>
        <p:spPr>
          <a:xfrm>
            <a:off x="444500" y="889000"/>
            <a:ext cx="63373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26694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2514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4197504016"/>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124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3162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479425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4527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814827"/>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18" name="object 18"/>
          <p:cNvSpPr txBox="1"/>
          <p:nvPr/>
        </p:nvSpPr>
        <p:spPr>
          <a:xfrm>
            <a:off x="2362200" y="2362200"/>
            <a:ext cx="451484"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Toxic</a:t>
            </a:r>
            <a:endParaRPr sz="900" dirty="0">
              <a:latin typeface="HelveticaNeueLTPro-Md"/>
              <a:cs typeface="HelveticaNeueLTPro-Md"/>
            </a:endParaRPr>
          </a:p>
        </p:txBody>
      </p:sp>
      <p:sp>
        <p:nvSpPr>
          <p:cNvPr id="26" name="object 26"/>
          <p:cNvSpPr txBox="1"/>
          <p:nvPr/>
        </p:nvSpPr>
        <p:spPr>
          <a:xfrm>
            <a:off x="615950" y="555988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7" name="object 27"/>
          <p:cNvSpPr txBox="1"/>
          <p:nvPr/>
        </p:nvSpPr>
        <p:spPr>
          <a:xfrm>
            <a:off x="615950" y="2580640"/>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28" name="object 28"/>
          <p:cNvSpPr txBox="1"/>
          <p:nvPr/>
        </p:nvSpPr>
        <p:spPr>
          <a:xfrm>
            <a:off x="2425729" y="2529086"/>
            <a:ext cx="3586895" cy="1128514"/>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R10-</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Flammable.</a:t>
            </a:r>
            <a:endParaRPr lang="en-US" sz="900" spc="5" dirty="0">
              <a:solidFill>
                <a:srgbClr val="1C216F"/>
              </a:solidFill>
              <a:latin typeface="HelveticaNeueLTPro-Md"/>
              <a:cs typeface="HelveticaNeueLTPro-Md"/>
            </a:endParaRPr>
          </a:p>
          <a:p>
            <a:pPr marL="12700">
              <a:lnSpc>
                <a:spcPts val="1040"/>
              </a:lnSpc>
              <a:spcBef>
                <a:spcPts val="100"/>
              </a:spcBef>
            </a:pPr>
            <a:r>
              <a:rPr lang="en-TT" sz="900" spc="5" dirty="0">
                <a:solidFill>
                  <a:srgbClr val="1C216F"/>
                </a:solidFill>
                <a:latin typeface="HelveticaNeueLTPro-Md"/>
                <a:cs typeface="HelveticaNeueLTPro-Md"/>
              </a:rPr>
              <a:t>R45- May cause cancer.</a:t>
            </a:r>
          </a:p>
          <a:p>
            <a:pPr marL="12700">
              <a:lnSpc>
                <a:spcPts val="1040"/>
              </a:lnSpc>
              <a:spcBef>
                <a:spcPts val="100"/>
              </a:spcBef>
            </a:pPr>
            <a:r>
              <a:rPr lang="en-US" sz="900" spc="5" dirty="0">
                <a:solidFill>
                  <a:srgbClr val="1C216F"/>
                </a:solidFill>
                <a:latin typeface="HelveticaNeueLTPro-Md"/>
                <a:cs typeface="HelveticaNeueLTPro-Md"/>
              </a:rPr>
              <a:t>R46- May cause heritable genetic damage.</a:t>
            </a:r>
            <a:endParaRPr lang="en-TT" sz="900" spc="5" dirty="0">
              <a:solidFill>
                <a:srgbClr val="1C216F"/>
              </a:solidFill>
              <a:latin typeface="HelveticaNeueLTPro-Md"/>
              <a:cs typeface="HelveticaNeueLTPro-Md"/>
            </a:endParaRPr>
          </a:p>
          <a:p>
            <a:pPr marL="12700">
              <a:lnSpc>
                <a:spcPts val="1040"/>
              </a:lnSpc>
              <a:spcBef>
                <a:spcPts val="100"/>
              </a:spcBef>
            </a:pPr>
            <a:r>
              <a:rPr lang="en-US" sz="900" spc="5" dirty="0">
                <a:solidFill>
                  <a:srgbClr val="1C216F"/>
                </a:solidFill>
                <a:latin typeface="HelveticaNeueLTPro-Md"/>
                <a:cs typeface="HelveticaNeueLTPro-Md"/>
              </a:rPr>
              <a:t>R42/43- May cause sensitization by inhalation and skin contact.</a:t>
            </a:r>
            <a:endParaRPr lang="en-TT" sz="900" spc="5" dirty="0">
              <a:solidFill>
                <a:srgbClr val="1C216F"/>
              </a:solidFill>
              <a:latin typeface="HelveticaNeueLTPro-Md"/>
              <a:cs typeface="HelveticaNeueLTPro-Md"/>
            </a:endParaRPr>
          </a:p>
          <a:p>
            <a:pPr marL="12700">
              <a:lnSpc>
                <a:spcPts val="1040"/>
              </a:lnSpc>
              <a:spcBef>
                <a:spcPts val="100"/>
              </a:spcBef>
            </a:pPr>
            <a:endParaRPr lang="en-TT" sz="900" spc="5" dirty="0">
              <a:solidFill>
                <a:srgbClr val="1C216F"/>
              </a:solidFill>
              <a:latin typeface="HelveticaNeueLTPro-Md"/>
              <a:cs typeface="HelveticaNeueLTPro-Md"/>
            </a:endParaRPr>
          </a:p>
          <a:p>
            <a:pPr marL="12700">
              <a:lnSpc>
                <a:spcPts val="1040"/>
              </a:lnSpc>
              <a:spcBef>
                <a:spcPts val="100"/>
              </a:spcBef>
            </a:pPr>
            <a:endParaRPr lang="en-TT" sz="900" spc="5" dirty="0">
              <a:solidFill>
                <a:srgbClr val="1C216F"/>
              </a:solidFill>
              <a:latin typeface="HelveticaNeueLTPro-Md"/>
              <a:cs typeface="HelveticaNeueLTPro-Md"/>
            </a:endParaRPr>
          </a:p>
          <a:p>
            <a:pPr marL="12700">
              <a:lnSpc>
                <a:spcPts val="1040"/>
              </a:lnSpc>
              <a:spcBef>
                <a:spcPts val="100"/>
              </a:spcBef>
            </a:pPr>
            <a:endParaRPr lang="en-TT" sz="900" spc="5" dirty="0">
              <a:solidFill>
                <a:srgbClr val="1C216F"/>
              </a:solidFill>
              <a:latin typeface="HelveticaNeueLTPro-Md"/>
              <a:cs typeface="HelveticaNeueLTPro-Md"/>
            </a:endParaRPr>
          </a:p>
          <a:p>
            <a:pPr marL="12700">
              <a:lnSpc>
                <a:spcPts val="1040"/>
              </a:lnSpc>
              <a:spcBef>
                <a:spcPts val="100"/>
              </a:spcBef>
            </a:pPr>
            <a:endParaRPr sz="900" dirty="0">
              <a:latin typeface="HelveticaNeueLTPro-Md"/>
              <a:cs typeface="HelveticaNeueLTPro-Md"/>
            </a:endParaRP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20040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31" name="object 31"/>
          <p:cNvSpPr txBox="1"/>
          <p:nvPr/>
        </p:nvSpPr>
        <p:spPr>
          <a:xfrm>
            <a:off x="2425730" y="3164841"/>
            <a:ext cx="4592955" cy="1243930"/>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002060"/>
                </a:solidFill>
                <a:latin typeface="HelveticaNeueLTPro-Md"/>
                <a:cs typeface="HelveticaNeueLTPro-Md"/>
              </a:rPr>
              <a:t>S53- Avoid exposure - obtain special instructions before use.</a:t>
            </a:r>
            <a:endParaRPr lang="en-US" sz="900" spc="5" dirty="0">
              <a:solidFill>
                <a:srgbClr val="002060"/>
              </a:solidFill>
              <a:latin typeface="HelveticaNeueLTPro-Md"/>
              <a:cs typeface="HelveticaNeueLTPro-Md"/>
            </a:endParaRPr>
          </a:p>
          <a:p>
            <a:pPr marL="12700">
              <a:lnSpc>
                <a:spcPts val="1040"/>
              </a:lnSpc>
              <a:spcBef>
                <a:spcPts val="100"/>
              </a:spcBef>
            </a:pPr>
            <a:r>
              <a:rPr lang="en-US" sz="900" spc="5" dirty="0">
                <a:solidFill>
                  <a:srgbClr val="002060"/>
                </a:solidFill>
                <a:latin typeface="HelveticaNeueLTPro-Md"/>
                <a:cs typeface="HelveticaNeueLTPro-Md"/>
              </a:rPr>
              <a:t>S2- Keep out of the reach of children.</a:t>
            </a:r>
          </a:p>
          <a:p>
            <a:pPr marL="12700">
              <a:lnSpc>
                <a:spcPts val="1040"/>
              </a:lnSpc>
              <a:spcBef>
                <a:spcPts val="100"/>
              </a:spcBef>
            </a:pPr>
            <a:r>
              <a:rPr lang="en-US" sz="900" spc="5" dirty="0">
                <a:solidFill>
                  <a:srgbClr val="002060"/>
                </a:solidFill>
                <a:latin typeface="HelveticaNeueLTPro-Md"/>
                <a:cs typeface="HelveticaNeueLTPro-Md"/>
              </a:rPr>
              <a:t>S23- Do not breathe [***].</a:t>
            </a:r>
          </a:p>
          <a:p>
            <a:pPr marL="12700">
              <a:lnSpc>
                <a:spcPts val="1040"/>
              </a:lnSpc>
              <a:spcBef>
                <a:spcPts val="100"/>
              </a:spcBef>
            </a:pPr>
            <a:r>
              <a:rPr lang="en-US" sz="900" spc="5" dirty="0">
                <a:solidFill>
                  <a:srgbClr val="002060"/>
                </a:solidFill>
                <a:latin typeface="HelveticaNeueLTPro-Md"/>
                <a:cs typeface="HelveticaNeueLTPro-Md"/>
              </a:rPr>
              <a:t>S24- Avoid contact with skin.</a:t>
            </a:r>
          </a:p>
          <a:p>
            <a:pPr marL="12700">
              <a:lnSpc>
                <a:spcPts val="1040"/>
              </a:lnSpc>
              <a:spcBef>
                <a:spcPts val="100"/>
              </a:spcBef>
            </a:pPr>
            <a:r>
              <a:rPr lang="en-US" sz="900" spc="5" dirty="0">
                <a:solidFill>
                  <a:srgbClr val="002060"/>
                </a:solidFill>
                <a:latin typeface="HelveticaNeueLTPro-Md"/>
                <a:cs typeface="HelveticaNeueLTPro-Md"/>
              </a:rPr>
              <a:t>S37- Wear suitable gloves.</a:t>
            </a:r>
          </a:p>
          <a:p>
            <a:pPr marL="12700">
              <a:lnSpc>
                <a:spcPts val="1040"/>
              </a:lnSpc>
              <a:spcBef>
                <a:spcPts val="100"/>
              </a:spcBef>
            </a:pPr>
            <a:r>
              <a:rPr lang="en-US" sz="900" spc="5" dirty="0">
                <a:solidFill>
                  <a:srgbClr val="002060"/>
                </a:solidFill>
                <a:latin typeface="HelveticaNeueLTPro-Md"/>
                <a:cs typeface="HelveticaNeueLTPro-Md"/>
              </a:rPr>
              <a:t>S45- In case of accident or if you feel unwell, seek medical advice immediately (show the label where possible).</a:t>
            </a:r>
          </a:p>
          <a:p>
            <a:pPr marL="12700">
              <a:lnSpc>
                <a:spcPts val="1040"/>
              </a:lnSpc>
              <a:spcBef>
                <a:spcPts val="100"/>
              </a:spcBef>
            </a:pPr>
            <a:r>
              <a:rPr lang="en-US" sz="900" dirty="0">
                <a:solidFill>
                  <a:srgbClr val="002060"/>
                </a:solidFill>
                <a:latin typeface="HelveticaNeueLTPro-Md"/>
                <a:cs typeface="HelveticaNeueLTPro-Md"/>
              </a:rPr>
              <a:t>S63- In case of accident by inhalation: remove casualty to fresh air and keep at rest.</a:t>
            </a:r>
            <a:endParaRPr sz="900" dirty="0">
              <a:solidFill>
                <a:srgbClr val="002060"/>
              </a:solidFill>
              <a:latin typeface="HelveticaNeueLTPro-Md"/>
              <a:cs typeface="HelveticaNeueLTPro-Md"/>
            </a:endParaRPr>
          </a:p>
          <a:p>
            <a:pPr marL="12700">
              <a:lnSpc>
                <a:spcPts val="1000"/>
              </a:lnSpc>
            </a:pPr>
            <a:r>
              <a:rPr sz="900" spc="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p:txBody>
      </p:sp>
      <p:sp>
        <p:nvSpPr>
          <p:cNvPr id="32" name="object 32"/>
          <p:cNvSpPr txBox="1"/>
          <p:nvPr/>
        </p:nvSpPr>
        <p:spPr>
          <a:xfrm>
            <a:off x="615950" y="44055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30" y="4343400"/>
            <a:ext cx="4279870" cy="461665"/>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phthalic anhydride</a:t>
            </a:r>
          </a:p>
          <a:p>
            <a:pPr marL="12700" marR="5080" indent="-635">
              <a:lnSpc>
                <a:spcPts val="1000"/>
              </a:lnSpc>
              <a:spcBef>
                <a:spcPts val="200"/>
              </a:spcBef>
            </a:pPr>
            <a:r>
              <a:rPr lang="en-TT" sz="900" spc="25" dirty="0">
                <a:solidFill>
                  <a:srgbClr val="1C216F"/>
                </a:solidFill>
                <a:latin typeface="HelveticaNeueLTPro-Md"/>
                <a:cs typeface="HelveticaNeueLTPro-Md"/>
              </a:rPr>
              <a:t>Solvent naphtha (petroleum), light </a:t>
            </a:r>
            <a:r>
              <a:rPr lang="en-TT" sz="900" spc="25" dirty="0" err="1">
                <a:solidFill>
                  <a:srgbClr val="1C216F"/>
                </a:solidFill>
                <a:latin typeface="HelveticaNeueLTPro-Md"/>
                <a:cs typeface="HelveticaNeueLTPro-Md"/>
              </a:rPr>
              <a:t>arom</a:t>
            </a:r>
            <a:r>
              <a:rPr lang="en-TT" sz="900" spc="25" dirty="0">
                <a:solidFill>
                  <a:srgbClr val="1C216F"/>
                </a:solidFill>
                <a:latin typeface="HelveticaNeueLTPro-Md"/>
                <a:cs typeface="HelveticaNeueLTPro-Md"/>
              </a:rPr>
              <a:t>. </a:t>
            </a:r>
          </a:p>
          <a:p>
            <a:pPr marL="12700" marR="5080" indent="-635">
              <a:lnSpc>
                <a:spcPts val="1000"/>
              </a:lnSpc>
              <a:spcBef>
                <a:spcPts val="200"/>
              </a:spcBef>
            </a:pPr>
            <a:r>
              <a:rPr lang="en-TT" sz="900" spc="25" dirty="0">
                <a:solidFill>
                  <a:srgbClr val="1C216F"/>
                </a:solidFill>
                <a:latin typeface="HelveticaNeueLTPro-Md"/>
                <a:cs typeface="HelveticaNeueLTPro-Md"/>
              </a:rPr>
              <a:t>Stoddard solvent</a:t>
            </a:r>
          </a:p>
        </p:txBody>
      </p:sp>
      <p:sp>
        <p:nvSpPr>
          <p:cNvPr id="34" name="object 34"/>
          <p:cNvSpPr txBox="1"/>
          <p:nvPr/>
        </p:nvSpPr>
        <p:spPr>
          <a:xfrm>
            <a:off x="615950" y="488357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35" name="object 35"/>
          <p:cNvSpPr txBox="1"/>
          <p:nvPr/>
        </p:nvSpPr>
        <p:spPr>
          <a:xfrm>
            <a:off x="2425730" y="488357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231F20"/>
                </a:solidFill>
                <a:latin typeface="Helvetica Neue LT Pro 75"/>
                <a:cs typeface="Helvetica Neue LT Pro 75"/>
              </a:rPr>
              <a:t>2</a:t>
            </a:r>
            <a:endParaRPr sz="2300">
              <a:latin typeface="Helvetica Neue LT Pro 75"/>
              <a:cs typeface="Helvetica Neue LT Pro 75"/>
            </a:endParaRPr>
          </a:p>
        </p:txBody>
      </p:sp>
      <p:grpSp>
        <p:nvGrpSpPr>
          <p:cNvPr id="38" name="object 38"/>
          <p:cNvGrpSpPr/>
          <p:nvPr/>
        </p:nvGrpSpPr>
        <p:grpSpPr>
          <a:xfrm>
            <a:off x="2581243" y="569933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6366480"/>
            <a:ext cx="1058545" cy="320601"/>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r>
              <a:rPr lang="en-US" sz="2300" dirty="0">
                <a:latin typeface="Helvetica Neue LT Pro 75"/>
                <a:cs typeface="Helvetica Neue LT Pro 75"/>
              </a:rPr>
              <a:t>  </a:t>
            </a: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614547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608566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11</a:t>
            </a:fld>
            <a:endParaRPr dirty="0"/>
          </a:p>
        </p:txBody>
      </p:sp>
      <p:sp>
        <p:nvSpPr>
          <p:cNvPr id="48" name="object 48"/>
          <p:cNvSpPr txBox="1"/>
          <p:nvPr/>
        </p:nvSpPr>
        <p:spPr>
          <a:xfrm>
            <a:off x="4146550" y="68580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49" name="object 49"/>
          <p:cNvSpPr txBox="1"/>
          <p:nvPr/>
        </p:nvSpPr>
        <p:spPr>
          <a:xfrm>
            <a:off x="3753534" y="5705684"/>
            <a:ext cx="818466"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lang="en-US" sz="900" spc="15" dirty="0">
                <a:solidFill>
                  <a:srgbClr val="1C216F"/>
                </a:solidFill>
                <a:latin typeface="HelveticaNeueLTPro-Md"/>
                <a:cs typeface="HelveticaNeueLTPro-Md"/>
              </a:rPr>
              <a:t>m</a:t>
            </a:r>
            <a:r>
              <a:rPr sz="900" spc="10" dirty="0">
                <a:solidFill>
                  <a:srgbClr val="1C216F"/>
                </a:solidFill>
                <a:latin typeface="HelveticaNeueLTPro-Md"/>
                <a:cs typeface="HelveticaNeueLTPro-Md"/>
              </a:rPr>
              <a:t>ma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dirty="0">
              <a:latin typeface="HelveticaNeueLTPro-Md"/>
              <a:cs typeface="HelveticaNeueLTPro-Md"/>
            </a:endParaRPr>
          </a:p>
        </p:txBody>
      </p:sp>
      <p:sp>
        <p:nvSpPr>
          <p:cNvPr id="50" name="object 50"/>
          <p:cNvSpPr txBox="1"/>
          <p:nvPr/>
        </p:nvSpPr>
        <p:spPr>
          <a:xfrm>
            <a:off x="4114800" y="6151822"/>
            <a:ext cx="1195775"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pic>
        <p:nvPicPr>
          <p:cNvPr id="53" name="pic">
            <a:extLst>
              <a:ext uri="{FF2B5EF4-FFF2-40B4-BE49-F238E27FC236}">
                <a16:creationId xmlns:a16="http://schemas.microsoft.com/office/drawing/2014/main" id="{BC857808-9F5E-4AB3-9493-C2F3A720629E}"/>
              </a:ext>
            </a:extLst>
          </p:cNvPr>
          <p:cNvPicPr/>
          <p:nvPr/>
        </p:nvPicPr>
        <p:blipFill>
          <a:blip r:embed="rId2"/>
          <a:stretch>
            <a:fillRect/>
          </a:stretch>
        </p:blipFill>
        <p:spPr>
          <a:xfrm>
            <a:off x="2376470" y="1600200"/>
            <a:ext cx="823930" cy="734952"/>
          </a:xfrm>
          <a:prstGeom prst="rect">
            <a:avLst/>
          </a:prstGeom>
        </p:spPr>
      </p:pic>
      <p:sp>
        <p:nvSpPr>
          <p:cNvPr id="51" name="object 8">
            <a:extLst>
              <a:ext uri="{FF2B5EF4-FFF2-40B4-BE49-F238E27FC236}">
                <a16:creationId xmlns:a16="http://schemas.microsoft.com/office/drawing/2014/main" id="{CF751F84-006C-4C86-80AE-B1680BA02FC0}"/>
              </a:ext>
            </a:extLst>
          </p:cNvPr>
          <p:cNvSpPr txBox="1">
            <a:spLocks noGrp="1"/>
          </p:cNvSpPr>
          <p:nvPr>
            <p:ph type="title"/>
          </p:nvPr>
        </p:nvSpPr>
        <p:spPr>
          <a:xfrm>
            <a:off x="444500" y="889000"/>
            <a:ext cx="58039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499" y="888380"/>
            <a:ext cx="5444439" cy="378309"/>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
        <p:nvSpPr>
          <p:cNvPr id="9" name="object 9"/>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57200" y="6324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dirty="0">
              <a:latin typeface="Helvetica Neue LT Pro 75"/>
              <a:cs typeface="Helvetica Neue LT Pro 75"/>
            </a:endParaRPr>
          </a:p>
        </p:txBody>
      </p:sp>
      <p:sp>
        <p:nvSpPr>
          <p:cNvPr id="11" name="object 11"/>
          <p:cNvSpPr txBox="1"/>
          <p:nvPr/>
        </p:nvSpPr>
        <p:spPr>
          <a:xfrm>
            <a:off x="615950" y="1674534"/>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p:txBody>
      </p:sp>
      <p:sp>
        <p:nvSpPr>
          <p:cNvPr id="13" name="object 13"/>
          <p:cNvSpPr txBox="1"/>
          <p:nvPr/>
        </p:nvSpPr>
        <p:spPr>
          <a:xfrm>
            <a:off x="2666948" y="1852334"/>
            <a:ext cx="2819451" cy="846386"/>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ANTICORROSIVE PRIMER </a:t>
            </a:r>
          </a:p>
          <a:p>
            <a:pPr marL="12700" marR="5080">
              <a:lnSpc>
                <a:spcPts val="1000"/>
              </a:lnSpc>
              <a:spcBef>
                <a:spcPts val="200"/>
              </a:spcBef>
            </a:pPr>
            <a:r>
              <a:rPr lang="en-TT" sz="900" spc="5" dirty="0">
                <a:solidFill>
                  <a:srgbClr val="1C216F"/>
                </a:solidFill>
                <a:latin typeface="HelveticaNeueLTPro-Md"/>
                <a:cs typeface="HelveticaNeueLTPro-Md"/>
              </a:rPr>
              <a:t>P113347</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725170">
              <a:lnSpc>
                <a:spcPts val="1000"/>
              </a:lnSpc>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725170">
              <a:lnSpc>
                <a:spcPts val="1000"/>
              </a:lnSpc>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endParaRPr lang="en-US" sz="900" spc="5" dirty="0">
              <a:solidFill>
                <a:srgbClr val="1C216F"/>
              </a:solidFill>
              <a:latin typeface="HelveticaNeueLTPro-Md"/>
              <a:cs typeface="HelveticaNeueLTPro-Md"/>
            </a:endParaRPr>
          </a:p>
          <a:p>
            <a:pPr marL="12700" marR="725170">
              <a:lnSpc>
                <a:spcPts val="1000"/>
              </a:lnSpc>
            </a:pP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81713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5128196"/>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5128196"/>
            <a:ext cx="3925570" cy="1038746"/>
          </a:xfrm>
          <a:prstGeom prst="rect">
            <a:avLst/>
          </a:prstGeom>
        </p:spPr>
        <p:txBody>
          <a:bodyPr vert="horz" wrap="square" lIns="0" tIns="12700" rIns="0" bIns="0" rtlCol="0">
            <a:spAutoFit/>
          </a:bodyPr>
          <a:lstStyle/>
          <a:p>
            <a:pPr marL="12700">
              <a:lnSpc>
                <a:spcPts val="1040"/>
              </a:lnSpc>
              <a:spcBef>
                <a:spcPts val="100"/>
              </a:spcBef>
            </a:pPr>
            <a:r>
              <a:rPr lang="en-TT" sz="900" spc="10" dirty="0">
                <a:solidFill>
                  <a:srgbClr val="002060"/>
                </a:solidFill>
                <a:latin typeface="HelveticaNeueLTPro-Md"/>
                <a:cs typeface="HelveticaNeueLTPro-Md"/>
              </a:rPr>
              <a:t>Toxic</a:t>
            </a:r>
            <a:endParaRPr sz="900" dirty="0">
              <a:solidFill>
                <a:srgbClr val="002060"/>
              </a:solidFill>
              <a:latin typeface="HelveticaNeueLTPro-Md"/>
              <a:cs typeface="HelveticaNeueLTPro-Md"/>
            </a:endParaRPr>
          </a:p>
          <a:p>
            <a:pPr marL="12700">
              <a:lnSpc>
                <a:spcPts val="1000"/>
              </a:lnSpc>
            </a:pPr>
            <a:r>
              <a:rPr sz="900" spc="-5" dirty="0">
                <a:solidFill>
                  <a:srgbClr val="002060"/>
                </a:solidFill>
                <a:latin typeface="HelveticaNeueLTPro-Md"/>
                <a:cs typeface="HelveticaNeueLTPro-Md"/>
              </a:rPr>
              <a:t>R10-</a:t>
            </a:r>
            <a:r>
              <a:rPr sz="900" spc="-35" dirty="0">
                <a:solidFill>
                  <a:srgbClr val="002060"/>
                </a:solidFill>
                <a:latin typeface="HelveticaNeueLTPro-Md"/>
                <a:cs typeface="HelveticaNeueLTPro-Md"/>
              </a:rPr>
              <a:t> </a:t>
            </a:r>
            <a:r>
              <a:rPr sz="900" spc="5" dirty="0">
                <a:solidFill>
                  <a:srgbClr val="002060"/>
                </a:solidFill>
                <a:latin typeface="HelveticaNeueLTPro-Md"/>
                <a:cs typeface="HelveticaNeueLTPro-Md"/>
              </a:rPr>
              <a:t>Flammable.</a:t>
            </a:r>
            <a:endParaRPr lang="en-US" sz="900" spc="5" dirty="0">
              <a:solidFill>
                <a:srgbClr val="002060"/>
              </a:solidFill>
              <a:latin typeface="HelveticaNeueLTPro-Md"/>
              <a:cs typeface="HelveticaNeueLTPro-Md"/>
            </a:endParaRPr>
          </a:p>
          <a:p>
            <a:pPr marL="12700">
              <a:lnSpc>
                <a:spcPts val="1000"/>
              </a:lnSpc>
            </a:pPr>
            <a:r>
              <a:rPr lang="en-TT" sz="900" spc="5" dirty="0">
                <a:solidFill>
                  <a:srgbClr val="002060"/>
                </a:solidFill>
                <a:latin typeface="HelveticaNeueLTPro-Md"/>
                <a:cs typeface="HelveticaNeueLTPro-Md"/>
              </a:rPr>
              <a:t>R45- May cause cancer</a:t>
            </a:r>
          </a:p>
          <a:p>
            <a:pPr marL="12700">
              <a:lnSpc>
                <a:spcPts val="1000"/>
              </a:lnSpc>
            </a:pPr>
            <a:r>
              <a:rPr lang="en-US" sz="900" dirty="0">
                <a:solidFill>
                  <a:srgbClr val="002060"/>
                </a:solidFill>
                <a:latin typeface="HelveticaNeueLTPro-Md"/>
                <a:cs typeface="HelveticaNeueLTPro-Md"/>
              </a:rPr>
              <a:t>R46- May cause heritable genetic damage.</a:t>
            </a:r>
          </a:p>
          <a:p>
            <a:pPr marL="12700">
              <a:lnSpc>
                <a:spcPts val="1000"/>
              </a:lnSpc>
            </a:pPr>
            <a:r>
              <a:rPr lang="en-US" sz="900" dirty="0">
                <a:solidFill>
                  <a:srgbClr val="002060"/>
                </a:solidFill>
                <a:latin typeface="HelveticaNeueLTPro-Md"/>
                <a:cs typeface="HelveticaNeueLTPro-Md"/>
              </a:rPr>
              <a:t>R42/43- May cause sensitization by inhalation and skin contact.</a:t>
            </a:r>
            <a:endParaRPr sz="900" dirty="0">
              <a:solidFill>
                <a:srgbClr val="002060"/>
              </a:solidFill>
              <a:latin typeface="HelveticaNeueLTPro-Md"/>
              <a:cs typeface="HelveticaNeueLTPro-Md"/>
            </a:endParaRPr>
          </a:p>
          <a:p>
            <a:pPr marL="12700">
              <a:lnSpc>
                <a:spcPts val="940"/>
              </a:lnSpc>
            </a:pPr>
            <a:r>
              <a:rPr sz="900" spc="5" dirty="0">
                <a:solidFill>
                  <a:srgbClr val="002060"/>
                </a:solidFill>
                <a:latin typeface="HelveticaNeueLTPro-Md"/>
                <a:cs typeface="HelveticaNeueLTPro-Md"/>
              </a:rPr>
              <a:t>Flammable.</a:t>
            </a:r>
            <a:endParaRPr sz="900" dirty="0">
              <a:solidFill>
                <a:srgbClr val="002060"/>
              </a:solidFill>
              <a:latin typeface="HelveticaNeueLTPro-Md"/>
              <a:cs typeface="HelveticaNeueLTPro-Md"/>
            </a:endParaRPr>
          </a:p>
          <a:p>
            <a:pPr marL="12700" marR="5080">
              <a:lnSpc>
                <a:spcPts val="1000"/>
              </a:lnSpc>
              <a:spcBef>
                <a:spcPts val="60"/>
              </a:spcBef>
            </a:pPr>
            <a:r>
              <a:rPr sz="900" spc="5" dirty="0">
                <a:solidFill>
                  <a:srgbClr val="002060"/>
                </a:solidFill>
                <a:latin typeface="HelveticaNeueLTPro-Md"/>
                <a:cs typeface="HelveticaNeueLTPro-Md"/>
              </a:rPr>
              <a:t>Harmful </a:t>
            </a:r>
            <a:r>
              <a:rPr sz="900" spc="-5" dirty="0">
                <a:solidFill>
                  <a:srgbClr val="002060"/>
                </a:solidFill>
                <a:latin typeface="HelveticaNeueLTPro-Md"/>
                <a:cs typeface="HelveticaNeueLTPro-Md"/>
              </a:rPr>
              <a:t>by</a:t>
            </a:r>
            <a:r>
              <a:rPr sz="900" spc="5" dirty="0">
                <a:solidFill>
                  <a:srgbClr val="002060"/>
                </a:solidFill>
                <a:latin typeface="HelveticaNeueLTPro-Md"/>
                <a:cs typeface="HelveticaNeueLTPro-Md"/>
              </a:rPr>
              <a:t> inhalation</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and </a:t>
            </a:r>
            <a:r>
              <a:rPr sz="900" dirty="0">
                <a:solidFill>
                  <a:srgbClr val="002060"/>
                </a:solidFill>
                <a:latin typeface="HelveticaNeueLTPro-Md"/>
                <a:cs typeface="HelveticaNeueLTPro-Md"/>
              </a:rPr>
              <a:t>in</a:t>
            </a:r>
            <a:r>
              <a:rPr sz="900" spc="5" dirty="0">
                <a:solidFill>
                  <a:srgbClr val="002060"/>
                </a:solidFill>
                <a:latin typeface="HelveticaNeueLTPro-Md"/>
                <a:cs typeface="HelveticaNeueLTPro-Md"/>
              </a:rPr>
              <a:t> contact</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with</a:t>
            </a:r>
            <a:r>
              <a:rPr sz="900" spc="5" dirty="0">
                <a:solidFill>
                  <a:srgbClr val="002060"/>
                </a:solidFill>
                <a:latin typeface="HelveticaNeueLTPro-Md"/>
                <a:cs typeface="HelveticaNeueLTPro-Md"/>
              </a:rPr>
              <a:t> skin. Irritating</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to</a:t>
            </a:r>
            <a:r>
              <a:rPr sz="900" spc="5" dirty="0">
                <a:solidFill>
                  <a:srgbClr val="002060"/>
                </a:solidFill>
                <a:latin typeface="HelveticaNeueLTPro-Md"/>
                <a:cs typeface="HelveticaNeueLTPro-Md"/>
              </a:rPr>
              <a:t> </a:t>
            </a:r>
            <a:r>
              <a:rPr sz="900" dirty="0">
                <a:solidFill>
                  <a:srgbClr val="002060"/>
                </a:solidFill>
                <a:latin typeface="HelveticaNeueLTPro-Md"/>
                <a:cs typeface="HelveticaNeueLTPro-Md"/>
              </a:rPr>
              <a:t>eyes</a:t>
            </a:r>
            <a:r>
              <a:rPr sz="900" spc="5" dirty="0">
                <a:solidFill>
                  <a:srgbClr val="002060"/>
                </a:solidFill>
                <a:latin typeface="HelveticaNeueLTPro-Md"/>
                <a:cs typeface="HelveticaNeueLTPro-Md"/>
              </a:rPr>
              <a:t> and</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skin. </a:t>
            </a:r>
            <a:r>
              <a:rPr sz="900" spc="-235" dirty="0">
                <a:solidFill>
                  <a:srgbClr val="002060"/>
                </a:solidFill>
                <a:latin typeface="HelveticaNeueLTPro-Md"/>
                <a:cs typeface="HelveticaNeueLTPro-Md"/>
              </a:rPr>
              <a:t> </a:t>
            </a:r>
            <a:r>
              <a:rPr sz="900" spc="5" dirty="0">
                <a:solidFill>
                  <a:srgbClr val="002060"/>
                </a:solidFill>
                <a:latin typeface="HelveticaNeueLTPro-Md"/>
                <a:cs typeface="HelveticaNeueLTPro-Md"/>
              </a:rPr>
              <a:t>None</a:t>
            </a:r>
            <a:r>
              <a:rPr sz="900" spc="-5" dirty="0">
                <a:solidFill>
                  <a:srgbClr val="002060"/>
                </a:solidFill>
                <a:latin typeface="HelveticaNeueLTPro-Md"/>
                <a:cs typeface="HelveticaNeueLTPro-Md"/>
              </a:rPr>
              <a:t> </a:t>
            </a:r>
            <a:r>
              <a:rPr sz="900" spc="5" dirty="0">
                <a:solidFill>
                  <a:srgbClr val="002060"/>
                </a:solidFill>
                <a:latin typeface="HelveticaNeueLTPro-Md"/>
                <a:cs typeface="HelveticaNeueLTPro-Md"/>
              </a:rPr>
              <a:t>known.</a:t>
            </a:r>
            <a:endParaRPr sz="900" dirty="0">
              <a:solidFill>
                <a:srgbClr val="002060"/>
              </a:solidFill>
              <a:latin typeface="HelveticaNeueLTPro-Md"/>
              <a:cs typeface="HelveticaNeueLTPro-Md"/>
            </a:endParaRPr>
          </a:p>
        </p:txBody>
      </p:sp>
      <p:sp>
        <p:nvSpPr>
          <p:cNvPr id="17" name="object 17"/>
          <p:cNvSpPr txBox="1"/>
          <p:nvPr/>
        </p:nvSpPr>
        <p:spPr>
          <a:xfrm>
            <a:off x="615950" y="5755641"/>
            <a:ext cx="1494790" cy="416559"/>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14419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465781333"/>
              </p:ext>
            </p:extLst>
          </p:nvPr>
        </p:nvGraphicFramePr>
        <p:xfrm>
          <a:off x="457200" y="6553200"/>
          <a:ext cx="6692263" cy="232283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002060"/>
                          </a:solidFill>
                          <a:latin typeface="HelveticaNeueLTPro-Md"/>
                          <a:cs typeface="HelveticaNeueLTPro-Md"/>
                        </a:rPr>
                        <a:t>Substance/preparation:</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002060"/>
                          </a:solidFill>
                          <a:latin typeface="HelveticaNeueLTPro-Md"/>
                          <a:cs typeface="HelveticaNeueLTPro-Md"/>
                        </a:rPr>
                        <a:t>Mixture</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solidFill>
                          <a:srgbClr val="002060"/>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002060"/>
                          </a:solidFill>
                          <a:latin typeface="HelveticaNeueLTPro-Md"/>
                          <a:cs typeface="HelveticaNeueLTPro-Md"/>
                        </a:rPr>
                        <a:t>Ingredient</a:t>
                      </a:r>
                      <a:r>
                        <a:rPr sz="900" spc="-35" dirty="0">
                          <a:solidFill>
                            <a:srgbClr val="002060"/>
                          </a:solidFill>
                          <a:latin typeface="HelveticaNeueLTPro-Md"/>
                          <a:cs typeface="HelveticaNeueLTPro-Md"/>
                        </a:rPr>
                        <a:t> </a:t>
                      </a:r>
                      <a:r>
                        <a:rPr sz="900" spc="5" dirty="0">
                          <a:solidFill>
                            <a:srgbClr val="002060"/>
                          </a:solidFill>
                          <a:latin typeface="HelveticaNeueLTPro-Md"/>
                          <a:cs typeface="HelveticaNeueLTPro-Md"/>
                        </a:rPr>
                        <a:t>name</a:t>
                      </a:r>
                      <a:endParaRPr sz="90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002060"/>
                          </a:solidFill>
                          <a:latin typeface="HelveticaNeueLTPro-Md"/>
                          <a:cs typeface="HelveticaNeueLTPro-Md"/>
                        </a:rPr>
                        <a:t>CAS</a:t>
                      </a:r>
                      <a:r>
                        <a:rPr sz="900" spc="-45" dirty="0">
                          <a:solidFill>
                            <a:srgbClr val="002060"/>
                          </a:solidFill>
                          <a:latin typeface="HelveticaNeueLTPro-Md"/>
                          <a:cs typeface="HelveticaNeueLTPro-Md"/>
                        </a:rPr>
                        <a:t> </a:t>
                      </a:r>
                      <a:r>
                        <a:rPr sz="900" spc="5" dirty="0">
                          <a:solidFill>
                            <a:srgbClr val="002060"/>
                          </a:solidFill>
                          <a:latin typeface="HelveticaNeueLTPro-Md"/>
                          <a:cs typeface="HelveticaNeueLTPro-Md"/>
                        </a:rPr>
                        <a:t>number</a:t>
                      </a:r>
                      <a:endParaRPr sz="900" dirty="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002060"/>
                          </a:solidFill>
                          <a:latin typeface="HelveticaNeueLTPro-Md"/>
                          <a:cs typeface="HelveticaNeueLTPro-Md"/>
                        </a:rPr>
                        <a:t>%</a:t>
                      </a: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TT" sz="900" dirty="0">
                          <a:solidFill>
                            <a:srgbClr val="002060"/>
                          </a:solidFill>
                          <a:latin typeface="HelveticaNeueLTPro-Md"/>
                          <a:cs typeface="HelveticaNeueLTPro-Md"/>
                        </a:rPr>
                        <a:t>Solvent naphtha (petroleum), medium </a:t>
                      </a:r>
                      <a:r>
                        <a:rPr lang="en-TT" sz="900" dirty="0" err="1">
                          <a:solidFill>
                            <a:srgbClr val="002060"/>
                          </a:solidFill>
                          <a:latin typeface="HelveticaNeueLTPro-Md"/>
                          <a:cs typeface="HelveticaNeueLTPro-Md"/>
                        </a:rPr>
                        <a:t>aliph</a:t>
                      </a:r>
                      <a:r>
                        <a:rPr lang="en-TT" sz="900" dirty="0">
                          <a:solidFill>
                            <a:srgbClr val="002060"/>
                          </a:solidFill>
                          <a:latin typeface="HelveticaNeueLTPro-Md"/>
                          <a:cs typeface="HelveticaNeueLTPro-Md"/>
                        </a:rPr>
                        <a:t>.</a:t>
                      </a:r>
                    </a:p>
                    <a:p>
                      <a:pPr marL="171450">
                        <a:lnSpc>
                          <a:spcPts val="969"/>
                        </a:lnSpc>
                        <a:spcBef>
                          <a:spcPts val="425"/>
                        </a:spcBef>
                      </a:pPr>
                      <a:r>
                        <a:rPr lang="en-TT" sz="900" dirty="0">
                          <a:solidFill>
                            <a:srgbClr val="002060"/>
                          </a:solidFill>
                          <a:latin typeface="HelveticaNeueLTPro-Md"/>
                          <a:cs typeface="HelveticaNeueLTPro-Md"/>
                        </a:rPr>
                        <a:t>Diiron trioxide</a:t>
                      </a:r>
                    </a:p>
                    <a:p>
                      <a:pPr marL="171450">
                        <a:lnSpc>
                          <a:spcPts val="969"/>
                        </a:lnSpc>
                        <a:spcBef>
                          <a:spcPts val="425"/>
                        </a:spcBef>
                      </a:pPr>
                      <a:r>
                        <a:rPr lang="en-TT" sz="900" dirty="0">
                          <a:solidFill>
                            <a:srgbClr val="002060"/>
                          </a:solidFill>
                          <a:latin typeface="HelveticaNeueLTPro-Md"/>
                          <a:cs typeface="HelveticaNeueLTPro-Md"/>
                        </a:rPr>
                        <a:t>phthalic anhydride</a:t>
                      </a:r>
                    </a:p>
                    <a:p>
                      <a:pPr marL="171450">
                        <a:lnSpc>
                          <a:spcPts val="969"/>
                        </a:lnSpc>
                        <a:spcBef>
                          <a:spcPts val="425"/>
                        </a:spcBef>
                      </a:pPr>
                      <a:r>
                        <a:rPr lang="en-TT" sz="900" dirty="0">
                          <a:solidFill>
                            <a:srgbClr val="002060"/>
                          </a:solidFill>
                          <a:latin typeface="HelveticaNeueLTPro-Md"/>
                          <a:cs typeface="HelveticaNeueLTPro-Md"/>
                        </a:rPr>
                        <a:t>Solvent naphtha (petroleum), light </a:t>
                      </a:r>
                      <a:r>
                        <a:rPr lang="en-TT" sz="900" dirty="0" err="1">
                          <a:solidFill>
                            <a:srgbClr val="002060"/>
                          </a:solidFill>
                          <a:latin typeface="HelveticaNeueLTPro-Md"/>
                          <a:cs typeface="HelveticaNeueLTPro-Md"/>
                        </a:rPr>
                        <a:t>arom</a:t>
                      </a:r>
                      <a:r>
                        <a:rPr lang="en-TT" sz="900" dirty="0">
                          <a:solidFill>
                            <a:srgbClr val="002060"/>
                          </a:solidFill>
                          <a:latin typeface="HelveticaNeueLTPro-Md"/>
                          <a:cs typeface="HelveticaNeueLTPro-Md"/>
                        </a:rPr>
                        <a:t>.</a:t>
                      </a:r>
                    </a:p>
                    <a:p>
                      <a:pPr marL="171450">
                        <a:lnSpc>
                          <a:spcPts val="969"/>
                        </a:lnSpc>
                        <a:spcBef>
                          <a:spcPts val="425"/>
                        </a:spcBef>
                      </a:pPr>
                      <a:r>
                        <a:rPr lang="en-TT" sz="900" dirty="0">
                          <a:solidFill>
                            <a:srgbClr val="002060"/>
                          </a:solidFill>
                          <a:latin typeface="HelveticaNeueLTPro-Md"/>
                          <a:cs typeface="HelveticaNeueLTPro-Md"/>
                        </a:rPr>
                        <a:t>Pentaerythritol</a:t>
                      </a:r>
                    </a:p>
                    <a:p>
                      <a:pPr marL="171450">
                        <a:lnSpc>
                          <a:spcPts val="969"/>
                        </a:lnSpc>
                        <a:spcBef>
                          <a:spcPts val="425"/>
                        </a:spcBef>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002060"/>
                          </a:solidFill>
                          <a:latin typeface="HelveticaNeueLTPro-Md"/>
                          <a:cs typeface="HelveticaNeueLTPro-Md"/>
                        </a:rPr>
                        <a:t>64742-88-7</a:t>
                      </a:r>
                    </a:p>
                    <a:p>
                      <a:pPr marL="388620">
                        <a:lnSpc>
                          <a:spcPts val="969"/>
                        </a:lnSpc>
                        <a:spcBef>
                          <a:spcPts val="425"/>
                        </a:spcBef>
                      </a:pPr>
                      <a:endParaRPr lang="en-US" sz="900" dirty="0">
                        <a:solidFill>
                          <a:srgbClr val="002060"/>
                        </a:solidFill>
                        <a:latin typeface="HelveticaNeueLTPro-Md"/>
                        <a:cs typeface="HelveticaNeueLTPro-Md"/>
                      </a:endParaRPr>
                    </a:p>
                    <a:p>
                      <a:pPr marL="388620">
                        <a:lnSpc>
                          <a:spcPts val="969"/>
                        </a:lnSpc>
                        <a:spcBef>
                          <a:spcPts val="425"/>
                        </a:spcBef>
                      </a:pPr>
                      <a:r>
                        <a:rPr lang="en-US" sz="900" dirty="0">
                          <a:solidFill>
                            <a:srgbClr val="002060"/>
                          </a:solidFill>
                          <a:latin typeface="HelveticaNeueLTPro-Md"/>
                          <a:cs typeface="HelveticaNeueLTPro-Md"/>
                        </a:rPr>
                        <a:t>1309-37-1</a:t>
                      </a:r>
                    </a:p>
                    <a:p>
                      <a:pPr marL="388620">
                        <a:lnSpc>
                          <a:spcPts val="969"/>
                        </a:lnSpc>
                        <a:spcBef>
                          <a:spcPts val="425"/>
                        </a:spcBef>
                      </a:pPr>
                      <a:r>
                        <a:rPr lang="en-US" sz="900" dirty="0">
                          <a:solidFill>
                            <a:srgbClr val="002060"/>
                          </a:solidFill>
                          <a:latin typeface="HelveticaNeueLTPro-Md"/>
                          <a:cs typeface="HelveticaNeueLTPro-Md"/>
                        </a:rPr>
                        <a:t>85-44-9</a:t>
                      </a:r>
                    </a:p>
                    <a:p>
                      <a:pPr marL="388620">
                        <a:lnSpc>
                          <a:spcPts val="969"/>
                        </a:lnSpc>
                        <a:spcBef>
                          <a:spcPts val="425"/>
                        </a:spcBef>
                      </a:pPr>
                      <a:r>
                        <a:rPr lang="en-US" sz="900" dirty="0">
                          <a:solidFill>
                            <a:srgbClr val="002060"/>
                          </a:solidFill>
                          <a:latin typeface="HelveticaNeueLTPro-Md"/>
                          <a:cs typeface="HelveticaNeueLTPro-Md"/>
                        </a:rPr>
                        <a:t>64742-95-6</a:t>
                      </a:r>
                    </a:p>
                    <a:p>
                      <a:pPr marL="388620">
                        <a:lnSpc>
                          <a:spcPts val="969"/>
                        </a:lnSpc>
                        <a:spcBef>
                          <a:spcPts val="425"/>
                        </a:spcBef>
                      </a:pPr>
                      <a:r>
                        <a:rPr lang="en-US" sz="900" dirty="0">
                          <a:solidFill>
                            <a:srgbClr val="002060"/>
                          </a:solidFill>
                          <a:latin typeface="HelveticaNeueLTPro-Md"/>
                          <a:cs typeface="HelveticaNeueLTPro-Md"/>
                        </a:rPr>
                        <a:t>115-77-5</a:t>
                      </a:r>
                    </a:p>
                    <a:p>
                      <a:pPr marL="388620">
                        <a:lnSpc>
                          <a:spcPts val="969"/>
                        </a:lnSpc>
                        <a:spcBef>
                          <a:spcPts val="425"/>
                        </a:spcBef>
                      </a:pPr>
                      <a:r>
                        <a:rPr lang="en-US" sz="900" dirty="0">
                          <a:solidFill>
                            <a:srgbClr val="002060"/>
                          </a:solidFill>
                          <a:latin typeface="HelveticaNeueLTPro-Md"/>
                          <a:cs typeface="HelveticaNeueLTPro-Md"/>
                        </a:rPr>
                        <a:t>8052-41-3</a:t>
                      </a:r>
                      <a:endParaRPr sz="900" dirty="0">
                        <a:solidFill>
                          <a:srgbClr val="002060"/>
                        </a:solidFill>
                        <a:latin typeface="HelveticaNeueLTPro-Md"/>
                        <a:cs typeface="HelveticaNeueLTPro-Md"/>
                      </a:endParaRPr>
                    </a:p>
                  </a:txBody>
                  <a:tcPr marL="0" marR="0" marT="53975" marB="0"/>
                </a:tc>
                <a:tc>
                  <a:txBody>
                    <a:bodyPr/>
                    <a:lstStyle/>
                    <a:p>
                      <a:pPr marL="608330">
                        <a:lnSpc>
                          <a:spcPts val="969"/>
                        </a:lnSpc>
                        <a:spcBef>
                          <a:spcPts val="425"/>
                        </a:spcBef>
                      </a:pPr>
                      <a:r>
                        <a:rPr lang="en-US" sz="900" dirty="0">
                          <a:solidFill>
                            <a:srgbClr val="002060"/>
                          </a:solidFill>
                          <a:latin typeface="HelveticaNeueLTPro-Md"/>
                          <a:cs typeface="HelveticaNeueLTPro-Md"/>
                        </a:rPr>
                        <a:t>5 – 15 </a:t>
                      </a:r>
                    </a:p>
                    <a:p>
                      <a:pPr marL="608330">
                        <a:lnSpc>
                          <a:spcPts val="969"/>
                        </a:lnSpc>
                        <a:spcBef>
                          <a:spcPts val="425"/>
                        </a:spcBef>
                      </a:pPr>
                      <a:endParaRPr lang="en-US" sz="900" dirty="0">
                        <a:solidFill>
                          <a:srgbClr val="002060"/>
                        </a:solidFill>
                        <a:latin typeface="HelveticaNeueLTPro-Md"/>
                        <a:cs typeface="HelveticaNeueLTPro-Md"/>
                      </a:endParaRPr>
                    </a:p>
                    <a:p>
                      <a:pPr marL="608330">
                        <a:lnSpc>
                          <a:spcPts val="969"/>
                        </a:lnSpc>
                        <a:spcBef>
                          <a:spcPts val="425"/>
                        </a:spcBef>
                      </a:pPr>
                      <a:r>
                        <a:rPr lang="en-US" sz="900" dirty="0">
                          <a:solidFill>
                            <a:srgbClr val="002060"/>
                          </a:solidFill>
                          <a:latin typeface="HelveticaNeueLTPro-Md"/>
                          <a:cs typeface="HelveticaNeueLTPro-Md"/>
                        </a:rPr>
                        <a:t>5 – 15 </a:t>
                      </a:r>
                    </a:p>
                    <a:p>
                      <a:pPr marL="608330">
                        <a:lnSpc>
                          <a:spcPts val="969"/>
                        </a:lnSpc>
                        <a:spcBef>
                          <a:spcPts val="425"/>
                        </a:spcBef>
                      </a:pPr>
                      <a:r>
                        <a:rPr lang="en-US" sz="900" dirty="0">
                          <a:solidFill>
                            <a:srgbClr val="002060"/>
                          </a:solidFill>
                          <a:latin typeface="HelveticaNeueLTPro-Md"/>
                          <a:cs typeface="HelveticaNeueLTPro-Md"/>
                        </a:rPr>
                        <a:t>1 – 5 </a:t>
                      </a:r>
                    </a:p>
                    <a:p>
                      <a:pPr marL="608330">
                        <a:lnSpc>
                          <a:spcPts val="969"/>
                        </a:lnSpc>
                        <a:spcBef>
                          <a:spcPts val="425"/>
                        </a:spcBef>
                      </a:pPr>
                      <a:r>
                        <a:rPr lang="en-US" sz="900" dirty="0">
                          <a:solidFill>
                            <a:srgbClr val="002060"/>
                          </a:solidFill>
                          <a:latin typeface="HelveticaNeueLTPro-Md"/>
                          <a:cs typeface="HelveticaNeueLTPro-Md"/>
                        </a:rPr>
                        <a:t>1 – 5 </a:t>
                      </a:r>
                    </a:p>
                    <a:p>
                      <a:pPr marL="608330">
                        <a:lnSpc>
                          <a:spcPts val="969"/>
                        </a:lnSpc>
                        <a:spcBef>
                          <a:spcPts val="425"/>
                        </a:spcBef>
                      </a:pPr>
                      <a:r>
                        <a:rPr lang="en-US" sz="900" dirty="0">
                          <a:solidFill>
                            <a:srgbClr val="002060"/>
                          </a:solidFill>
                          <a:latin typeface="HelveticaNeueLTPro-Md"/>
                          <a:cs typeface="HelveticaNeueLTPro-Md"/>
                        </a:rPr>
                        <a:t>1 – 5</a:t>
                      </a:r>
                    </a:p>
                    <a:p>
                      <a:pPr marL="608330">
                        <a:lnSpc>
                          <a:spcPts val="969"/>
                        </a:lnSpc>
                        <a:spcBef>
                          <a:spcPts val="425"/>
                        </a:spcBef>
                      </a:pPr>
                      <a:r>
                        <a:rPr lang="en-US" sz="900" dirty="0">
                          <a:solidFill>
                            <a:srgbClr val="002060"/>
                          </a:solidFill>
                          <a:latin typeface="HelveticaNeueLTPro-Md"/>
                          <a:cs typeface="HelveticaNeueLTPro-Md"/>
                        </a:rPr>
                        <a:t>0 – 1  </a:t>
                      </a:r>
                    </a:p>
                    <a:p>
                      <a:pPr marL="608330">
                        <a:lnSpc>
                          <a:spcPts val="969"/>
                        </a:lnSpc>
                        <a:spcBef>
                          <a:spcPts val="425"/>
                        </a:spcBef>
                      </a:pPr>
                      <a:endParaRPr sz="900" dirty="0">
                        <a:solidFill>
                          <a:srgbClr val="002060"/>
                        </a:solidFill>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endParaRPr sz="900" dirty="0">
                        <a:solidFill>
                          <a:srgbClr val="002060"/>
                        </a:solidFill>
                        <a:latin typeface="HelveticaNeueLTPro-Md"/>
                        <a:cs typeface="HelveticaNeueLTPro-Md"/>
                      </a:endParaRPr>
                    </a:p>
                  </a:txBody>
                  <a:tcPr marL="0" marR="0" marT="0" marB="0"/>
                </a:tc>
                <a:tc>
                  <a:txBody>
                    <a:bodyPr/>
                    <a:lstStyle/>
                    <a:p>
                      <a:pPr marL="388620">
                        <a:lnSpc>
                          <a:spcPts val="900"/>
                        </a:lnSpc>
                      </a:pPr>
                      <a:endParaRPr sz="900" dirty="0">
                        <a:solidFill>
                          <a:srgbClr val="002060"/>
                        </a:solidFill>
                        <a:latin typeface="HelveticaNeueLTPro-Md"/>
                        <a:cs typeface="HelveticaNeueLTPro-Md"/>
                      </a:endParaRPr>
                    </a:p>
                  </a:txBody>
                  <a:tcPr marL="0" marR="0" marT="0" marB="0"/>
                </a:tc>
                <a:tc>
                  <a:txBody>
                    <a:bodyPr/>
                    <a:lstStyle/>
                    <a:p>
                      <a:pPr marL="608330">
                        <a:lnSpc>
                          <a:spcPts val="900"/>
                        </a:lnSpc>
                      </a:pP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endParaRPr sz="900" dirty="0">
                        <a:solidFill>
                          <a:srgbClr val="002060"/>
                        </a:solidFill>
                        <a:latin typeface="HelveticaNeueLTPro-Md"/>
                        <a:cs typeface="HelveticaNeueLTPro-Md"/>
                      </a:endParaRPr>
                    </a:p>
                  </a:txBody>
                  <a:tcPr marL="0" marR="0" marT="0" marB="0"/>
                </a:tc>
                <a:tc>
                  <a:txBody>
                    <a:bodyPr/>
                    <a:lstStyle/>
                    <a:p>
                      <a:pPr marL="388620">
                        <a:lnSpc>
                          <a:spcPts val="900"/>
                        </a:lnSpc>
                      </a:pPr>
                      <a:endParaRPr sz="900" dirty="0">
                        <a:solidFill>
                          <a:srgbClr val="002060"/>
                        </a:solidFill>
                        <a:latin typeface="HelveticaNeueLTPro-Md"/>
                        <a:cs typeface="HelveticaNeueLTPro-Md"/>
                      </a:endParaRPr>
                    </a:p>
                  </a:txBody>
                  <a:tcPr marL="0" marR="0" marT="0" marB="0"/>
                </a:tc>
                <a:tc>
                  <a:txBody>
                    <a:bodyPr/>
                    <a:lstStyle/>
                    <a:p>
                      <a:pPr marL="608330">
                        <a:lnSpc>
                          <a:spcPts val="900"/>
                        </a:lnSpc>
                      </a:pPr>
                      <a:r>
                        <a:rPr sz="900" spc="-30" dirty="0">
                          <a:solidFill>
                            <a:srgbClr val="002060"/>
                          </a:solidFill>
                          <a:latin typeface="HelveticaNeueLTPro-Md"/>
                          <a:cs typeface="HelveticaNeueLTPro-Md"/>
                        </a:rPr>
                        <a:t> </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endParaRPr sz="900" dirty="0">
                        <a:solidFill>
                          <a:srgbClr val="002060"/>
                        </a:solidFill>
                        <a:latin typeface="HelveticaNeueLTPro-Md"/>
                        <a:cs typeface="HelveticaNeueLTPro-Md"/>
                      </a:endParaRPr>
                    </a:p>
                  </a:txBody>
                  <a:tcPr marL="0" marR="0" marT="0" marB="0"/>
                </a:tc>
                <a:tc>
                  <a:txBody>
                    <a:bodyPr/>
                    <a:lstStyle/>
                    <a:p>
                      <a:pPr marL="388620">
                        <a:lnSpc>
                          <a:spcPts val="930"/>
                        </a:lnSpc>
                      </a:pPr>
                      <a:endParaRPr sz="900" dirty="0">
                        <a:solidFill>
                          <a:srgbClr val="002060"/>
                        </a:solidFill>
                        <a:latin typeface="HelveticaNeueLTPro-Md"/>
                        <a:cs typeface="HelveticaNeueLTPro-Md"/>
                      </a:endParaRPr>
                    </a:p>
                  </a:txBody>
                  <a:tcPr marL="0" marR="0" marT="0" marB="0"/>
                </a:tc>
                <a:tc>
                  <a:txBody>
                    <a:bodyPr/>
                    <a:lstStyle/>
                    <a:p>
                      <a:pPr marL="608330">
                        <a:lnSpc>
                          <a:spcPts val="930"/>
                        </a:lnSpc>
                      </a:pP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097754"/>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067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492735"/>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503652"/>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1205458"/>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Get medical attention immediately. Remove victim to fresh air and keep at rest in a position comfortable for breathing. If it is suspected that fumes are still present, the rescuer should wear an appropriate mask or self-contained breathing apparatus. If not breathing, if breathing is irregular or if respiratory arrest occurs, provide artificial respiration or oxygen by trained personnel. It may be dangerous to the person</a:t>
            </a:r>
          </a:p>
          <a:p>
            <a:pPr marL="12700" marR="5080" algn="just">
              <a:lnSpc>
                <a:spcPts val="1000"/>
              </a:lnSpc>
              <a:spcBef>
                <a:spcPts val="200"/>
              </a:spcBef>
            </a:pPr>
            <a:r>
              <a:rPr lang="en-US" sz="900" spc="-20" dirty="0">
                <a:solidFill>
                  <a:srgbClr val="1C216F"/>
                </a:solidFill>
                <a:latin typeface="HelveticaNeueLTPro-Md"/>
                <a:cs typeface="HelveticaNeueLTPro-Md"/>
              </a:rPr>
              <a:t>providing aid to give mouth-to-mouth resuscitation. If unconscious, place in recovery position and get medical attention immediately. Maintain an open airway. Loosen tight clothing such as a collar, tie, belt or waistband. In the event of any complaints or symptoms, avoid further exposure.</a:t>
            </a: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43400"/>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Get medical attention immediately. 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895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770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050479"/>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metal oxide/oxides.</a:t>
            </a:r>
            <a:endParaRPr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858000"/>
            <a:ext cx="4214495" cy="120545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Flammable liquid. In a fire or if heated, a pressure increase will occur and the container may burst, with the risk of a subsequent explosion. Runoff to sewer may create fire or explosion hazard.</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Fire water contaminated with this material must be contained and prevented from being discharged to any waterway, sewer or drain.</a:t>
            </a: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B4795311-9501-40C8-BCAD-7BA692022BC9}"/>
              </a:ext>
            </a:extLst>
          </p:cNvPr>
          <p:cNvSpPr txBox="1">
            <a:spLocks noGrp="1"/>
          </p:cNvSpPr>
          <p:nvPr>
            <p:ph type="title"/>
          </p:nvPr>
        </p:nvSpPr>
        <p:spPr>
          <a:xfrm>
            <a:off x="444500" y="889000"/>
            <a:ext cx="5902325"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 </a:t>
            </a:r>
            <a:endParaRPr lang="en-TT" sz="2350" dirty="0">
              <a:latin typeface="HelveticaNeueLTPro-Roman"/>
              <a:cs typeface="HelveticaNeueLTPro-Roman"/>
            </a:endParaRPr>
          </a:p>
        </p:txBody>
      </p:sp>
      <p:sp>
        <p:nvSpPr>
          <p:cNvPr id="36" name="object 8">
            <a:extLst>
              <a:ext uri="{FF2B5EF4-FFF2-40B4-BE49-F238E27FC236}">
                <a16:creationId xmlns:a16="http://schemas.microsoft.com/office/drawing/2014/main" id="{32ED58E3-8445-4987-BC26-496F032EC701}"/>
              </a:ext>
            </a:extLst>
          </p:cNvPr>
          <p:cNvSpPr txBox="1">
            <a:spLocks/>
          </p:cNvSpPr>
          <p:nvPr/>
        </p:nvSpPr>
        <p:spPr>
          <a:xfrm>
            <a:off x="444499" y="888380"/>
            <a:ext cx="5444439" cy="378309"/>
          </a:xfrm>
          <a:prstGeom prst="rect">
            <a:avLst/>
          </a:prstGeom>
        </p:spPr>
        <p:txBody>
          <a:bodyPr vert="horz" wrap="square" lIns="0" tIns="16510" rIns="0" bIns="0" rtlCol="0">
            <a:spAutoFit/>
          </a:bodyPr>
          <a:lstStyle>
            <a:lvl1pPr>
              <a:defRPr sz="6700" b="0" i="0">
                <a:solidFill>
                  <a:schemeClr val="bg1"/>
                </a:solidFill>
                <a:latin typeface="HelveticaNeueLTStd-Lt"/>
                <a:ea typeface="+mj-ea"/>
                <a:cs typeface="HelveticaNeueLTStd-Lt"/>
              </a:defRPr>
            </a:lvl1pPr>
          </a:lstStyle>
          <a:p>
            <a:pPr marL="12700">
              <a:spcBef>
                <a:spcPts val="130"/>
              </a:spcBef>
            </a:pPr>
            <a:r>
              <a:rPr lang="en-TT" sz="2350" kern="0" spc="-85">
                <a:solidFill>
                  <a:srgbClr val="2DBEEF"/>
                </a:solidFill>
                <a:latin typeface="HelveticaNeueLTPro-Roman"/>
                <a:cs typeface="HelveticaNeueLTPro-Roman"/>
              </a:rPr>
              <a:t>BERGER ANTICORROSIVE PRIMER </a:t>
            </a:r>
            <a:endParaRPr lang="en-TT" sz="2350" kern="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6388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82073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No action shall be taken involving any personal risk or without suitable training. Evacuate surrounding areas. Keep unnecessary and unprotected personnel from entering. Do not touch or walk-through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2743200"/>
            <a:ext cx="4213225" cy="53860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 May be harmful to the environment if released in large quantities.</a:t>
            </a:r>
            <a:endParaRPr sz="900" dirty="0">
              <a:latin typeface="HelveticaNeueLTPro-Md"/>
              <a:cs typeface="HelveticaNeueLTPro-Md"/>
            </a:endParaRPr>
          </a:p>
        </p:txBody>
      </p:sp>
      <p:sp>
        <p:nvSpPr>
          <p:cNvPr id="13" name="object 13"/>
          <p:cNvSpPr txBox="1"/>
          <p:nvPr/>
        </p:nvSpPr>
        <p:spPr>
          <a:xfrm>
            <a:off x="615950" y="2743200"/>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dirty="0">
              <a:latin typeface="Helvetica Neue LT Pro 75"/>
              <a:cs typeface="Helvetica Neue LT Pro 75"/>
            </a:endParaRPr>
          </a:p>
        </p:txBody>
      </p:sp>
      <p:sp>
        <p:nvSpPr>
          <p:cNvPr id="14" name="object 14"/>
          <p:cNvSpPr txBox="1"/>
          <p:nvPr/>
        </p:nvSpPr>
        <p:spPr>
          <a:xfrm>
            <a:off x="615950" y="3429000"/>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667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429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0198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5943600"/>
            <a:ext cx="4213860" cy="2462213"/>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or asthma, allergies or chronic or recurrent respiratory disease should not be employed in any process in which this product is used. Avoid exposure - obtain special instructions before use. Do not get in eyes or on skin or clothing. Do not ingest. Avoid breathing vapor or mist. Avoid release to the environment. Use only with adequate ventilation. Wear appropriate respirator when ventilation is inadequate. 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 and can be hazardous. Do not reuse container.</a:t>
            </a:r>
            <a:endParaRPr sz="900" dirty="0">
              <a:latin typeface="HelveticaNeueLTPro-Md"/>
              <a:cs typeface="HelveticaNeueLTPro-Md"/>
            </a:endParaRP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2672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267200"/>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733800"/>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733800"/>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8" name="object 8">
            <a:extLst>
              <a:ext uri="{FF2B5EF4-FFF2-40B4-BE49-F238E27FC236}">
                <a16:creationId xmlns:a16="http://schemas.microsoft.com/office/drawing/2014/main" id="{02E33FF3-74AD-4DAD-B8AC-658D9F13C190}"/>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a:t>
            </a:r>
            <a:endParaRPr sz="900" dirty="0">
              <a:latin typeface="HelveticaNeueLTPro-Md"/>
              <a:cs typeface="HelveticaNeueLTPro-Md"/>
            </a:endParaRPr>
          </a:p>
        </p:txBody>
      </p:sp>
      <p:sp>
        <p:nvSpPr>
          <p:cNvPr id="10" name="object 10"/>
          <p:cNvSpPr txBox="1"/>
          <p:nvPr/>
        </p:nvSpPr>
        <p:spPr>
          <a:xfrm>
            <a:off x="615950" y="2172811"/>
            <a:ext cx="12890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Diiron trioxide</a:t>
            </a:r>
            <a:endParaRPr sz="900" dirty="0">
              <a:latin typeface="Helvetica Neue LT Pro 75"/>
              <a:cs typeface="Helvetica Neue LT Pro 75"/>
            </a:endParaRPr>
          </a:p>
        </p:txBody>
      </p:sp>
      <p:sp>
        <p:nvSpPr>
          <p:cNvPr id="11" name="object 11"/>
          <p:cNvSpPr txBox="1"/>
          <p:nvPr/>
        </p:nvSpPr>
        <p:spPr>
          <a:xfrm>
            <a:off x="2675635" y="3053808"/>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12" name="object 12"/>
          <p:cNvSpPr txBox="1"/>
          <p:nvPr/>
        </p:nvSpPr>
        <p:spPr>
          <a:xfrm>
            <a:off x="615949" y="3053808"/>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13" name="object 13"/>
          <p:cNvSpPr txBox="1"/>
          <p:nvPr/>
        </p:nvSpPr>
        <p:spPr>
          <a:xfrm>
            <a:off x="2675634" y="6096000"/>
            <a:ext cx="3648965" cy="1551707"/>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NIOSH REL (United States, 1/2013). Notes: as Fe</a:t>
            </a:r>
          </a:p>
          <a:p>
            <a:pPr marL="12700">
              <a:lnSpc>
                <a:spcPts val="1040"/>
              </a:lnSpc>
              <a:spcBef>
                <a:spcPts val="100"/>
              </a:spcBef>
            </a:pPr>
            <a:r>
              <a:rPr lang="en-TT" sz="900" b="1" spc="-30" dirty="0">
                <a:solidFill>
                  <a:srgbClr val="1C216F"/>
                </a:solidFill>
                <a:latin typeface="Helvetica Neue LT Pro 75"/>
                <a:cs typeface="Helvetica Neue LT Pro 75"/>
              </a:rPr>
              <a:t>TWA: 5 mg/m3, (as Fe) 10 hours. Form: Dust and fumes </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Notes: as Fe</a:t>
            </a:r>
          </a:p>
          <a:p>
            <a:pPr marL="12700">
              <a:lnSpc>
                <a:spcPts val="1040"/>
              </a:lnSpc>
              <a:spcBef>
                <a:spcPts val="100"/>
              </a:spcBef>
            </a:pPr>
            <a:r>
              <a:rPr lang="en-TT" sz="900" b="1" spc="-30" dirty="0">
                <a:solidFill>
                  <a:srgbClr val="1C216F"/>
                </a:solidFill>
                <a:latin typeface="Helvetica Neue LT Pro 75"/>
                <a:cs typeface="Helvetica Neue LT Pro 75"/>
              </a:rPr>
              <a:t>STEL: 10 ppm, (as Fe) 15 minutes. Form: Total particulates </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10 mg/m3 8 hours.</a:t>
            </a:r>
          </a:p>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a:t>
            </a:r>
          </a:p>
          <a:p>
            <a:pPr marL="12700">
              <a:lnSpc>
                <a:spcPts val="1040"/>
              </a:lnSpc>
              <a:spcBef>
                <a:spcPts val="100"/>
              </a:spcBef>
            </a:pPr>
            <a:r>
              <a:rPr lang="en-TT" sz="900" b="1" spc="-30" dirty="0">
                <a:solidFill>
                  <a:srgbClr val="1C216F"/>
                </a:solidFill>
                <a:latin typeface="Helvetica Neue LT Pro 75"/>
                <a:cs typeface="Helvetica Neue LT Pro 75"/>
              </a:rPr>
              <a:t>TWA: 10 mg/m3 8 hours. Form: Total dust</a:t>
            </a:r>
          </a:p>
        </p:txBody>
      </p:sp>
      <p:sp>
        <p:nvSpPr>
          <p:cNvPr id="14" name="object 14"/>
          <p:cNvSpPr txBox="1"/>
          <p:nvPr/>
        </p:nvSpPr>
        <p:spPr>
          <a:xfrm>
            <a:off x="615950" y="6096000"/>
            <a:ext cx="96583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Diiron trioxide</a:t>
            </a:r>
            <a:endParaRPr sz="900" dirty="0">
              <a:latin typeface="Helvetica Neue LT Pro 75"/>
              <a:cs typeface="Helvetica Neue LT Pro 75"/>
            </a:endParaRPr>
          </a:p>
        </p:txBody>
      </p:sp>
      <p:sp>
        <p:nvSpPr>
          <p:cNvPr id="15" name="object 15"/>
          <p:cNvSpPr txBox="1"/>
          <p:nvPr/>
        </p:nvSpPr>
        <p:spPr>
          <a:xfrm>
            <a:off x="2675635" y="7696200"/>
            <a:ext cx="2984500" cy="1128514"/>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TT" sz="900" b="1" spc="-30" dirty="0">
                <a:solidFill>
                  <a:srgbClr val="1C216F"/>
                </a:solidFill>
                <a:latin typeface="Helvetica Neue LT Pro 75"/>
                <a:cs typeface="Helvetica Neue LT Pro 75"/>
              </a:rPr>
              <a:t>TWA: 1 ppm 8 hours. TWA: 6.1 mg/m3 8 hours.</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a:t>
            </a:r>
          </a:p>
          <a:p>
            <a:pPr marL="12700">
              <a:lnSpc>
                <a:spcPts val="1040"/>
              </a:lnSpc>
              <a:spcBef>
                <a:spcPts val="100"/>
              </a:spcBef>
            </a:pPr>
            <a:r>
              <a:rPr lang="en-TT" sz="900" b="1" spc="-30" dirty="0">
                <a:solidFill>
                  <a:srgbClr val="1C216F"/>
                </a:solidFill>
                <a:latin typeface="Helvetica Neue LT Pro 75"/>
                <a:cs typeface="Helvetica Neue LT Pro 75"/>
              </a:rPr>
              <a:t>TWA: 1 ppm 8 hours. TWA: 6 mg/m3 8 hours.</a:t>
            </a:r>
          </a:p>
          <a:p>
            <a:pPr marL="12700">
              <a:lnSpc>
                <a:spcPts val="1040"/>
              </a:lnSpc>
              <a:spcBef>
                <a:spcPts val="100"/>
              </a:spcBef>
            </a:pPr>
            <a:r>
              <a:rPr lang="en-TT"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30" dirty="0">
                <a:solidFill>
                  <a:srgbClr val="1C216F"/>
                </a:solidFill>
                <a:latin typeface="Helvetica Neue LT Pro 75"/>
                <a:cs typeface="Helvetica Neue LT Pro 75"/>
              </a:rPr>
              <a:t>TWA: 6 mg/m3 10 hours. TWA: 1 ppm 10 hours.</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2 ppm 8 hours. TWA: 12 mg/m3 8 hours.</a:t>
            </a:r>
          </a:p>
        </p:txBody>
      </p:sp>
      <p:sp>
        <p:nvSpPr>
          <p:cNvPr id="16" name="object 16"/>
          <p:cNvSpPr txBox="1"/>
          <p:nvPr/>
        </p:nvSpPr>
        <p:spPr>
          <a:xfrm>
            <a:off x="615949" y="7762240"/>
            <a:ext cx="1160463"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19" name="object 19"/>
          <p:cNvSpPr txBox="1"/>
          <p:nvPr/>
        </p:nvSpPr>
        <p:spPr>
          <a:xfrm>
            <a:off x="2675635" y="3934802"/>
            <a:ext cx="3139440" cy="1231106"/>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TT" sz="900" b="1" spc="-5" dirty="0">
                <a:solidFill>
                  <a:srgbClr val="1C216F"/>
                </a:solidFill>
                <a:latin typeface="Helvetica Neue LT Pro 75"/>
                <a:cs typeface="Helvetica Neue LT Pro 75"/>
              </a:rPr>
              <a:t>TWA: 5 mg/m3 8 hours. Form: Respirable fraction TWA: 15 mg/m3 8 hours. Form: Total dust</a:t>
            </a:r>
          </a:p>
          <a:p>
            <a:pPr marL="12700">
              <a:lnSpc>
                <a:spcPts val="1040"/>
              </a:lnSpc>
              <a:spcBef>
                <a:spcPts val="100"/>
              </a:spcBef>
            </a:pPr>
            <a:r>
              <a:rPr lang="en-TT"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5"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TT"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TT" sz="900" b="1" spc="-5" dirty="0">
                <a:solidFill>
                  <a:srgbClr val="1C216F"/>
                </a:solidFill>
                <a:latin typeface="Helvetica Neue LT Pro 75"/>
                <a:cs typeface="Helvetica Neue LT Pro 75"/>
              </a:rPr>
              <a:t>TWA: 5 mg/m3 8 hours. Form: Respirable fraction TWA: 15 mg/m3 8 hours. Form: Total dust</a:t>
            </a:r>
          </a:p>
        </p:txBody>
      </p:sp>
      <p:sp>
        <p:nvSpPr>
          <p:cNvPr id="20" name="object 20"/>
          <p:cNvSpPr txBox="1"/>
          <p:nvPr/>
        </p:nvSpPr>
        <p:spPr>
          <a:xfrm>
            <a:off x="615950" y="3934802"/>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Limestone</a:t>
            </a:r>
            <a:endParaRPr sz="900" dirty="0">
              <a:latin typeface="Helvetica Neue LT Pro 75"/>
              <a:cs typeface="Helvetica Neue LT Pro 75"/>
            </a:endParaRPr>
          </a:p>
        </p:txBody>
      </p:sp>
      <p:sp>
        <p:nvSpPr>
          <p:cNvPr id="21" name="object 21"/>
          <p:cNvSpPr txBox="1"/>
          <p:nvPr/>
        </p:nvSpPr>
        <p:spPr>
          <a:xfrm>
            <a:off x="2675634" y="5181600"/>
            <a:ext cx="3267965" cy="987450"/>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002060"/>
                </a:solidFill>
                <a:latin typeface="Helvetica Neue LT Pro 75"/>
                <a:cs typeface="Helvetica Neue LT Pro 75"/>
              </a:rPr>
              <a:t>OSHA PEL 1989 (United States, 3/1989).</a:t>
            </a:r>
          </a:p>
          <a:p>
            <a:pPr marL="12700">
              <a:lnSpc>
                <a:spcPts val="1040"/>
              </a:lnSpc>
              <a:spcBef>
                <a:spcPts val="100"/>
              </a:spcBef>
            </a:pPr>
            <a:r>
              <a:rPr lang="en-TT" sz="900" dirty="0">
                <a:solidFill>
                  <a:srgbClr val="002060"/>
                </a:solidFill>
                <a:latin typeface="HelveticaNeueLTPro-Md"/>
                <a:cs typeface="HelveticaNeueLTPro-Md"/>
              </a:rPr>
              <a:t>TWA: 100 ppm 8 hours.</a:t>
            </a:r>
          </a:p>
          <a:p>
            <a:pPr marL="12700">
              <a:lnSpc>
                <a:spcPts val="1040"/>
              </a:lnSpc>
              <a:spcBef>
                <a:spcPts val="100"/>
              </a:spcBef>
            </a:pPr>
            <a:r>
              <a:rPr lang="en-TT" sz="900" dirty="0">
                <a:solidFill>
                  <a:srgbClr val="002060"/>
                </a:solidFill>
                <a:latin typeface="HelveticaNeueLTPro-Md"/>
                <a:cs typeface="HelveticaNeueLTPro-Md"/>
              </a:rPr>
              <a:t>TWA: 400 mg/m3 8 hours.</a:t>
            </a:r>
          </a:p>
          <a:p>
            <a:pPr marL="12700">
              <a:lnSpc>
                <a:spcPts val="1040"/>
              </a:lnSpc>
              <a:spcBef>
                <a:spcPts val="100"/>
              </a:spcBef>
            </a:pPr>
            <a:r>
              <a:rPr lang="en-TT" sz="900" dirty="0">
                <a:solidFill>
                  <a:srgbClr val="002060"/>
                </a:solidFill>
                <a:latin typeface="HelveticaNeueLTPro-Md"/>
                <a:cs typeface="HelveticaNeueLTPro-Md"/>
              </a:rPr>
              <a:t>OSHA PEL (United States, 6/2010).</a:t>
            </a:r>
          </a:p>
          <a:p>
            <a:pPr marL="12700">
              <a:lnSpc>
                <a:spcPts val="1040"/>
              </a:lnSpc>
              <a:spcBef>
                <a:spcPts val="100"/>
              </a:spcBef>
            </a:pPr>
            <a:r>
              <a:rPr lang="en-TT" sz="900" dirty="0">
                <a:solidFill>
                  <a:srgbClr val="002060"/>
                </a:solidFill>
                <a:latin typeface="HelveticaNeueLTPro-Md"/>
                <a:cs typeface="HelveticaNeueLTPro-Md"/>
              </a:rPr>
              <a:t>TWA: 100 ppm 8 hours.</a:t>
            </a:r>
          </a:p>
          <a:p>
            <a:pPr marL="12700">
              <a:lnSpc>
                <a:spcPts val="1040"/>
              </a:lnSpc>
              <a:spcBef>
                <a:spcPts val="100"/>
              </a:spcBef>
            </a:pPr>
            <a:r>
              <a:rPr lang="en-TT" sz="900" dirty="0">
                <a:solidFill>
                  <a:srgbClr val="002060"/>
                </a:solidFill>
                <a:latin typeface="HelveticaNeueLTPro-Md"/>
                <a:cs typeface="HelveticaNeueLTPro-Md"/>
              </a:rPr>
              <a:t>TWA: 400 mg/m3 8 hours.</a:t>
            </a:r>
          </a:p>
          <a:p>
            <a:pPr marL="12700">
              <a:lnSpc>
                <a:spcPts val="1040"/>
              </a:lnSpc>
              <a:spcBef>
                <a:spcPts val="100"/>
              </a:spcBef>
            </a:pPr>
            <a:endParaRPr sz="900" dirty="0">
              <a:solidFill>
                <a:srgbClr val="002060"/>
              </a:solidFill>
              <a:latin typeface="HelveticaNeueLTPro-Md"/>
              <a:cs typeface="HelveticaNeueLTPro-Md"/>
            </a:endParaRPr>
          </a:p>
        </p:txBody>
      </p:sp>
      <p:sp>
        <p:nvSpPr>
          <p:cNvPr id="22" name="object 22"/>
          <p:cNvSpPr txBox="1"/>
          <p:nvPr/>
        </p:nvSpPr>
        <p:spPr>
          <a:xfrm>
            <a:off x="615950" y="5257800"/>
            <a:ext cx="1822450" cy="2898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solvent naphtha (petroleum), medium </a:t>
            </a:r>
            <a:r>
              <a:rPr lang="en-TT" sz="900" b="1" spc="-5" dirty="0" err="1">
                <a:solidFill>
                  <a:srgbClr val="025FAD"/>
                </a:solidFill>
                <a:latin typeface="Helvetica Neue LT Pro 75"/>
                <a:cs typeface="Helvetica Neue LT Pro 75"/>
              </a:rPr>
              <a:t>aliph</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24" name="object 24"/>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576072" y="9525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576072" y="7696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6019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5181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89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301700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37" name="object 33">
            <a:extLst>
              <a:ext uri="{FF2B5EF4-FFF2-40B4-BE49-F238E27FC236}">
                <a16:creationId xmlns:a16="http://schemas.microsoft.com/office/drawing/2014/main" id="{D7A44F40-A256-4AE9-9B7A-80EBCAC59AF4}"/>
              </a:ext>
            </a:extLst>
          </p:cNvPr>
          <p:cNvSpPr/>
          <p:nvPr/>
        </p:nvSpPr>
        <p:spPr>
          <a:xfrm>
            <a:off x="609600" y="2514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10">
            <a:extLst>
              <a:ext uri="{FF2B5EF4-FFF2-40B4-BE49-F238E27FC236}">
                <a16:creationId xmlns:a16="http://schemas.microsoft.com/office/drawing/2014/main" id="{CA0C9A30-D7F7-4A5E-8B69-59494E70AAC5}"/>
              </a:ext>
            </a:extLst>
          </p:cNvPr>
          <p:cNvSpPr txBox="1"/>
          <p:nvPr/>
        </p:nvSpPr>
        <p:spPr>
          <a:xfrm>
            <a:off x="615950" y="2591877"/>
            <a:ext cx="128905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39" name="object 9">
            <a:extLst>
              <a:ext uri="{FF2B5EF4-FFF2-40B4-BE49-F238E27FC236}">
                <a16:creationId xmlns:a16="http://schemas.microsoft.com/office/drawing/2014/main" id="{7258E922-C579-4A99-90B2-72F406AF3D1E}"/>
              </a:ext>
            </a:extLst>
          </p:cNvPr>
          <p:cNvSpPr txBox="1"/>
          <p:nvPr/>
        </p:nvSpPr>
        <p:spPr>
          <a:xfrm>
            <a:off x="2675635" y="2548607"/>
            <a:ext cx="3139440"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US" sz="900" b="1" spc="-5" dirty="0">
                <a:solidFill>
                  <a:srgbClr val="1C216F"/>
                </a:solidFill>
                <a:latin typeface="Helvetica Neue LT Pro 75"/>
                <a:cs typeface="Helvetica Neue LT Pro 75"/>
              </a:rPr>
              <a:t>TWA: 1 ppm 8 hours.</a:t>
            </a:r>
          </a:p>
          <a:p>
            <a:pPr marL="12700">
              <a:lnSpc>
                <a:spcPts val="1040"/>
              </a:lnSpc>
              <a:spcBef>
                <a:spcPts val="100"/>
              </a:spcBef>
            </a:pPr>
            <a:r>
              <a:rPr lang="en-US" sz="900" b="1" spc="-5" dirty="0">
                <a:solidFill>
                  <a:srgbClr val="1C216F"/>
                </a:solidFill>
                <a:latin typeface="Helvetica Neue LT Pro 75"/>
                <a:cs typeface="Helvetica Neue LT Pro 75"/>
              </a:rPr>
              <a:t>TWA: 6.1 mg/m3 8 hours</a:t>
            </a:r>
          </a:p>
        </p:txBody>
      </p:sp>
      <p:sp>
        <p:nvSpPr>
          <p:cNvPr id="40" name="object 32">
            <a:extLst>
              <a:ext uri="{FF2B5EF4-FFF2-40B4-BE49-F238E27FC236}">
                <a16:creationId xmlns:a16="http://schemas.microsoft.com/office/drawing/2014/main" id="{97D9B491-2C75-423B-8ECE-E7556AE81BE7}"/>
              </a:ext>
            </a:extLst>
          </p:cNvPr>
          <p:cNvSpPr/>
          <p:nvPr/>
        </p:nvSpPr>
        <p:spPr>
          <a:xfrm>
            <a:off x="609600"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12">
            <a:extLst>
              <a:ext uri="{FF2B5EF4-FFF2-40B4-BE49-F238E27FC236}">
                <a16:creationId xmlns:a16="http://schemas.microsoft.com/office/drawing/2014/main" id="{0A299319-A54D-4649-ACC8-571DA5F23942}"/>
              </a:ext>
            </a:extLst>
          </p:cNvPr>
          <p:cNvSpPr txBox="1"/>
          <p:nvPr/>
        </p:nvSpPr>
        <p:spPr>
          <a:xfrm>
            <a:off x="634365" y="3430077"/>
            <a:ext cx="12706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Stoddard solvent</a:t>
            </a:r>
            <a:endParaRPr lang="en-TT" sz="900" dirty="0">
              <a:latin typeface="Helvetica Neue LT Pro 75"/>
              <a:cs typeface="Helvetica Neue LT Pro 75"/>
            </a:endParaRPr>
          </a:p>
        </p:txBody>
      </p:sp>
      <p:sp>
        <p:nvSpPr>
          <p:cNvPr id="42" name="object 11">
            <a:extLst>
              <a:ext uri="{FF2B5EF4-FFF2-40B4-BE49-F238E27FC236}">
                <a16:creationId xmlns:a16="http://schemas.microsoft.com/office/drawing/2014/main" id="{B123479F-B652-4692-9620-13DFBC62DB25}"/>
              </a:ext>
            </a:extLst>
          </p:cNvPr>
          <p:cNvSpPr txBox="1"/>
          <p:nvPr/>
        </p:nvSpPr>
        <p:spPr>
          <a:xfrm>
            <a:off x="2667000" y="3429000"/>
            <a:ext cx="3139440"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p:txBody>
      </p:sp>
      <p:sp>
        <p:nvSpPr>
          <p:cNvPr id="43" name="object 28">
            <a:extLst>
              <a:ext uri="{FF2B5EF4-FFF2-40B4-BE49-F238E27FC236}">
                <a16:creationId xmlns:a16="http://schemas.microsoft.com/office/drawing/2014/main" id="{2490B760-05CA-4084-B14A-A13175FE7062}"/>
              </a:ext>
            </a:extLst>
          </p:cNvPr>
          <p:cNvSpPr/>
          <p:nvPr/>
        </p:nvSpPr>
        <p:spPr>
          <a:xfrm>
            <a:off x="533400" y="8839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16">
            <a:extLst>
              <a:ext uri="{FF2B5EF4-FFF2-40B4-BE49-F238E27FC236}">
                <a16:creationId xmlns:a16="http://schemas.microsoft.com/office/drawing/2014/main" id="{905D5200-E207-44CE-8266-8D927D9A0054}"/>
              </a:ext>
            </a:extLst>
          </p:cNvPr>
          <p:cNvSpPr txBox="1"/>
          <p:nvPr/>
        </p:nvSpPr>
        <p:spPr>
          <a:xfrm>
            <a:off x="615950" y="8939784"/>
            <a:ext cx="1289050" cy="428322"/>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solvent naphtha (petroleum), light </a:t>
            </a:r>
            <a:r>
              <a:rPr lang="en-TT" sz="900" b="1" spc="40" dirty="0" err="1">
                <a:solidFill>
                  <a:srgbClr val="025FAD"/>
                </a:solidFill>
                <a:latin typeface="Helvetica Neue LT Pro 75"/>
                <a:cs typeface="Helvetica Neue LT Pro 75"/>
              </a:rPr>
              <a:t>arom</a:t>
            </a:r>
            <a:r>
              <a:rPr lang="en-TT" sz="900" b="1" spc="40"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45" name="object 15">
            <a:extLst>
              <a:ext uri="{FF2B5EF4-FFF2-40B4-BE49-F238E27FC236}">
                <a16:creationId xmlns:a16="http://schemas.microsoft.com/office/drawing/2014/main" id="{1B82A199-B766-4488-8C0D-A95AE2572A2B}"/>
              </a:ext>
            </a:extLst>
          </p:cNvPr>
          <p:cNvSpPr txBox="1"/>
          <p:nvPr/>
        </p:nvSpPr>
        <p:spPr>
          <a:xfrm>
            <a:off x="2667000" y="8949408"/>
            <a:ext cx="2971800" cy="423192"/>
          </a:xfrm>
          <a:prstGeom prst="rect">
            <a:avLst/>
          </a:prstGeom>
        </p:spPr>
        <p:txBody>
          <a:bodyPr vert="horz" wrap="square" lIns="0" tIns="12700" rIns="0" bIns="0" rtlCol="0">
            <a:spAutoFit/>
          </a:bodyPr>
          <a:lstStyle/>
          <a:p>
            <a:pPr marL="12700">
              <a:lnSpc>
                <a:spcPts val="1040"/>
              </a:lnSpc>
              <a:spcBef>
                <a:spcPts val="100"/>
              </a:spcBef>
            </a:pPr>
            <a:r>
              <a:rPr lang="en-US"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30" dirty="0">
                <a:solidFill>
                  <a:srgbClr val="1C216F"/>
                </a:solidFill>
                <a:latin typeface="Helvetica Neue LT Pro 75"/>
                <a:cs typeface="Helvetica Neue LT Pro 75"/>
              </a:rPr>
              <a:t>TWA: 5 mg/m3 10 hours. Form: Mist</a:t>
            </a:r>
          </a:p>
          <a:p>
            <a:pPr marL="12700">
              <a:lnSpc>
                <a:spcPts val="1040"/>
              </a:lnSpc>
              <a:spcBef>
                <a:spcPts val="100"/>
              </a:spcBef>
            </a:pPr>
            <a:r>
              <a:rPr lang="en-US" sz="900" b="1" spc="-30" dirty="0">
                <a:solidFill>
                  <a:srgbClr val="1C216F"/>
                </a:solidFill>
                <a:latin typeface="Helvetica Neue LT Pro 75"/>
                <a:cs typeface="Helvetica Neue LT Pro 75"/>
              </a:rPr>
              <a:t>STEL: 10 mg/m3 15 minutes. Form: Mist</a:t>
            </a:r>
          </a:p>
        </p:txBody>
      </p:sp>
      <p:sp>
        <p:nvSpPr>
          <p:cNvPr id="47" name="object 8">
            <a:extLst>
              <a:ext uri="{FF2B5EF4-FFF2-40B4-BE49-F238E27FC236}">
                <a16:creationId xmlns:a16="http://schemas.microsoft.com/office/drawing/2014/main" id="{2ACB521E-6DDD-49E3-9F5F-D9C84F26D37C}"/>
              </a:ext>
            </a:extLst>
          </p:cNvPr>
          <p:cNvSpPr txBox="1">
            <a:spLocks noGrp="1"/>
          </p:cNvSpPr>
          <p:nvPr>
            <p:ph type="title"/>
          </p:nvPr>
        </p:nvSpPr>
        <p:spPr>
          <a:xfrm>
            <a:off x="444500" y="889000"/>
            <a:ext cx="68580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05D02277-82FA-4508-905C-73886C5EBBFA}"/>
              </a:ext>
            </a:extLst>
          </p:cNvPr>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grpSp>
        <p:nvGrpSpPr>
          <p:cNvPr id="4" name="object 3">
            <a:extLst>
              <a:ext uri="{FF2B5EF4-FFF2-40B4-BE49-F238E27FC236}">
                <a16:creationId xmlns:a16="http://schemas.microsoft.com/office/drawing/2014/main" id="{6CBA8DEC-E2CF-4109-B95E-5055069ADBA6}"/>
              </a:ext>
            </a:extLst>
          </p:cNvPr>
          <p:cNvGrpSpPr/>
          <p:nvPr/>
        </p:nvGrpSpPr>
        <p:grpSpPr>
          <a:xfrm>
            <a:off x="7318184" y="1508086"/>
            <a:ext cx="128270" cy="6530340"/>
            <a:chOff x="7318184" y="1508086"/>
            <a:chExt cx="128270" cy="6530340"/>
          </a:xfrm>
        </p:grpSpPr>
        <p:sp>
          <p:nvSpPr>
            <p:cNvPr id="5" name="object 4">
              <a:extLst>
                <a:ext uri="{FF2B5EF4-FFF2-40B4-BE49-F238E27FC236}">
                  <a16:creationId xmlns:a16="http://schemas.microsoft.com/office/drawing/2014/main" id="{4FCA789F-4998-495F-9FAA-FE117463D4E0}"/>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6" name="object 5">
              <a:extLst>
                <a:ext uri="{FF2B5EF4-FFF2-40B4-BE49-F238E27FC236}">
                  <a16:creationId xmlns:a16="http://schemas.microsoft.com/office/drawing/2014/main" id="{6DB802F6-F186-4CA3-9101-2DC3D146F49F}"/>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7" name="object 6">
              <a:extLst>
                <a:ext uri="{FF2B5EF4-FFF2-40B4-BE49-F238E27FC236}">
                  <a16:creationId xmlns:a16="http://schemas.microsoft.com/office/drawing/2014/main" id="{02B33C33-FAF3-4CFB-ACB0-4E9A6EC4E9AF}"/>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8" name="object 7">
              <a:extLst>
                <a:ext uri="{FF2B5EF4-FFF2-40B4-BE49-F238E27FC236}">
                  <a16:creationId xmlns:a16="http://schemas.microsoft.com/office/drawing/2014/main" id="{23C48BD9-C31A-4C99-A308-2F21789D432D}"/>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9" name="object 25">
            <a:extLst>
              <a:ext uri="{FF2B5EF4-FFF2-40B4-BE49-F238E27FC236}">
                <a16:creationId xmlns:a16="http://schemas.microsoft.com/office/drawing/2014/main" id="{5B6224A0-3C18-4A5B-B573-CED334DE5C6C}"/>
              </a:ext>
            </a:extLst>
          </p:cNvPr>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10" name="object 23">
            <a:extLst>
              <a:ext uri="{FF2B5EF4-FFF2-40B4-BE49-F238E27FC236}">
                <a16:creationId xmlns:a16="http://schemas.microsoft.com/office/drawing/2014/main" id="{1F187AFE-02AD-4A53-891A-84526E02C7ED}"/>
              </a:ext>
            </a:extLst>
          </p:cNvPr>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1" name="object 24">
            <a:extLst>
              <a:ext uri="{FF2B5EF4-FFF2-40B4-BE49-F238E27FC236}">
                <a16:creationId xmlns:a16="http://schemas.microsoft.com/office/drawing/2014/main" id="{336000EA-416F-4F27-A755-70BEB7E3C434}"/>
              </a:ext>
            </a:extLst>
          </p:cNvPr>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12" name="object 26">
            <a:extLst>
              <a:ext uri="{FF2B5EF4-FFF2-40B4-BE49-F238E27FC236}">
                <a16:creationId xmlns:a16="http://schemas.microsoft.com/office/drawing/2014/main" id="{0A6C6E2F-62A1-4769-90FC-E8D2607D7826}"/>
              </a:ext>
            </a:extLst>
          </p:cNvPr>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3" name="object 27">
            <a:extLst>
              <a:ext uri="{FF2B5EF4-FFF2-40B4-BE49-F238E27FC236}">
                <a16:creationId xmlns:a16="http://schemas.microsoft.com/office/drawing/2014/main" id="{1DBC1395-1C78-450C-9756-B517FF224F3C}"/>
              </a:ext>
            </a:extLst>
          </p:cNvPr>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pic>
        <p:nvPicPr>
          <p:cNvPr id="14" name="Picture 13">
            <a:extLst>
              <a:ext uri="{FF2B5EF4-FFF2-40B4-BE49-F238E27FC236}">
                <a16:creationId xmlns:a16="http://schemas.microsoft.com/office/drawing/2014/main" id="{E8CA0638-F872-450E-A13E-3ED34CE89FFA}"/>
              </a:ext>
            </a:extLst>
          </p:cNvPr>
          <p:cNvPicPr>
            <a:picLocks noChangeAspect="1"/>
          </p:cNvPicPr>
          <p:nvPr/>
        </p:nvPicPr>
        <p:blipFill>
          <a:blip r:embed="rId2"/>
          <a:stretch>
            <a:fillRect/>
          </a:stretch>
        </p:blipFill>
        <p:spPr>
          <a:xfrm>
            <a:off x="609316" y="3721607"/>
            <a:ext cx="6553768" cy="12193"/>
          </a:xfrm>
          <a:prstGeom prst="rect">
            <a:avLst/>
          </a:prstGeom>
        </p:spPr>
      </p:pic>
      <p:pic>
        <p:nvPicPr>
          <p:cNvPr id="17" name="Picture 16">
            <a:extLst>
              <a:ext uri="{FF2B5EF4-FFF2-40B4-BE49-F238E27FC236}">
                <a16:creationId xmlns:a16="http://schemas.microsoft.com/office/drawing/2014/main" id="{D15EAD9B-7B5C-4BB6-9A3D-6D9D011DB81C}"/>
              </a:ext>
            </a:extLst>
          </p:cNvPr>
          <p:cNvPicPr>
            <a:picLocks noChangeAspect="1"/>
          </p:cNvPicPr>
          <p:nvPr/>
        </p:nvPicPr>
        <p:blipFill>
          <a:blip r:embed="rId2"/>
          <a:stretch>
            <a:fillRect/>
          </a:stretch>
        </p:blipFill>
        <p:spPr>
          <a:xfrm>
            <a:off x="685800" y="5702807"/>
            <a:ext cx="6553768" cy="12193"/>
          </a:xfrm>
          <a:prstGeom prst="rect">
            <a:avLst/>
          </a:prstGeom>
        </p:spPr>
      </p:pic>
      <p:sp>
        <p:nvSpPr>
          <p:cNvPr id="18" name="object 14">
            <a:extLst>
              <a:ext uri="{FF2B5EF4-FFF2-40B4-BE49-F238E27FC236}">
                <a16:creationId xmlns:a16="http://schemas.microsoft.com/office/drawing/2014/main" id="{9A5C2382-43D0-4679-8CBD-99565DA680DC}"/>
              </a:ext>
            </a:extLst>
          </p:cNvPr>
          <p:cNvSpPr txBox="1"/>
          <p:nvPr/>
        </p:nvSpPr>
        <p:spPr>
          <a:xfrm>
            <a:off x="615950" y="2209800"/>
            <a:ext cx="96583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19" name="object 14">
            <a:extLst>
              <a:ext uri="{FF2B5EF4-FFF2-40B4-BE49-F238E27FC236}">
                <a16:creationId xmlns:a16="http://schemas.microsoft.com/office/drawing/2014/main" id="{66B4C4CE-79D1-49EA-8B29-3312B2F61D0A}"/>
              </a:ext>
            </a:extLst>
          </p:cNvPr>
          <p:cNvSpPr txBox="1"/>
          <p:nvPr/>
        </p:nvSpPr>
        <p:spPr>
          <a:xfrm>
            <a:off x="615950" y="3811077"/>
            <a:ext cx="965834"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Crystalline silica (Quartz)</a:t>
            </a:r>
            <a:endParaRPr sz="900" dirty="0">
              <a:latin typeface="Helvetica Neue LT Pro 75"/>
              <a:cs typeface="Helvetica Neue LT Pro 75"/>
            </a:endParaRPr>
          </a:p>
        </p:txBody>
      </p:sp>
      <p:sp>
        <p:nvSpPr>
          <p:cNvPr id="20" name="object 15">
            <a:extLst>
              <a:ext uri="{FF2B5EF4-FFF2-40B4-BE49-F238E27FC236}">
                <a16:creationId xmlns:a16="http://schemas.microsoft.com/office/drawing/2014/main" id="{17306E77-E5E8-4603-A9B2-41A204116DFE}"/>
              </a:ext>
            </a:extLst>
          </p:cNvPr>
          <p:cNvSpPr txBox="1"/>
          <p:nvPr/>
        </p:nvSpPr>
        <p:spPr>
          <a:xfrm>
            <a:off x="2675635" y="2209800"/>
            <a:ext cx="2984500" cy="1500411"/>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TWA: 10 mg/m3 8 hours. Form: Total dust 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10 mg/m3 8 hours.</a:t>
            </a:r>
          </a:p>
          <a:p>
            <a:pPr marL="12700">
              <a:lnSpc>
                <a:spcPts val="1040"/>
              </a:lnSpc>
              <a:spcBef>
                <a:spcPts val="100"/>
              </a:spcBef>
            </a:pPr>
            <a:r>
              <a:rPr lang="en-TT"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30"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5 mg/m3 8 hours. Form: Respirable fraction TWA: 15 mg/m3 8 hours. Form: Total dust</a:t>
            </a:r>
          </a:p>
        </p:txBody>
      </p:sp>
      <p:sp>
        <p:nvSpPr>
          <p:cNvPr id="21" name="object 15">
            <a:extLst>
              <a:ext uri="{FF2B5EF4-FFF2-40B4-BE49-F238E27FC236}">
                <a16:creationId xmlns:a16="http://schemas.microsoft.com/office/drawing/2014/main" id="{D849A1FA-7725-424D-9151-9F1D4F578512}"/>
              </a:ext>
            </a:extLst>
          </p:cNvPr>
          <p:cNvSpPr txBox="1"/>
          <p:nvPr/>
        </p:nvSpPr>
        <p:spPr>
          <a:xfrm>
            <a:off x="2675635" y="3824486"/>
            <a:ext cx="2984500" cy="1731243"/>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OSHA PEL Z3 (United States, 9/2005). Notes: 250/(%SiO2+5)</a:t>
            </a:r>
          </a:p>
          <a:p>
            <a:pPr marL="12700">
              <a:lnSpc>
                <a:spcPts val="1040"/>
              </a:lnSpc>
              <a:spcBef>
                <a:spcPts val="100"/>
              </a:spcBef>
            </a:pPr>
            <a:r>
              <a:rPr lang="en-TT" sz="900" b="1" spc="-30" dirty="0">
                <a:solidFill>
                  <a:srgbClr val="1C216F"/>
                </a:solidFill>
                <a:latin typeface="Helvetica Neue LT Pro 75"/>
                <a:cs typeface="Helvetica Neue LT Pro 75"/>
              </a:rPr>
              <a:t>TWA: 250 MPPCF / (%SiO2+5) 8 hours. Form: Respirable OSHA PEL Z3 (United States, 9/2005). Notes: 10/(SiO2+2) TWA: 10 MG/M3 / (%SiO2+2) 8 hours. Form: Respirable OSHA PEL 1989 (United States, 3/1989). Notes: as quartz TWA: 0.1 mg/m3, (as quartz) 8 hours. Form: Respirable dust 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0.025 mg/m3 8 hours. Form: Respirable fraction NIOSH REL (United States, 1/2013).</a:t>
            </a:r>
          </a:p>
          <a:p>
            <a:pPr marL="12700">
              <a:lnSpc>
                <a:spcPts val="1040"/>
              </a:lnSpc>
              <a:spcBef>
                <a:spcPts val="100"/>
              </a:spcBef>
            </a:pPr>
            <a:r>
              <a:rPr lang="en-TT" sz="900" b="1" spc="-30" dirty="0">
                <a:solidFill>
                  <a:srgbClr val="1C216F"/>
                </a:solidFill>
                <a:latin typeface="Helvetica Neue LT Pro 75"/>
                <a:cs typeface="Helvetica Neue LT Pro 75"/>
              </a:rPr>
              <a:t>TWA: 0.05 mg/m3 10 hours. Form: respirable dust</a:t>
            </a:r>
          </a:p>
          <a:p>
            <a:pPr marL="12700">
              <a:lnSpc>
                <a:spcPts val="1040"/>
              </a:lnSpc>
              <a:spcBef>
                <a:spcPts val="100"/>
              </a:spcBef>
            </a:pPr>
            <a:r>
              <a:rPr lang="en-TT" sz="900" b="1" spc="-30" dirty="0">
                <a:solidFill>
                  <a:srgbClr val="1C216F"/>
                </a:solidFill>
                <a:latin typeface="Helvetica Neue LT Pro 75"/>
                <a:cs typeface="Helvetica Neue LT Pro 75"/>
              </a:rPr>
              <a:t>OSHA PEL Z3 (United States, 9/2005). Notes: 30/(%SiO2+2) TWA: 30 MG/M3 / (%SiO2+2) 8 hours. Form: Total dust.</a:t>
            </a:r>
          </a:p>
        </p:txBody>
      </p:sp>
      <p:sp>
        <p:nvSpPr>
          <p:cNvPr id="23" name="object 8">
            <a:extLst>
              <a:ext uri="{FF2B5EF4-FFF2-40B4-BE49-F238E27FC236}">
                <a16:creationId xmlns:a16="http://schemas.microsoft.com/office/drawing/2014/main" id="{EC72C71E-81E4-4B08-94F6-056BD7D3B3DD}"/>
              </a:ext>
            </a:extLst>
          </p:cNvPr>
          <p:cNvSpPr txBox="1">
            <a:spLocks/>
          </p:cNvSpPr>
          <p:nvPr/>
        </p:nvSpPr>
        <p:spPr>
          <a:xfrm>
            <a:off x="444499" y="888380"/>
            <a:ext cx="5444439" cy="378309"/>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TT" sz="2350" kern="0" spc="-85">
                <a:solidFill>
                  <a:srgbClr val="2DBEEF"/>
                </a:solidFill>
                <a:latin typeface="HelveticaNeueLTPro-Roman"/>
                <a:cs typeface="HelveticaNeueLTPro-Roman"/>
              </a:rPr>
              <a:t>BERGER ANTICORROSIVE PRIMER </a:t>
            </a:r>
            <a:endParaRPr lang="en-TT"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262712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82822"/>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2898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Recommended monitoring procedures</a:t>
            </a:r>
            <a:endParaRPr sz="900" dirty="0">
              <a:latin typeface="Helvetica Neue LT Pro 75"/>
              <a:cs typeface="Helvetica Neue LT Pro 75"/>
            </a:endParaRPr>
          </a:p>
        </p:txBody>
      </p:sp>
      <p:sp>
        <p:nvSpPr>
          <p:cNvPr id="11" name="object 11"/>
          <p:cNvSpPr txBox="1"/>
          <p:nvPr/>
        </p:nvSpPr>
        <p:spPr>
          <a:xfrm>
            <a:off x="2675635" y="341237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only</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adequate</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enclosures,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local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exhaust</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other engineering controls to </a:t>
            </a:r>
            <a:r>
              <a:rPr sz="900" spc="-15" dirty="0">
                <a:solidFill>
                  <a:srgbClr val="1C216F"/>
                </a:solidFill>
                <a:latin typeface="HelveticaNeueLTPro-Md"/>
                <a:cs typeface="HelveticaNeueLTPro-Md"/>
              </a:rPr>
              <a:t>keep worker </a:t>
            </a:r>
            <a:r>
              <a:rPr sz="900" spc="-10" dirty="0">
                <a:solidFill>
                  <a:srgbClr val="1C216F"/>
                </a:solidFill>
                <a:latin typeface="HelveticaNeueLTPro-Md"/>
                <a:cs typeface="HelveticaNeueLTPro-Md"/>
              </a:rPr>
              <a:t>exposure to airborne contaminants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recommended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statutory limits. </a:t>
            </a:r>
            <a:r>
              <a:rPr sz="900" spc="-5" dirty="0">
                <a:solidFill>
                  <a:srgbClr val="1C216F"/>
                </a:solidFill>
                <a:latin typeface="HelveticaNeueLTPro-Md"/>
                <a:cs typeface="HelveticaNeueLTPro-Md"/>
              </a:rPr>
              <a:t>The </a:t>
            </a:r>
            <a:r>
              <a:rPr sz="900" spc="-10" dirty="0">
                <a:solidFill>
                  <a:srgbClr val="1C216F"/>
                </a:solidFill>
                <a:latin typeface="HelveticaNeueLTPro-Md"/>
                <a:cs typeface="HelveticaNeueLTPro-Md"/>
              </a:rPr>
              <a:t>engineering controls also </a:t>
            </a:r>
            <a:r>
              <a:rPr sz="900" spc="-5" dirty="0">
                <a:solidFill>
                  <a:srgbClr val="1C216F"/>
                </a:solidFill>
                <a:latin typeface="HelveticaNeueLTPro-Md"/>
                <a:cs typeface="HelveticaNeueLTPro-Md"/>
              </a:rPr>
              <a:t>need </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gas, </a:t>
            </a:r>
            <a:r>
              <a:rPr sz="900" spc="-10" dirty="0">
                <a:solidFill>
                  <a:srgbClr val="1C216F"/>
                </a:solidFill>
                <a:latin typeface="HelveticaNeueLTPro-Md"/>
                <a:cs typeface="HelveticaNeueLTPro-Md"/>
              </a:rPr>
              <a:t>vapor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 concentrations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a:t>
            </a:r>
            <a:r>
              <a:rPr sz="900" spc="-15" dirty="0">
                <a:solidFill>
                  <a:srgbClr val="1C216F"/>
                </a:solidFill>
                <a:latin typeface="HelveticaNeueLTPro-Md"/>
                <a:cs typeface="HelveticaNeueLTPro-Md"/>
              </a:rPr>
              <a:t>lower explosive </a:t>
            </a:r>
            <a:r>
              <a:rPr sz="900" spc="-10" dirty="0">
                <a:solidFill>
                  <a:srgbClr val="1C216F"/>
                </a:solidFill>
                <a:latin typeface="HelveticaNeueLTPro-Md"/>
                <a:cs typeface="HelveticaNeueLTPro-Md"/>
              </a:rPr>
              <a:t>limits. Use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endParaRPr sz="900">
              <a:latin typeface="HelveticaNeueLTPro-Md"/>
              <a:cs typeface="HelveticaNeueLTPro-Md"/>
            </a:endParaRPr>
          </a:p>
        </p:txBody>
      </p:sp>
      <p:sp>
        <p:nvSpPr>
          <p:cNvPr id="12" name="object 12"/>
          <p:cNvSpPr txBox="1"/>
          <p:nvPr/>
        </p:nvSpPr>
        <p:spPr>
          <a:xfrm>
            <a:off x="615950" y="341237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13" name="object 13"/>
          <p:cNvSpPr txBox="1"/>
          <p:nvPr/>
        </p:nvSpPr>
        <p:spPr>
          <a:xfrm>
            <a:off x="2675635" y="4252913"/>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dirty="0">
                <a:solidFill>
                  <a:srgbClr val="1C216F"/>
                </a:solidFill>
                <a:latin typeface="HelveticaNeueLTPro-Md"/>
                <a:cs typeface="HelveticaNeueLTPro-Md"/>
              </a:rPr>
              <a:t>Wash hands, forearms </a:t>
            </a:r>
            <a:r>
              <a:rPr sz="900" spc="5" dirty="0">
                <a:solidFill>
                  <a:srgbClr val="1C216F"/>
                </a:solidFill>
                <a:latin typeface="HelveticaNeueLTPro-Md"/>
                <a:cs typeface="HelveticaNeueLTPro-Md"/>
              </a:rPr>
              <a:t>and </a:t>
            </a:r>
            <a:r>
              <a:rPr sz="900" dirty="0">
                <a:solidFill>
                  <a:srgbClr val="1C216F"/>
                </a:solidFill>
                <a:latin typeface="HelveticaNeueLTPro-Md"/>
                <a:cs typeface="HelveticaNeueLTPro-Md"/>
              </a:rPr>
              <a:t>face thoroughly after handling chemical products,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before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lavatory</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end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period.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Appropriate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techniques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remove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potentially</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contaminated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clothing.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a:t>
            </a:r>
            <a:r>
              <a:rPr sz="900" spc="-10" dirty="0">
                <a:solidFill>
                  <a:srgbClr val="1C216F"/>
                </a:solidFill>
                <a:latin typeface="HelveticaNeueLTPro-Md"/>
                <a:cs typeface="HelveticaNeueLTPro-Md"/>
              </a:rPr>
              <a:t>contaminated clothing </a:t>
            </a:r>
            <a:r>
              <a:rPr sz="900" spc="-5" dirty="0">
                <a:solidFill>
                  <a:srgbClr val="1C216F"/>
                </a:solidFill>
                <a:latin typeface="HelveticaNeueLTPro-Md"/>
                <a:cs typeface="HelveticaNeueLTPro-Md"/>
              </a:rPr>
              <a:t>before reusing. Ensure that </a:t>
            </a:r>
            <a:r>
              <a:rPr sz="900" spc="-10" dirty="0">
                <a:solidFill>
                  <a:srgbClr val="1C216F"/>
                </a:solidFill>
                <a:latin typeface="HelveticaNeueLTPro-Md"/>
                <a:cs typeface="HelveticaNeueLTPro-Md"/>
              </a:rPr>
              <a:t>eyewash </a:t>
            </a:r>
            <a:r>
              <a:rPr sz="900" spc="-5" dirty="0">
                <a:solidFill>
                  <a:srgbClr val="1C216F"/>
                </a:solidFill>
                <a:latin typeface="HelveticaNeueLTPro-Md"/>
                <a:cs typeface="HelveticaNeueLTPro-Md"/>
              </a:rPr>
              <a:t>stations and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safety</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showers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workstation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location.</a:t>
            </a:r>
            <a:endParaRPr sz="900">
              <a:latin typeface="HelveticaNeueLTPro-Md"/>
              <a:cs typeface="HelveticaNeueLTPro-Md"/>
            </a:endParaRP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09346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properly</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fitted,</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air-purifying</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air-fed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respirator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complying</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75"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standard</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necessary.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selection</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must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based</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known</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anticipated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levels,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safe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limits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selected</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respirator.</a:t>
            </a:r>
            <a:endParaRPr sz="900">
              <a:latin typeface="HelveticaNeueLTPro-Md"/>
              <a:cs typeface="HelveticaNeueLTPro-Md"/>
            </a:endParaRPr>
          </a:p>
        </p:txBody>
      </p:sp>
      <p:sp>
        <p:nvSpPr>
          <p:cNvPr id="16" name="object 16"/>
          <p:cNvSpPr txBox="1"/>
          <p:nvPr/>
        </p:nvSpPr>
        <p:spPr>
          <a:xfrm>
            <a:off x="615950" y="509346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7" name="object 17"/>
          <p:cNvSpPr txBox="1"/>
          <p:nvPr/>
        </p:nvSpPr>
        <p:spPr>
          <a:xfrm>
            <a:off x="2675635" y="5807006"/>
            <a:ext cx="4213860" cy="924560"/>
          </a:xfrm>
          <a:prstGeom prst="rect">
            <a:avLst/>
          </a:prstGeom>
        </p:spPr>
        <p:txBody>
          <a:bodyPr vert="horz" wrap="square" lIns="0" tIns="25400" rIns="0" bIns="0" rtlCol="0">
            <a:spAutoFit/>
          </a:bodyPr>
          <a:lstStyle/>
          <a:p>
            <a:pPr marL="12700" marR="5080">
              <a:lnSpc>
                <a:spcPts val="1000"/>
              </a:lnSpc>
              <a:spcBef>
                <a:spcPts val="200"/>
              </a:spcBef>
            </a:pPr>
            <a:r>
              <a:rPr sz="900" spc="-20" dirty="0">
                <a:solidFill>
                  <a:srgbClr val="1C216F"/>
                </a:solidFill>
                <a:latin typeface="HelveticaNeueLTPro-Md"/>
                <a:cs typeface="HelveticaNeueLTPro-Md"/>
              </a:rPr>
              <a:t>Chemical-resistant,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impervious</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gloves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complying</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an</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approved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standard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should </a:t>
            </a:r>
            <a:r>
              <a:rPr sz="900" spc="-2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worn</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at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times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when</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handling</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chemical</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risk</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assessment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indicates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necessary.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Considering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parameters</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specified</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by</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glove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manufacturer,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check during use that the </a:t>
            </a:r>
            <a:r>
              <a:rPr sz="900" spc="-15" dirty="0">
                <a:solidFill>
                  <a:srgbClr val="1C216F"/>
                </a:solidFill>
                <a:latin typeface="HelveticaNeueLTPro-Md"/>
                <a:cs typeface="HelveticaNeueLTPro-Md"/>
              </a:rPr>
              <a:t>gloves </a:t>
            </a:r>
            <a:r>
              <a:rPr sz="900" spc="-5" dirty="0">
                <a:solidFill>
                  <a:srgbClr val="1C216F"/>
                </a:solidFill>
                <a:latin typeface="HelveticaNeueLTPro-Md"/>
                <a:cs typeface="HelveticaNeueLTPro-Md"/>
              </a:rPr>
              <a:t>are </a:t>
            </a:r>
            <a:r>
              <a:rPr sz="900" spc="-10" dirty="0">
                <a:solidFill>
                  <a:srgbClr val="1C216F"/>
                </a:solidFill>
                <a:latin typeface="HelveticaNeueLTPro-Md"/>
                <a:cs typeface="HelveticaNeueLTPro-Md"/>
              </a:rPr>
              <a:t>still retaining their </a:t>
            </a:r>
            <a:r>
              <a:rPr sz="900" spc="-15" dirty="0">
                <a:solidFill>
                  <a:srgbClr val="1C216F"/>
                </a:solidFill>
                <a:latin typeface="HelveticaNeueLTPro-Md"/>
                <a:cs typeface="HelveticaNeueLTPro-Md"/>
              </a:rPr>
              <a:t>protective </a:t>
            </a:r>
            <a:r>
              <a:rPr sz="900" spc="-5" dirty="0">
                <a:solidFill>
                  <a:srgbClr val="1C216F"/>
                </a:solidFill>
                <a:latin typeface="HelveticaNeueLTPro-Md"/>
                <a:cs typeface="HelveticaNeueLTPro-Md"/>
              </a:rPr>
              <a:t>properties. </a:t>
            </a:r>
            <a:r>
              <a:rPr sz="900" spc="-10" dirty="0">
                <a:solidFill>
                  <a:srgbClr val="1C216F"/>
                </a:solidFill>
                <a:latin typeface="HelveticaNeueLTPro-Md"/>
                <a:cs typeface="HelveticaNeueLTPro-Md"/>
              </a:rPr>
              <a:t>It </a:t>
            </a:r>
            <a:r>
              <a:rPr sz="900" spc="-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noted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that</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time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breakthrough</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for</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any</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glove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material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may</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15" dirty="0">
                <a:solidFill>
                  <a:srgbClr val="1C216F"/>
                </a:solidFill>
                <a:latin typeface="HelveticaNeueLTPro-Md"/>
                <a:cs typeface="HelveticaNeueLTPro-Md"/>
              </a:rPr>
              <a:t>different </a:t>
            </a:r>
            <a:r>
              <a:rPr sz="900" spc="-10" dirty="0">
                <a:solidFill>
                  <a:srgbClr val="1C216F"/>
                </a:solidFill>
                <a:latin typeface="HelveticaNeueLTPro-Md"/>
                <a:cs typeface="HelveticaNeueLTPro-Md"/>
              </a:rPr>
              <a:t> for</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different</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glove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manufacturers.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case</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mixtures,</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consisting</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5" dirty="0">
                <a:solidFill>
                  <a:srgbClr val="1C216F"/>
                </a:solidFill>
                <a:latin typeface="HelveticaNeueLTPro-Md"/>
                <a:cs typeface="HelveticaNeueLTPro-Md"/>
              </a:rPr>
              <a:t> </a:t>
            </a:r>
            <a:r>
              <a:rPr sz="900" spc="-10" dirty="0">
                <a:solidFill>
                  <a:srgbClr val="1C216F"/>
                </a:solidFill>
                <a:latin typeface="HelveticaNeueLTPro-Md"/>
                <a:cs typeface="HelveticaNeueLTPro-Md"/>
              </a:rPr>
              <a:t>several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substances,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protection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time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gloves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cannot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accurately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estimated.</a:t>
            </a:r>
            <a:endParaRPr sz="900">
              <a:latin typeface="HelveticaNeueLTPro-Md"/>
              <a:cs typeface="HelveticaNeueLTPro-Md"/>
            </a:endParaRP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Safety</a:t>
            </a:r>
            <a:r>
              <a:rPr sz="900" spc="-50" dirty="0">
                <a:solidFill>
                  <a:srgbClr val="1C216F"/>
                </a:solidFill>
                <a:latin typeface="HelveticaNeueLTPro-Md"/>
                <a:cs typeface="HelveticaNeueLTPro-Md"/>
              </a:rPr>
              <a:t> </a:t>
            </a:r>
            <a:r>
              <a:rPr sz="900" spc="-15" dirty="0">
                <a:solidFill>
                  <a:srgbClr val="1C216F"/>
                </a:solidFill>
                <a:latin typeface="HelveticaNeueLTPro-Md"/>
                <a:cs typeface="HelveticaNeueLTPro-Md"/>
              </a:rPr>
              <a:t>eyewear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complying</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a:t>
            </a:r>
            <a:r>
              <a:rPr sz="900" spc="-50"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approved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should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used</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when</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risk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this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is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necessary</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exposure</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liquid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splashes,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mists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dusts. If contact </a:t>
            </a:r>
            <a:r>
              <a:rPr sz="900" spc="-5" dirty="0">
                <a:solidFill>
                  <a:srgbClr val="1C216F"/>
                </a:solidFill>
                <a:latin typeface="HelveticaNeueLTPro-Md"/>
                <a:cs typeface="HelveticaNeueLTPro-Md"/>
              </a:rPr>
              <a:t>is </a:t>
            </a:r>
            <a:r>
              <a:rPr sz="900" spc="-10" dirty="0">
                <a:solidFill>
                  <a:srgbClr val="1C216F"/>
                </a:solidFill>
                <a:latin typeface="HelveticaNeueLTPro-Md"/>
                <a:cs typeface="HelveticaNeueLTPro-Md"/>
              </a:rPr>
              <a:t>possible, the </a:t>
            </a:r>
            <a:r>
              <a:rPr sz="900" spc="-15" dirty="0">
                <a:solidFill>
                  <a:srgbClr val="1C216F"/>
                </a:solidFill>
                <a:latin typeface="HelveticaNeueLTPro-Md"/>
                <a:cs typeface="HelveticaNeueLTPro-Md"/>
              </a:rPr>
              <a:t>following </a:t>
            </a:r>
            <a:r>
              <a:rPr sz="900" spc="-10" dirty="0">
                <a:solidFill>
                  <a:srgbClr val="1C216F"/>
                </a:solidFill>
                <a:latin typeface="HelveticaNeueLTPro-Md"/>
                <a:cs typeface="HelveticaNeueLTPro-Md"/>
              </a:rPr>
              <a:t>protection should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worn, unless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assessment</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indicates</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higher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degree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protection:</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chemical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splash</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goggles.</a:t>
            </a:r>
            <a:endParaRPr sz="900">
              <a:latin typeface="HelveticaNeueLTPro-Md"/>
              <a:cs typeface="HelveticaNeueLTPro-Md"/>
            </a:endParaRP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15097"/>
            <a:ext cx="4213860" cy="924560"/>
          </a:xfrm>
          <a:prstGeom prst="rect">
            <a:avLst/>
          </a:prstGeom>
        </p:spPr>
        <p:txBody>
          <a:bodyPr vert="horz" wrap="square" lIns="0" tIns="25400" rIns="0" bIns="0" rtlCol="0">
            <a:spAutoFit/>
          </a:bodyPr>
          <a:lstStyle/>
          <a:p>
            <a:pPr marL="12700" marR="5080" algn="just">
              <a:lnSpc>
                <a:spcPts val="1000"/>
              </a:lnSpc>
              <a:spcBef>
                <a:spcPts val="200"/>
              </a:spcBef>
            </a:pPr>
            <a:r>
              <a:rPr sz="900" spc="-10" dirty="0">
                <a:solidFill>
                  <a:srgbClr val="1C216F"/>
                </a:solidFill>
                <a:latin typeface="HelveticaNeueLTPro-Md"/>
                <a:cs typeface="HelveticaNeueLTPro-Md"/>
              </a:rPr>
              <a:t>Personal</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body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should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selected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based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task </a:t>
            </a:r>
            <a:r>
              <a:rPr sz="900" spc="-240" dirty="0">
                <a:solidFill>
                  <a:srgbClr val="1C216F"/>
                </a:solidFill>
                <a:latin typeface="HelveticaNeueLTPro-Md"/>
                <a:cs typeface="HelveticaNeueLTPro-Md"/>
              </a:rPr>
              <a:t> </a:t>
            </a:r>
            <a:r>
              <a:rPr sz="900" spc="-25" dirty="0">
                <a:solidFill>
                  <a:srgbClr val="1C216F"/>
                </a:solidFill>
                <a:latin typeface="HelveticaNeueLTPro-Md"/>
                <a:cs typeface="HelveticaNeueLTPro-Md"/>
              </a:rPr>
              <a:t>being</a:t>
            </a:r>
            <a:r>
              <a:rPr sz="900" spc="-105" dirty="0">
                <a:solidFill>
                  <a:srgbClr val="1C216F"/>
                </a:solidFill>
                <a:latin typeface="HelveticaNeueLTPro-Md"/>
                <a:cs typeface="HelveticaNeueLTPro-Md"/>
              </a:rPr>
              <a:t> </a:t>
            </a:r>
            <a:r>
              <a:rPr sz="900" spc="-20" dirty="0">
                <a:solidFill>
                  <a:srgbClr val="1C216F"/>
                </a:solidFill>
                <a:latin typeface="HelveticaNeueLTPro-Md"/>
                <a:cs typeface="HelveticaNeueLTPro-Md"/>
              </a:rPr>
              <a:t>performed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the</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risks</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involved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should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approved</a:t>
            </a:r>
            <a:r>
              <a:rPr sz="900" spc="-100" dirty="0">
                <a:solidFill>
                  <a:srgbClr val="1C216F"/>
                </a:solidFill>
                <a:latin typeface="HelveticaNeueLTPro-Md"/>
                <a:cs typeface="HelveticaNeueLTPro-Md"/>
              </a:rPr>
              <a:t> </a:t>
            </a:r>
            <a:r>
              <a:rPr sz="900" spc="-30" dirty="0">
                <a:solidFill>
                  <a:srgbClr val="1C216F"/>
                </a:solidFill>
                <a:latin typeface="HelveticaNeueLTPro-Md"/>
                <a:cs typeface="HelveticaNeueLTPro-Md"/>
              </a:rPr>
              <a:t>by</a:t>
            </a:r>
            <a:r>
              <a:rPr sz="900" spc="-100" dirty="0">
                <a:solidFill>
                  <a:srgbClr val="1C216F"/>
                </a:solidFill>
                <a:latin typeface="HelveticaNeueLTPro-Md"/>
                <a:cs typeface="HelveticaNeueLTPro-Md"/>
              </a:rPr>
              <a:t> </a:t>
            </a:r>
            <a:r>
              <a:rPr sz="900" spc="-15" dirty="0">
                <a:solidFill>
                  <a:srgbClr val="1C216F"/>
                </a:solidFill>
                <a:latin typeface="HelveticaNeueLTPro-Md"/>
                <a:cs typeface="HelveticaNeueLTPro-Md"/>
              </a:rPr>
              <a:t>a</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specialist</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before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handling this product. When there </a:t>
            </a:r>
            <a:r>
              <a:rPr sz="900" spc="-5" dirty="0">
                <a:solidFill>
                  <a:srgbClr val="1C216F"/>
                </a:solidFill>
                <a:latin typeface="HelveticaNeueLTPro-Md"/>
                <a:cs typeface="HelveticaNeueLTPro-Md"/>
              </a:rPr>
              <a:t>is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risk </a:t>
            </a:r>
            <a:r>
              <a:rPr sz="900" spc="-10" dirty="0">
                <a:solidFill>
                  <a:srgbClr val="1C216F"/>
                </a:solidFill>
                <a:latin typeface="HelveticaNeueLTPro-Md"/>
                <a:cs typeface="HelveticaNeueLTPro-Md"/>
              </a:rPr>
              <a:t>of ignition from static electricity, wear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anti-static </a:t>
            </a:r>
            <a:r>
              <a:rPr sz="900" spc="-15" dirty="0">
                <a:solidFill>
                  <a:srgbClr val="1C216F"/>
                </a:solidFill>
                <a:latin typeface="HelveticaNeueLTPro-Md"/>
                <a:cs typeface="HelveticaNeueLTPro-Md"/>
              </a:rPr>
              <a:t>protective </a:t>
            </a:r>
            <a:r>
              <a:rPr sz="900" spc="-10" dirty="0">
                <a:solidFill>
                  <a:srgbClr val="1C216F"/>
                </a:solidFill>
                <a:latin typeface="HelveticaNeueLTPro-Md"/>
                <a:cs typeface="HelveticaNeueLTPro-Md"/>
              </a:rPr>
              <a:t>clothing. </a:t>
            </a:r>
            <a:r>
              <a:rPr sz="900" spc="-15" dirty="0">
                <a:solidFill>
                  <a:srgbClr val="1C216F"/>
                </a:solidFill>
                <a:latin typeface="HelveticaNeueLTPro-Md"/>
                <a:cs typeface="HelveticaNeueLTPro-Md"/>
              </a:rPr>
              <a:t>For </a:t>
            </a:r>
            <a:r>
              <a:rPr sz="900" spc="-10" dirty="0">
                <a:solidFill>
                  <a:srgbClr val="1C216F"/>
                </a:solidFill>
                <a:latin typeface="HelveticaNeueLTPro-Md"/>
                <a:cs typeface="HelveticaNeueLTPro-Md"/>
              </a:rPr>
              <a:t>the greatest protection from static discharges,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clothing should include anti-static </a:t>
            </a:r>
            <a:r>
              <a:rPr sz="900" spc="-15" dirty="0">
                <a:solidFill>
                  <a:srgbClr val="1C216F"/>
                </a:solidFill>
                <a:latin typeface="HelveticaNeueLTPro-Md"/>
                <a:cs typeface="HelveticaNeueLTPro-Md"/>
              </a:rPr>
              <a:t>overalls, </a:t>
            </a:r>
            <a:r>
              <a:rPr sz="900" spc="-10" dirty="0">
                <a:solidFill>
                  <a:srgbClr val="1C216F"/>
                </a:solidFill>
                <a:latin typeface="HelveticaNeueLTPro-Md"/>
                <a:cs typeface="HelveticaNeueLTPro-Md"/>
              </a:rPr>
              <a:t>boots </a:t>
            </a:r>
            <a:r>
              <a:rPr sz="900" spc="-5" dirty="0">
                <a:solidFill>
                  <a:srgbClr val="1C216F"/>
                </a:solidFill>
                <a:latin typeface="HelveticaNeueLTPro-Md"/>
                <a:cs typeface="HelveticaNeueLTPro-Md"/>
              </a:rPr>
              <a:t>and </a:t>
            </a:r>
            <a:r>
              <a:rPr sz="900" spc="-15" dirty="0">
                <a:solidFill>
                  <a:srgbClr val="1C216F"/>
                </a:solidFill>
                <a:latin typeface="HelveticaNeueLTPro-Md"/>
                <a:cs typeface="HelveticaNeueLTPro-Md"/>
              </a:rPr>
              <a:t>gloves. </a:t>
            </a:r>
            <a:r>
              <a:rPr sz="900" spc="-10" dirty="0">
                <a:solidFill>
                  <a:srgbClr val="1C216F"/>
                </a:solidFill>
                <a:latin typeface="HelveticaNeueLTPro-Md"/>
                <a:cs typeface="HelveticaNeueLTPro-Md"/>
              </a:rPr>
              <a:t>Refer to European </a:t>
            </a:r>
            <a:r>
              <a:rPr sz="900" spc="-5" dirty="0">
                <a:solidFill>
                  <a:srgbClr val="1C216F"/>
                </a:solidFill>
                <a:latin typeface="HelveticaNeueLTPro-Md"/>
                <a:cs typeface="HelveticaNeueLTPro-Md"/>
              </a:rPr>
              <a:t> Sta</a:t>
            </a:r>
            <a:r>
              <a:rPr sz="900" spc="-10" dirty="0">
                <a:solidFill>
                  <a:srgbClr val="1C216F"/>
                </a:solidFill>
                <a:latin typeface="HelveticaNeueLTPro-Md"/>
                <a:cs typeface="HelveticaNeueLTPro-Md"/>
              </a:rPr>
              <a:t>nd</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rd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90" dirty="0">
                <a:solidFill>
                  <a:srgbClr val="1C216F"/>
                </a:solidFill>
                <a:latin typeface="HelveticaNeueLTPro-Md"/>
                <a:cs typeface="HelveticaNeueLTPro-Md"/>
              </a:rPr>
              <a:t>1</a:t>
            </a:r>
            <a:r>
              <a:rPr sz="900" spc="-75" dirty="0">
                <a:solidFill>
                  <a:srgbClr val="1C216F"/>
                </a:solidFill>
                <a:latin typeface="HelveticaNeueLTPro-Md"/>
                <a:cs typeface="HelveticaNeueLTPro-Md"/>
              </a:rPr>
              <a:t>1</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9</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fu</a:t>
            </a:r>
            <a:r>
              <a:rPr sz="900" spc="20" dirty="0">
                <a:solidFill>
                  <a:srgbClr val="1C216F"/>
                </a:solidFill>
                <a:latin typeface="HelveticaNeueLTPro-Md"/>
                <a:cs typeface="HelveticaNeueLTPro-Md"/>
              </a:rPr>
              <a:t>r</a:t>
            </a:r>
            <a:r>
              <a:rPr sz="900" spc="-10" dirty="0">
                <a:solidFill>
                  <a:srgbClr val="1C216F"/>
                </a:solidFill>
                <a:latin typeface="HelveticaNeueLTPro-Md"/>
                <a:cs typeface="HelveticaNeueLTPro-Md"/>
              </a:rPr>
              <a:t>the</a:t>
            </a:r>
            <a:r>
              <a:rPr sz="900" dirty="0">
                <a:solidFill>
                  <a:srgbClr val="1C216F"/>
                </a:solidFill>
                <a:latin typeface="HelveticaNeueLTPro-Md"/>
                <a:cs typeface="HelveticaNeueLTPro-Md"/>
              </a:rPr>
              <a:t>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ma</a:t>
            </a:r>
            <a:r>
              <a:rPr sz="900" spc="-20" dirty="0">
                <a:solidFill>
                  <a:srgbClr val="1C216F"/>
                </a:solidFill>
                <a:latin typeface="HelveticaNeueLTPro-Md"/>
                <a:cs typeface="HelveticaNeueLTPro-Md"/>
              </a:rPr>
              <a:t>t</a:t>
            </a:r>
            <a:r>
              <a:rPr sz="900" spc="-10" dirty="0">
                <a:solidFill>
                  <a:srgbClr val="1C216F"/>
                </a:solidFill>
                <a:latin typeface="HelveticaNeueLTPro-Md"/>
                <a:cs typeface="HelveticaNeueLTPro-Md"/>
              </a:rPr>
              <a:t>e</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i</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d</a:t>
            </a:r>
            <a:r>
              <a:rPr sz="900" spc="-5" dirty="0">
                <a:solidFill>
                  <a:srgbClr val="1C216F"/>
                </a:solidFill>
                <a:latin typeface="HelveticaNeueLTPro-Md"/>
                <a:cs typeface="HelveticaNeueLTPro-Md"/>
              </a:rPr>
              <a:t>e</a:t>
            </a:r>
            <a:r>
              <a:rPr sz="900" spc="-10" dirty="0">
                <a:solidFill>
                  <a:srgbClr val="1C216F"/>
                </a:solidFill>
                <a:latin typeface="HelveticaNeueLTPro-Md"/>
                <a:cs typeface="HelveticaNeueLTPro-Md"/>
              </a:rPr>
              <a:t>sig</a:t>
            </a:r>
            <a:r>
              <a:rPr sz="900" dirty="0">
                <a:solidFill>
                  <a:srgbClr val="1C216F"/>
                </a:solidFill>
                <a:latin typeface="HelveticaNeueLTPro-Md"/>
                <a:cs typeface="HelveticaNeueLTPro-Md"/>
              </a:rPr>
              <a:t>n</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re</a:t>
            </a:r>
            <a:r>
              <a:rPr sz="900" spc="-10" dirty="0">
                <a:solidFill>
                  <a:srgbClr val="1C216F"/>
                </a:solidFill>
                <a:latin typeface="HelveticaNeueLTPro-Md"/>
                <a:cs typeface="HelveticaNeueLTPro-Md"/>
              </a:rPr>
              <a:t>qu</a:t>
            </a:r>
            <a:r>
              <a:rPr sz="900" spc="-15" dirty="0">
                <a:solidFill>
                  <a:srgbClr val="1C216F"/>
                </a:solidFill>
                <a:latin typeface="HelveticaNeueLTPro-Md"/>
                <a:cs typeface="HelveticaNeueLTPro-Md"/>
              </a:rPr>
              <a:t>i</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ement</a:t>
            </a:r>
            <a:r>
              <a:rPr sz="900" dirty="0">
                <a:solidFill>
                  <a:srgbClr val="1C216F"/>
                </a:solidFill>
                <a:latin typeface="HelveticaNeueLTPro-Md"/>
                <a:cs typeface="HelveticaNeueLTPro-Md"/>
              </a:rPr>
              <a:t>s</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d  </a:t>
            </a:r>
            <a:r>
              <a:rPr sz="900" spc="-10" dirty="0">
                <a:solidFill>
                  <a:srgbClr val="1C216F"/>
                </a:solidFill>
                <a:latin typeface="HelveticaNeueLTPro-Md"/>
                <a:cs typeface="HelveticaNeueLTPro-Md"/>
              </a:rPr>
              <a:t>test</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methods.</a:t>
            </a:r>
            <a:endParaRPr sz="900">
              <a:latin typeface="HelveticaNeueLTPro-Md"/>
              <a:cs typeface="HelveticaNeueLTPro-Md"/>
            </a:endParaRP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709643"/>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Emissions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from</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ventilation</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work</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equipment</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be</a:t>
            </a:r>
            <a:r>
              <a:rPr sz="900" spc="-85" dirty="0">
                <a:solidFill>
                  <a:srgbClr val="1C216F"/>
                </a:solidFill>
                <a:latin typeface="HelveticaNeueLTPro-Md"/>
                <a:cs typeface="HelveticaNeueLTPro-Md"/>
              </a:rPr>
              <a:t> </a:t>
            </a:r>
            <a:r>
              <a:rPr sz="900" spc="-20" dirty="0">
                <a:solidFill>
                  <a:srgbClr val="1C216F"/>
                </a:solidFill>
                <a:latin typeface="HelveticaNeueLTPro-Md"/>
                <a:cs typeface="HelveticaNeueLTPro-Md"/>
              </a:rPr>
              <a:t>checked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ensure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controls</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they</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comply</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with</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requirements</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protection</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legislation.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some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cases,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fume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scrubbers,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filters</a:t>
            </a:r>
            <a:r>
              <a:rPr sz="900" spc="-7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engineering</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modifications</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process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necessary</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reduce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emissions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acceptable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levels.</a:t>
            </a:r>
            <a:endParaRPr sz="900">
              <a:latin typeface="HelveticaNeueLTPro-Md"/>
              <a:cs typeface="HelveticaNeueLTPro-Md"/>
            </a:endParaRPr>
          </a:p>
        </p:txBody>
      </p:sp>
      <p:sp>
        <p:nvSpPr>
          <p:cNvPr id="24" name="object 24"/>
          <p:cNvSpPr txBox="1"/>
          <p:nvPr/>
        </p:nvSpPr>
        <p:spPr>
          <a:xfrm>
            <a:off x="615950" y="8709643"/>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25" name="object 25"/>
          <p:cNvSpPr/>
          <p:nvPr/>
        </p:nvSpPr>
        <p:spPr>
          <a:xfrm>
            <a:off x="600115"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417284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01338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53502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62956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35" name="object 8">
            <a:extLst>
              <a:ext uri="{FF2B5EF4-FFF2-40B4-BE49-F238E27FC236}">
                <a16:creationId xmlns:a16="http://schemas.microsoft.com/office/drawing/2014/main" id="{0BC0108B-0707-494F-A927-470D686BBAF3}"/>
              </a:ext>
            </a:extLst>
          </p:cNvPr>
          <p:cNvSpPr txBox="1">
            <a:spLocks noGrp="1"/>
          </p:cNvSpPr>
          <p:nvPr>
            <p:ph type="title"/>
          </p:nvPr>
        </p:nvSpPr>
        <p:spPr>
          <a:xfrm>
            <a:off x="444500" y="889000"/>
            <a:ext cx="59563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0" y="4121222"/>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43°C (109.4°F) [Abel's close cup]</a:t>
            </a:r>
            <a:endParaRPr sz="900" dirty="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72200"/>
            <a:ext cx="9906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1.3336 g/cm3</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60" name="object 8">
            <a:extLst>
              <a:ext uri="{FF2B5EF4-FFF2-40B4-BE49-F238E27FC236}">
                <a16:creationId xmlns:a16="http://schemas.microsoft.com/office/drawing/2014/main" id="{D68003A0-7819-4604-8270-2D8BE9CD8EB7}"/>
              </a:ext>
            </a:extLst>
          </p:cNvPr>
          <p:cNvSpPr txBox="1">
            <a:spLocks noGrp="1"/>
          </p:cNvSpPr>
          <p:nvPr>
            <p:ph type="title"/>
          </p:nvPr>
        </p:nvSpPr>
        <p:spPr>
          <a:xfrm>
            <a:off x="444500" y="889000"/>
            <a:ext cx="58039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1" y="1833195"/>
            <a:ext cx="2462530" cy="543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Harmful</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by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inhalation.</a:t>
            </a:r>
            <a:endParaRPr sz="900">
              <a:latin typeface="HelveticaNeueLTPro-Md"/>
              <a:cs typeface="HelveticaNeueLTPro-Md"/>
            </a:endParaRPr>
          </a:p>
          <a:p>
            <a:pPr marL="12700" marR="5080" indent="-635">
              <a:lnSpc>
                <a:spcPts val="1000"/>
              </a:lnSpc>
              <a:spcBef>
                <a:spcPts val="60"/>
              </a:spcBef>
            </a:pPr>
            <a:r>
              <a:rPr sz="900" spc="5" dirty="0">
                <a:solidFill>
                  <a:srgbClr val="1C216F"/>
                </a:solidFill>
                <a:latin typeface="HelveticaNeueLTPro-Md"/>
                <a:cs typeface="HelveticaNeueLTPro-Md"/>
              </a:rPr>
              <a:t>Irritating </a:t>
            </a:r>
            <a:r>
              <a:rPr sz="900" spc="-5" dirty="0">
                <a:solidFill>
                  <a:srgbClr val="1C216F"/>
                </a:solidFill>
                <a:latin typeface="HelveticaNeueLTPro-Md"/>
                <a:cs typeface="HelveticaNeueLTPro-Md"/>
              </a:rPr>
              <a:t>to </a:t>
            </a:r>
            <a:r>
              <a:rPr sz="900" spc="5" dirty="0">
                <a:solidFill>
                  <a:srgbClr val="1C216F"/>
                </a:solidFill>
                <a:latin typeface="HelveticaNeueLTPro-Md"/>
                <a:cs typeface="HelveticaNeueLTPro-Md"/>
              </a:rPr>
              <a:t>mouth, throat and stomach.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Harmful</a:t>
            </a:r>
            <a:r>
              <a:rPr sz="900" dirty="0">
                <a:solidFill>
                  <a:srgbClr val="1C216F"/>
                </a:solidFill>
                <a:latin typeface="HelveticaNeueLTPro-Md"/>
                <a:cs typeface="HelveticaNeueLTPro-Md"/>
              </a:rPr>
              <a:t> in</a:t>
            </a:r>
            <a:r>
              <a:rPr sz="900" spc="5" dirty="0">
                <a:solidFill>
                  <a:srgbClr val="1C216F"/>
                </a:solidFill>
                <a:latin typeface="HelveticaNeueLTPro-Md"/>
                <a:cs typeface="HelveticaNeueLTPro-Md"/>
              </a:rPr>
              <a:t> contact </a:t>
            </a:r>
            <a:r>
              <a:rPr sz="900" dirty="0">
                <a:solidFill>
                  <a:srgbClr val="1C216F"/>
                </a:solidFill>
                <a:latin typeface="HelveticaNeueLTPro-Md"/>
                <a:cs typeface="HelveticaNeueLTPro-Md"/>
              </a:rPr>
              <a:t>with</a:t>
            </a:r>
            <a:r>
              <a:rPr sz="900" spc="5" dirty="0">
                <a:solidFill>
                  <a:srgbClr val="1C216F"/>
                </a:solidFill>
                <a:latin typeface="HelveticaNeueLTPro-Md"/>
                <a:cs typeface="HelveticaNeueLTPro-Md"/>
              </a:rPr>
              <a:t> skin. Irritating</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skin.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Irritating</a:t>
            </a:r>
            <a:r>
              <a:rPr sz="900" spc="-5" dirty="0">
                <a:solidFill>
                  <a:srgbClr val="1C216F"/>
                </a:solidFill>
                <a:latin typeface="HelveticaNeueLTPro-Md"/>
                <a:cs typeface="HelveticaNeueLTPro-Md"/>
              </a:rPr>
              <a:t> to</a:t>
            </a:r>
            <a:r>
              <a:rPr sz="900" dirty="0">
                <a:solidFill>
                  <a:srgbClr val="1C216F"/>
                </a:solidFill>
                <a:latin typeface="HelveticaNeueLTPro-Md"/>
                <a:cs typeface="HelveticaNeueLTPro-Md"/>
              </a:rPr>
              <a:t> eyes.</a:t>
            </a:r>
            <a:endParaRPr sz="900">
              <a:latin typeface="HelveticaNeueLTPro-Md"/>
              <a:cs typeface="HelveticaNeueLTPro-Md"/>
            </a:endParaRPr>
          </a:p>
        </p:txBody>
      </p:sp>
      <p:sp>
        <p:nvSpPr>
          <p:cNvPr id="12" name="object 12"/>
          <p:cNvSpPr txBox="1"/>
          <p:nvPr/>
        </p:nvSpPr>
        <p:spPr>
          <a:xfrm>
            <a:off x="615950" y="7467600"/>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dirty="0">
              <a:latin typeface="Helvetica Neue LT Pro 75"/>
              <a:cs typeface="Helvetica Neue LT Pro 75"/>
            </a:endParaRPr>
          </a:p>
        </p:txBody>
      </p:sp>
      <p:sp>
        <p:nvSpPr>
          <p:cNvPr id="13" name="object 13"/>
          <p:cNvSpPr txBox="1"/>
          <p:nvPr/>
        </p:nvSpPr>
        <p:spPr>
          <a:xfrm>
            <a:off x="615950" y="7696200"/>
            <a:ext cx="55499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dirty="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dirty="0">
              <a:latin typeface="HelveticaNeueLTPro-Md"/>
              <a:cs typeface="HelveticaNeueLTPro-Md"/>
            </a:endParaRPr>
          </a:p>
        </p:txBody>
      </p:sp>
      <p:sp>
        <p:nvSpPr>
          <p:cNvPr id="14" name="object 14"/>
          <p:cNvSpPr txBox="1"/>
          <p:nvPr/>
        </p:nvSpPr>
        <p:spPr>
          <a:xfrm>
            <a:off x="2386121" y="7696200"/>
            <a:ext cx="4932063" cy="666849"/>
          </a:xfrm>
          <a:prstGeom prst="rect">
            <a:avLst/>
          </a:prstGeom>
        </p:spPr>
        <p:txBody>
          <a:bodyPr vert="horz" wrap="square" lIns="0" tIns="12700" rIns="0" bIns="0" rtlCol="0">
            <a:spAutoFit/>
          </a:bodyPr>
          <a:lstStyle/>
          <a:p>
            <a:pPr marL="12700">
              <a:lnSpc>
                <a:spcPts val="1040"/>
              </a:lnSpc>
              <a:spcBef>
                <a:spcPts val="100"/>
              </a:spcBef>
            </a:pPr>
            <a:r>
              <a:rPr lang="en-US" sz="900" dirty="0">
                <a:solidFill>
                  <a:srgbClr val="1C216F"/>
                </a:solidFill>
                <a:latin typeface="HelveticaNeueLTPro-Md"/>
                <a:cs typeface="HelveticaNeueLTPro-Md"/>
              </a:rPr>
              <a:t>: Adverse symptoms may include the following: wheezing and breathing difficulties asthma</a:t>
            </a:r>
          </a:p>
          <a:p>
            <a:pPr marL="12700">
              <a:lnSpc>
                <a:spcPts val="1040"/>
              </a:lnSpc>
              <a:spcBef>
                <a:spcPts val="100"/>
              </a:spcBef>
            </a:pPr>
            <a:r>
              <a:rPr sz="900" spc="5" dirty="0">
                <a:solidFill>
                  <a:srgbClr val="1C216F"/>
                </a:solidFill>
                <a:latin typeface="HelveticaNeueLTPro-Md"/>
                <a:cs typeface="HelveticaNeueLTPro-Md"/>
              </a:rPr>
              <a:t>.</a:t>
            </a:r>
            <a:r>
              <a:rPr lang="en-TT" sz="900" spc="5" dirty="0">
                <a:solidFill>
                  <a:srgbClr val="1C216F"/>
                </a:solidFill>
                <a:latin typeface="HelveticaNeueLTPro-Md"/>
                <a:cs typeface="HelveticaNeueLTPro-Md"/>
              </a:rPr>
              <a:t> No specific 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dirty="0">
              <a:latin typeface="HelveticaNeueLTPro-Md"/>
              <a:cs typeface="HelveticaNeueLTPro-Md"/>
            </a:endParaRPr>
          </a:p>
          <a:p>
            <a:pPr marL="12700">
              <a:lnSpc>
                <a:spcPts val="1040"/>
              </a:lnSpc>
            </a:pPr>
            <a:r>
              <a:rPr lang="en-TT" sz="900" dirty="0">
                <a:solidFill>
                  <a:srgbClr val="1C216F"/>
                </a:solidFill>
                <a:latin typeface="HelveticaNeueLTPro-Md"/>
                <a:cs typeface="HelveticaNeueLTPro-Md"/>
              </a:rPr>
              <a:t> :No specific data.</a:t>
            </a:r>
            <a:endParaRPr sz="900" dirty="0">
              <a:latin typeface="HelveticaNeueLTPro-Md"/>
              <a:cs typeface="HelveticaNeueLTPro-Md"/>
            </a:endParaRPr>
          </a:p>
        </p:txBody>
      </p:sp>
      <p:sp>
        <p:nvSpPr>
          <p:cNvPr id="15" name="object 15"/>
          <p:cNvSpPr txBox="1"/>
          <p:nvPr/>
        </p:nvSpPr>
        <p:spPr>
          <a:xfrm>
            <a:off x="615950" y="6136134"/>
            <a:ext cx="1739900" cy="1102866"/>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FERTILITY </a:t>
            </a:r>
            <a:r>
              <a:rPr sz="900" b="1" spc="5" dirty="0">
                <a:solidFill>
                  <a:srgbClr val="025FAD"/>
                </a:solidFill>
                <a:latin typeface="Helvetica Neue LT Pro 75"/>
                <a:cs typeface="Helvetica Neue LT Pro 75"/>
              </a:rPr>
              <a:t>EFFECTS </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 DENMARK</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CARCINOGEN</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LIST</a:t>
            </a:r>
            <a:endParaRPr sz="900" dirty="0">
              <a:latin typeface="Helvetica Neue LT Pro 75"/>
              <a:cs typeface="Helvetica Neue LT Pro 75"/>
            </a:endParaRPr>
          </a:p>
        </p:txBody>
      </p:sp>
      <p:sp>
        <p:nvSpPr>
          <p:cNvPr id="16" name="object 16"/>
          <p:cNvSpPr txBox="1"/>
          <p:nvPr/>
        </p:nvSpPr>
        <p:spPr>
          <a:xfrm>
            <a:off x="2500196" y="6019800"/>
            <a:ext cx="6034204" cy="1308050"/>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1C216F"/>
                </a:solidFill>
                <a:latin typeface="HelveticaNeueLTPro-Md"/>
                <a:cs typeface="HelveticaNeueLTPro-Md"/>
              </a:rPr>
              <a:t>May cause cancer. Risk of cancer depends on duration and level of exposure. </a:t>
            </a:r>
          </a:p>
          <a:p>
            <a:pPr marL="12700" marR="1769745" algn="just">
              <a:lnSpc>
                <a:spcPts val="1000"/>
              </a:lnSpc>
              <a:spcBef>
                <a:spcPts val="200"/>
              </a:spcBef>
            </a:pPr>
            <a:r>
              <a:rPr lang="en-US" sz="900" spc="5" dirty="0">
                <a:solidFill>
                  <a:srgbClr val="1C216F"/>
                </a:solidFill>
                <a:latin typeface="HelveticaNeueLTPro-Md"/>
                <a:cs typeface="HelveticaNeueLTPro-Md"/>
              </a:rPr>
              <a:t>May cause heritable genetic effects.</a:t>
            </a: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Contains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substance or substances listed under National </a:t>
            </a:r>
            <a:r>
              <a:rPr sz="900" dirty="0">
                <a:solidFill>
                  <a:srgbClr val="1C216F"/>
                </a:solidFill>
                <a:latin typeface="HelveticaNeueLTPro-Md"/>
                <a:cs typeface="HelveticaNeueLTPro-Md"/>
              </a:rPr>
              <a:t>Working </a:t>
            </a:r>
            <a:r>
              <a:rPr sz="900" spc="5" dirty="0">
                <a:solidFill>
                  <a:srgbClr val="1C216F"/>
                </a:solidFill>
                <a:latin typeface="HelveticaNeueLTPro-Md"/>
                <a:cs typeface="HelveticaNeueLTPro-Md"/>
              </a:rPr>
              <a:t>Environment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Authorities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Executive </a:t>
            </a:r>
            <a:r>
              <a:rPr sz="900" spc="5" dirty="0">
                <a:solidFill>
                  <a:srgbClr val="1C216F"/>
                </a:solidFill>
                <a:latin typeface="HelveticaNeueLTPro-Md"/>
                <a:cs typeface="HelveticaNeueLTPro-Md"/>
              </a:rPr>
              <a:t>Order</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908/2005.</a:t>
            </a:r>
            <a:endParaRPr sz="900" dirty="0">
              <a:latin typeface="HelveticaNeueLTPro-Md"/>
              <a:cs typeface="HelveticaNeueLTPro-Md"/>
            </a:endParaRPr>
          </a:p>
        </p:txBody>
      </p:sp>
      <p:graphicFrame>
        <p:nvGraphicFramePr>
          <p:cNvPr id="17" name="object 17"/>
          <p:cNvGraphicFramePr>
            <a:graphicFrameLocks noGrp="1"/>
          </p:cNvGraphicFramePr>
          <p:nvPr>
            <p:extLst>
              <p:ext uri="{D42A27DB-BD31-4B8C-83A1-F6EECF244321}">
                <p14:modId xmlns:p14="http://schemas.microsoft.com/office/powerpoint/2010/main" val="1291610536"/>
              </p:ext>
            </p:extLst>
          </p:nvPr>
        </p:nvGraphicFramePr>
        <p:xfrm>
          <a:off x="325947" y="4343400"/>
          <a:ext cx="6992238" cy="1583654"/>
        </p:xfrm>
        <a:graphic>
          <a:graphicData uri="http://schemas.openxmlformats.org/drawingml/2006/table">
            <a:tbl>
              <a:tblPr firstRow="1" bandRow="1">
                <a:tableStyleId>{2D5ABB26-0587-4C30-8999-92F81FD0307C}</a:tableStyleId>
              </a:tblPr>
              <a:tblGrid>
                <a:gridCol w="987990">
                  <a:extLst>
                    <a:ext uri="{9D8B030D-6E8A-4147-A177-3AD203B41FA5}">
                      <a16:colId xmlns:a16="http://schemas.microsoft.com/office/drawing/2014/main" val="20000"/>
                    </a:ext>
                  </a:extLst>
                </a:gridCol>
                <a:gridCol w="1421937">
                  <a:extLst>
                    <a:ext uri="{9D8B030D-6E8A-4147-A177-3AD203B41FA5}">
                      <a16:colId xmlns:a16="http://schemas.microsoft.com/office/drawing/2014/main" val="20001"/>
                    </a:ext>
                  </a:extLst>
                </a:gridCol>
                <a:gridCol w="1277951">
                  <a:extLst>
                    <a:ext uri="{9D8B030D-6E8A-4147-A177-3AD203B41FA5}">
                      <a16:colId xmlns:a16="http://schemas.microsoft.com/office/drawing/2014/main" val="20002"/>
                    </a:ext>
                  </a:extLst>
                </a:gridCol>
                <a:gridCol w="1836640">
                  <a:extLst>
                    <a:ext uri="{9D8B030D-6E8A-4147-A177-3AD203B41FA5}">
                      <a16:colId xmlns:a16="http://schemas.microsoft.com/office/drawing/2014/main" val="20003"/>
                    </a:ext>
                  </a:extLst>
                </a:gridCol>
                <a:gridCol w="1467720">
                  <a:extLst>
                    <a:ext uri="{9D8B030D-6E8A-4147-A177-3AD203B41FA5}">
                      <a16:colId xmlns:a16="http://schemas.microsoft.com/office/drawing/2014/main" val="20004"/>
                    </a:ext>
                  </a:extLst>
                </a:gridCol>
              </a:tblGrid>
              <a:tr h="568925">
                <a:tc>
                  <a:txBody>
                    <a:bodyPr/>
                    <a:lstStyle/>
                    <a:p>
                      <a:pPr>
                        <a:lnSpc>
                          <a:spcPct val="100000"/>
                        </a:lnSpc>
                        <a:spcBef>
                          <a:spcPts val="40"/>
                        </a:spcBef>
                      </a:pPr>
                      <a:endParaRPr sz="550" dirty="0">
                        <a:solidFill>
                          <a:srgbClr val="002060"/>
                        </a:solidFill>
                        <a:latin typeface="Times"/>
                        <a:cs typeface="Times"/>
                      </a:endParaRPr>
                    </a:p>
                    <a:p>
                      <a:pPr marL="171450" marR="201930">
                        <a:lnSpc>
                          <a:spcPct val="100000"/>
                        </a:lnSpc>
                      </a:pPr>
                      <a:r>
                        <a:rPr sz="900" b="1" spc="-20" dirty="0">
                          <a:solidFill>
                            <a:srgbClr val="002060"/>
                          </a:solidFill>
                          <a:latin typeface="Helvetica Neue LT Pro 75"/>
                          <a:cs typeface="Helvetica Neue LT Pro 75"/>
                        </a:rPr>
                        <a:t>P</a:t>
                      </a:r>
                      <a:r>
                        <a:rPr sz="900" b="1" spc="-15" dirty="0">
                          <a:solidFill>
                            <a:srgbClr val="002060"/>
                          </a:solidFill>
                          <a:latin typeface="Helvetica Neue LT Pro 75"/>
                          <a:cs typeface="Helvetica Neue LT Pro 75"/>
                        </a:rPr>
                        <a:t>R</a:t>
                      </a:r>
                      <a:r>
                        <a:rPr sz="900" b="1" spc="-5" dirty="0">
                          <a:solidFill>
                            <a:srgbClr val="002060"/>
                          </a:solidFill>
                          <a:latin typeface="Helvetica Neue LT Pro 75"/>
                          <a:cs typeface="Helvetica Neue LT Pro 75"/>
                        </a:rPr>
                        <a:t>O</a:t>
                      </a:r>
                      <a:r>
                        <a:rPr sz="900" b="1" spc="-10" dirty="0">
                          <a:solidFill>
                            <a:srgbClr val="002060"/>
                          </a:solidFill>
                          <a:latin typeface="Helvetica Neue LT Pro 75"/>
                          <a:cs typeface="Helvetica Neue LT Pro 75"/>
                        </a:rPr>
                        <a:t>DUC</a:t>
                      </a:r>
                      <a:r>
                        <a:rPr sz="900" b="1" dirty="0">
                          <a:solidFill>
                            <a:srgbClr val="002060"/>
                          </a:solidFill>
                          <a:latin typeface="Helvetica Neue LT Pro 75"/>
                          <a:cs typeface="Helvetica Neue LT Pro 75"/>
                        </a:rPr>
                        <a:t>T  </a:t>
                      </a:r>
                      <a:r>
                        <a:rPr sz="900" b="1" spc="-5" dirty="0">
                          <a:solidFill>
                            <a:srgbClr val="002060"/>
                          </a:solidFill>
                          <a:latin typeface="Helvetica Neue LT Pro 75"/>
                          <a:cs typeface="Helvetica Neue LT Pro 75"/>
                        </a:rPr>
                        <a:t>NAME</a:t>
                      </a:r>
                      <a:endParaRPr sz="900" dirty="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solidFill>
                          <a:srgbClr val="002060"/>
                        </a:solidFill>
                        <a:latin typeface="Times"/>
                        <a:cs typeface="Times"/>
                      </a:endParaRPr>
                    </a:p>
                    <a:p>
                      <a:pPr marL="209550" marR="250190" indent="-635">
                        <a:lnSpc>
                          <a:spcPct val="100000"/>
                        </a:lnSpc>
                      </a:pPr>
                      <a:r>
                        <a:rPr sz="900" b="1" spc="-25"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A</a:t>
                      </a:r>
                      <a:r>
                        <a:rPr sz="900" b="1" spc="-15" dirty="0">
                          <a:solidFill>
                            <a:srgbClr val="002060"/>
                          </a:solidFill>
                          <a:latin typeface="Helvetica Neue LT Pro 75"/>
                          <a:cs typeface="Helvetica Neue LT Pro 75"/>
                        </a:rPr>
                        <a:t>R</a:t>
                      </a:r>
                      <a:r>
                        <a:rPr sz="900" b="1" spc="-10"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IN</a:t>
                      </a:r>
                      <a:r>
                        <a:rPr sz="900" b="1" spc="-10" dirty="0">
                          <a:solidFill>
                            <a:srgbClr val="002060"/>
                          </a:solidFill>
                          <a:latin typeface="Helvetica Neue LT Pro 75"/>
                          <a:cs typeface="Helvetica Neue LT Pro 75"/>
                        </a:rPr>
                        <a:t>O</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dirty="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dirty="0">
                        <a:solidFill>
                          <a:srgbClr val="002060"/>
                        </a:solidFill>
                        <a:latin typeface="Times"/>
                        <a:cs typeface="Times"/>
                      </a:endParaRPr>
                    </a:p>
                    <a:p>
                      <a:pPr marL="257810" marR="271780">
                        <a:lnSpc>
                          <a:spcPct val="100000"/>
                        </a:lnSpc>
                      </a:pPr>
                      <a:r>
                        <a:rPr sz="900" b="1" spc="-5" dirty="0">
                          <a:solidFill>
                            <a:srgbClr val="002060"/>
                          </a:solidFill>
                          <a:latin typeface="Helvetica Neue LT Pro 75"/>
                          <a:cs typeface="Helvetica Neue LT Pro 75"/>
                        </a:rPr>
                        <a:t>M</a:t>
                      </a:r>
                      <a:r>
                        <a:rPr sz="900" b="1" spc="-10" dirty="0">
                          <a:solidFill>
                            <a:srgbClr val="002060"/>
                          </a:solidFill>
                          <a:latin typeface="Helvetica Neue LT Pro 75"/>
                          <a:cs typeface="Helvetica Neue LT Pro 75"/>
                        </a:rPr>
                        <a:t>U</a:t>
                      </a:r>
                      <a:r>
                        <a:rPr sz="900" b="1" spc="-70" dirty="0">
                          <a:solidFill>
                            <a:srgbClr val="002060"/>
                          </a:solidFill>
                          <a:latin typeface="Helvetica Neue LT Pro 75"/>
                          <a:cs typeface="Helvetica Neue LT Pro 75"/>
                        </a:rPr>
                        <a:t>T</a:t>
                      </a:r>
                      <a:r>
                        <a:rPr sz="900" b="1" spc="-30" dirty="0">
                          <a:solidFill>
                            <a:srgbClr val="002060"/>
                          </a:solidFill>
                          <a:latin typeface="Helvetica Neue LT Pro 75"/>
                          <a:cs typeface="Helvetica Neue LT Pro 75"/>
                        </a:rPr>
                        <a:t>A</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dirty="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79400" marR="469265">
                        <a:lnSpc>
                          <a:spcPct val="100000"/>
                        </a:lnSpc>
                      </a:pPr>
                      <a:r>
                        <a:rPr sz="900" b="1" spc="-5" dirty="0">
                          <a:solidFill>
                            <a:srgbClr val="002060"/>
                          </a:solidFill>
                          <a:latin typeface="Helvetica Neue LT Pro 75"/>
                          <a:cs typeface="Helvetica Neue LT Pro 75"/>
                        </a:rPr>
                        <a:t>D</a:t>
                      </a:r>
                      <a:r>
                        <a:rPr sz="900" b="1" spc="5"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V</a:t>
                      </a:r>
                      <a:r>
                        <a:rPr sz="900" b="1" dirty="0">
                          <a:solidFill>
                            <a:srgbClr val="002060"/>
                          </a:solidFill>
                          <a:latin typeface="Helvetica Neue LT Pro 75"/>
                          <a:cs typeface="Helvetica Neue LT Pro 75"/>
                        </a:rPr>
                        <a:t>E</a:t>
                      </a:r>
                      <a:r>
                        <a:rPr sz="900" b="1" spc="-25" dirty="0">
                          <a:solidFill>
                            <a:srgbClr val="002060"/>
                          </a:solidFill>
                          <a:latin typeface="Helvetica Neue LT Pro 75"/>
                          <a:cs typeface="Helvetica Neue LT Pro 75"/>
                        </a:rPr>
                        <a:t>L</a:t>
                      </a:r>
                      <a:r>
                        <a:rPr sz="900" b="1" spc="-5" dirty="0">
                          <a:solidFill>
                            <a:srgbClr val="002060"/>
                          </a:solidFill>
                          <a:latin typeface="Helvetica Neue LT Pro 75"/>
                          <a:cs typeface="Helvetica Neue LT Pro 75"/>
                        </a:rPr>
                        <a:t>O</a:t>
                      </a:r>
                      <a:r>
                        <a:rPr sz="900" b="1" spc="-20" dirty="0">
                          <a:solidFill>
                            <a:srgbClr val="002060"/>
                          </a:solidFill>
                          <a:latin typeface="Helvetica Neue LT Pro 75"/>
                          <a:cs typeface="Helvetica Neue LT Pro 75"/>
                        </a:rPr>
                        <a:t>P</a:t>
                      </a:r>
                      <a:r>
                        <a:rPr sz="900" b="1" spc="-5" dirty="0">
                          <a:solidFill>
                            <a:srgbClr val="002060"/>
                          </a:solidFill>
                          <a:latin typeface="Helvetica Neue LT Pro 75"/>
                          <a:cs typeface="Helvetica Neue LT Pro 75"/>
                        </a:rPr>
                        <a:t>M</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spc="-70" dirty="0">
                          <a:solidFill>
                            <a:srgbClr val="002060"/>
                          </a:solidFill>
                          <a:latin typeface="Helvetica Neue LT Pro 75"/>
                          <a:cs typeface="Helvetica Neue LT Pro 75"/>
                        </a:rPr>
                        <a:t>T</a:t>
                      </a:r>
                      <a:r>
                        <a:rPr sz="900" b="1" spc="-5" dirty="0">
                          <a:solidFill>
                            <a:srgbClr val="002060"/>
                          </a:solidFill>
                          <a:latin typeface="Helvetica Neue LT Pro 75"/>
                          <a:cs typeface="Helvetica Neue LT Pro 75"/>
                        </a:rPr>
                        <a:t>A</a:t>
                      </a:r>
                      <a:r>
                        <a:rPr sz="900" b="1" dirty="0">
                          <a:solidFill>
                            <a:srgbClr val="002060"/>
                          </a:solidFill>
                          <a:latin typeface="Helvetica Neue LT Pro 75"/>
                          <a:cs typeface="Helvetica Neue LT Pro 75"/>
                        </a:rPr>
                        <a:t>L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476884" marR="347980">
                        <a:lnSpc>
                          <a:spcPct val="100000"/>
                        </a:lnSpc>
                      </a:pPr>
                      <a:r>
                        <a:rPr sz="900" b="1" spc="-15" dirty="0">
                          <a:solidFill>
                            <a:srgbClr val="002060"/>
                          </a:solidFill>
                          <a:latin typeface="Helvetica Neue LT Pro 75"/>
                          <a:cs typeface="Helvetica Neue LT Pro 75"/>
                        </a:rPr>
                        <a:t>F</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RT</a:t>
                      </a:r>
                      <a:r>
                        <a:rPr sz="900" b="1" spc="-5" dirty="0">
                          <a:solidFill>
                            <a:srgbClr val="002060"/>
                          </a:solidFill>
                          <a:latin typeface="Helvetica Neue LT Pro 75"/>
                          <a:cs typeface="Helvetica Neue LT Pro 75"/>
                        </a:rPr>
                        <a:t>I</a:t>
                      </a:r>
                      <a:r>
                        <a:rPr sz="900" b="1" spc="-15" dirty="0">
                          <a:solidFill>
                            <a:srgbClr val="002060"/>
                          </a:solidFill>
                          <a:latin typeface="Helvetica Neue LT Pro 75"/>
                          <a:cs typeface="Helvetica Neue LT Pro 75"/>
                        </a:rPr>
                        <a:t>LI</a:t>
                      </a:r>
                      <a:r>
                        <a:rPr sz="900" b="1" spc="20" dirty="0">
                          <a:solidFill>
                            <a:srgbClr val="002060"/>
                          </a:solidFill>
                          <a:latin typeface="Helvetica Neue LT Pro 75"/>
                          <a:cs typeface="Helvetica Neue LT Pro 75"/>
                        </a:rPr>
                        <a:t>T</a:t>
                      </a:r>
                      <a:r>
                        <a:rPr sz="900" b="1" dirty="0">
                          <a:solidFill>
                            <a:srgbClr val="002060"/>
                          </a:solidFill>
                          <a:latin typeface="Helvetica Neue LT Pro 75"/>
                          <a:cs typeface="Helvetica Neue LT Pro 75"/>
                        </a:rPr>
                        <a:t>Y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410547">
                <a:tc>
                  <a:txBody>
                    <a:bodyPr/>
                    <a:lstStyle/>
                    <a:p>
                      <a:pPr marL="171450">
                        <a:lnSpc>
                          <a:spcPct val="100000"/>
                        </a:lnSpc>
                        <a:spcBef>
                          <a:spcPts val="509"/>
                        </a:spcBef>
                      </a:pPr>
                      <a:r>
                        <a:rPr lang="en-TT" sz="900" dirty="0">
                          <a:solidFill>
                            <a:srgbClr val="002060"/>
                          </a:solidFill>
                          <a:latin typeface="HelveticaNeueLTPro-Md"/>
                          <a:cs typeface="HelveticaNeueLTPro-Md"/>
                        </a:rPr>
                        <a:t>Solvent naphtha </a:t>
                      </a:r>
                    </a:p>
                    <a:p>
                      <a:pPr marL="171450">
                        <a:lnSpc>
                          <a:spcPct val="100000"/>
                        </a:lnSpc>
                        <a:spcBef>
                          <a:spcPts val="509"/>
                        </a:spcBef>
                      </a:pPr>
                      <a:r>
                        <a:rPr lang="en-TT" sz="900" dirty="0">
                          <a:solidFill>
                            <a:srgbClr val="002060"/>
                          </a:solidFill>
                          <a:latin typeface="HelveticaNeueLTPro-Md"/>
                          <a:cs typeface="HelveticaNeueLTPro-Md"/>
                        </a:rPr>
                        <a:t>(petroleum), light </a:t>
                      </a:r>
                      <a:r>
                        <a:rPr lang="en-TT" sz="900" dirty="0" err="1">
                          <a:solidFill>
                            <a:srgbClr val="002060"/>
                          </a:solidFill>
                          <a:latin typeface="HelveticaNeueLTPro-Md"/>
                          <a:cs typeface="HelveticaNeueLTPro-Md"/>
                        </a:rPr>
                        <a:t>arom</a:t>
                      </a:r>
                      <a:r>
                        <a:rPr lang="en-TT" sz="900" dirty="0">
                          <a:solidFill>
                            <a:srgbClr val="002060"/>
                          </a:solidFill>
                          <a:latin typeface="HelveticaNeueLTPro-Md"/>
                          <a:cs typeface="HelveticaNeueLTPro-Md"/>
                        </a:rPr>
                        <a:t>.</a:t>
                      </a:r>
                    </a:p>
                    <a:p>
                      <a:pPr marL="171450">
                        <a:lnSpc>
                          <a:spcPct val="100000"/>
                        </a:lnSpc>
                        <a:spcBef>
                          <a:spcPts val="509"/>
                        </a:spcBef>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2; R45 </a:t>
                      </a:r>
                    </a:p>
                    <a:p>
                      <a:pPr marL="209550">
                        <a:lnSpc>
                          <a:spcPct val="100000"/>
                        </a:lnSpc>
                        <a:spcBef>
                          <a:spcPts val="509"/>
                        </a:spcBef>
                      </a:pPr>
                      <a:r>
                        <a:rPr lang="en-TT" sz="900" dirty="0">
                          <a:solidFill>
                            <a:srgbClr val="002060"/>
                          </a:solidFill>
                          <a:latin typeface="HelveticaNeueLTPro-Md"/>
                          <a:cs typeface="HelveticaNeueLTPro-Md"/>
                        </a:rPr>
                        <a:t>-</a:t>
                      </a:r>
                    </a:p>
                    <a:p>
                      <a:pPr marL="209550">
                        <a:lnSpc>
                          <a:spcPct val="100000"/>
                        </a:lnSpc>
                        <a:spcBef>
                          <a:spcPts val="509"/>
                        </a:spcBef>
                      </a:pPr>
                      <a:endParaRPr lang="en-TT" sz="900" dirty="0">
                        <a:solidFill>
                          <a:srgbClr val="002060"/>
                        </a:solidFill>
                        <a:latin typeface="HelveticaNeueLTPro-Md"/>
                        <a:cs typeface="HelveticaNeueLTPro-Md"/>
                      </a:endParaRPr>
                    </a:p>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2; R45</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57810">
                        <a:lnSpc>
                          <a:spcPct val="100000"/>
                        </a:lnSpc>
                        <a:spcBef>
                          <a:spcPts val="509"/>
                        </a:spcBef>
                      </a:pPr>
                      <a:r>
                        <a:rPr lang="en-US" sz="900" dirty="0" err="1">
                          <a:solidFill>
                            <a:srgbClr val="002060"/>
                          </a:solidFill>
                          <a:latin typeface="HelveticaNeueLTPro-Md"/>
                          <a:cs typeface="HelveticaNeueLTPro-Md"/>
                        </a:rPr>
                        <a:t>Muta</a:t>
                      </a:r>
                      <a:r>
                        <a:rPr lang="en-US" sz="900" dirty="0">
                          <a:solidFill>
                            <a:srgbClr val="002060"/>
                          </a:solidFill>
                          <a:latin typeface="HelveticaNeueLTPro-Md"/>
                          <a:cs typeface="HelveticaNeueLTPro-Md"/>
                        </a:rPr>
                        <a:t>. Cat. 2; R46 </a:t>
                      </a:r>
                    </a:p>
                    <a:p>
                      <a:pPr marL="257810">
                        <a:lnSpc>
                          <a:spcPct val="100000"/>
                        </a:lnSpc>
                        <a:spcBef>
                          <a:spcPts val="509"/>
                        </a:spcBef>
                      </a:pPr>
                      <a:r>
                        <a:rPr lang="en-US" sz="900" dirty="0">
                          <a:solidFill>
                            <a:srgbClr val="002060"/>
                          </a:solidFill>
                          <a:latin typeface="HelveticaNeueLTPro-Md"/>
                          <a:cs typeface="HelveticaNeueLTPro-Md"/>
                        </a:rPr>
                        <a:t>-</a:t>
                      </a:r>
                    </a:p>
                    <a:p>
                      <a:pPr marL="257810">
                        <a:lnSpc>
                          <a:spcPct val="100000"/>
                        </a:lnSpc>
                        <a:spcBef>
                          <a:spcPts val="509"/>
                        </a:spcBef>
                      </a:pPr>
                      <a:endParaRPr lang="en-US" sz="900" dirty="0">
                        <a:solidFill>
                          <a:srgbClr val="002060"/>
                        </a:solidFill>
                        <a:latin typeface="HelveticaNeueLTPro-Md"/>
                        <a:cs typeface="HelveticaNeueLTPro-Md"/>
                      </a:endParaRPr>
                    </a:p>
                    <a:p>
                      <a:pPr marL="257810">
                        <a:lnSpc>
                          <a:spcPct val="100000"/>
                        </a:lnSpc>
                        <a:spcBef>
                          <a:spcPts val="509"/>
                        </a:spcBef>
                      </a:pPr>
                      <a:r>
                        <a:rPr lang="en-US" sz="900" dirty="0" err="1">
                          <a:solidFill>
                            <a:srgbClr val="002060"/>
                          </a:solidFill>
                          <a:latin typeface="HelveticaNeueLTPro-Md"/>
                          <a:cs typeface="HelveticaNeueLTPro-Md"/>
                        </a:rPr>
                        <a:t>Muta</a:t>
                      </a:r>
                      <a:r>
                        <a:rPr lang="en-US" sz="900" dirty="0">
                          <a:solidFill>
                            <a:srgbClr val="002060"/>
                          </a:solidFill>
                          <a:latin typeface="HelveticaNeueLTPro-Md"/>
                          <a:cs typeface="HelveticaNeueLTPro-Md"/>
                        </a:rPr>
                        <a:t>. Cat. 2; R46</a:t>
                      </a:r>
                    </a:p>
                    <a:p>
                      <a:pPr marL="257810">
                        <a:lnSpc>
                          <a:spcPct val="100000"/>
                        </a:lnSpc>
                        <a:spcBef>
                          <a:spcPts val="509"/>
                        </a:spcBef>
                      </a:pP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79400">
                        <a:lnSpc>
                          <a:spcPct val="100000"/>
                        </a:lnSpc>
                        <a:spcBef>
                          <a:spcPts val="509"/>
                        </a:spcBef>
                      </a:pPr>
                      <a:r>
                        <a:rPr lang="en-US" sz="900" dirty="0">
                          <a:solidFill>
                            <a:srgbClr val="002060"/>
                          </a:solidFill>
                          <a:latin typeface="HelveticaNeueLTPro-Md"/>
                          <a:cs typeface="HelveticaNeueLTPro-Md"/>
                        </a:rPr>
                        <a:t>-</a:t>
                      </a:r>
                    </a:p>
                    <a:p>
                      <a:pPr marL="279400">
                        <a:lnSpc>
                          <a:spcPct val="100000"/>
                        </a:lnSpc>
                        <a:spcBef>
                          <a:spcPts val="509"/>
                        </a:spcBef>
                      </a:pPr>
                      <a:endParaRPr lang="en-US" sz="900" dirty="0">
                        <a:solidFill>
                          <a:srgbClr val="002060"/>
                        </a:solidFill>
                        <a:latin typeface="HelveticaNeueLTPro-Md"/>
                        <a:cs typeface="HelveticaNeueLTPro-Md"/>
                      </a:endParaRPr>
                    </a:p>
                    <a:p>
                      <a:pPr marL="279400">
                        <a:lnSpc>
                          <a:spcPct val="100000"/>
                        </a:lnSpc>
                        <a:spcBef>
                          <a:spcPts val="509"/>
                        </a:spcBef>
                      </a:pPr>
                      <a:endParaRPr lang="en-US" sz="900" dirty="0">
                        <a:solidFill>
                          <a:srgbClr val="002060"/>
                        </a:solidFill>
                        <a:latin typeface="HelveticaNeueLTPro-Md"/>
                        <a:cs typeface="HelveticaNeueLTPro-Md"/>
                      </a:endParaRPr>
                    </a:p>
                    <a:p>
                      <a:pPr marL="279400">
                        <a:lnSpc>
                          <a:spcPct val="100000"/>
                        </a:lnSpc>
                        <a:spcBef>
                          <a:spcPts val="509"/>
                        </a:spcBef>
                      </a:pPr>
                      <a:r>
                        <a:rPr lang="en-US" sz="900"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sz="900" dirty="0">
                          <a:solidFill>
                            <a:srgbClr val="002060"/>
                          </a:solidFill>
                          <a:latin typeface="HelveticaNeueLTPro-Md"/>
                          <a:cs typeface="HelveticaNeueLTPro-Md"/>
                        </a:rPr>
                        <a:t>-</a:t>
                      </a:r>
                      <a:endParaRPr lang="en-US" sz="900" dirty="0">
                        <a:solidFill>
                          <a:srgbClr val="002060"/>
                        </a:solidFill>
                        <a:latin typeface="HelveticaNeueLTPro-Md"/>
                        <a:cs typeface="HelveticaNeueLTPro-Md"/>
                      </a:endParaRPr>
                    </a:p>
                    <a:p>
                      <a:pPr marR="398145" algn="ctr">
                        <a:lnSpc>
                          <a:spcPct val="100000"/>
                        </a:lnSpc>
                        <a:spcBef>
                          <a:spcPts val="509"/>
                        </a:spcBef>
                      </a:pPr>
                      <a:endParaRPr lang="en-TT" sz="900" dirty="0">
                        <a:solidFill>
                          <a:srgbClr val="002060"/>
                        </a:solidFill>
                        <a:latin typeface="HelveticaNeueLTPro-Md"/>
                        <a:cs typeface="HelveticaNeueLTPro-Md"/>
                      </a:endParaRPr>
                    </a:p>
                    <a:p>
                      <a:pPr marR="398145" algn="ctr">
                        <a:lnSpc>
                          <a:spcPct val="100000"/>
                        </a:lnSpc>
                        <a:spcBef>
                          <a:spcPts val="509"/>
                        </a:spcBef>
                      </a:pPr>
                      <a:endParaRPr lang="en-TT" sz="900" dirty="0">
                        <a:solidFill>
                          <a:srgbClr val="002060"/>
                        </a:solidFill>
                        <a:latin typeface="HelveticaNeueLTPro-Md"/>
                        <a:cs typeface="HelveticaNeueLTPro-Md"/>
                      </a:endParaRPr>
                    </a:p>
                    <a:p>
                      <a:pPr marR="398145" algn="ctr">
                        <a:lnSpc>
                          <a:spcPct val="100000"/>
                        </a:lnSpc>
                        <a:spcBef>
                          <a:spcPts val="509"/>
                        </a:spcBef>
                      </a:pPr>
                      <a:r>
                        <a:rPr lang="en-TT" sz="900"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7391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15949" y="2883228"/>
            <a:ext cx="1042237"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phthalic anhydride</a:t>
            </a:r>
            <a:endParaRPr sz="900" dirty="0">
              <a:latin typeface="HelveticaNeueLTPro-Md"/>
              <a:cs typeface="HelveticaNeueLTPro-Md"/>
            </a:endParaRPr>
          </a:p>
        </p:txBody>
      </p:sp>
      <p:sp>
        <p:nvSpPr>
          <p:cNvPr id="26" name="object 26"/>
          <p:cNvSpPr txBox="1"/>
          <p:nvPr/>
        </p:nvSpPr>
        <p:spPr>
          <a:xfrm>
            <a:off x="2425661" y="2883229"/>
            <a:ext cx="1460539" cy="151323"/>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oderate</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27" name="object 27"/>
          <p:cNvSpPr txBox="1"/>
          <p:nvPr/>
        </p:nvSpPr>
        <p:spPr>
          <a:xfrm>
            <a:off x="3809949" y="2883228"/>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28" name="object 28"/>
          <p:cNvSpPr txBox="1"/>
          <p:nvPr/>
        </p:nvSpPr>
        <p:spPr>
          <a:xfrm>
            <a:off x="4889512" y="2883228"/>
            <a:ext cx="1301115" cy="151323"/>
          </a:xfrm>
          <a:prstGeom prst="rect">
            <a:avLst/>
          </a:prstGeom>
        </p:spPr>
        <p:txBody>
          <a:bodyPr vert="horz" wrap="square" lIns="0" tIns="12700" rIns="0" bIns="0" rtlCol="0">
            <a:spAutoFit/>
          </a:bodyPr>
          <a:lstStyle/>
          <a:p>
            <a:pPr marL="12700">
              <a:lnSpc>
                <a:spcPct val="100000"/>
              </a:lnSpc>
              <a:spcBef>
                <a:spcPts val="100"/>
              </a:spcBef>
            </a:pPr>
            <a:r>
              <a:rPr lang="en-US" sz="900" spc="-5" dirty="0">
                <a:solidFill>
                  <a:srgbClr val="1C216F"/>
                </a:solidFill>
                <a:latin typeface="HelveticaNeueLTPro-Md"/>
                <a:cs typeface="HelveticaNeueLTPro-Md"/>
              </a:rPr>
              <a:t>24 hours 50 milligrams</a:t>
            </a:r>
            <a:endParaRPr sz="900" dirty="0">
              <a:latin typeface="HelveticaNeueLTPro-Md"/>
              <a:cs typeface="HelveticaNeueLTPro-Md"/>
            </a:endParaRPr>
          </a:p>
        </p:txBody>
      </p:sp>
      <p:sp>
        <p:nvSpPr>
          <p:cNvPr id="29" name="object 29"/>
          <p:cNvSpPr txBox="1"/>
          <p:nvPr/>
        </p:nvSpPr>
        <p:spPr>
          <a:xfrm>
            <a:off x="6476441" y="2861559"/>
            <a:ext cx="392785" cy="441146"/>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lang="en-US" sz="900" dirty="0">
              <a:solidFill>
                <a:srgbClr val="1C216F"/>
              </a:solidFill>
              <a:latin typeface="HelveticaNeueLTPro-Md"/>
              <a:cs typeface="HelveticaNeueLTPro-Md"/>
            </a:endParaRPr>
          </a:p>
          <a:p>
            <a:pPr marL="12700">
              <a:lnSpc>
                <a:spcPct val="100000"/>
              </a:lnSpc>
              <a:spcBef>
                <a:spcPts val="100"/>
              </a:spcBef>
            </a:pP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615949" y="3124200"/>
            <a:ext cx="1359434" cy="2898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Solvent naphtha (petroleum), light </a:t>
            </a:r>
            <a:r>
              <a:rPr lang="en-TT" sz="900" spc="-25" dirty="0" err="1">
                <a:solidFill>
                  <a:srgbClr val="1C216F"/>
                </a:solidFill>
                <a:latin typeface="HelveticaNeueLTPro-Md"/>
                <a:cs typeface="HelveticaNeueLTPro-Md"/>
              </a:rPr>
              <a:t>arom</a:t>
            </a:r>
            <a:endParaRPr sz="900" dirty="0">
              <a:latin typeface="HelveticaNeueLTPro-Md"/>
              <a:cs typeface="HelveticaNeueLTPro-Md"/>
            </a:endParaRPr>
          </a:p>
        </p:txBody>
      </p:sp>
      <p:sp>
        <p:nvSpPr>
          <p:cNvPr id="31" name="object 31"/>
          <p:cNvSpPr txBox="1"/>
          <p:nvPr/>
        </p:nvSpPr>
        <p:spPr>
          <a:xfrm>
            <a:off x="2425661" y="3124200"/>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2" name="object 32"/>
          <p:cNvSpPr txBox="1"/>
          <p:nvPr/>
        </p:nvSpPr>
        <p:spPr>
          <a:xfrm>
            <a:off x="3809949" y="31242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3" name="object 33"/>
          <p:cNvSpPr txBox="1"/>
          <p:nvPr/>
        </p:nvSpPr>
        <p:spPr>
          <a:xfrm>
            <a:off x="4889512" y="3124200"/>
            <a:ext cx="1301115" cy="151323"/>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100</a:t>
            </a:r>
            <a:r>
              <a:rPr sz="900" spc="-15" dirty="0">
                <a:solidFill>
                  <a:srgbClr val="1C216F"/>
                </a:solidFill>
                <a:latin typeface="HelveticaNeueLTPro-Md"/>
                <a:cs typeface="HelveticaNeueLTPro-Md"/>
              </a:rPr>
              <a:t> </a:t>
            </a:r>
            <a:r>
              <a:rPr sz="900" spc="5" dirty="0" err="1">
                <a:solidFill>
                  <a:srgbClr val="1C216F"/>
                </a:solidFill>
                <a:latin typeface="HelveticaNeueLTPro-Md"/>
                <a:cs typeface="HelveticaNeueLTPro-Md"/>
              </a:rPr>
              <a:t>m</a:t>
            </a:r>
            <a:r>
              <a:rPr lang="en-US" sz="900" spc="5" dirty="0" err="1">
                <a:solidFill>
                  <a:srgbClr val="1C216F"/>
                </a:solidFill>
                <a:latin typeface="HelveticaNeueLTPro-Md"/>
                <a:cs typeface="HelveticaNeueLTPro-Md"/>
              </a:rPr>
              <a:t>ircolitres</a:t>
            </a:r>
            <a:endParaRPr sz="900" dirty="0">
              <a:latin typeface="HelveticaNeueLTPro-Md"/>
              <a:cs typeface="HelveticaNeueLTPro-Md"/>
            </a:endParaRPr>
          </a:p>
        </p:txBody>
      </p:sp>
      <p:sp>
        <p:nvSpPr>
          <p:cNvPr id="34" name="object 34"/>
          <p:cNvSpPr txBox="1"/>
          <p:nvPr/>
        </p:nvSpPr>
        <p:spPr>
          <a:xfrm>
            <a:off x="6546265" y="3733800"/>
            <a:ext cx="159335" cy="2898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5" name="object 35"/>
          <p:cNvSpPr txBox="1"/>
          <p:nvPr/>
        </p:nvSpPr>
        <p:spPr>
          <a:xfrm>
            <a:off x="615950" y="3733800"/>
            <a:ext cx="908050"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Stoddard solvent</a:t>
            </a:r>
            <a:endParaRPr sz="900" dirty="0">
              <a:latin typeface="HelveticaNeueLTPro-Md"/>
              <a:cs typeface="HelveticaNeueLTPro-Md"/>
            </a:endParaRPr>
          </a:p>
        </p:txBody>
      </p:sp>
      <p:sp>
        <p:nvSpPr>
          <p:cNvPr id="36" name="object 36"/>
          <p:cNvSpPr txBox="1"/>
          <p:nvPr/>
        </p:nvSpPr>
        <p:spPr>
          <a:xfrm>
            <a:off x="2425661" y="3726368"/>
            <a:ext cx="1460539" cy="302647"/>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1C216F"/>
                </a:solidFill>
                <a:latin typeface="HelveticaNeueLTPro-Md"/>
                <a:cs typeface="HelveticaNeueLTPro-Md"/>
              </a:rPr>
              <a:t>Eyes </a:t>
            </a:r>
            <a:r>
              <a:rPr lang="en-TT"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r>
              <a:rPr lang="en-US" sz="900" dirty="0">
                <a:solidFill>
                  <a:srgbClr val="1C216F"/>
                </a:solidFill>
                <a:latin typeface="HelveticaNeueLTPro-Md"/>
                <a:cs typeface="HelveticaNeueLTPro-Md"/>
              </a:rPr>
              <a:t>Mild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endParaRPr lang="en-US" sz="900" spc="-245" dirty="0">
              <a:solidFill>
                <a:srgbClr val="1C216F"/>
              </a:solidFill>
              <a:latin typeface="HelveticaNeueLTPro-Md"/>
              <a:cs typeface="HelveticaNeueLTPro-Md"/>
            </a:endParaRPr>
          </a:p>
          <a:p>
            <a:pPr marL="12700" marR="5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a:t>
            </a:r>
            <a:r>
              <a:rPr lang="en-US" sz="900" spc="5" dirty="0">
                <a:solidFill>
                  <a:srgbClr val="1C216F"/>
                </a:solidFill>
                <a:latin typeface="HelveticaNeueLTPro-Md"/>
                <a:cs typeface="HelveticaNeueLTPro-Md"/>
              </a:rPr>
              <a:t>oderate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3733800"/>
            <a:ext cx="629285" cy="29972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8" name="object 38"/>
          <p:cNvSpPr txBox="1"/>
          <p:nvPr/>
        </p:nvSpPr>
        <p:spPr>
          <a:xfrm>
            <a:off x="4889512" y="3733800"/>
            <a:ext cx="1226820" cy="299720"/>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100 parts per million</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0" dirty="0">
                <a:solidFill>
                  <a:srgbClr val="1C216F"/>
                </a:solidFill>
                <a:latin typeface="HelveticaNeueLTPro-Md"/>
                <a:cs typeface="HelveticaNeueLTPro-Md"/>
              </a:rPr>
              <a:t> </a:t>
            </a:r>
            <a:r>
              <a:rPr lang="en-US" sz="900" spc="-25" dirty="0">
                <a:solidFill>
                  <a:srgbClr val="1C216F"/>
                </a:solidFill>
                <a:latin typeface="HelveticaNeueLTPro-Md"/>
                <a:cs typeface="HelveticaNeueLTPro-Md"/>
              </a:rPr>
              <a:t>500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45" name="object 45"/>
          <p:cNvSpPr/>
          <p:nvPr/>
        </p:nvSpPr>
        <p:spPr>
          <a:xfrm>
            <a:off x="457200" y="3657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19100" y="3102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49" name="object 19">
            <a:extLst>
              <a:ext uri="{FF2B5EF4-FFF2-40B4-BE49-F238E27FC236}">
                <a16:creationId xmlns:a16="http://schemas.microsoft.com/office/drawing/2014/main" id="{190B5C7A-72CE-4ACC-9F19-8B3D1AA5302F}"/>
              </a:ext>
            </a:extLst>
          </p:cNvPr>
          <p:cNvSpPr/>
          <p:nvPr/>
        </p:nvSpPr>
        <p:spPr>
          <a:xfrm>
            <a:off x="609600" y="8610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7" name="object 8">
            <a:extLst>
              <a:ext uri="{FF2B5EF4-FFF2-40B4-BE49-F238E27FC236}">
                <a16:creationId xmlns:a16="http://schemas.microsoft.com/office/drawing/2014/main" id="{82953D73-2E20-4CCF-B688-95BBD64AF540}"/>
              </a:ext>
            </a:extLst>
          </p:cNvPr>
          <p:cNvSpPr txBox="1">
            <a:spLocks noGrp="1"/>
          </p:cNvSpPr>
          <p:nvPr>
            <p:ph type="title"/>
          </p:nvPr>
        </p:nvSpPr>
        <p:spPr>
          <a:xfrm>
            <a:off x="444500" y="889000"/>
            <a:ext cx="54991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ANTICORROSIVE PRIMER </a:t>
            </a:r>
            <a:endParaRPr lang="en-TT"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4403</Words>
  <Application>Microsoft Office PowerPoint</Application>
  <PresentationFormat>Custom</PresentationFormat>
  <Paragraphs>470</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Helvetica Neue LT Pro 75</vt:lpstr>
      <vt:lpstr>Helvetica Neue LT Std 75</vt:lpstr>
      <vt:lpstr>HelveticaNeueLTPro-Md</vt:lpstr>
      <vt:lpstr>HelveticaNeueLTPro-Roman</vt:lpstr>
      <vt:lpstr>HelveticaNeueLTStd-Lt</vt:lpstr>
      <vt:lpstr>HelveticaNeueLTStd-Md</vt:lpstr>
      <vt:lpstr>Minion Pro</vt:lpstr>
      <vt:lpstr>Times</vt:lpstr>
      <vt:lpstr>Office Theme</vt:lpstr>
      <vt:lpstr>SAFETY DATA SHEETS</vt:lpstr>
      <vt:lpstr>BERGER ANTICORROSIVE PRIMER </vt:lpstr>
      <vt:lpstr> </vt:lpstr>
      <vt:lpstr>BERGER ANTICORROSIVE PRIMER </vt:lpstr>
      <vt:lpstr>BERGER ANTICORROSIVE PRIMER </vt:lpstr>
      <vt:lpstr>PowerPoint Presentation</vt:lpstr>
      <vt:lpstr>BERGER ANTICORROSIVE PRIMER </vt:lpstr>
      <vt:lpstr>BERGER ANTICORROSIVE PRIMER </vt:lpstr>
      <vt:lpstr>BERGER ANTICORROSIVE PRIMER </vt:lpstr>
      <vt:lpstr>BERGER ANTICORROSIVE PRIMER </vt:lpstr>
      <vt:lpstr>BERGER ANTICORROSIVE PRIMER </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9</cp:revision>
  <dcterms:created xsi:type="dcterms:W3CDTF">2021-11-16T11:37:53Z</dcterms:created>
  <dcterms:modified xsi:type="dcterms:W3CDTF">2022-03-23T15:54:29Z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