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3"/>
  </p:notesMasterIdLst>
  <p:sldIdLst>
    <p:sldId id="256" r:id="rId2"/>
    <p:sldId id="257" r:id="rId3"/>
    <p:sldId id="258" r:id="rId4"/>
    <p:sldId id="259" r:id="rId5"/>
    <p:sldId id="260" r:id="rId6"/>
    <p:sldId id="261" r:id="rId7"/>
    <p:sldId id="262" r:id="rId8"/>
    <p:sldId id="263" r:id="rId9"/>
    <p:sldId id="268" r:id="rId10"/>
    <p:sldId id="264" r:id="rId11"/>
    <p:sldId id="266" r:id="rId12"/>
  </p:sldIdLst>
  <p:sldSz cx="7772400" cy="10058400"/>
  <p:notesSz cx="77724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216F"/>
    <a:srgbClr val="025FAD"/>
    <a:srgbClr val="14B1E7"/>
    <a:srgbClr val="14B1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3593" autoAdjust="0"/>
  </p:normalViewPr>
  <p:slideViewPr>
    <p:cSldViewPr>
      <p:cViewPr>
        <p:scale>
          <a:sx n="75" d="100"/>
          <a:sy n="75" d="100"/>
        </p:scale>
        <p:origin x="6" y="-190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368675" cy="504825"/>
          </a:xfrm>
          <a:prstGeom prst="rect">
            <a:avLst/>
          </a:prstGeom>
        </p:spPr>
        <p:txBody>
          <a:bodyPr vert="horz" lIns="91440" tIns="45720" rIns="91440" bIns="45720" rtlCol="0"/>
          <a:lstStyle>
            <a:lvl1pPr algn="l">
              <a:defRPr sz="1200"/>
            </a:lvl1pPr>
          </a:lstStyle>
          <a:p>
            <a:endParaRPr lang="en-TT"/>
          </a:p>
        </p:txBody>
      </p:sp>
      <p:sp>
        <p:nvSpPr>
          <p:cNvPr id="3" name="Date Placeholder 2"/>
          <p:cNvSpPr>
            <a:spLocks noGrp="1"/>
          </p:cNvSpPr>
          <p:nvPr>
            <p:ph type="dt" idx="1"/>
          </p:nvPr>
        </p:nvSpPr>
        <p:spPr>
          <a:xfrm>
            <a:off x="4402138" y="0"/>
            <a:ext cx="3368675" cy="504825"/>
          </a:xfrm>
          <a:prstGeom prst="rect">
            <a:avLst/>
          </a:prstGeom>
        </p:spPr>
        <p:txBody>
          <a:bodyPr vert="horz" lIns="91440" tIns="45720" rIns="91440" bIns="45720" rtlCol="0"/>
          <a:lstStyle>
            <a:lvl1pPr algn="r">
              <a:defRPr sz="1200"/>
            </a:lvl1pPr>
          </a:lstStyle>
          <a:p>
            <a:fld id="{9D7A9DC3-E3AD-450A-9A24-1C50BC1C802E}" type="datetimeFigureOut">
              <a:rPr lang="en-TT" smtClean="0"/>
              <a:t>23/03/2022</a:t>
            </a:fld>
            <a:endParaRPr lang="en-TT"/>
          </a:p>
        </p:txBody>
      </p:sp>
      <p:sp>
        <p:nvSpPr>
          <p:cNvPr id="4" name="Slide Image Placeholder 3"/>
          <p:cNvSpPr>
            <a:spLocks noGrp="1" noRot="1" noChangeAspect="1"/>
          </p:cNvSpPr>
          <p:nvPr>
            <p:ph type="sldImg" idx="2"/>
          </p:nvPr>
        </p:nvSpPr>
        <p:spPr>
          <a:xfrm>
            <a:off x="2574925" y="1257300"/>
            <a:ext cx="2622550" cy="3394075"/>
          </a:xfrm>
          <a:prstGeom prst="rect">
            <a:avLst/>
          </a:prstGeom>
          <a:noFill/>
          <a:ln w="12700">
            <a:solidFill>
              <a:prstClr val="black"/>
            </a:solidFill>
          </a:ln>
        </p:spPr>
        <p:txBody>
          <a:bodyPr vert="horz" lIns="91440" tIns="45720" rIns="91440" bIns="45720" rtlCol="0" anchor="ctr"/>
          <a:lstStyle/>
          <a:p>
            <a:endParaRPr lang="en-TT"/>
          </a:p>
        </p:txBody>
      </p:sp>
      <p:sp>
        <p:nvSpPr>
          <p:cNvPr id="5" name="Notes Placeholder 4"/>
          <p:cNvSpPr>
            <a:spLocks noGrp="1"/>
          </p:cNvSpPr>
          <p:nvPr>
            <p:ph type="body" sz="quarter" idx="3"/>
          </p:nvPr>
        </p:nvSpPr>
        <p:spPr>
          <a:xfrm>
            <a:off x="777875" y="4840288"/>
            <a:ext cx="6216650"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TT"/>
          </a:p>
        </p:txBody>
      </p:sp>
      <p:sp>
        <p:nvSpPr>
          <p:cNvPr id="6" name="Footer Placeholder 5"/>
          <p:cNvSpPr>
            <a:spLocks noGrp="1"/>
          </p:cNvSpPr>
          <p:nvPr>
            <p:ph type="ftr" sz="quarter" idx="4"/>
          </p:nvPr>
        </p:nvSpPr>
        <p:spPr>
          <a:xfrm>
            <a:off x="0" y="9553575"/>
            <a:ext cx="3368675" cy="504825"/>
          </a:xfrm>
          <a:prstGeom prst="rect">
            <a:avLst/>
          </a:prstGeom>
        </p:spPr>
        <p:txBody>
          <a:bodyPr vert="horz" lIns="91440" tIns="45720" rIns="91440" bIns="45720" rtlCol="0" anchor="b"/>
          <a:lstStyle>
            <a:lvl1pPr algn="l">
              <a:defRPr sz="1200"/>
            </a:lvl1pPr>
          </a:lstStyle>
          <a:p>
            <a:endParaRPr lang="en-TT"/>
          </a:p>
        </p:txBody>
      </p:sp>
      <p:sp>
        <p:nvSpPr>
          <p:cNvPr id="7" name="Slide Number Placeholder 6"/>
          <p:cNvSpPr>
            <a:spLocks noGrp="1"/>
          </p:cNvSpPr>
          <p:nvPr>
            <p:ph type="sldNum" sz="quarter" idx="5"/>
          </p:nvPr>
        </p:nvSpPr>
        <p:spPr>
          <a:xfrm>
            <a:off x="4402138" y="9553575"/>
            <a:ext cx="3368675" cy="504825"/>
          </a:xfrm>
          <a:prstGeom prst="rect">
            <a:avLst/>
          </a:prstGeom>
        </p:spPr>
        <p:txBody>
          <a:bodyPr vert="horz" lIns="91440" tIns="45720" rIns="91440" bIns="45720" rtlCol="0" anchor="b"/>
          <a:lstStyle>
            <a:lvl1pPr algn="r">
              <a:defRPr sz="1200"/>
            </a:lvl1pPr>
          </a:lstStyle>
          <a:p>
            <a:fld id="{2CB2A74F-8AF5-4C33-BB2F-8C8A7DD3DF83}" type="slidenum">
              <a:rPr lang="en-TT" smtClean="0"/>
              <a:t>‹#›</a:t>
            </a:fld>
            <a:endParaRPr lang="en-TT"/>
          </a:p>
        </p:txBody>
      </p:sp>
    </p:spTree>
    <p:extLst>
      <p:ext uri="{BB962C8B-B14F-4D97-AF65-F5344CB8AC3E}">
        <p14:creationId xmlns:p14="http://schemas.microsoft.com/office/powerpoint/2010/main" val="2229747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2</a:t>
            </a:fld>
            <a:endParaRPr lang="en-TT"/>
          </a:p>
        </p:txBody>
      </p:sp>
    </p:spTree>
    <p:extLst>
      <p:ext uri="{BB962C8B-B14F-4D97-AF65-F5344CB8AC3E}">
        <p14:creationId xmlns:p14="http://schemas.microsoft.com/office/powerpoint/2010/main" val="26593228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6</a:t>
            </a:fld>
            <a:endParaRPr lang="en-TT"/>
          </a:p>
        </p:txBody>
      </p:sp>
    </p:spTree>
    <p:extLst>
      <p:ext uri="{BB962C8B-B14F-4D97-AF65-F5344CB8AC3E}">
        <p14:creationId xmlns:p14="http://schemas.microsoft.com/office/powerpoint/2010/main" val="18069935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8</a:t>
            </a:fld>
            <a:endParaRPr lang="en-TT"/>
          </a:p>
        </p:txBody>
      </p:sp>
    </p:spTree>
    <p:extLst>
      <p:ext uri="{BB962C8B-B14F-4D97-AF65-F5344CB8AC3E}">
        <p14:creationId xmlns:p14="http://schemas.microsoft.com/office/powerpoint/2010/main" val="1679134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TT" dirty="0"/>
          </a:p>
        </p:txBody>
      </p:sp>
      <p:sp>
        <p:nvSpPr>
          <p:cNvPr id="4" name="Slide Number Placeholder 3"/>
          <p:cNvSpPr>
            <a:spLocks noGrp="1"/>
          </p:cNvSpPr>
          <p:nvPr>
            <p:ph type="sldNum" sz="quarter" idx="5"/>
          </p:nvPr>
        </p:nvSpPr>
        <p:spPr/>
        <p:txBody>
          <a:bodyPr/>
          <a:lstStyle/>
          <a:p>
            <a:fld id="{2CB2A74F-8AF5-4C33-BB2F-8C8A7DD3DF83}" type="slidenum">
              <a:rPr lang="en-TT" smtClean="0"/>
              <a:t>10</a:t>
            </a:fld>
            <a:endParaRPr lang="en-TT"/>
          </a:p>
        </p:txBody>
      </p:sp>
    </p:spTree>
    <p:extLst>
      <p:ext uri="{BB962C8B-B14F-4D97-AF65-F5344CB8AC3E}">
        <p14:creationId xmlns:p14="http://schemas.microsoft.com/office/powerpoint/2010/main" val="28314798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582930" y="3118104"/>
            <a:ext cx="6606540" cy="2112264"/>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165860" y="5632704"/>
            <a:ext cx="5440680" cy="25146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
        <p:nvSpPr>
          <p:cNvPr id="7" name="object 2">
            <a:extLst>
              <a:ext uri="{FF2B5EF4-FFF2-40B4-BE49-F238E27FC236}">
                <a16:creationId xmlns:a16="http://schemas.microsoft.com/office/drawing/2014/main" id="{C935CC9D-0C2E-4B02-93E0-9F7E6CBC9C4E}"/>
              </a:ext>
            </a:extLst>
          </p:cNvPr>
          <p:cNvSpPr txBox="1"/>
          <p:nvPr userDrawn="1"/>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dirty="0">
              <a:latin typeface="HelveticaNeueLTStd-Md"/>
              <a:cs typeface="HelveticaNeueLTStd-Md"/>
            </a:endParaRPr>
          </a:p>
        </p:txBody>
      </p:sp>
      <p:grpSp>
        <p:nvGrpSpPr>
          <p:cNvPr id="8" name="object 3">
            <a:extLst>
              <a:ext uri="{FF2B5EF4-FFF2-40B4-BE49-F238E27FC236}">
                <a16:creationId xmlns:a16="http://schemas.microsoft.com/office/drawing/2014/main" id="{301CE745-E30F-4B32-9398-4F4FB794CD5B}"/>
              </a:ext>
            </a:extLst>
          </p:cNvPr>
          <p:cNvGrpSpPr/>
          <p:nvPr userDrawn="1"/>
        </p:nvGrpSpPr>
        <p:grpSpPr>
          <a:xfrm>
            <a:off x="7318184" y="1508086"/>
            <a:ext cx="128270" cy="6530340"/>
            <a:chOff x="7318184" y="1508086"/>
            <a:chExt cx="128270" cy="6530340"/>
          </a:xfrm>
        </p:grpSpPr>
        <p:sp>
          <p:nvSpPr>
            <p:cNvPr id="9" name="object 4">
              <a:extLst>
                <a:ext uri="{FF2B5EF4-FFF2-40B4-BE49-F238E27FC236}">
                  <a16:creationId xmlns:a16="http://schemas.microsoft.com/office/drawing/2014/main" id="{40CC99A1-B297-4DA7-9FE5-7B5075677341}"/>
                </a:ext>
              </a:extLst>
            </p:cNvPr>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10" name="object 5">
              <a:extLst>
                <a:ext uri="{FF2B5EF4-FFF2-40B4-BE49-F238E27FC236}">
                  <a16:creationId xmlns:a16="http://schemas.microsoft.com/office/drawing/2014/main" id="{63ADA76F-1768-45B3-9CB1-2591E6FFBACF}"/>
                </a:ext>
              </a:extLst>
            </p:cNvPr>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11" name="object 6">
              <a:extLst>
                <a:ext uri="{FF2B5EF4-FFF2-40B4-BE49-F238E27FC236}">
                  <a16:creationId xmlns:a16="http://schemas.microsoft.com/office/drawing/2014/main" id="{95EEE85A-CDF1-45F8-B962-993AEB9D9238}"/>
                </a:ext>
              </a:extLst>
            </p:cNvPr>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12" name="object 7">
              <a:extLst>
                <a:ext uri="{FF2B5EF4-FFF2-40B4-BE49-F238E27FC236}">
                  <a16:creationId xmlns:a16="http://schemas.microsoft.com/office/drawing/2014/main" id="{CF9DAC3B-6827-466B-BFED-6DD2129F4363}"/>
                </a:ext>
              </a:extLst>
            </p:cNvPr>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sz="half" idx="2"/>
          </p:nvPr>
        </p:nvSpPr>
        <p:spPr>
          <a:xfrm>
            <a:off x="388620" y="2313432"/>
            <a:ext cx="3380994"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002786" y="2313432"/>
            <a:ext cx="3380994" cy="6638544"/>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7" name="Holder 7"/>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g object 16"/>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pic>
        <p:nvPicPr>
          <p:cNvPr id="17" name="bg object 17"/>
          <p:cNvPicPr/>
          <p:nvPr/>
        </p:nvPicPr>
        <p:blipFill>
          <a:blip r:embed="rId2" cstate="print"/>
          <a:stretch>
            <a:fillRect/>
          </a:stretch>
        </p:blipFill>
        <p:spPr>
          <a:xfrm>
            <a:off x="27811" y="4929847"/>
            <a:ext cx="7744588" cy="5085313"/>
          </a:xfrm>
          <a:prstGeom prst="rect">
            <a:avLst/>
          </a:prstGeom>
        </p:spPr>
      </p:pic>
      <p:sp>
        <p:nvSpPr>
          <p:cNvPr id="18" name="bg object 18"/>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0" y="4050791"/>
            <a:ext cx="7772400" cy="3492271"/>
          </a:xfrm>
          <a:prstGeom prst="rect">
            <a:avLst/>
          </a:prstGeom>
        </p:spPr>
      </p:pic>
      <p:pic>
        <p:nvPicPr>
          <p:cNvPr id="20" name="bg object 20"/>
          <p:cNvPicPr/>
          <p:nvPr/>
        </p:nvPicPr>
        <p:blipFill>
          <a:blip r:embed="rId4" cstate="print"/>
          <a:stretch>
            <a:fillRect/>
          </a:stretch>
        </p:blipFill>
        <p:spPr>
          <a:xfrm>
            <a:off x="457196" y="9116817"/>
            <a:ext cx="1024524" cy="485184"/>
          </a:xfrm>
          <a:prstGeom prst="rect">
            <a:avLst/>
          </a:prstGeom>
        </p:spPr>
      </p:pic>
      <p:pic>
        <p:nvPicPr>
          <p:cNvPr id="21" name="bg object 21"/>
          <p:cNvPicPr/>
          <p:nvPr/>
        </p:nvPicPr>
        <p:blipFill>
          <a:blip r:embed="rId5" cstate="print"/>
          <a:stretch>
            <a:fillRect/>
          </a:stretch>
        </p:blipFill>
        <p:spPr>
          <a:xfrm>
            <a:off x="648872" y="9170974"/>
            <a:ext cx="134666" cy="150482"/>
          </a:xfrm>
          <a:prstGeom prst="rect">
            <a:avLst/>
          </a:prstGeom>
        </p:spPr>
      </p:pic>
      <p:sp>
        <p:nvSpPr>
          <p:cNvPr id="22" name="bg object 22"/>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23" name="bg object 23"/>
          <p:cNvPicPr/>
          <p:nvPr/>
        </p:nvPicPr>
        <p:blipFill>
          <a:blip r:embed="rId6" cstate="print"/>
          <a:stretch>
            <a:fillRect/>
          </a:stretch>
        </p:blipFill>
        <p:spPr>
          <a:xfrm>
            <a:off x="801103" y="9170974"/>
            <a:ext cx="132486" cy="148729"/>
          </a:xfrm>
          <a:prstGeom prst="rect">
            <a:avLst/>
          </a:prstGeom>
        </p:spPr>
      </p:pic>
      <p:sp>
        <p:nvSpPr>
          <p:cNvPr id="24" name="bg object 24"/>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25" name="bg object 25"/>
          <p:cNvPicPr/>
          <p:nvPr/>
        </p:nvPicPr>
        <p:blipFill>
          <a:blip r:embed="rId7" cstate="print"/>
          <a:stretch>
            <a:fillRect/>
          </a:stretch>
        </p:blipFill>
        <p:spPr>
          <a:xfrm>
            <a:off x="943749" y="9170784"/>
            <a:ext cx="134718" cy="150825"/>
          </a:xfrm>
          <a:prstGeom prst="rect">
            <a:avLst/>
          </a:prstGeom>
        </p:spPr>
      </p:pic>
      <p:sp>
        <p:nvSpPr>
          <p:cNvPr id="26" name="bg object 26"/>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27" name="bg object 27"/>
          <p:cNvPicPr/>
          <p:nvPr/>
        </p:nvPicPr>
        <p:blipFill>
          <a:blip r:embed="rId8" cstate="print"/>
          <a:stretch>
            <a:fillRect/>
          </a:stretch>
        </p:blipFill>
        <p:spPr>
          <a:xfrm>
            <a:off x="1083246" y="9170974"/>
            <a:ext cx="134619" cy="150482"/>
          </a:xfrm>
          <a:prstGeom prst="rect">
            <a:avLst/>
          </a:prstGeom>
        </p:spPr>
      </p:pic>
      <p:sp>
        <p:nvSpPr>
          <p:cNvPr id="28" name="bg object 28"/>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29" name="bg object 29"/>
          <p:cNvPicPr/>
          <p:nvPr/>
        </p:nvPicPr>
        <p:blipFill>
          <a:blip r:embed="rId9" cstate="print"/>
          <a:stretch>
            <a:fillRect/>
          </a:stretch>
        </p:blipFill>
        <p:spPr>
          <a:xfrm>
            <a:off x="644855" y="9243707"/>
            <a:ext cx="187667" cy="74879"/>
          </a:xfrm>
          <a:prstGeom prst="rect">
            <a:avLst/>
          </a:prstGeom>
        </p:spPr>
      </p:pic>
      <p:pic>
        <p:nvPicPr>
          <p:cNvPr id="30" name="bg object 30"/>
          <p:cNvPicPr/>
          <p:nvPr/>
        </p:nvPicPr>
        <p:blipFill>
          <a:blip r:embed="rId10" cstate="print"/>
          <a:stretch>
            <a:fillRect/>
          </a:stretch>
        </p:blipFill>
        <p:spPr>
          <a:xfrm>
            <a:off x="895210" y="9231007"/>
            <a:ext cx="35496" cy="85877"/>
          </a:xfrm>
          <a:prstGeom prst="rect">
            <a:avLst/>
          </a:prstGeom>
        </p:spPr>
      </p:pic>
      <p:pic>
        <p:nvPicPr>
          <p:cNvPr id="31" name="bg object 31"/>
          <p:cNvPicPr/>
          <p:nvPr/>
        </p:nvPicPr>
        <p:blipFill>
          <a:blip r:embed="rId11" cstate="print"/>
          <a:stretch>
            <a:fillRect/>
          </a:stretch>
        </p:blipFill>
        <p:spPr>
          <a:xfrm>
            <a:off x="939584" y="9225051"/>
            <a:ext cx="136093" cy="93725"/>
          </a:xfrm>
          <a:prstGeom prst="rect">
            <a:avLst/>
          </a:prstGeom>
        </p:spPr>
      </p:pic>
      <p:pic>
        <p:nvPicPr>
          <p:cNvPr id="32" name="bg object 32"/>
          <p:cNvPicPr/>
          <p:nvPr/>
        </p:nvPicPr>
        <p:blipFill>
          <a:blip r:embed="rId12" cstate="print"/>
          <a:stretch>
            <a:fillRect/>
          </a:stretch>
        </p:blipFill>
        <p:spPr>
          <a:xfrm>
            <a:off x="644766" y="9166859"/>
            <a:ext cx="135928" cy="109435"/>
          </a:xfrm>
          <a:prstGeom prst="rect">
            <a:avLst/>
          </a:prstGeom>
        </p:spPr>
      </p:pic>
      <p:pic>
        <p:nvPicPr>
          <p:cNvPr id="33" name="bg object 33"/>
          <p:cNvPicPr/>
          <p:nvPr/>
        </p:nvPicPr>
        <p:blipFill>
          <a:blip r:embed="rId13" cstate="print"/>
          <a:stretch>
            <a:fillRect/>
          </a:stretch>
        </p:blipFill>
        <p:spPr>
          <a:xfrm>
            <a:off x="796988" y="9166694"/>
            <a:ext cx="418071" cy="151891"/>
          </a:xfrm>
          <a:prstGeom prst="rect">
            <a:avLst/>
          </a:prstGeom>
        </p:spPr>
      </p:pic>
      <p:pic>
        <p:nvPicPr>
          <p:cNvPr id="34" name="bg object 34"/>
          <p:cNvPicPr/>
          <p:nvPr/>
        </p:nvPicPr>
        <p:blipFill>
          <a:blip r:embed="rId14" cstate="print"/>
          <a:stretch>
            <a:fillRect/>
          </a:stretch>
        </p:blipFill>
        <p:spPr>
          <a:xfrm>
            <a:off x="468268" y="9328415"/>
            <a:ext cx="753441" cy="261426"/>
          </a:xfrm>
          <a:prstGeom prst="rect">
            <a:avLst/>
          </a:prstGeom>
        </p:spPr>
      </p:pic>
      <p:sp>
        <p:nvSpPr>
          <p:cNvPr id="35" name="bg object 35"/>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36" name="bg object 36"/>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7" name="bg object 37"/>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38" name="bg object 38"/>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39" name="bg object 39"/>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40" name="bg object 40"/>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41" name="bg object 41"/>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42" name="bg object 42"/>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43" name="bg object 43"/>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44" name="bg object 44"/>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sp>
        <p:nvSpPr>
          <p:cNvPr id="45" name="bg object 45"/>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46" name="bg object 46"/>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47" name="bg object 47"/>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48" name="bg object 48"/>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49" name="bg object 49"/>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50" name="bg object 50"/>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51" name="bg object 51"/>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52" name="bg object 52"/>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53" name="bg object 53"/>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54" name="bg object 54"/>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55" name="bg object 55"/>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56" name="bg object 56"/>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pic>
        <p:nvPicPr>
          <p:cNvPr id="57" name="bg object 57"/>
          <p:cNvPicPr/>
          <p:nvPr/>
        </p:nvPicPr>
        <p:blipFill>
          <a:blip r:embed="rId15" cstate="print"/>
          <a:stretch>
            <a:fillRect/>
          </a:stretch>
        </p:blipFill>
        <p:spPr>
          <a:xfrm>
            <a:off x="3135015" y="9491859"/>
            <a:ext cx="4173321" cy="121653"/>
          </a:xfrm>
          <a:prstGeom prst="rect">
            <a:avLst/>
          </a:prstGeom>
        </p:spPr>
      </p:pic>
      <p:sp>
        <p:nvSpPr>
          <p:cNvPr id="2" name="Holder 2"/>
          <p:cNvSpPr>
            <a:spLocks noGrp="1"/>
          </p:cNvSpPr>
          <p:nvPr>
            <p:ph type="title"/>
          </p:nvPr>
        </p:nvSpPr>
        <p:spPr/>
        <p:txBody>
          <a:bodyPr lIns="0" tIns="0" rIns="0" bIns="0"/>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5" name="Holder 5"/>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4" name="Holder 4"/>
          <p:cNvSpPr>
            <a:spLocks noGrp="1"/>
          </p:cNvSpPr>
          <p:nvPr>
            <p:ph type="sldNum" sz="quarter" idx="7"/>
          </p:nvPr>
        </p:nvSpPr>
        <p:spPr/>
        <p:txBody>
          <a:bodyPr lIns="0" tIns="0" rIns="0" bIns="0"/>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12"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11" Type="http://schemas.openxmlformats.org/officeDocument/2006/relationships/image" Target="../media/image5.png"/><Relationship Id="rId5" Type="http://schemas.openxmlformats.org/officeDocument/2006/relationships/slideLayout" Target="../slideLayouts/slideLayout5.xml"/><Relationship Id="rId10"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7" cstate="print"/>
          <a:stretch>
            <a:fillRect/>
          </a:stretch>
        </p:blipFill>
        <p:spPr>
          <a:xfrm>
            <a:off x="457201" y="461722"/>
            <a:ext cx="202387" cy="226314"/>
          </a:xfrm>
          <a:prstGeom prst="rect">
            <a:avLst/>
          </a:prstGeom>
        </p:spPr>
      </p:pic>
      <p:sp>
        <p:nvSpPr>
          <p:cNvPr id="17" name="bg object 17"/>
          <p:cNvSpPr/>
          <p:nvPr/>
        </p:nvSpPr>
        <p:spPr>
          <a:xfrm>
            <a:off x="688352" y="461733"/>
            <a:ext cx="184150" cy="226060"/>
          </a:xfrm>
          <a:custGeom>
            <a:avLst/>
            <a:gdLst/>
            <a:ahLst/>
            <a:cxnLst/>
            <a:rect l="l" t="t" r="r" b="b"/>
            <a:pathLst>
              <a:path w="184150" h="226059">
                <a:moveTo>
                  <a:pt x="183642" y="172720"/>
                </a:moveTo>
                <a:lnTo>
                  <a:pt x="62064" y="172720"/>
                </a:lnTo>
                <a:lnTo>
                  <a:pt x="62064" y="137160"/>
                </a:lnTo>
                <a:lnTo>
                  <a:pt x="170700" y="137160"/>
                </a:lnTo>
                <a:lnTo>
                  <a:pt x="170700" y="87630"/>
                </a:lnTo>
                <a:lnTo>
                  <a:pt x="62064" y="87630"/>
                </a:lnTo>
                <a:lnTo>
                  <a:pt x="62064" y="53340"/>
                </a:lnTo>
                <a:lnTo>
                  <a:pt x="182029" y="53340"/>
                </a:lnTo>
                <a:lnTo>
                  <a:pt x="182029" y="0"/>
                </a:lnTo>
                <a:lnTo>
                  <a:pt x="0" y="0"/>
                </a:lnTo>
                <a:lnTo>
                  <a:pt x="0" y="53340"/>
                </a:lnTo>
                <a:lnTo>
                  <a:pt x="0" y="87630"/>
                </a:lnTo>
                <a:lnTo>
                  <a:pt x="0" y="137160"/>
                </a:lnTo>
                <a:lnTo>
                  <a:pt x="0" y="172720"/>
                </a:lnTo>
                <a:lnTo>
                  <a:pt x="0" y="226060"/>
                </a:lnTo>
                <a:lnTo>
                  <a:pt x="183642" y="226060"/>
                </a:lnTo>
                <a:lnTo>
                  <a:pt x="183642" y="172720"/>
                </a:lnTo>
                <a:close/>
              </a:path>
            </a:pathLst>
          </a:custGeom>
          <a:solidFill>
            <a:srgbClr val="1C216F"/>
          </a:solidFill>
        </p:spPr>
        <p:txBody>
          <a:bodyPr wrap="square" lIns="0" tIns="0" rIns="0" bIns="0" rtlCol="0"/>
          <a:lstStyle/>
          <a:p>
            <a:endParaRPr/>
          </a:p>
        </p:txBody>
      </p:sp>
      <p:pic>
        <p:nvPicPr>
          <p:cNvPr id="18" name="bg object 18"/>
          <p:cNvPicPr/>
          <p:nvPr/>
        </p:nvPicPr>
        <p:blipFill>
          <a:blip r:embed="rId8" cstate="print"/>
          <a:stretch>
            <a:fillRect/>
          </a:stretch>
        </p:blipFill>
        <p:spPr>
          <a:xfrm>
            <a:off x="903992" y="457202"/>
            <a:ext cx="446143" cy="235369"/>
          </a:xfrm>
          <a:prstGeom prst="rect">
            <a:avLst/>
          </a:prstGeom>
        </p:spPr>
      </p:pic>
      <p:sp>
        <p:nvSpPr>
          <p:cNvPr id="19" name="bg object 19"/>
          <p:cNvSpPr/>
          <p:nvPr/>
        </p:nvSpPr>
        <p:spPr>
          <a:xfrm>
            <a:off x="1385036" y="461733"/>
            <a:ext cx="184150" cy="226060"/>
          </a:xfrm>
          <a:custGeom>
            <a:avLst/>
            <a:gdLst/>
            <a:ahLst/>
            <a:cxnLst/>
            <a:rect l="l" t="t" r="r" b="b"/>
            <a:pathLst>
              <a:path w="184150" h="226059">
                <a:moveTo>
                  <a:pt x="183629" y="172720"/>
                </a:moveTo>
                <a:lnTo>
                  <a:pt x="62077" y="172720"/>
                </a:lnTo>
                <a:lnTo>
                  <a:pt x="62077" y="137160"/>
                </a:lnTo>
                <a:lnTo>
                  <a:pt x="170700" y="137160"/>
                </a:lnTo>
                <a:lnTo>
                  <a:pt x="170700" y="87630"/>
                </a:lnTo>
                <a:lnTo>
                  <a:pt x="62077" y="87630"/>
                </a:lnTo>
                <a:lnTo>
                  <a:pt x="62077" y="53340"/>
                </a:lnTo>
                <a:lnTo>
                  <a:pt x="182016" y="53340"/>
                </a:lnTo>
                <a:lnTo>
                  <a:pt x="182016" y="0"/>
                </a:lnTo>
                <a:lnTo>
                  <a:pt x="0" y="0"/>
                </a:lnTo>
                <a:lnTo>
                  <a:pt x="0" y="53340"/>
                </a:lnTo>
                <a:lnTo>
                  <a:pt x="0" y="87630"/>
                </a:lnTo>
                <a:lnTo>
                  <a:pt x="0" y="137160"/>
                </a:lnTo>
                <a:lnTo>
                  <a:pt x="0" y="172720"/>
                </a:lnTo>
                <a:lnTo>
                  <a:pt x="0" y="226060"/>
                </a:lnTo>
                <a:lnTo>
                  <a:pt x="183629" y="226060"/>
                </a:lnTo>
                <a:lnTo>
                  <a:pt x="183629" y="172720"/>
                </a:lnTo>
                <a:close/>
              </a:path>
            </a:pathLst>
          </a:custGeom>
          <a:solidFill>
            <a:srgbClr val="1C216F"/>
          </a:solidFill>
        </p:spPr>
        <p:txBody>
          <a:bodyPr wrap="square" lIns="0" tIns="0" rIns="0" bIns="0" rtlCol="0"/>
          <a:lstStyle/>
          <a:p>
            <a:endParaRPr/>
          </a:p>
        </p:txBody>
      </p:sp>
      <p:pic>
        <p:nvPicPr>
          <p:cNvPr id="20" name="bg object 20"/>
          <p:cNvPicPr/>
          <p:nvPr/>
        </p:nvPicPr>
        <p:blipFill>
          <a:blip r:embed="rId9" cstate="print"/>
          <a:stretch>
            <a:fillRect/>
          </a:stretch>
        </p:blipFill>
        <p:spPr>
          <a:xfrm>
            <a:off x="1600676" y="461730"/>
            <a:ext cx="208203" cy="226301"/>
          </a:xfrm>
          <a:prstGeom prst="rect">
            <a:avLst/>
          </a:prstGeom>
        </p:spPr>
      </p:pic>
      <p:sp>
        <p:nvSpPr>
          <p:cNvPr id="21" name="bg object 21"/>
          <p:cNvSpPr/>
          <p:nvPr/>
        </p:nvSpPr>
        <p:spPr>
          <a:xfrm>
            <a:off x="457987" y="723658"/>
            <a:ext cx="80010" cy="85725"/>
          </a:xfrm>
          <a:custGeom>
            <a:avLst/>
            <a:gdLst/>
            <a:ahLst/>
            <a:cxnLst/>
            <a:rect l="l" t="t" r="r" b="b"/>
            <a:pathLst>
              <a:path w="80009" h="85725">
                <a:moveTo>
                  <a:pt x="79476" y="0"/>
                </a:moveTo>
                <a:lnTo>
                  <a:pt x="0" y="0"/>
                </a:lnTo>
                <a:lnTo>
                  <a:pt x="0" y="85471"/>
                </a:lnTo>
                <a:lnTo>
                  <a:pt x="79476" y="85471"/>
                </a:lnTo>
                <a:lnTo>
                  <a:pt x="79476" y="0"/>
                </a:lnTo>
                <a:close/>
              </a:path>
            </a:pathLst>
          </a:custGeom>
          <a:solidFill>
            <a:srgbClr val="A61E22"/>
          </a:solidFill>
        </p:spPr>
        <p:txBody>
          <a:bodyPr wrap="square" lIns="0" tIns="0" rIns="0" bIns="0" rtlCol="0"/>
          <a:lstStyle/>
          <a:p>
            <a:endParaRPr/>
          </a:p>
        </p:txBody>
      </p:sp>
      <p:sp>
        <p:nvSpPr>
          <p:cNvPr id="22" name="bg object 22"/>
          <p:cNvSpPr/>
          <p:nvPr/>
        </p:nvSpPr>
        <p:spPr>
          <a:xfrm>
            <a:off x="537476" y="723658"/>
            <a:ext cx="122555" cy="85725"/>
          </a:xfrm>
          <a:custGeom>
            <a:avLst/>
            <a:gdLst/>
            <a:ahLst/>
            <a:cxnLst/>
            <a:rect l="l" t="t" r="r" b="b"/>
            <a:pathLst>
              <a:path w="122554" h="85725">
                <a:moveTo>
                  <a:pt x="122478" y="0"/>
                </a:moveTo>
                <a:lnTo>
                  <a:pt x="0" y="0"/>
                </a:lnTo>
                <a:lnTo>
                  <a:pt x="0" y="85471"/>
                </a:lnTo>
                <a:lnTo>
                  <a:pt x="122478" y="85471"/>
                </a:lnTo>
                <a:lnTo>
                  <a:pt x="122478" y="0"/>
                </a:lnTo>
                <a:close/>
              </a:path>
            </a:pathLst>
          </a:custGeom>
          <a:solidFill>
            <a:srgbClr val="EF3739"/>
          </a:solidFill>
        </p:spPr>
        <p:txBody>
          <a:bodyPr wrap="square" lIns="0" tIns="0" rIns="0" bIns="0" rtlCol="0"/>
          <a:lstStyle/>
          <a:p>
            <a:endParaRPr/>
          </a:p>
        </p:txBody>
      </p:sp>
      <p:sp>
        <p:nvSpPr>
          <p:cNvPr id="23" name="bg object 23"/>
          <p:cNvSpPr/>
          <p:nvPr/>
        </p:nvSpPr>
        <p:spPr>
          <a:xfrm>
            <a:off x="659955" y="723658"/>
            <a:ext cx="162560" cy="85725"/>
          </a:xfrm>
          <a:custGeom>
            <a:avLst/>
            <a:gdLst/>
            <a:ahLst/>
            <a:cxnLst/>
            <a:rect l="l" t="t" r="r" b="b"/>
            <a:pathLst>
              <a:path w="162559" h="85725">
                <a:moveTo>
                  <a:pt x="162102" y="0"/>
                </a:moveTo>
                <a:lnTo>
                  <a:pt x="0" y="0"/>
                </a:lnTo>
                <a:lnTo>
                  <a:pt x="0" y="85471"/>
                </a:lnTo>
                <a:lnTo>
                  <a:pt x="162102" y="85471"/>
                </a:lnTo>
                <a:lnTo>
                  <a:pt x="162102" y="0"/>
                </a:lnTo>
                <a:close/>
              </a:path>
            </a:pathLst>
          </a:custGeom>
          <a:solidFill>
            <a:srgbClr val="F58432"/>
          </a:solidFill>
        </p:spPr>
        <p:txBody>
          <a:bodyPr wrap="square" lIns="0" tIns="0" rIns="0" bIns="0" rtlCol="0"/>
          <a:lstStyle/>
          <a:p>
            <a:endParaRPr/>
          </a:p>
        </p:txBody>
      </p:sp>
      <p:sp>
        <p:nvSpPr>
          <p:cNvPr id="24" name="bg object 24"/>
          <p:cNvSpPr/>
          <p:nvPr/>
        </p:nvSpPr>
        <p:spPr>
          <a:xfrm>
            <a:off x="821956" y="723658"/>
            <a:ext cx="45085" cy="85725"/>
          </a:xfrm>
          <a:custGeom>
            <a:avLst/>
            <a:gdLst/>
            <a:ahLst/>
            <a:cxnLst/>
            <a:rect l="l" t="t" r="r" b="b"/>
            <a:pathLst>
              <a:path w="45084" h="85725">
                <a:moveTo>
                  <a:pt x="44945" y="0"/>
                </a:moveTo>
                <a:lnTo>
                  <a:pt x="0" y="0"/>
                </a:lnTo>
                <a:lnTo>
                  <a:pt x="0" y="85471"/>
                </a:lnTo>
                <a:lnTo>
                  <a:pt x="44945" y="85471"/>
                </a:lnTo>
                <a:lnTo>
                  <a:pt x="44945" y="0"/>
                </a:lnTo>
                <a:close/>
              </a:path>
            </a:pathLst>
          </a:custGeom>
          <a:solidFill>
            <a:srgbClr val="FEBE2D"/>
          </a:solidFill>
        </p:spPr>
        <p:txBody>
          <a:bodyPr wrap="square" lIns="0" tIns="0" rIns="0" bIns="0" rtlCol="0"/>
          <a:lstStyle/>
          <a:p>
            <a:endParaRPr/>
          </a:p>
        </p:txBody>
      </p:sp>
      <p:sp>
        <p:nvSpPr>
          <p:cNvPr id="25" name="bg object 25"/>
          <p:cNvSpPr/>
          <p:nvPr/>
        </p:nvSpPr>
        <p:spPr>
          <a:xfrm>
            <a:off x="866825" y="723658"/>
            <a:ext cx="186690" cy="85725"/>
          </a:xfrm>
          <a:custGeom>
            <a:avLst/>
            <a:gdLst/>
            <a:ahLst/>
            <a:cxnLst/>
            <a:rect l="l" t="t" r="r" b="b"/>
            <a:pathLst>
              <a:path w="186690" h="85725">
                <a:moveTo>
                  <a:pt x="186524" y="0"/>
                </a:moveTo>
                <a:lnTo>
                  <a:pt x="0" y="0"/>
                </a:lnTo>
                <a:lnTo>
                  <a:pt x="0" y="85471"/>
                </a:lnTo>
                <a:lnTo>
                  <a:pt x="186524" y="85471"/>
                </a:lnTo>
                <a:lnTo>
                  <a:pt x="186524" y="0"/>
                </a:lnTo>
                <a:close/>
              </a:path>
            </a:pathLst>
          </a:custGeom>
          <a:solidFill>
            <a:srgbClr val="FFE934"/>
          </a:solidFill>
        </p:spPr>
        <p:txBody>
          <a:bodyPr wrap="square" lIns="0" tIns="0" rIns="0" bIns="0" rtlCol="0"/>
          <a:lstStyle/>
          <a:p>
            <a:endParaRPr/>
          </a:p>
        </p:txBody>
      </p:sp>
      <p:sp>
        <p:nvSpPr>
          <p:cNvPr id="26" name="bg object 26"/>
          <p:cNvSpPr/>
          <p:nvPr/>
        </p:nvSpPr>
        <p:spPr>
          <a:xfrm>
            <a:off x="1053337" y="723658"/>
            <a:ext cx="74930" cy="85725"/>
          </a:xfrm>
          <a:custGeom>
            <a:avLst/>
            <a:gdLst/>
            <a:ahLst/>
            <a:cxnLst/>
            <a:rect l="l" t="t" r="r" b="b"/>
            <a:pathLst>
              <a:path w="74930" h="85725">
                <a:moveTo>
                  <a:pt x="74498" y="0"/>
                </a:moveTo>
                <a:lnTo>
                  <a:pt x="0" y="0"/>
                </a:lnTo>
                <a:lnTo>
                  <a:pt x="0" y="85471"/>
                </a:lnTo>
                <a:lnTo>
                  <a:pt x="74498" y="85471"/>
                </a:lnTo>
                <a:lnTo>
                  <a:pt x="74498" y="0"/>
                </a:lnTo>
                <a:close/>
              </a:path>
            </a:pathLst>
          </a:custGeom>
          <a:solidFill>
            <a:srgbClr val="ABCC3F"/>
          </a:solidFill>
        </p:spPr>
        <p:txBody>
          <a:bodyPr wrap="square" lIns="0" tIns="0" rIns="0" bIns="0" rtlCol="0"/>
          <a:lstStyle/>
          <a:p>
            <a:endParaRPr/>
          </a:p>
        </p:txBody>
      </p:sp>
      <p:sp>
        <p:nvSpPr>
          <p:cNvPr id="27" name="bg object 27"/>
          <p:cNvSpPr/>
          <p:nvPr/>
        </p:nvSpPr>
        <p:spPr>
          <a:xfrm>
            <a:off x="1127810" y="723658"/>
            <a:ext cx="169545" cy="85725"/>
          </a:xfrm>
          <a:custGeom>
            <a:avLst/>
            <a:gdLst/>
            <a:ahLst/>
            <a:cxnLst/>
            <a:rect l="l" t="t" r="r" b="b"/>
            <a:pathLst>
              <a:path w="169544" h="85725">
                <a:moveTo>
                  <a:pt x="169252" y="0"/>
                </a:moveTo>
                <a:lnTo>
                  <a:pt x="0" y="0"/>
                </a:lnTo>
                <a:lnTo>
                  <a:pt x="0" y="85471"/>
                </a:lnTo>
                <a:lnTo>
                  <a:pt x="169252" y="85471"/>
                </a:lnTo>
                <a:lnTo>
                  <a:pt x="169252" y="0"/>
                </a:lnTo>
                <a:close/>
              </a:path>
            </a:pathLst>
          </a:custGeom>
          <a:solidFill>
            <a:srgbClr val="4AAF4E"/>
          </a:solidFill>
        </p:spPr>
        <p:txBody>
          <a:bodyPr wrap="square" lIns="0" tIns="0" rIns="0" bIns="0" rtlCol="0"/>
          <a:lstStyle/>
          <a:p>
            <a:endParaRPr/>
          </a:p>
        </p:txBody>
      </p:sp>
      <p:sp>
        <p:nvSpPr>
          <p:cNvPr id="28" name="bg object 28"/>
          <p:cNvSpPr/>
          <p:nvPr/>
        </p:nvSpPr>
        <p:spPr>
          <a:xfrm>
            <a:off x="1297050" y="723658"/>
            <a:ext cx="72390" cy="85725"/>
          </a:xfrm>
          <a:custGeom>
            <a:avLst/>
            <a:gdLst/>
            <a:ahLst/>
            <a:cxnLst/>
            <a:rect l="l" t="t" r="r" b="b"/>
            <a:pathLst>
              <a:path w="72390" h="85725">
                <a:moveTo>
                  <a:pt x="71894" y="0"/>
                </a:moveTo>
                <a:lnTo>
                  <a:pt x="0" y="0"/>
                </a:lnTo>
                <a:lnTo>
                  <a:pt x="0" y="85471"/>
                </a:lnTo>
                <a:lnTo>
                  <a:pt x="71894" y="85471"/>
                </a:lnTo>
                <a:lnTo>
                  <a:pt x="71894" y="0"/>
                </a:lnTo>
                <a:close/>
              </a:path>
            </a:pathLst>
          </a:custGeom>
          <a:solidFill>
            <a:srgbClr val="069948"/>
          </a:solidFill>
        </p:spPr>
        <p:txBody>
          <a:bodyPr wrap="square" lIns="0" tIns="0" rIns="0" bIns="0" rtlCol="0"/>
          <a:lstStyle/>
          <a:p>
            <a:endParaRPr/>
          </a:p>
        </p:txBody>
      </p:sp>
      <p:sp>
        <p:nvSpPr>
          <p:cNvPr id="29" name="bg object 29"/>
          <p:cNvSpPr/>
          <p:nvPr/>
        </p:nvSpPr>
        <p:spPr>
          <a:xfrm>
            <a:off x="1368945" y="723658"/>
            <a:ext cx="106680" cy="85725"/>
          </a:xfrm>
          <a:custGeom>
            <a:avLst/>
            <a:gdLst/>
            <a:ahLst/>
            <a:cxnLst/>
            <a:rect l="l" t="t" r="r" b="b"/>
            <a:pathLst>
              <a:path w="106680" h="85725">
                <a:moveTo>
                  <a:pt x="106489" y="0"/>
                </a:moveTo>
                <a:lnTo>
                  <a:pt x="0" y="0"/>
                </a:lnTo>
                <a:lnTo>
                  <a:pt x="0" y="85471"/>
                </a:lnTo>
                <a:lnTo>
                  <a:pt x="106489" y="85471"/>
                </a:lnTo>
                <a:lnTo>
                  <a:pt x="106489" y="0"/>
                </a:lnTo>
                <a:close/>
              </a:path>
            </a:pathLst>
          </a:custGeom>
          <a:solidFill>
            <a:srgbClr val="2DBEEF"/>
          </a:solidFill>
        </p:spPr>
        <p:txBody>
          <a:bodyPr wrap="square" lIns="0" tIns="0" rIns="0" bIns="0" rtlCol="0"/>
          <a:lstStyle/>
          <a:p>
            <a:endParaRPr/>
          </a:p>
        </p:txBody>
      </p:sp>
      <p:sp>
        <p:nvSpPr>
          <p:cNvPr id="30" name="bg object 30"/>
          <p:cNvSpPr/>
          <p:nvPr/>
        </p:nvSpPr>
        <p:spPr>
          <a:xfrm>
            <a:off x="1475435" y="723658"/>
            <a:ext cx="27940" cy="85725"/>
          </a:xfrm>
          <a:custGeom>
            <a:avLst/>
            <a:gdLst/>
            <a:ahLst/>
            <a:cxnLst/>
            <a:rect l="l" t="t" r="r" b="b"/>
            <a:pathLst>
              <a:path w="27940" h="85725">
                <a:moveTo>
                  <a:pt x="27927" y="0"/>
                </a:moveTo>
                <a:lnTo>
                  <a:pt x="0" y="0"/>
                </a:lnTo>
                <a:lnTo>
                  <a:pt x="0" y="85471"/>
                </a:lnTo>
                <a:lnTo>
                  <a:pt x="27927" y="85471"/>
                </a:lnTo>
                <a:lnTo>
                  <a:pt x="27927" y="0"/>
                </a:lnTo>
                <a:close/>
              </a:path>
            </a:pathLst>
          </a:custGeom>
          <a:solidFill>
            <a:srgbClr val="1598D5"/>
          </a:solidFill>
        </p:spPr>
        <p:txBody>
          <a:bodyPr wrap="square" lIns="0" tIns="0" rIns="0" bIns="0" rtlCol="0"/>
          <a:lstStyle/>
          <a:p>
            <a:endParaRPr/>
          </a:p>
        </p:txBody>
      </p:sp>
      <p:sp>
        <p:nvSpPr>
          <p:cNvPr id="31" name="bg object 31"/>
          <p:cNvSpPr/>
          <p:nvPr/>
        </p:nvSpPr>
        <p:spPr>
          <a:xfrm>
            <a:off x="1503362" y="723658"/>
            <a:ext cx="114300" cy="85725"/>
          </a:xfrm>
          <a:custGeom>
            <a:avLst/>
            <a:gdLst/>
            <a:ahLst/>
            <a:cxnLst/>
            <a:rect l="l" t="t" r="r" b="b"/>
            <a:pathLst>
              <a:path w="114300" h="85725">
                <a:moveTo>
                  <a:pt x="114147" y="0"/>
                </a:moveTo>
                <a:lnTo>
                  <a:pt x="0" y="0"/>
                </a:lnTo>
                <a:lnTo>
                  <a:pt x="0" y="85471"/>
                </a:lnTo>
                <a:lnTo>
                  <a:pt x="114147" y="85471"/>
                </a:lnTo>
                <a:lnTo>
                  <a:pt x="114147" y="0"/>
                </a:lnTo>
                <a:close/>
              </a:path>
            </a:pathLst>
          </a:custGeom>
          <a:solidFill>
            <a:srgbClr val="025FAD"/>
          </a:solidFill>
        </p:spPr>
        <p:txBody>
          <a:bodyPr wrap="square" lIns="0" tIns="0" rIns="0" bIns="0" rtlCol="0"/>
          <a:lstStyle/>
          <a:p>
            <a:endParaRPr/>
          </a:p>
        </p:txBody>
      </p:sp>
      <p:sp>
        <p:nvSpPr>
          <p:cNvPr id="32" name="bg object 32"/>
          <p:cNvSpPr/>
          <p:nvPr/>
        </p:nvSpPr>
        <p:spPr>
          <a:xfrm>
            <a:off x="1617510" y="723658"/>
            <a:ext cx="195580" cy="85725"/>
          </a:xfrm>
          <a:custGeom>
            <a:avLst/>
            <a:gdLst/>
            <a:ahLst/>
            <a:cxnLst/>
            <a:rect l="l" t="t" r="r" b="b"/>
            <a:pathLst>
              <a:path w="195580" h="85725">
                <a:moveTo>
                  <a:pt x="195567" y="0"/>
                </a:moveTo>
                <a:lnTo>
                  <a:pt x="0" y="0"/>
                </a:lnTo>
                <a:lnTo>
                  <a:pt x="0" y="85471"/>
                </a:lnTo>
                <a:lnTo>
                  <a:pt x="195567" y="85471"/>
                </a:lnTo>
                <a:lnTo>
                  <a:pt x="195567" y="0"/>
                </a:lnTo>
                <a:close/>
              </a:path>
            </a:pathLst>
          </a:custGeom>
          <a:solidFill>
            <a:srgbClr val="1C216F"/>
          </a:solidFill>
        </p:spPr>
        <p:txBody>
          <a:bodyPr wrap="square" lIns="0" tIns="0" rIns="0" bIns="0" rtlCol="0"/>
          <a:lstStyle/>
          <a:p>
            <a:endParaRPr/>
          </a:p>
        </p:txBody>
      </p:sp>
      <p:pic>
        <p:nvPicPr>
          <p:cNvPr id="33" name="bg object 33"/>
          <p:cNvPicPr/>
          <p:nvPr/>
        </p:nvPicPr>
        <p:blipFill>
          <a:blip r:embed="rId10" cstate="print"/>
          <a:stretch>
            <a:fillRect/>
          </a:stretch>
        </p:blipFill>
        <p:spPr>
          <a:xfrm>
            <a:off x="5951122" y="9629344"/>
            <a:ext cx="1366359" cy="116322"/>
          </a:xfrm>
          <a:prstGeom prst="rect">
            <a:avLst/>
          </a:prstGeom>
        </p:spPr>
      </p:pic>
      <p:pic>
        <p:nvPicPr>
          <p:cNvPr id="34" name="bg object 34"/>
          <p:cNvPicPr/>
          <p:nvPr/>
        </p:nvPicPr>
        <p:blipFill>
          <a:blip r:embed="rId11" cstate="print"/>
          <a:stretch>
            <a:fillRect/>
          </a:stretch>
        </p:blipFill>
        <p:spPr>
          <a:xfrm>
            <a:off x="4835352" y="9624025"/>
            <a:ext cx="1077084" cy="121645"/>
          </a:xfrm>
          <a:prstGeom prst="rect">
            <a:avLst/>
          </a:prstGeom>
        </p:spPr>
      </p:pic>
      <p:pic>
        <p:nvPicPr>
          <p:cNvPr id="35" name="bg object 35"/>
          <p:cNvPicPr/>
          <p:nvPr/>
        </p:nvPicPr>
        <p:blipFill>
          <a:blip r:embed="rId12" cstate="print"/>
          <a:stretch>
            <a:fillRect/>
          </a:stretch>
        </p:blipFill>
        <p:spPr>
          <a:xfrm>
            <a:off x="3141205" y="9624019"/>
            <a:ext cx="1653727" cy="121652"/>
          </a:xfrm>
          <a:prstGeom prst="rect">
            <a:avLst/>
          </a:prstGeom>
        </p:spPr>
      </p:pic>
      <p:sp>
        <p:nvSpPr>
          <p:cNvPr id="2" name="Holder 2"/>
          <p:cNvSpPr>
            <a:spLocks noGrp="1"/>
          </p:cNvSpPr>
          <p:nvPr>
            <p:ph type="title"/>
          </p:nvPr>
        </p:nvSpPr>
        <p:spPr>
          <a:xfrm>
            <a:off x="408754" y="2834554"/>
            <a:ext cx="6954890" cy="1797050"/>
          </a:xfrm>
          <a:prstGeom prst="rect">
            <a:avLst/>
          </a:prstGeom>
        </p:spPr>
        <p:txBody>
          <a:bodyPr wrap="square" lIns="0" tIns="0" rIns="0" bIns="0">
            <a:spAutoFit/>
          </a:bodyPr>
          <a:lstStyle>
            <a:lvl1pPr>
              <a:defRPr sz="6700" b="0" i="0">
                <a:solidFill>
                  <a:schemeClr val="bg1"/>
                </a:solidFill>
                <a:latin typeface="HelveticaNeueLTStd-Lt"/>
                <a:cs typeface="HelveticaNeueLTStd-Lt"/>
              </a:defRPr>
            </a:lvl1pPr>
          </a:lstStyle>
          <a:p>
            <a:endParaRPr/>
          </a:p>
        </p:txBody>
      </p:sp>
      <p:sp>
        <p:nvSpPr>
          <p:cNvPr id="3" name="Holder 3"/>
          <p:cNvSpPr>
            <a:spLocks noGrp="1"/>
          </p:cNvSpPr>
          <p:nvPr>
            <p:ph type="body" idx="1"/>
          </p:nvPr>
        </p:nvSpPr>
        <p:spPr>
          <a:xfrm>
            <a:off x="388620" y="2313432"/>
            <a:ext cx="6995160" cy="6638544"/>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2642616" y="9354312"/>
            <a:ext cx="2487168" cy="50292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388620" y="9354312"/>
            <a:ext cx="1787652" cy="50292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3/23/2022</a:t>
            </a:fld>
            <a:endParaRPr lang="en-US"/>
          </a:p>
        </p:txBody>
      </p:sp>
      <p:sp>
        <p:nvSpPr>
          <p:cNvPr id="6" name="Holder 6"/>
          <p:cNvSpPr>
            <a:spLocks noGrp="1"/>
          </p:cNvSpPr>
          <p:nvPr>
            <p:ph type="sldNum" sz="quarter" idx="7"/>
          </p:nvPr>
        </p:nvSpPr>
        <p:spPr>
          <a:xfrm>
            <a:off x="419100" y="9598104"/>
            <a:ext cx="212725" cy="161925"/>
          </a:xfrm>
          <a:prstGeom prst="rect">
            <a:avLst/>
          </a:prstGeom>
        </p:spPr>
        <p:txBody>
          <a:bodyPr wrap="square" lIns="0" tIns="0" rIns="0" bIns="0">
            <a:spAutoFit/>
          </a:bodyPr>
          <a:lstStyle>
            <a:lvl1pPr>
              <a:defRPr sz="900" b="1" i="0">
                <a:solidFill>
                  <a:srgbClr val="1C216F"/>
                </a:solidFill>
                <a:latin typeface="Helvetica Neue LT Std 75"/>
                <a:cs typeface="Helvetica Neue LT Std 75"/>
              </a:defRPr>
            </a:lvl1pPr>
          </a:lstStyle>
          <a:p>
            <a:pPr marL="38100">
              <a:lnSpc>
                <a:spcPct val="100000"/>
              </a:lnSpc>
              <a:spcBef>
                <a:spcPts val="75"/>
              </a:spcBef>
            </a:pPr>
            <a:fld id="{81D60167-4931-47E6-BA6A-407CBD079E47}" type="slidenum">
              <a:rPr dirty="0"/>
              <a:t>‹#›</a:t>
            </a:fld>
            <a:endParaRPr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25" name="object 2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10</a:t>
            </a:fld>
            <a:endParaRPr dirty="0"/>
          </a:p>
        </p:txBody>
      </p:sp>
      <p:sp>
        <p:nvSpPr>
          <p:cNvPr id="34" name="object 8">
            <a:extLst>
              <a:ext uri="{FF2B5EF4-FFF2-40B4-BE49-F238E27FC236}">
                <a16:creationId xmlns:a16="http://schemas.microsoft.com/office/drawing/2014/main" id="{DAB706B6-BC0B-443D-9D65-FB07CB886E01}"/>
              </a:ext>
            </a:extLst>
          </p:cNvPr>
          <p:cNvSpPr txBox="1"/>
          <p:nvPr/>
        </p:nvSpPr>
        <p:spPr>
          <a:xfrm>
            <a:off x="506017" y="1452373"/>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15.</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REGULATORY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35" name="object 10">
            <a:extLst>
              <a:ext uri="{FF2B5EF4-FFF2-40B4-BE49-F238E27FC236}">
                <a16:creationId xmlns:a16="http://schemas.microsoft.com/office/drawing/2014/main" id="{BAA842B6-C8D9-48F8-B313-6F6320970C25}"/>
              </a:ext>
            </a:extLst>
          </p:cNvPr>
          <p:cNvSpPr/>
          <p:nvPr/>
        </p:nvSpPr>
        <p:spPr>
          <a:xfrm>
            <a:off x="506017" y="3196081"/>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6" name="object 13">
            <a:extLst>
              <a:ext uri="{FF2B5EF4-FFF2-40B4-BE49-F238E27FC236}">
                <a16:creationId xmlns:a16="http://schemas.microsoft.com/office/drawing/2014/main" id="{076D7C03-5B55-40A3-9905-9283DE77A533}"/>
              </a:ext>
            </a:extLst>
          </p:cNvPr>
          <p:cNvSpPr/>
          <p:nvPr/>
        </p:nvSpPr>
        <p:spPr>
          <a:xfrm>
            <a:off x="506017" y="3733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7" name="object 14">
            <a:extLst>
              <a:ext uri="{FF2B5EF4-FFF2-40B4-BE49-F238E27FC236}">
                <a16:creationId xmlns:a16="http://schemas.microsoft.com/office/drawing/2014/main" id="{F7F19DB8-59E1-4F0D-B8AC-F2E109E55CC1}"/>
              </a:ext>
            </a:extLst>
          </p:cNvPr>
          <p:cNvSpPr/>
          <p:nvPr/>
        </p:nvSpPr>
        <p:spPr>
          <a:xfrm>
            <a:off x="506017" y="4504947"/>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8" name="object 15">
            <a:extLst>
              <a:ext uri="{FF2B5EF4-FFF2-40B4-BE49-F238E27FC236}">
                <a16:creationId xmlns:a16="http://schemas.microsoft.com/office/drawing/2014/main" id="{37F02B99-3793-4C66-9C98-CFFD8BC22CDD}"/>
              </a:ext>
            </a:extLst>
          </p:cNvPr>
          <p:cNvSpPr/>
          <p:nvPr/>
        </p:nvSpPr>
        <p:spPr>
          <a:xfrm>
            <a:off x="506017" y="49829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9" name="object 16">
            <a:extLst>
              <a:ext uri="{FF2B5EF4-FFF2-40B4-BE49-F238E27FC236}">
                <a16:creationId xmlns:a16="http://schemas.microsoft.com/office/drawing/2014/main" id="{B77F53EB-C9E3-4CBC-9AEA-1D49707F7AAD}"/>
              </a:ext>
            </a:extLst>
          </p:cNvPr>
          <p:cNvSpPr/>
          <p:nvPr/>
        </p:nvSpPr>
        <p:spPr>
          <a:xfrm>
            <a:off x="506017" y="53340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0" name="object 17">
            <a:extLst>
              <a:ext uri="{FF2B5EF4-FFF2-40B4-BE49-F238E27FC236}">
                <a16:creationId xmlns:a16="http://schemas.microsoft.com/office/drawing/2014/main" id="{1FCD6F4E-55A2-4653-AF38-5FFC6FD8D088}"/>
              </a:ext>
            </a:extLst>
          </p:cNvPr>
          <p:cNvSpPr txBox="1"/>
          <p:nvPr/>
        </p:nvSpPr>
        <p:spPr>
          <a:xfrm>
            <a:off x="664767" y="1904745"/>
            <a:ext cx="105473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SYMBOLS:</a:t>
            </a:r>
            <a:endParaRPr sz="900">
              <a:latin typeface="Helvetica Neue LT Pro 75"/>
              <a:cs typeface="Helvetica Neue LT Pro 75"/>
            </a:endParaRPr>
          </a:p>
        </p:txBody>
      </p:sp>
      <p:sp>
        <p:nvSpPr>
          <p:cNvPr id="41" name="object 18">
            <a:extLst>
              <a:ext uri="{FF2B5EF4-FFF2-40B4-BE49-F238E27FC236}">
                <a16:creationId xmlns:a16="http://schemas.microsoft.com/office/drawing/2014/main" id="{83A194EA-E91C-4DB0-8C36-9D6A1F69CE62}"/>
              </a:ext>
            </a:extLst>
          </p:cNvPr>
          <p:cNvSpPr txBox="1"/>
          <p:nvPr/>
        </p:nvSpPr>
        <p:spPr>
          <a:xfrm>
            <a:off x="2474547" y="2920745"/>
            <a:ext cx="451484"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Irritant</a:t>
            </a:r>
            <a:endParaRPr sz="900" dirty="0">
              <a:latin typeface="HelveticaNeueLTPro-Md"/>
              <a:cs typeface="HelveticaNeueLTPro-Md"/>
            </a:endParaRPr>
          </a:p>
        </p:txBody>
      </p:sp>
      <p:grpSp>
        <p:nvGrpSpPr>
          <p:cNvPr id="42" name="object 19">
            <a:extLst>
              <a:ext uri="{FF2B5EF4-FFF2-40B4-BE49-F238E27FC236}">
                <a16:creationId xmlns:a16="http://schemas.microsoft.com/office/drawing/2014/main" id="{BA924F18-6BBC-4D9F-A924-1F44C97294C3}"/>
              </a:ext>
            </a:extLst>
          </p:cNvPr>
          <p:cNvGrpSpPr/>
          <p:nvPr/>
        </p:nvGrpSpPr>
        <p:grpSpPr>
          <a:xfrm>
            <a:off x="2457755" y="1884914"/>
            <a:ext cx="978535" cy="978535"/>
            <a:chOff x="2408938" y="1794996"/>
            <a:chExt cx="978535" cy="978535"/>
          </a:xfrm>
        </p:grpSpPr>
        <p:sp>
          <p:nvSpPr>
            <p:cNvPr id="43" name="object 20">
              <a:extLst>
                <a:ext uri="{FF2B5EF4-FFF2-40B4-BE49-F238E27FC236}">
                  <a16:creationId xmlns:a16="http://schemas.microsoft.com/office/drawing/2014/main" id="{D1148113-51DB-4D12-9DC7-3C59CE523013}"/>
                </a:ext>
              </a:extLst>
            </p:cNvPr>
            <p:cNvSpPr/>
            <p:nvPr/>
          </p:nvSpPr>
          <p:spPr>
            <a:xfrm>
              <a:off x="2419098" y="1805156"/>
              <a:ext cx="958215" cy="958215"/>
            </a:xfrm>
            <a:custGeom>
              <a:avLst/>
              <a:gdLst/>
              <a:ahLst/>
              <a:cxnLst/>
              <a:rect l="l" t="t" r="r" b="b"/>
              <a:pathLst>
                <a:path w="958214" h="958214">
                  <a:moveTo>
                    <a:pt x="930084" y="0"/>
                  </a:moveTo>
                  <a:lnTo>
                    <a:pt x="28041" y="0"/>
                  </a:lnTo>
                  <a:lnTo>
                    <a:pt x="17128" y="2204"/>
                  </a:lnTo>
                  <a:lnTo>
                    <a:pt x="8215" y="8215"/>
                  </a:lnTo>
                  <a:lnTo>
                    <a:pt x="2204" y="17128"/>
                  </a:lnTo>
                  <a:lnTo>
                    <a:pt x="0" y="28041"/>
                  </a:lnTo>
                  <a:lnTo>
                    <a:pt x="0" y="930084"/>
                  </a:lnTo>
                  <a:lnTo>
                    <a:pt x="2202" y="940997"/>
                  </a:lnTo>
                  <a:lnTo>
                    <a:pt x="8210" y="949910"/>
                  </a:lnTo>
                  <a:lnTo>
                    <a:pt x="17123" y="955921"/>
                  </a:lnTo>
                  <a:lnTo>
                    <a:pt x="28041" y="958126"/>
                  </a:lnTo>
                  <a:lnTo>
                    <a:pt x="930084" y="958126"/>
                  </a:lnTo>
                  <a:lnTo>
                    <a:pt x="940997" y="955921"/>
                  </a:lnTo>
                  <a:lnTo>
                    <a:pt x="949910" y="949910"/>
                  </a:lnTo>
                  <a:lnTo>
                    <a:pt x="955921" y="940997"/>
                  </a:lnTo>
                  <a:lnTo>
                    <a:pt x="958126" y="930084"/>
                  </a:lnTo>
                  <a:lnTo>
                    <a:pt x="958126" y="28041"/>
                  </a:lnTo>
                  <a:lnTo>
                    <a:pt x="955921" y="17128"/>
                  </a:lnTo>
                  <a:lnTo>
                    <a:pt x="949910" y="8215"/>
                  </a:lnTo>
                  <a:lnTo>
                    <a:pt x="940997" y="2204"/>
                  </a:lnTo>
                  <a:lnTo>
                    <a:pt x="930084" y="0"/>
                  </a:lnTo>
                  <a:close/>
                </a:path>
              </a:pathLst>
            </a:custGeom>
            <a:solidFill>
              <a:srgbClr val="EB6833"/>
            </a:solidFill>
          </p:spPr>
          <p:txBody>
            <a:bodyPr wrap="square" lIns="0" tIns="0" rIns="0" bIns="0" rtlCol="0"/>
            <a:lstStyle/>
            <a:p>
              <a:endParaRPr/>
            </a:p>
          </p:txBody>
        </p:sp>
        <p:sp>
          <p:nvSpPr>
            <p:cNvPr id="44" name="object 21">
              <a:extLst>
                <a:ext uri="{FF2B5EF4-FFF2-40B4-BE49-F238E27FC236}">
                  <a16:creationId xmlns:a16="http://schemas.microsoft.com/office/drawing/2014/main" id="{442BF2BB-7AF2-407F-AE95-39AECB5F39E7}"/>
                </a:ext>
              </a:extLst>
            </p:cNvPr>
            <p:cNvSpPr/>
            <p:nvPr/>
          </p:nvSpPr>
          <p:spPr>
            <a:xfrm>
              <a:off x="2419098" y="1805156"/>
              <a:ext cx="958215" cy="958215"/>
            </a:xfrm>
            <a:custGeom>
              <a:avLst/>
              <a:gdLst/>
              <a:ahLst/>
              <a:cxnLst/>
              <a:rect l="l" t="t" r="r" b="b"/>
              <a:pathLst>
                <a:path w="958214" h="958214">
                  <a:moveTo>
                    <a:pt x="28041" y="0"/>
                  </a:moveTo>
                  <a:lnTo>
                    <a:pt x="930084" y="0"/>
                  </a:lnTo>
                  <a:lnTo>
                    <a:pt x="940997" y="2204"/>
                  </a:lnTo>
                  <a:lnTo>
                    <a:pt x="949910" y="8215"/>
                  </a:lnTo>
                  <a:lnTo>
                    <a:pt x="955921" y="17128"/>
                  </a:lnTo>
                  <a:lnTo>
                    <a:pt x="958126" y="28041"/>
                  </a:lnTo>
                  <a:lnTo>
                    <a:pt x="958126" y="930084"/>
                  </a:lnTo>
                  <a:lnTo>
                    <a:pt x="955921" y="940997"/>
                  </a:lnTo>
                  <a:lnTo>
                    <a:pt x="949910" y="949910"/>
                  </a:lnTo>
                  <a:lnTo>
                    <a:pt x="940997" y="955921"/>
                  </a:lnTo>
                  <a:lnTo>
                    <a:pt x="930084" y="958126"/>
                  </a:lnTo>
                  <a:lnTo>
                    <a:pt x="28041" y="958126"/>
                  </a:lnTo>
                  <a:lnTo>
                    <a:pt x="17123" y="955921"/>
                  </a:lnTo>
                  <a:lnTo>
                    <a:pt x="8210" y="949910"/>
                  </a:lnTo>
                  <a:lnTo>
                    <a:pt x="2202" y="940997"/>
                  </a:lnTo>
                  <a:lnTo>
                    <a:pt x="0" y="930084"/>
                  </a:lnTo>
                  <a:lnTo>
                    <a:pt x="0" y="28041"/>
                  </a:lnTo>
                  <a:lnTo>
                    <a:pt x="2204" y="17128"/>
                  </a:lnTo>
                  <a:lnTo>
                    <a:pt x="8215" y="8215"/>
                  </a:lnTo>
                  <a:lnTo>
                    <a:pt x="17128" y="2204"/>
                  </a:lnTo>
                  <a:lnTo>
                    <a:pt x="28041" y="0"/>
                  </a:lnTo>
                  <a:close/>
                </a:path>
              </a:pathLst>
            </a:custGeom>
            <a:ln w="20320">
              <a:solidFill>
                <a:srgbClr val="000000"/>
              </a:solidFill>
            </a:ln>
          </p:spPr>
          <p:txBody>
            <a:bodyPr wrap="square" lIns="0" tIns="0" rIns="0" bIns="0" rtlCol="0"/>
            <a:lstStyle/>
            <a:p>
              <a:endParaRPr/>
            </a:p>
          </p:txBody>
        </p:sp>
        <p:sp>
          <p:nvSpPr>
            <p:cNvPr id="45" name="object 22">
              <a:extLst>
                <a:ext uri="{FF2B5EF4-FFF2-40B4-BE49-F238E27FC236}">
                  <a16:creationId xmlns:a16="http://schemas.microsoft.com/office/drawing/2014/main" id="{CA717FD5-7F6D-42C3-B121-86837D9C0538}"/>
                </a:ext>
              </a:extLst>
            </p:cNvPr>
            <p:cNvSpPr/>
            <p:nvPr/>
          </p:nvSpPr>
          <p:spPr>
            <a:xfrm>
              <a:off x="2598475" y="1984320"/>
              <a:ext cx="599440" cy="600075"/>
            </a:xfrm>
            <a:custGeom>
              <a:avLst/>
              <a:gdLst/>
              <a:ahLst/>
              <a:cxnLst/>
              <a:rect l="l" t="t" r="r" b="b"/>
              <a:pathLst>
                <a:path w="599439" h="600075">
                  <a:moveTo>
                    <a:pt x="486973" y="0"/>
                  </a:moveTo>
                  <a:lnTo>
                    <a:pt x="479945" y="2692"/>
                  </a:lnTo>
                  <a:lnTo>
                    <a:pt x="9779" y="473074"/>
                  </a:lnTo>
                  <a:lnTo>
                    <a:pt x="2883" y="481037"/>
                  </a:lnTo>
                  <a:lnTo>
                    <a:pt x="0" y="488060"/>
                  </a:lnTo>
                  <a:lnTo>
                    <a:pt x="3249" y="496190"/>
                  </a:lnTo>
                  <a:lnTo>
                    <a:pt x="10964" y="505531"/>
                  </a:lnTo>
                  <a:lnTo>
                    <a:pt x="93883" y="588457"/>
                  </a:lnTo>
                  <a:lnTo>
                    <a:pt x="103422" y="596369"/>
                  </a:lnTo>
                  <a:lnTo>
                    <a:pt x="111752" y="599818"/>
                  </a:lnTo>
                  <a:lnTo>
                    <a:pt x="118872" y="597026"/>
                  </a:lnTo>
                  <a:lnTo>
                    <a:pt x="596569" y="119316"/>
                  </a:lnTo>
                  <a:lnTo>
                    <a:pt x="599273" y="112298"/>
                  </a:lnTo>
                  <a:lnTo>
                    <a:pt x="595617" y="104182"/>
                  </a:lnTo>
                  <a:lnTo>
                    <a:pt x="587493" y="94854"/>
                  </a:lnTo>
                  <a:lnTo>
                    <a:pt x="504461" y="11832"/>
                  </a:lnTo>
                  <a:lnTo>
                    <a:pt x="495111" y="3682"/>
                  </a:lnTo>
                  <a:lnTo>
                    <a:pt x="486973" y="0"/>
                  </a:lnTo>
                  <a:close/>
                </a:path>
              </a:pathLst>
            </a:custGeom>
            <a:solidFill>
              <a:srgbClr val="000000"/>
            </a:solidFill>
          </p:spPr>
          <p:txBody>
            <a:bodyPr wrap="square" lIns="0" tIns="0" rIns="0" bIns="0" rtlCol="0"/>
            <a:lstStyle/>
            <a:p>
              <a:endParaRPr/>
            </a:p>
          </p:txBody>
        </p:sp>
        <p:sp>
          <p:nvSpPr>
            <p:cNvPr id="46" name="object 23">
              <a:extLst>
                <a:ext uri="{FF2B5EF4-FFF2-40B4-BE49-F238E27FC236}">
                  <a16:creationId xmlns:a16="http://schemas.microsoft.com/office/drawing/2014/main" id="{244E83C3-57CF-4AD3-B135-7FBEC6D0F087}"/>
                </a:ext>
              </a:extLst>
            </p:cNvPr>
            <p:cNvSpPr/>
            <p:nvPr/>
          </p:nvSpPr>
          <p:spPr>
            <a:xfrm>
              <a:off x="2598475" y="1984320"/>
              <a:ext cx="599440" cy="600075"/>
            </a:xfrm>
            <a:custGeom>
              <a:avLst/>
              <a:gdLst/>
              <a:ahLst/>
              <a:cxnLst/>
              <a:rect l="l" t="t" r="r" b="b"/>
              <a:pathLst>
                <a:path w="599439" h="600075">
                  <a:moveTo>
                    <a:pt x="9779" y="473074"/>
                  </a:moveTo>
                  <a:lnTo>
                    <a:pt x="479945" y="2692"/>
                  </a:lnTo>
                  <a:lnTo>
                    <a:pt x="486973" y="0"/>
                  </a:lnTo>
                  <a:lnTo>
                    <a:pt x="495111" y="3682"/>
                  </a:lnTo>
                  <a:lnTo>
                    <a:pt x="504461" y="11832"/>
                  </a:lnTo>
                  <a:lnTo>
                    <a:pt x="515124" y="22542"/>
                  </a:lnTo>
                  <a:lnTo>
                    <a:pt x="576796" y="84200"/>
                  </a:lnTo>
                  <a:lnTo>
                    <a:pt x="587493" y="94854"/>
                  </a:lnTo>
                  <a:lnTo>
                    <a:pt x="595617" y="104182"/>
                  </a:lnTo>
                  <a:lnTo>
                    <a:pt x="599273" y="112298"/>
                  </a:lnTo>
                  <a:lnTo>
                    <a:pt x="596569" y="119316"/>
                  </a:lnTo>
                  <a:lnTo>
                    <a:pt x="118872" y="597026"/>
                  </a:lnTo>
                  <a:lnTo>
                    <a:pt x="111752" y="599818"/>
                  </a:lnTo>
                  <a:lnTo>
                    <a:pt x="103422" y="596369"/>
                  </a:lnTo>
                  <a:lnTo>
                    <a:pt x="21475" y="516191"/>
                  </a:lnTo>
                  <a:lnTo>
                    <a:pt x="0" y="488060"/>
                  </a:lnTo>
                  <a:lnTo>
                    <a:pt x="2883" y="481037"/>
                  </a:lnTo>
                  <a:lnTo>
                    <a:pt x="9779" y="473074"/>
                  </a:lnTo>
                  <a:close/>
                </a:path>
              </a:pathLst>
            </a:custGeom>
            <a:ln w="3175">
              <a:solidFill>
                <a:srgbClr val="000000"/>
              </a:solidFill>
            </a:ln>
          </p:spPr>
          <p:txBody>
            <a:bodyPr wrap="square" lIns="0" tIns="0" rIns="0" bIns="0" rtlCol="0"/>
            <a:lstStyle/>
            <a:p>
              <a:endParaRPr/>
            </a:p>
          </p:txBody>
        </p:sp>
        <p:sp>
          <p:nvSpPr>
            <p:cNvPr id="47" name="object 24">
              <a:extLst>
                <a:ext uri="{FF2B5EF4-FFF2-40B4-BE49-F238E27FC236}">
                  <a16:creationId xmlns:a16="http://schemas.microsoft.com/office/drawing/2014/main" id="{FB57E4E4-A3DA-4D17-8621-1E5629899B7D}"/>
                </a:ext>
              </a:extLst>
            </p:cNvPr>
            <p:cNvSpPr/>
            <p:nvPr/>
          </p:nvSpPr>
          <p:spPr>
            <a:xfrm>
              <a:off x="2598237" y="1984445"/>
              <a:ext cx="600075" cy="599440"/>
            </a:xfrm>
            <a:custGeom>
              <a:avLst/>
              <a:gdLst/>
              <a:ahLst/>
              <a:cxnLst/>
              <a:rect l="l" t="t" r="r" b="b"/>
              <a:pathLst>
                <a:path w="600075" h="599439">
                  <a:moveTo>
                    <a:pt x="111759" y="0"/>
                  </a:moveTo>
                  <a:lnTo>
                    <a:pt x="11357" y="93888"/>
                  </a:lnTo>
                  <a:lnTo>
                    <a:pt x="0" y="111757"/>
                  </a:lnTo>
                  <a:lnTo>
                    <a:pt x="2793" y="118877"/>
                  </a:lnTo>
                  <a:lnTo>
                    <a:pt x="480504" y="596575"/>
                  </a:lnTo>
                  <a:lnTo>
                    <a:pt x="487521" y="599272"/>
                  </a:lnTo>
                  <a:lnTo>
                    <a:pt x="495637" y="595613"/>
                  </a:lnTo>
                  <a:lnTo>
                    <a:pt x="504966" y="587492"/>
                  </a:lnTo>
                  <a:lnTo>
                    <a:pt x="587987" y="504466"/>
                  </a:lnTo>
                  <a:lnTo>
                    <a:pt x="596137" y="495116"/>
                  </a:lnTo>
                  <a:lnTo>
                    <a:pt x="599820" y="486978"/>
                  </a:lnTo>
                  <a:lnTo>
                    <a:pt x="597128" y="479951"/>
                  </a:lnTo>
                  <a:lnTo>
                    <a:pt x="126745" y="9784"/>
                  </a:lnTo>
                  <a:lnTo>
                    <a:pt x="118782" y="2888"/>
                  </a:lnTo>
                  <a:lnTo>
                    <a:pt x="111759" y="0"/>
                  </a:lnTo>
                  <a:close/>
                </a:path>
              </a:pathLst>
            </a:custGeom>
            <a:solidFill>
              <a:srgbClr val="000000"/>
            </a:solidFill>
          </p:spPr>
          <p:txBody>
            <a:bodyPr wrap="square" lIns="0" tIns="0" rIns="0" bIns="0" rtlCol="0"/>
            <a:lstStyle/>
            <a:p>
              <a:endParaRPr/>
            </a:p>
          </p:txBody>
        </p:sp>
        <p:sp>
          <p:nvSpPr>
            <p:cNvPr id="48" name="object 25">
              <a:extLst>
                <a:ext uri="{FF2B5EF4-FFF2-40B4-BE49-F238E27FC236}">
                  <a16:creationId xmlns:a16="http://schemas.microsoft.com/office/drawing/2014/main" id="{67FB0D63-14EF-4E61-9388-BFE6EC8A02CD}"/>
                </a:ext>
              </a:extLst>
            </p:cNvPr>
            <p:cNvSpPr/>
            <p:nvPr/>
          </p:nvSpPr>
          <p:spPr>
            <a:xfrm>
              <a:off x="2598237" y="1984445"/>
              <a:ext cx="600075" cy="599440"/>
            </a:xfrm>
            <a:custGeom>
              <a:avLst/>
              <a:gdLst/>
              <a:ahLst/>
              <a:cxnLst/>
              <a:rect l="l" t="t" r="r" b="b"/>
              <a:pathLst>
                <a:path w="600075" h="599439">
                  <a:moveTo>
                    <a:pt x="126745" y="9784"/>
                  </a:moveTo>
                  <a:lnTo>
                    <a:pt x="597128" y="479951"/>
                  </a:lnTo>
                  <a:lnTo>
                    <a:pt x="599820" y="486978"/>
                  </a:lnTo>
                  <a:lnTo>
                    <a:pt x="596137" y="495116"/>
                  </a:lnTo>
                  <a:lnTo>
                    <a:pt x="587987" y="504466"/>
                  </a:lnTo>
                  <a:lnTo>
                    <a:pt x="577278" y="515130"/>
                  </a:lnTo>
                  <a:lnTo>
                    <a:pt x="515619" y="576801"/>
                  </a:lnTo>
                  <a:lnTo>
                    <a:pt x="504966" y="587492"/>
                  </a:lnTo>
                  <a:lnTo>
                    <a:pt x="495637" y="595613"/>
                  </a:lnTo>
                  <a:lnTo>
                    <a:pt x="487521" y="599272"/>
                  </a:lnTo>
                  <a:lnTo>
                    <a:pt x="480504" y="596575"/>
                  </a:lnTo>
                  <a:lnTo>
                    <a:pt x="2793" y="118877"/>
                  </a:lnTo>
                  <a:lnTo>
                    <a:pt x="0" y="111757"/>
                  </a:lnTo>
                  <a:lnTo>
                    <a:pt x="3446" y="103428"/>
                  </a:lnTo>
                  <a:lnTo>
                    <a:pt x="83629" y="21481"/>
                  </a:lnTo>
                  <a:lnTo>
                    <a:pt x="111759" y="0"/>
                  </a:lnTo>
                  <a:lnTo>
                    <a:pt x="118782" y="2888"/>
                  </a:lnTo>
                  <a:lnTo>
                    <a:pt x="126745" y="9784"/>
                  </a:lnTo>
                  <a:close/>
                </a:path>
              </a:pathLst>
            </a:custGeom>
            <a:ln w="3175">
              <a:solidFill>
                <a:srgbClr val="000000"/>
              </a:solidFill>
            </a:ln>
          </p:spPr>
          <p:txBody>
            <a:bodyPr wrap="square" lIns="0" tIns="0" rIns="0" bIns="0" rtlCol="0"/>
            <a:lstStyle/>
            <a:p>
              <a:endParaRPr/>
            </a:p>
          </p:txBody>
        </p:sp>
      </p:grpSp>
      <p:sp>
        <p:nvSpPr>
          <p:cNvPr id="49" name="object 27">
            <a:extLst>
              <a:ext uri="{FF2B5EF4-FFF2-40B4-BE49-F238E27FC236}">
                <a16:creationId xmlns:a16="http://schemas.microsoft.com/office/drawing/2014/main" id="{FAE92E19-2311-4356-A74F-BB9FCEF50CE8}"/>
              </a:ext>
            </a:extLst>
          </p:cNvPr>
          <p:cNvSpPr txBox="1"/>
          <p:nvPr/>
        </p:nvSpPr>
        <p:spPr>
          <a:xfrm>
            <a:off x="664767" y="3285402"/>
            <a:ext cx="89217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RISK</a:t>
            </a:r>
            <a:r>
              <a:rPr sz="900" b="1" spc="-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50" name="object 28">
            <a:extLst>
              <a:ext uri="{FF2B5EF4-FFF2-40B4-BE49-F238E27FC236}">
                <a16:creationId xmlns:a16="http://schemas.microsoft.com/office/drawing/2014/main" id="{5B99F837-372E-41C1-9EA1-DADEAA6FD912}"/>
              </a:ext>
            </a:extLst>
          </p:cNvPr>
          <p:cNvSpPr txBox="1"/>
          <p:nvPr/>
        </p:nvSpPr>
        <p:spPr>
          <a:xfrm>
            <a:off x="2474547" y="3285402"/>
            <a:ext cx="2956560" cy="410369"/>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R52/53- Harmful to aquatic organisms, may cause long-term adverse effects in the aquatic environment.</a:t>
            </a:r>
            <a:r>
              <a:rPr lang="en-US" sz="900" dirty="0">
                <a:solidFill>
                  <a:srgbClr val="1C216F"/>
                </a:solidFill>
                <a:latin typeface="HelveticaNeueLTPro-Md"/>
                <a:cs typeface="HelveticaNeueLTPro-Md"/>
              </a:rPr>
              <a:t> </a:t>
            </a:r>
          </a:p>
        </p:txBody>
      </p:sp>
      <p:sp>
        <p:nvSpPr>
          <p:cNvPr id="51" name="object 30">
            <a:extLst>
              <a:ext uri="{FF2B5EF4-FFF2-40B4-BE49-F238E27FC236}">
                <a16:creationId xmlns:a16="http://schemas.microsoft.com/office/drawing/2014/main" id="{AB151ABD-B3D0-4E33-BFF7-A18FC789358D}"/>
              </a:ext>
            </a:extLst>
          </p:cNvPr>
          <p:cNvSpPr txBox="1"/>
          <p:nvPr/>
        </p:nvSpPr>
        <p:spPr>
          <a:xfrm>
            <a:off x="664767" y="3823116"/>
            <a:ext cx="10655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SAFETY</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PHRASES</a:t>
            </a:r>
            <a:endParaRPr sz="900">
              <a:latin typeface="Helvetica Neue LT Pro 75"/>
              <a:cs typeface="Helvetica Neue LT Pro 75"/>
            </a:endParaRPr>
          </a:p>
        </p:txBody>
      </p:sp>
      <p:sp>
        <p:nvSpPr>
          <p:cNvPr id="52" name="object 31">
            <a:extLst>
              <a:ext uri="{FF2B5EF4-FFF2-40B4-BE49-F238E27FC236}">
                <a16:creationId xmlns:a16="http://schemas.microsoft.com/office/drawing/2014/main" id="{C9AD5FB2-1C86-4B2F-A103-FF843DE23FE4}"/>
              </a:ext>
            </a:extLst>
          </p:cNvPr>
          <p:cNvSpPr txBox="1"/>
          <p:nvPr/>
        </p:nvSpPr>
        <p:spPr>
          <a:xfrm>
            <a:off x="2474547" y="3855343"/>
            <a:ext cx="4592955" cy="564257"/>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S2- Keep out of the reach of children.</a:t>
            </a:r>
          </a:p>
          <a:p>
            <a:pPr marL="12700">
              <a:lnSpc>
                <a:spcPts val="1040"/>
              </a:lnSpc>
              <a:spcBef>
                <a:spcPts val="100"/>
              </a:spcBef>
            </a:pPr>
            <a:r>
              <a:rPr lang="en-US" sz="900" spc="-5" dirty="0">
                <a:solidFill>
                  <a:srgbClr val="1C216F"/>
                </a:solidFill>
                <a:latin typeface="HelveticaNeueLTPro-Md"/>
                <a:cs typeface="HelveticaNeueLTPro-Md"/>
              </a:rPr>
              <a:t>S24- Avoid contact with skin.</a:t>
            </a:r>
          </a:p>
          <a:p>
            <a:pPr marL="12700">
              <a:lnSpc>
                <a:spcPts val="1040"/>
              </a:lnSpc>
              <a:spcBef>
                <a:spcPts val="100"/>
              </a:spcBef>
            </a:pPr>
            <a:r>
              <a:rPr lang="en-US" sz="900" spc="-5" dirty="0">
                <a:solidFill>
                  <a:srgbClr val="1C216F"/>
                </a:solidFill>
                <a:latin typeface="HelveticaNeueLTPro-Md"/>
                <a:cs typeface="HelveticaNeueLTPro-Md"/>
              </a:rPr>
              <a:t>S37- Wear suitable gloves.</a:t>
            </a:r>
          </a:p>
          <a:p>
            <a:pPr marL="12700">
              <a:lnSpc>
                <a:spcPts val="1040"/>
              </a:lnSpc>
              <a:spcBef>
                <a:spcPts val="100"/>
              </a:spcBef>
            </a:pPr>
            <a:r>
              <a:rPr lang="en-US" sz="900" spc="-5" dirty="0">
                <a:solidFill>
                  <a:srgbClr val="1C216F"/>
                </a:solidFill>
                <a:latin typeface="HelveticaNeueLTPro-Md"/>
                <a:cs typeface="HelveticaNeueLTPro-Md"/>
              </a:rPr>
              <a:t>S46- If swallowed, seek medical advice immediately and show this container or label.</a:t>
            </a:r>
          </a:p>
        </p:txBody>
      </p:sp>
      <p:sp>
        <p:nvSpPr>
          <p:cNvPr id="53" name="object 32">
            <a:extLst>
              <a:ext uri="{FF2B5EF4-FFF2-40B4-BE49-F238E27FC236}">
                <a16:creationId xmlns:a16="http://schemas.microsoft.com/office/drawing/2014/main" id="{853B7D82-6A84-49B6-BA50-7C278F045ACA}"/>
              </a:ext>
            </a:extLst>
          </p:cNvPr>
          <p:cNvSpPr txBox="1"/>
          <p:nvPr/>
        </p:nvSpPr>
        <p:spPr>
          <a:xfrm>
            <a:off x="664767" y="4594264"/>
            <a:ext cx="63055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CONTAINS</a:t>
            </a:r>
            <a:endParaRPr sz="900">
              <a:latin typeface="Helvetica Neue LT Pro 75"/>
              <a:cs typeface="Helvetica Neue LT Pro 75"/>
            </a:endParaRPr>
          </a:p>
        </p:txBody>
      </p:sp>
      <p:sp>
        <p:nvSpPr>
          <p:cNvPr id="54" name="object 33">
            <a:extLst>
              <a:ext uri="{FF2B5EF4-FFF2-40B4-BE49-F238E27FC236}">
                <a16:creationId xmlns:a16="http://schemas.microsoft.com/office/drawing/2014/main" id="{750C4D42-42E3-454F-BE04-0C651575B640}"/>
              </a:ext>
            </a:extLst>
          </p:cNvPr>
          <p:cNvSpPr txBox="1"/>
          <p:nvPr/>
        </p:nvSpPr>
        <p:spPr>
          <a:xfrm>
            <a:off x="2474546" y="4495800"/>
            <a:ext cx="4689524" cy="436017"/>
          </a:xfrm>
          <a:prstGeom prst="rect">
            <a:avLst/>
          </a:prstGeom>
        </p:spPr>
        <p:txBody>
          <a:bodyPr vert="horz" wrap="square" lIns="0" tIns="25400" rIns="0" bIns="0" rtlCol="0">
            <a:spAutoFit/>
          </a:bodyPr>
          <a:lstStyle/>
          <a:p>
            <a:pPr marL="12700" marR="5080" indent="-635">
              <a:lnSpc>
                <a:spcPts val="1000"/>
              </a:lnSpc>
              <a:spcBef>
                <a:spcPts val="200"/>
              </a:spcBef>
            </a:pPr>
            <a:r>
              <a:rPr lang="en-TT" sz="900" spc="25" dirty="0">
                <a:solidFill>
                  <a:srgbClr val="1C216F"/>
                </a:solidFill>
                <a:latin typeface="HelveticaNeueLTPro-Md"/>
                <a:cs typeface="HelveticaNeueLTPro-Md"/>
              </a:rPr>
              <a:t>n-butyl acrylate</a:t>
            </a:r>
          </a:p>
          <a:p>
            <a:pPr marL="12700" marR="5080" indent="-635">
              <a:lnSpc>
                <a:spcPts val="1000"/>
              </a:lnSpc>
              <a:spcBef>
                <a:spcPts val="200"/>
              </a:spcBef>
            </a:pPr>
            <a:r>
              <a:rPr lang="en-TT" sz="900" spc="25" dirty="0">
                <a:solidFill>
                  <a:srgbClr val="1C216F"/>
                </a:solidFill>
                <a:latin typeface="HelveticaNeueLTPro-Md"/>
                <a:cs typeface="HelveticaNeueLTPro-Md"/>
              </a:rPr>
              <a:t>reaction mass of: 5-chloro-2-methyl-4-isothiazolin-3-one [EC no. 247-500-7] and 2-methyl-2H-isothiazol-3-one [EC no. 220-239-6] (3:1)</a:t>
            </a:r>
          </a:p>
        </p:txBody>
      </p:sp>
      <p:sp>
        <p:nvSpPr>
          <p:cNvPr id="55" name="object 34">
            <a:extLst>
              <a:ext uri="{FF2B5EF4-FFF2-40B4-BE49-F238E27FC236}">
                <a16:creationId xmlns:a16="http://schemas.microsoft.com/office/drawing/2014/main" id="{122D4028-8D96-4DED-A5C0-4C2D364736F2}"/>
              </a:ext>
            </a:extLst>
          </p:cNvPr>
          <p:cNvSpPr txBox="1"/>
          <p:nvPr/>
        </p:nvSpPr>
        <p:spPr>
          <a:xfrm>
            <a:off x="664767" y="5072294"/>
            <a:ext cx="87249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PRODUCT</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USE</a:t>
            </a:r>
            <a:endParaRPr sz="900">
              <a:latin typeface="Helvetica Neue LT Pro 75"/>
              <a:cs typeface="Helvetica Neue LT Pro 75"/>
            </a:endParaRPr>
          </a:p>
        </p:txBody>
      </p:sp>
      <p:sp>
        <p:nvSpPr>
          <p:cNvPr id="56" name="object 35">
            <a:extLst>
              <a:ext uri="{FF2B5EF4-FFF2-40B4-BE49-F238E27FC236}">
                <a16:creationId xmlns:a16="http://schemas.microsoft.com/office/drawing/2014/main" id="{D2B12D90-34A7-47DE-A353-59FCA50DE5D7}"/>
              </a:ext>
            </a:extLst>
          </p:cNvPr>
          <p:cNvSpPr txBox="1"/>
          <p:nvPr/>
        </p:nvSpPr>
        <p:spPr>
          <a:xfrm>
            <a:off x="2474547" y="5072294"/>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Consumer</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applications</a:t>
            </a:r>
            <a:endParaRPr sz="900">
              <a:latin typeface="HelveticaNeueLTPro-Md"/>
              <a:cs typeface="HelveticaNeueLTPro-Md"/>
            </a:endParaRPr>
          </a:p>
        </p:txBody>
      </p:sp>
      <p:sp>
        <p:nvSpPr>
          <p:cNvPr id="69" name="object 9">
            <a:extLst>
              <a:ext uri="{FF2B5EF4-FFF2-40B4-BE49-F238E27FC236}">
                <a16:creationId xmlns:a16="http://schemas.microsoft.com/office/drawing/2014/main" id="{9F66B49D-31E1-41AF-9A6D-ABF89C7D2D61}"/>
              </a:ext>
            </a:extLst>
          </p:cNvPr>
          <p:cNvSpPr txBox="1"/>
          <p:nvPr/>
        </p:nvSpPr>
        <p:spPr>
          <a:xfrm>
            <a:off x="457200" y="54102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16.</a:t>
            </a:r>
            <a:r>
              <a:rPr sz="1100" b="1" spc="-3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OTHER</a:t>
            </a:r>
            <a:r>
              <a:rPr sz="1100" b="1" spc="-3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graphicFrame>
        <p:nvGraphicFramePr>
          <p:cNvPr id="70" name="object 11">
            <a:extLst>
              <a:ext uri="{FF2B5EF4-FFF2-40B4-BE49-F238E27FC236}">
                <a16:creationId xmlns:a16="http://schemas.microsoft.com/office/drawing/2014/main" id="{2CF3A88F-399E-4888-A465-7C2724D29332}"/>
              </a:ext>
            </a:extLst>
          </p:cNvPr>
          <p:cNvGraphicFramePr>
            <a:graphicFrameLocks noGrp="1"/>
          </p:cNvGraphicFramePr>
          <p:nvPr>
            <p:extLst>
              <p:ext uri="{D42A27DB-BD31-4B8C-83A1-F6EECF244321}">
                <p14:modId xmlns:p14="http://schemas.microsoft.com/office/powerpoint/2010/main" val="2783806999"/>
              </p:ext>
            </p:extLst>
          </p:nvPr>
        </p:nvGraphicFramePr>
        <p:xfrm>
          <a:off x="457200" y="7772146"/>
          <a:ext cx="6692899" cy="923925"/>
        </p:xfrm>
        <a:graphic>
          <a:graphicData uri="http://schemas.openxmlformats.org/drawingml/2006/table">
            <a:tbl>
              <a:tblPr firstRow="1" bandRow="1">
                <a:tableStyleId>{2D5ABB26-0587-4C30-8999-92F81FD0307C}</a:tableStyleId>
              </a:tblPr>
              <a:tblGrid>
                <a:gridCol w="1672589">
                  <a:extLst>
                    <a:ext uri="{9D8B030D-6E8A-4147-A177-3AD203B41FA5}">
                      <a16:colId xmlns:a16="http://schemas.microsoft.com/office/drawing/2014/main" val="20000"/>
                    </a:ext>
                  </a:extLst>
                </a:gridCol>
                <a:gridCol w="5020310">
                  <a:extLst>
                    <a:ext uri="{9D8B030D-6E8A-4147-A177-3AD203B41FA5}">
                      <a16:colId xmlns:a16="http://schemas.microsoft.com/office/drawing/2014/main" val="20001"/>
                    </a:ext>
                  </a:extLst>
                </a:gridCol>
              </a:tblGrid>
              <a:tr h="247650">
                <a:tc>
                  <a:txBody>
                    <a:bodyPr/>
                    <a:lstStyle/>
                    <a:p>
                      <a:pPr marL="171450">
                        <a:lnSpc>
                          <a:spcPct val="100000"/>
                        </a:lnSpc>
                        <a:spcBef>
                          <a:spcPts val="585"/>
                        </a:spcBef>
                      </a:pPr>
                      <a:r>
                        <a:rPr sz="900" b="1" spc="5" dirty="0">
                          <a:solidFill>
                            <a:srgbClr val="025FAD"/>
                          </a:solidFill>
                          <a:latin typeface="Helvetica Neue LT Pro 75"/>
                          <a:cs typeface="Helvetica Neue LT Pro 75"/>
                        </a:rPr>
                        <a:t>HISTORY</a:t>
                      </a:r>
                      <a:endParaRPr sz="900">
                        <a:latin typeface="Helvetica Neue LT Pro 75"/>
                        <a:cs typeface="Helvetica Neue LT Pro 75"/>
                      </a:endParaRPr>
                    </a:p>
                  </a:txBody>
                  <a:tcPr marL="0" marR="0" marT="74295" marB="0">
                    <a:lnT w="12700">
                      <a:solidFill>
                        <a:srgbClr val="14B1E7"/>
                      </a:solidFill>
                      <a:prstDash val="solid"/>
                    </a:lnT>
                  </a:tcPr>
                </a:tc>
                <a:tc>
                  <a:txBody>
                    <a:bodyPr/>
                    <a:lstStyle/>
                    <a:p>
                      <a:pPr>
                        <a:lnSpc>
                          <a:spcPct val="100000"/>
                        </a:lnSpc>
                      </a:pPr>
                      <a:endParaRPr sz="800">
                        <a:latin typeface="Times"/>
                        <a:cs typeface="Times"/>
                      </a:endParaRPr>
                    </a:p>
                  </a:txBody>
                  <a:tcPr marL="0" marR="0" marT="0" marB="0">
                    <a:lnT w="12700">
                      <a:solidFill>
                        <a:srgbClr val="14B1E7"/>
                      </a:solidFill>
                      <a:prstDash val="solid"/>
                    </a:lnT>
                  </a:tcPr>
                </a:tc>
                <a:extLst>
                  <a:ext uri="{0D108BD9-81ED-4DB2-BD59-A6C34878D82A}">
                    <a16:rowId xmlns:a16="http://schemas.microsoft.com/office/drawing/2014/main" val="10000"/>
                  </a:ext>
                </a:extLst>
              </a:tr>
              <a:tr h="165100">
                <a:tc>
                  <a:txBody>
                    <a:bodyPr/>
                    <a:lstStyle/>
                    <a:p>
                      <a:pPr marL="171450">
                        <a:lnSpc>
                          <a:spcPts val="969"/>
                        </a:lnSpc>
                        <a:spcBef>
                          <a:spcPts val="229"/>
                        </a:spcBef>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printing</a:t>
                      </a:r>
                      <a:endParaRPr sz="900">
                        <a:latin typeface="HelveticaNeueLTPro-Md"/>
                        <a:cs typeface="HelveticaNeueLTPro-Md"/>
                      </a:endParaRPr>
                    </a:p>
                  </a:txBody>
                  <a:tcPr marL="0" marR="0" marT="29209" marB="0"/>
                </a:tc>
                <a:tc>
                  <a:txBody>
                    <a:bodyPr/>
                    <a:lstStyle/>
                    <a:p>
                      <a:pPr marL="307975">
                        <a:lnSpc>
                          <a:spcPts val="969"/>
                        </a:lnSpc>
                        <a:spcBef>
                          <a:spcPts val="229"/>
                        </a:spcBef>
                      </a:pPr>
                      <a:r>
                        <a:rPr lang="en-TT" sz="900" spc="-10" dirty="0">
                          <a:solidFill>
                            <a:srgbClr val="1C216F"/>
                          </a:solidFill>
                          <a:latin typeface="HelveticaNeueLTPro-Md"/>
                          <a:cs typeface="HelveticaNeueLTPro-Md"/>
                        </a:rPr>
                        <a:t>6-12-2015.</a:t>
                      </a:r>
                      <a:endParaRPr sz="900" dirty="0">
                        <a:latin typeface="HelveticaNeueLTPro-Md"/>
                        <a:cs typeface="HelveticaNeueLTPro-Md"/>
                      </a:endParaRPr>
                    </a:p>
                  </a:txBody>
                  <a:tcPr marL="0" marR="0" marT="29209" marB="0"/>
                </a:tc>
                <a:extLst>
                  <a:ext uri="{0D108BD9-81ED-4DB2-BD59-A6C34878D82A}">
                    <a16:rowId xmlns:a16="http://schemas.microsoft.com/office/drawing/2014/main" val="10001"/>
                  </a:ext>
                </a:extLst>
              </a:tr>
              <a:tr h="127000">
                <a:tc>
                  <a:txBody>
                    <a:bodyPr/>
                    <a:lstStyle/>
                    <a:p>
                      <a:pPr marL="171450">
                        <a:lnSpc>
                          <a:spcPts val="900"/>
                        </a:lnSpc>
                      </a:pPr>
                      <a:r>
                        <a:rPr sz="900" dirty="0">
                          <a:solidFill>
                            <a:srgbClr val="1C216F"/>
                          </a:solidFill>
                          <a:latin typeface="HelveticaNeueLTPro-Md"/>
                          <a:cs typeface="HelveticaNeueLTPro-Md"/>
                        </a:rPr>
                        <a:t>Date</a:t>
                      </a:r>
                      <a:r>
                        <a:rPr sz="900" spc="-2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lang="en-US" sz="900" spc="-10" dirty="0">
                          <a:solidFill>
                            <a:srgbClr val="1C216F"/>
                          </a:solidFill>
                          <a:latin typeface="HelveticaNeueLTPro-Md"/>
                          <a:cs typeface="HelveticaNeueLTPro-Md"/>
                        </a:rPr>
                        <a:t>1-12-2021</a:t>
                      </a:r>
                      <a:endParaRPr sz="900" dirty="0">
                        <a:latin typeface="HelveticaNeueLTPro-Md"/>
                        <a:cs typeface="HelveticaNeueLTPro-Md"/>
                      </a:endParaRPr>
                    </a:p>
                  </a:txBody>
                  <a:tcPr marL="0" marR="0" marT="0" marB="0"/>
                </a:tc>
                <a:extLst>
                  <a:ext uri="{0D108BD9-81ED-4DB2-BD59-A6C34878D82A}">
                    <a16:rowId xmlns:a16="http://schemas.microsoft.com/office/drawing/2014/main" val="10002"/>
                  </a:ext>
                </a:extLst>
              </a:tr>
              <a:tr h="127000">
                <a:tc>
                  <a:txBody>
                    <a:bodyPr/>
                    <a:lstStyle/>
                    <a:p>
                      <a:pPr marL="171450">
                        <a:lnSpc>
                          <a:spcPts val="900"/>
                        </a:lnSpc>
                      </a:pPr>
                      <a:r>
                        <a:rPr sz="900" spc="5" dirty="0">
                          <a:solidFill>
                            <a:srgbClr val="1C216F"/>
                          </a:solidFill>
                          <a:latin typeface="HelveticaNeueLTPro-Md"/>
                          <a:cs typeface="HelveticaNeueLTPro-Md"/>
                        </a:rPr>
                        <a:t>Revision</a:t>
                      </a:r>
                      <a:endParaRPr sz="900">
                        <a:latin typeface="HelveticaNeueLTPro-Md"/>
                        <a:cs typeface="HelveticaNeueLTPro-Md"/>
                      </a:endParaRPr>
                    </a:p>
                  </a:txBody>
                  <a:tcPr marL="0" marR="0" marT="0" marB="0"/>
                </a:tc>
                <a:tc>
                  <a:txBody>
                    <a:bodyPr/>
                    <a:lstStyle/>
                    <a:p>
                      <a:pPr marL="307975">
                        <a:lnSpc>
                          <a:spcPts val="900"/>
                        </a:lnSpc>
                      </a:pPr>
                      <a:r>
                        <a:rPr sz="900" dirty="0">
                          <a:solidFill>
                            <a:srgbClr val="1C216F"/>
                          </a:solidFill>
                          <a:latin typeface="HelveticaNeueLTPro-Md"/>
                          <a:cs typeface="HelveticaNeueLTPro-Md"/>
                        </a:rPr>
                        <a:t>1</a:t>
                      </a:r>
                      <a:endParaRPr sz="900">
                        <a:latin typeface="HelveticaNeueLTPro-Md"/>
                        <a:cs typeface="HelveticaNeueLTPro-Md"/>
                      </a:endParaRPr>
                    </a:p>
                  </a:txBody>
                  <a:tcPr marL="0" marR="0" marT="0" marB="0"/>
                </a:tc>
                <a:extLst>
                  <a:ext uri="{0D108BD9-81ED-4DB2-BD59-A6C34878D82A}">
                    <a16:rowId xmlns:a16="http://schemas.microsoft.com/office/drawing/2014/main" val="10003"/>
                  </a:ext>
                </a:extLst>
              </a:tr>
              <a:tr h="127000">
                <a:tc>
                  <a:txBody>
                    <a:bodyPr/>
                    <a:lstStyle/>
                    <a:p>
                      <a:pPr marL="171450">
                        <a:lnSpc>
                          <a:spcPts val="900"/>
                        </a:lnSpc>
                      </a:pPr>
                      <a:r>
                        <a:rPr sz="900" dirty="0">
                          <a:solidFill>
                            <a:srgbClr val="1C216F"/>
                          </a:solidFill>
                          <a:latin typeface="HelveticaNeueLTPro-Md"/>
                          <a:cs typeface="HelveticaNeueLTPro-Md"/>
                        </a:rPr>
                        <a:t>Date</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issue</a:t>
                      </a:r>
                      <a:endParaRPr sz="900">
                        <a:latin typeface="HelveticaNeueLTPro-Md"/>
                        <a:cs typeface="HelveticaNeueLTPro-Md"/>
                      </a:endParaRPr>
                    </a:p>
                  </a:txBody>
                  <a:tcPr marL="0" marR="0" marT="0" marB="0"/>
                </a:tc>
                <a:tc>
                  <a:txBody>
                    <a:bodyPr/>
                    <a:lstStyle/>
                    <a:p>
                      <a:pPr marL="307975">
                        <a:lnSpc>
                          <a:spcPts val="900"/>
                        </a:lnSpc>
                      </a:pPr>
                      <a:r>
                        <a:rPr sz="900" spc="5" dirty="0">
                          <a:solidFill>
                            <a:srgbClr val="1C216F"/>
                          </a:solidFill>
                          <a:latin typeface="HelveticaNeueLTPro-Md"/>
                          <a:cs typeface="HelveticaNeueLTPro-Md"/>
                        </a:rPr>
                        <a:t>No</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validation</a:t>
                      </a:r>
                      <a:endParaRPr sz="900" dirty="0">
                        <a:latin typeface="HelveticaNeueLTPro-Md"/>
                        <a:cs typeface="HelveticaNeueLTPro-Md"/>
                      </a:endParaRPr>
                    </a:p>
                  </a:txBody>
                  <a:tcPr marL="0" marR="0" marT="0" marB="0"/>
                </a:tc>
                <a:extLst>
                  <a:ext uri="{0D108BD9-81ED-4DB2-BD59-A6C34878D82A}">
                    <a16:rowId xmlns:a16="http://schemas.microsoft.com/office/drawing/2014/main" val="10004"/>
                  </a:ext>
                </a:extLst>
              </a:tr>
              <a:tr h="130175">
                <a:tc>
                  <a:txBody>
                    <a:bodyPr/>
                    <a:lstStyle/>
                    <a:p>
                      <a:pPr marL="171450">
                        <a:lnSpc>
                          <a:spcPts val="930"/>
                        </a:lnSpc>
                      </a:pPr>
                      <a:r>
                        <a:rPr sz="900" spc="5" dirty="0">
                          <a:solidFill>
                            <a:srgbClr val="1C216F"/>
                          </a:solidFill>
                          <a:latin typeface="HelveticaNeueLTPro-Md"/>
                          <a:cs typeface="HelveticaNeueLTPro-Md"/>
                        </a:rPr>
                        <a:t>Version</a:t>
                      </a:r>
                      <a:endParaRPr sz="900">
                        <a:latin typeface="HelveticaNeueLTPro-Md"/>
                        <a:cs typeface="HelveticaNeueLTPro-Md"/>
                      </a:endParaRPr>
                    </a:p>
                  </a:txBody>
                  <a:tcPr marL="0" marR="0" marT="0" marB="0"/>
                </a:tc>
                <a:tc>
                  <a:txBody>
                    <a:bodyPr/>
                    <a:lstStyle/>
                    <a:p>
                      <a:pPr marL="307975">
                        <a:lnSpc>
                          <a:spcPts val="930"/>
                        </a:lnSpc>
                      </a:pPr>
                      <a:r>
                        <a:rPr lang="en-US" sz="900" dirty="0">
                          <a:solidFill>
                            <a:srgbClr val="1C216F"/>
                          </a:solidFill>
                          <a:latin typeface="HelveticaNeueLTPro-Md"/>
                          <a:cs typeface="HelveticaNeueLTPro-Md"/>
                        </a:rPr>
                        <a:t>2</a:t>
                      </a:r>
                      <a:endParaRPr sz="900" dirty="0">
                        <a:latin typeface="HelveticaNeueLTPro-Md"/>
                        <a:cs typeface="HelveticaNeueLTPro-Md"/>
                      </a:endParaRPr>
                    </a:p>
                  </a:txBody>
                  <a:tcPr marL="0" marR="0" marT="0" marB="0"/>
                </a:tc>
                <a:extLst>
                  <a:ext uri="{0D108BD9-81ED-4DB2-BD59-A6C34878D82A}">
                    <a16:rowId xmlns:a16="http://schemas.microsoft.com/office/drawing/2014/main" val="10005"/>
                  </a:ext>
                </a:extLst>
              </a:tr>
            </a:tbl>
          </a:graphicData>
        </a:graphic>
      </p:graphicFrame>
      <p:sp>
        <p:nvSpPr>
          <p:cNvPr id="71" name="object 12">
            <a:extLst>
              <a:ext uri="{FF2B5EF4-FFF2-40B4-BE49-F238E27FC236}">
                <a16:creationId xmlns:a16="http://schemas.microsoft.com/office/drawing/2014/main" id="{AF5F21BD-44EE-4DF6-A438-C8E92D49E55C}"/>
              </a:ext>
            </a:extLst>
          </p:cNvPr>
          <p:cNvSpPr/>
          <p:nvPr/>
        </p:nvSpPr>
        <p:spPr>
          <a:xfrm>
            <a:off x="457200" y="8995677"/>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72" name="object 26">
            <a:extLst>
              <a:ext uri="{FF2B5EF4-FFF2-40B4-BE49-F238E27FC236}">
                <a16:creationId xmlns:a16="http://schemas.microsoft.com/office/drawing/2014/main" id="{40304CD8-B9AF-4C33-A950-A0DA2E4F1A93}"/>
              </a:ext>
            </a:extLst>
          </p:cNvPr>
          <p:cNvSpPr txBox="1"/>
          <p:nvPr/>
        </p:nvSpPr>
        <p:spPr>
          <a:xfrm>
            <a:off x="615950" y="5703136"/>
            <a:ext cx="1703705"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NATIONAL </a:t>
            </a:r>
            <a:r>
              <a:rPr sz="900" b="1" spc="5" dirty="0">
                <a:solidFill>
                  <a:srgbClr val="025FAD"/>
                </a:solidFill>
                <a:latin typeface="Helvetica Neue LT Pro 75"/>
                <a:cs typeface="Helvetica Neue LT Pro 75"/>
              </a:rPr>
              <a:t>FIRE </a:t>
            </a:r>
            <a:r>
              <a:rPr sz="900" b="1" dirty="0">
                <a:solidFill>
                  <a:srgbClr val="025FAD"/>
                </a:solidFill>
                <a:latin typeface="Helvetica Neue LT Pro 75"/>
                <a:cs typeface="Helvetica Neue LT Pro 75"/>
              </a:rPr>
              <a:t>PROTECTION </a:t>
            </a:r>
            <a:r>
              <a:rPr sz="900" b="1" spc="-2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ASSOCIATION</a:t>
            </a:r>
            <a:r>
              <a:rPr sz="900" b="1" spc="-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(U.S.A.)</a:t>
            </a:r>
            <a:endParaRPr sz="900">
              <a:latin typeface="Helvetica Neue LT Pro 75"/>
              <a:cs typeface="Helvetica Neue LT Pro 75"/>
            </a:endParaRPr>
          </a:p>
        </p:txBody>
      </p:sp>
      <p:sp>
        <p:nvSpPr>
          <p:cNvPr id="73" name="object 29">
            <a:extLst>
              <a:ext uri="{FF2B5EF4-FFF2-40B4-BE49-F238E27FC236}">
                <a16:creationId xmlns:a16="http://schemas.microsoft.com/office/drawing/2014/main" id="{2365A88E-5489-4AC5-B2CD-BA13FA0C8682}"/>
              </a:ext>
            </a:extLst>
          </p:cNvPr>
          <p:cNvSpPr txBox="1"/>
          <p:nvPr/>
        </p:nvSpPr>
        <p:spPr>
          <a:xfrm>
            <a:off x="615950" y="8748088"/>
            <a:ext cx="6548120" cy="8737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Indicates</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information that</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has changed from</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previously issued version.</a:t>
            </a:r>
            <a:endParaRPr sz="900">
              <a:latin typeface="HelveticaNeueLTPro-Md"/>
              <a:cs typeface="HelveticaNeueLTPro-Md"/>
            </a:endParaRPr>
          </a:p>
          <a:p>
            <a:pPr>
              <a:lnSpc>
                <a:spcPct val="100000"/>
              </a:lnSpc>
              <a:spcBef>
                <a:spcPts val="65"/>
              </a:spcBef>
            </a:pPr>
            <a:endParaRPr sz="1000">
              <a:latin typeface="HelveticaNeueLTPro-Md"/>
              <a:cs typeface="HelveticaNeueLTPro-Md"/>
            </a:endParaRPr>
          </a:p>
          <a:p>
            <a:pPr marL="12700">
              <a:lnSpc>
                <a:spcPct val="100000"/>
              </a:lnSpc>
            </a:pPr>
            <a:r>
              <a:rPr sz="900" b="1" spc="10" dirty="0">
                <a:solidFill>
                  <a:srgbClr val="025FAD"/>
                </a:solidFill>
                <a:latin typeface="Helvetica Neue LT Pro 75"/>
                <a:cs typeface="Helvetica Neue LT Pro 75"/>
              </a:rPr>
              <a:t>DISCLAIMER</a:t>
            </a:r>
            <a:endParaRPr sz="900">
              <a:latin typeface="Helvetica Neue LT Pro 75"/>
              <a:cs typeface="Helvetica Neue LT Pro 75"/>
            </a:endParaRPr>
          </a:p>
          <a:p>
            <a:pPr marL="12700" marR="5080" algn="just">
              <a:lnSpc>
                <a:spcPct val="100000"/>
              </a:lnSpc>
              <a:spcBef>
                <a:spcPts val="560"/>
              </a:spcBef>
            </a:pPr>
            <a:r>
              <a:rPr sz="700" spc="5" dirty="0">
                <a:solidFill>
                  <a:srgbClr val="1C216F"/>
                </a:solidFill>
                <a:latin typeface="HelveticaNeueLTPro-Md"/>
                <a:cs typeface="HelveticaNeueLTPro-Md"/>
              </a:rPr>
              <a:t>Information </a:t>
            </a:r>
            <a:r>
              <a:rPr sz="700" spc="10" dirty="0">
                <a:solidFill>
                  <a:srgbClr val="1C216F"/>
                </a:solidFill>
                <a:latin typeface="HelveticaNeueLTPro-Md"/>
                <a:cs typeface="HelveticaNeueLTPro-Md"/>
              </a:rPr>
              <a:t>contained </a:t>
            </a:r>
            <a:r>
              <a:rPr sz="700" spc="5" dirty="0">
                <a:solidFill>
                  <a:srgbClr val="1C216F"/>
                </a:solidFill>
                <a:latin typeface="HelveticaNeueLTPro-Md"/>
                <a:cs typeface="HelveticaNeueLTPro-Md"/>
              </a:rPr>
              <a:t>in this </a:t>
            </a:r>
            <a:r>
              <a:rPr sz="700" spc="10" dirty="0">
                <a:solidFill>
                  <a:srgbClr val="1C216F"/>
                </a:solidFill>
                <a:latin typeface="HelveticaNeueLTPro-Md"/>
                <a:cs typeface="HelveticaNeueLTPro-Md"/>
              </a:rPr>
              <a:t>material safety </a:t>
            </a:r>
            <a:r>
              <a:rPr sz="700" spc="5" dirty="0">
                <a:solidFill>
                  <a:srgbClr val="1C216F"/>
                </a:solidFill>
                <a:latin typeface="HelveticaNeueLTPro-Md"/>
                <a:cs typeface="HelveticaNeueLTPro-Md"/>
              </a:rPr>
              <a:t>data </a:t>
            </a:r>
            <a:r>
              <a:rPr sz="700" spc="10" dirty="0">
                <a:solidFill>
                  <a:srgbClr val="1C216F"/>
                </a:solidFill>
                <a:latin typeface="HelveticaNeueLTPro-Md"/>
                <a:cs typeface="HelveticaNeueLTPro-Md"/>
              </a:rPr>
              <a:t>sheet </a:t>
            </a:r>
            <a:r>
              <a:rPr sz="700" spc="5" dirty="0">
                <a:solidFill>
                  <a:srgbClr val="1C216F"/>
                </a:solidFill>
                <a:latin typeface="HelveticaNeueLTPro-Md"/>
                <a:cs typeface="HelveticaNeueLTPro-Md"/>
              </a:rPr>
              <a:t>is believed </a:t>
            </a:r>
            <a:r>
              <a:rPr sz="700" dirty="0">
                <a:solidFill>
                  <a:srgbClr val="1C216F"/>
                </a:solidFill>
                <a:latin typeface="HelveticaNeueLTPro-Md"/>
                <a:cs typeface="HelveticaNeueLTPro-Md"/>
              </a:rPr>
              <a:t>to </a:t>
            </a:r>
            <a:r>
              <a:rPr sz="700" spc="5" dirty="0">
                <a:solidFill>
                  <a:srgbClr val="1C216F"/>
                </a:solidFill>
                <a:latin typeface="HelveticaNeueLTPro-Md"/>
                <a:cs typeface="HelveticaNeueLTPro-Md"/>
              </a:rPr>
              <a:t>be </a:t>
            </a:r>
            <a:r>
              <a:rPr sz="700" spc="10" dirty="0">
                <a:solidFill>
                  <a:srgbClr val="1C216F"/>
                </a:solidFill>
                <a:latin typeface="HelveticaNeueLTPro-Md"/>
                <a:cs typeface="HelveticaNeueLTPro-Md"/>
              </a:rPr>
              <a:t>reliable </a:t>
            </a:r>
            <a:r>
              <a:rPr sz="700" spc="5" dirty="0">
                <a:solidFill>
                  <a:srgbClr val="1C216F"/>
                </a:solidFill>
                <a:latin typeface="HelveticaNeueLTPro-Md"/>
                <a:cs typeface="HelveticaNeueLTPro-Md"/>
              </a:rPr>
              <a:t>and given in good faith, but no </a:t>
            </a:r>
            <a:r>
              <a:rPr sz="700" spc="10" dirty="0">
                <a:solidFill>
                  <a:srgbClr val="1C216F"/>
                </a:solidFill>
                <a:latin typeface="HelveticaNeueLTPro-Md"/>
                <a:cs typeface="HelveticaNeueLTPro-Md"/>
              </a:rPr>
              <a:t>representation, guarantee </a:t>
            </a:r>
            <a:r>
              <a:rPr sz="700" spc="5" dirty="0">
                <a:solidFill>
                  <a:srgbClr val="1C216F"/>
                </a:solidFill>
                <a:latin typeface="HelveticaNeueLTPro-Md"/>
                <a:cs typeface="HelveticaNeueLTPro-Md"/>
              </a:rPr>
              <a:t>or </a:t>
            </a:r>
            <a:r>
              <a:rPr sz="700" spc="10" dirty="0">
                <a:solidFill>
                  <a:srgbClr val="1C216F"/>
                </a:solidFill>
                <a:latin typeface="HelveticaNeueLTPro-Md"/>
                <a:cs typeface="HelveticaNeueLTPro-Md"/>
              </a:rPr>
              <a:t>warranties </a:t>
            </a:r>
            <a:r>
              <a:rPr sz="700" spc="5" dirty="0">
                <a:solidFill>
                  <a:srgbClr val="1C216F"/>
                </a:solidFill>
                <a:latin typeface="HelveticaNeueLTPro-Md"/>
                <a:cs typeface="HelveticaNeueLTPro-Md"/>
              </a:rPr>
              <a:t>of </a:t>
            </a:r>
            <a:r>
              <a:rPr sz="700" spc="10" dirty="0">
                <a:solidFill>
                  <a:srgbClr val="1C216F"/>
                </a:solidFill>
                <a:latin typeface="HelveticaNeueLTPro-Md"/>
                <a:cs typeface="HelveticaNeueLTPro-Md"/>
              </a:rPr>
              <a:t> </a:t>
            </a:r>
            <a:r>
              <a:rPr sz="700" spc="5" dirty="0">
                <a:solidFill>
                  <a:srgbClr val="1C216F"/>
                </a:solidFill>
                <a:latin typeface="HelveticaNeueLTPro-Md"/>
                <a:cs typeface="HelveticaNeueLTPro-Md"/>
              </a:rPr>
              <a:t>any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kind</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made</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as</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its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accuracy,</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suitability</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for</a:t>
            </a:r>
            <a:r>
              <a:rPr sz="700" spc="-20" dirty="0">
                <a:solidFill>
                  <a:srgbClr val="1C216F"/>
                </a:solidFill>
                <a:latin typeface="HelveticaNeueLTPro-Md"/>
                <a:cs typeface="HelveticaNeueLTPro-Md"/>
              </a:rPr>
              <a:t> </a:t>
            </a:r>
            <a:r>
              <a:rPr sz="700" dirty="0">
                <a:solidFill>
                  <a:srgbClr val="1C216F"/>
                </a:solidFill>
                <a:latin typeface="HelveticaNeueLTPro-Md"/>
                <a:cs typeface="HelveticaNeueLTPro-Md"/>
              </a:rPr>
              <a:t>a</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particular</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application</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results</a:t>
            </a:r>
            <a:r>
              <a:rPr sz="700" spc="-25" dirty="0">
                <a:solidFill>
                  <a:srgbClr val="1C216F"/>
                </a:solidFill>
                <a:latin typeface="HelveticaNeueLTPro-Md"/>
                <a:cs typeface="HelveticaNeueLTPro-Md"/>
              </a:rPr>
              <a:t> </a:t>
            </a:r>
            <a:r>
              <a:rPr sz="700" dirty="0">
                <a:solidFill>
                  <a:srgbClr val="1C216F"/>
                </a:solidFill>
                <a:latin typeface="HelveticaNeueLTPro-Md"/>
                <a:cs typeface="HelveticaNeueLTPro-Md"/>
              </a:rPr>
              <a:t>to</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be</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obtained</a:t>
            </a:r>
            <a:r>
              <a:rPr sz="700" spc="-25" dirty="0">
                <a:solidFill>
                  <a:srgbClr val="1C216F"/>
                </a:solidFill>
                <a:latin typeface="HelveticaNeueLTPro-Md"/>
                <a:cs typeface="HelveticaNeueLTPro-Md"/>
              </a:rPr>
              <a:t> </a:t>
            </a:r>
            <a:r>
              <a:rPr sz="700" spc="5" dirty="0">
                <a:solidFill>
                  <a:srgbClr val="1C216F"/>
                </a:solidFill>
                <a:latin typeface="HelveticaNeueLTPro-Md"/>
                <a:cs typeface="HelveticaNeueLTPro-Md"/>
              </a:rPr>
              <a:t>from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them.</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The</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user</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of</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20" dirty="0">
                <a:solidFill>
                  <a:srgbClr val="1C216F"/>
                </a:solidFill>
                <a:latin typeface="HelveticaNeueLTPro-Md"/>
                <a:cs typeface="HelveticaNeueLTPro-Md"/>
              </a:rPr>
              <a:t> </a:t>
            </a:r>
            <a:r>
              <a:rPr sz="700" spc="10" dirty="0">
                <a:solidFill>
                  <a:srgbClr val="1C216F"/>
                </a:solidFill>
                <a:latin typeface="HelveticaNeueLTPro-Md"/>
                <a:cs typeface="HelveticaNeueLTPro-Md"/>
              </a:rPr>
              <a:t>decides</a:t>
            </a:r>
            <a:r>
              <a:rPr sz="700" spc="-20" dirty="0">
                <a:solidFill>
                  <a:srgbClr val="1C216F"/>
                </a:solidFill>
                <a:latin typeface="HelveticaNeueLTPro-Md"/>
                <a:cs typeface="HelveticaNeueLTPro-Md"/>
              </a:rPr>
              <a:t> </a:t>
            </a:r>
            <a:r>
              <a:rPr sz="700" spc="5" dirty="0">
                <a:solidFill>
                  <a:srgbClr val="1C216F"/>
                </a:solidFill>
                <a:latin typeface="HelveticaNeueLTPro-Md"/>
                <a:cs typeface="HelveticaNeueLTPro-Md"/>
              </a:rPr>
              <a:t>what</a:t>
            </a:r>
            <a:r>
              <a:rPr sz="700" spc="-25" dirty="0">
                <a:solidFill>
                  <a:srgbClr val="1C216F"/>
                </a:solidFill>
                <a:latin typeface="HelveticaNeueLTPro-Md"/>
                <a:cs typeface="HelveticaNeueLTPro-Md"/>
              </a:rPr>
              <a:t> </a:t>
            </a:r>
            <a:r>
              <a:rPr sz="700" spc="10" dirty="0">
                <a:solidFill>
                  <a:srgbClr val="1C216F"/>
                </a:solidFill>
                <a:latin typeface="HelveticaNeueLTPro-Md"/>
                <a:cs typeface="HelveticaNeueLTPro-Md"/>
              </a:rPr>
              <a:t>safety </a:t>
            </a:r>
            <a:r>
              <a:rPr sz="700" spc="15" dirty="0">
                <a:solidFill>
                  <a:srgbClr val="1C216F"/>
                </a:solidFill>
                <a:latin typeface="HelveticaNeueLTPro-Md"/>
                <a:cs typeface="HelveticaNeueLTPro-Md"/>
              </a:rPr>
              <a:t> </a:t>
            </a:r>
            <a:r>
              <a:rPr sz="700" spc="10" dirty="0">
                <a:solidFill>
                  <a:srgbClr val="1C216F"/>
                </a:solidFill>
                <a:latin typeface="HelveticaNeueLTPro-Md"/>
                <a:cs typeface="HelveticaNeueLTPro-Md"/>
              </a:rPr>
              <a:t>measures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are</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necessary</a:t>
            </a:r>
            <a:r>
              <a:rPr sz="700" dirty="0">
                <a:solidFill>
                  <a:srgbClr val="1C216F"/>
                </a:solidFill>
                <a:latin typeface="HelveticaNeueLTPro-Md"/>
                <a:cs typeface="HelveticaNeueLTPro-Md"/>
              </a:rPr>
              <a:t> to </a:t>
            </a:r>
            <a:r>
              <a:rPr sz="700" spc="10" dirty="0">
                <a:solidFill>
                  <a:srgbClr val="1C216F"/>
                </a:solidFill>
                <a:latin typeface="HelveticaNeueLTPro-Md"/>
                <a:cs typeface="HelveticaNeueLTPro-Md"/>
              </a:rPr>
              <a:t>safely</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use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this</a:t>
            </a:r>
            <a:r>
              <a:rPr sz="700" dirty="0">
                <a:solidFill>
                  <a:srgbClr val="1C216F"/>
                </a:solidFill>
                <a:latin typeface="HelveticaNeueLTPro-Md"/>
                <a:cs typeface="HelveticaNeueLTPro-Md"/>
              </a:rPr>
              <a:t> </a:t>
            </a:r>
            <a:r>
              <a:rPr sz="700" spc="10" dirty="0">
                <a:solidFill>
                  <a:srgbClr val="1C216F"/>
                </a:solidFill>
                <a:latin typeface="HelveticaNeueLTPro-Md"/>
                <a:cs typeface="HelveticaNeueLTPro-Md"/>
              </a:rPr>
              <a:t>material,</a:t>
            </a:r>
            <a:r>
              <a:rPr sz="700" spc="5" dirty="0">
                <a:solidFill>
                  <a:srgbClr val="1C216F"/>
                </a:solidFill>
                <a:latin typeface="HelveticaNeueLTPro-Md"/>
                <a:cs typeface="HelveticaNeueLTPro-Md"/>
              </a:rPr>
              <a:t> </a:t>
            </a:r>
            <a:r>
              <a:rPr sz="700" spc="10" dirty="0">
                <a:solidFill>
                  <a:srgbClr val="1C216F"/>
                </a:solidFill>
                <a:latin typeface="HelveticaNeueLTPro-Md"/>
                <a:cs typeface="HelveticaNeueLTPro-Md"/>
              </a:rPr>
              <a:t>either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alone</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or</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in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combination</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with</a:t>
            </a:r>
            <a:r>
              <a:rPr sz="700" dirty="0">
                <a:solidFill>
                  <a:srgbClr val="1C216F"/>
                </a:solidFill>
                <a:latin typeface="HelveticaNeueLTPro-Md"/>
                <a:cs typeface="HelveticaNeueLTPro-Md"/>
              </a:rPr>
              <a:t> </a:t>
            </a:r>
            <a:r>
              <a:rPr sz="700" spc="5" dirty="0">
                <a:solidFill>
                  <a:srgbClr val="1C216F"/>
                </a:solidFill>
                <a:latin typeface="HelveticaNeueLTPro-Md"/>
                <a:cs typeface="HelveticaNeueLTPro-Md"/>
              </a:rPr>
              <a:t>other </a:t>
            </a:r>
            <a:r>
              <a:rPr sz="700" spc="10" dirty="0">
                <a:solidFill>
                  <a:srgbClr val="1C216F"/>
                </a:solidFill>
                <a:latin typeface="HelveticaNeueLTPro-Md"/>
                <a:cs typeface="HelveticaNeueLTPro-Md"/>
              </a:rPr>
              <a:t>materials.</a:t>
            </a:r>
            <a:endParaRPr sz="700">
              <a:latin typeface="HelveticaNeueLTPro-Md"/>
              <a:cs typeface="HelveticaNeueLTPro-Md"/>
            </a:endParaRPr>
          </a:p>
        </p:txBody>
      </p:sp>
      <p:sp>
        <p:nvSpPr>
          <p:cNvPr id="74" name="object 36">
            <a:extLst>
              <a:ext uri="{FF2B5EF4-FFF2-40B4-BE49-F238E27FC236}">
                <a16:creationId xmlns:a16="http://schemas.microsoft.com/office/drawing/2014/main" id="{E1984CAE-54CC-492D-BCEC-6DDB4C1E729C}"/>
              </a:ext>
            </a:extLst>
          </p:cNvPr>
          <p:cNvSpPr/>
          <p:nvPr/>
        </p:nvSpPr>
        <p:spPr>
          <a:xfrm>
            <a:off x="3033730" y="5848941"/>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ED1C24"/>
          </a:solidFill>
        </p:spPr>
        <p:txBody>
          <a:bodyPr wrap="square" lIns="0" tIns="0" rIns="0" bIns="0" rtlCol="0"/>
          <a:lstStyle/>
          <a:p>
            <a:endParaRPr/>
          </a:p>
        </p:txBody>
      </p:sp>
      <p:sp>
        <p:nvSpPr>
          <p:cNvPr id="75" name="object 37">
            <a:extLst>
              <a:ext uri="{FF2B5EF4-FFF2-40B4-BE49-F238E27FC236}">
                <a16:creationId xmlns:a16="http://schemas.microsoft.com/office/drawing/2014/main" id="{88AE8CFD-8ACF-4C94-BEC8-6FFC530991FE}"/>
              </a:ext>
            </a:extLst>
          </p:cNvPr>
          <p:cNvSpPr txBox="1"/>
          <p:nvPr/>
        </p:nvSpPr>
        <p:spPr>
          <a:xfrm>
            <a:off x="3385969" y="6094555"/>
            <a:ext cx="187960" cy="375920"/>
          </a:xfrm>
          <a:prstGeom prst="rect">
            <a:avLst/>
          </a:prstGeom>
        </p:spPr>
        <p:txBody>
          <a:bodyPr vert="horz" wrap="square" lIns="0" tIns="12700" rIns="0" bIns="0" rtlCol="0">
            <a:spAutoFit/>
          </a:bodyPr>
          <a:lstStyle/>
          <a:p>
            <a:pPr marL="12700">
              <a:lnSpc>
                <a:spcPct val="100000"/>
              </a:lnSpc>
              <a:spcBef>
                <a:spcPts val="100"/>
              </a:spcBef>
            </a:pPr>
            <a:r>
              <a:rPr lang="en-US" sz="2300" dirty="0">
                <a:latin typeface="Helvetica Neue LT Pro 75"/>
                <a:cs typeface="Helvetica Neue LT Pro 75"/>
              </a:rPr>
              <a:t>2</a:t>
            </a:r>
            <a:endParaRPr sz="2300" dirty="0">
              <a:latin typeface="Helvetica Neue LT Pro 75"/>
              <a:cs typeface="Helvetica Neue LT Pro 75"/>
            </a:endParaRPr>
          </a:p>
        </p:txBody>
      </p:sp>
      <p:grpSp>
        <p:nvGrpSpPr>
          <p:cNvPr id="76" name="object 38">
            <a:extLst>
              <a:ext uri="{FF2B5EF4-FFF2-40B4-BE49-F238E27FC236}">
                <a16:creationId xmlns:a16="http://schemas.microsoft.com/office/drawing/2014/main" id="{AA8DAE6C-5908-4323-8EEA-E9821D3281C4}"/>
              </a:ext>
            </a:extLst>
          </p:cNvPr>
          <p:cNvGrpSpPr/>
          <p:nvPr/>
        </p:nvGrpSpPr>
        <p:grpSpPr>
          <a:xfrm>
            <a:off x="2581243" y="5842591"/>
            <a:ext cx="1791335" cy="1351280"/>
            <a:chOff x="2581243" y="5699335"/>
            <a:chExt cx="1791335" cy="1351280"/>
          </a:xfrm>
        </p:grpSpPr>
        <p:sp>
          <p:nvSpPr>
            <p:cNvPr id="77" name="object 39">
              <a:extLst>
                <a:ext uri="{FF2B5EF4-FFF2-40B4-BE49-F238E27FC236}">
                  <a16:creationId xmlns:a16="http://schemas.microsoft.com/office/drawing/2014/main" id="{092872E4-B33B-4352-B4DB-F5E52CBFF93F}"/>
                </a:ext>
              </a:extLst>
            </p:cNvPr>
            <p:cNvSpPr/>
            <p:nvPr/>
          </p:nvSpPr>
          <p:spPr>
            <a:xfrm>
              <a:off x="3033730" y="5705685"/>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78" name="object 40">
              <a:extLst>
                <a:ext uri="{FF2B5EF4-FFF2-40B4-BE49-F238E27FC236}">
                  <a16:creationId xmlns:a16="http://schemas.microsoft.com/office/drawing/2014/main" id="{9FE1361F-3E94-47B2-A4FB-2D434774BD7C}"/>
                </a:ext>
              </a:extLst>
            </p:cNvPr>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14B1E7"/>
            </a:solidFill>
          </p:spPr>
          <p:txBody>
            <a:bodyPr wrap="square" lIns="0" tIns="0" rIns="0" bIns="0" rtlCol="0"/>
            <a:lstStyle/>
            <a:p>
              <a:endParaRPr/>
            </a:p>
          </p:txBody>
        </p:sp>
        <p:sp>
          <p:nvSpPr>
            <p:cNvPr id="79" name="object 41">
              <a:extLst>
                <a:ext uri="{FF2B5EF4-FFF2-40B4-BE49-F238E27FC236}">
                  <a16:creationId xmlns:a16="http://schemas.microsoft.com/office/drawing/2014/main" id="{2174C5A1-0116-4A9E-B740-D951E533259D}"/>
                </a:ext>
              </a:extLst>
            </p:cNvPr>
            <p:cNvSpPr/>
            <p:nvPr/>
          </p:nvSpPr>
          <p:spPr>
            <a:xfrm>
              <a:off x="2587593"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80" name="object 42">
              <a:extLst>
                <a:ext uri="{FF2B5EF4-FFF2-40B4-BE49-F238E27FC236}">
                  <a16:creationId xmlns:a16="http://schemas.microsoft.com/office/drawing/2014/main" id="{F8B78577-E915-4AAB-87A6-BAAA9E07FE68}"/>
                </a:ext>
              </a:extLst>
            </p:cNvPr>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solidFill>
              <a:srgbClr val="FFE934"/>
            </a:solidFill>
          </p:spPr>
          <p:txBody>
            <a:bodyPr wrap="square" lIns="0" tIns="0" rIns="0" bIns="0" rtlCol="0"/>
            <a:lstStyle/>
            <a:p>
              <a:endParaRPr/>
            </a:p>
          </p:txBody>
        </p:sp>
      </p:grpSp>
      <p:sp>
        <p:nvSpPr>
          <p:cNvPr id="81" name="object 43">
            <a:extLst>
              <a:ext uri="{FF2B5EF4-FFF2-40B4-BE49-F238E27FC236}">
                <a16:creationId xmlns:a16="http://schemas.microsoft.com/office/drawing/2014/main" id="{1A5BD04E-4772-4342-A048-0A72AEEA0DC7}"/>
              </a:ext>
            </a:extLst>
          </p:cNvPr>
          <p:cNvSpPr txBox="1"/>
          <p:nvPr/>
        </p:nvSpPr>
        <p:spPr>
          <a:xfrm>
            <a:off x="2926031" y="6509736"/>
            <a:ext cx="1094113" cy="635635"/>
          </a:xfrm>
          <a:prstGeom prst="rect">
            <a:avLst/>
          </a:prstGeom>
        </p:spPr>
        <p:txBody>
          <a:bodyPr vert="horz" wrap="square" lIns="0" tIns="12700" rIns="0" bIns="0" rtlCol="0">
            <a:spAutoFit/>
          </a:bodyPr>
          <a:lstStyle/>
          <a:p>
            <a:pPr marL="12700">
              <a:lnSpc>
                <a:spcPts val="2400"/>
              </a:lnSpc>
              <a:spcBef>
                <a:spcPts val="100"/>
              </a:spcBef>
            </a:pPr>
            <a:r>
              <a:rPr lang="en-US" sz="2300" b="1" dirty="0">
                <a:solidFill>
                  <a:srgbClr val="231F20"/>
                </a:solidFill>
                <a:latin typeface="Helvetica Neue LT Pro 75"/>
                <a:cs typeface="Helvetica Neue LT Pro 75"/>
              </a:rPr>
              <a:t>1</a:t>
            </a:r>
            <a:endParaRPr sz="2300" dirty="0">
              <a:latin typeface="Helvetica Neue LT Pro 75"/>
              <a:cs typeface="Helvetica Neue LT Pro 75"/>
            </a:endParaRPr>
          </a:p>
          <a:p>
            <a:pPr marL="882650">
              <a:lnSpc>
                <a:spcPts val="2400"/>
              </a:lnSpc>
            </a:pPr>
            <a:r>
              <a:rPr lang="en-US" sz="2300" b="1" dirty="0">
                <a:solidFill>
                  <a:srgbClr val="231F20"/>
                </a:solidFill>
                <a:latin typeface="Helvetica Neue LT Pro 75"/>
                <a:cs typeface="Helvetica Neue LT Pro 75"/>
              </a:rPr>
              <a:t>0</a:t>
            </a:r>
            <a:endParaRPr sz="2300" dirty="0">
              <a:latin typeface="Helvetica Neue LT Pro 75"/>
              <a:cs typeface="Helvetica Neue LT Pro 75"/>
            </a:endParaRPr>
          </a:p>
        </p:txBody>
      </p:sp>
      <p:grpSp>
        <p:nvGrpSpPr>
          <p:cNvPr id="82" name="object 44">
            <a:extLst>
              <a:ext uri="{FF2B5EF4-FFF2-40B4-BE49-F238E27FC236}">
                <a16:creationId xmlns:a16="http://schemas.microsoft.com/office/drawing/2014/main" id="{6F708BBF-1EB0-4A97-882F-DC2D3AC2E27B}"/>
              </a:ext>
            </a:extLst>
          </p:cNvPr>
          <p:cNvGrpSpPr/>
          <p:nvPr/>
        </p:nvGrpSpPr>
        <p:grpSpPr>
          <a:xfrm>
            <a:off x="3027380" y="6288728"/>
            <a:ext cx="1351280" cy="1351280"/>
            <a:chOff x="3027380" y="6145472"/>
            <a:chExt cx="1351280" cy="1351280"/>
          </a:xfrm>
        </p:grpSpPr>
        <p:sp>
          <p:nvSpPr>
            <p:cNvPr id="83" name="object 45">
              <a:extLst>
                <a:ext uri="{FF2B5EF4-FFF2-40B4-BE49-F238E27FC236}">
                  <a16:creationId xmlns:a16="http://schemas.microsoft.com/office/drawing/2014/main" id="{0C26BB78-6651-442B-9AEF-075B94CE341E}"/>
                </a:ext>
              </a:extLst>
            </p:cNvPr>
            <p:cNvSpPr/>
            <p:nvPr/>
          </p:nvSpPr>
          <p:spPr>
            <a:xfrm>
              <a:off x="3479867" y="6151822"/>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sp>
          <p:nvSpPr>
            <p:cNvPr id="84" name="object 46">
              <a:extLst>
                <a:ext uri="{FF2B5EF4-FFF2-40B4-BE49-F238E27FC236}">
                  <a16:creationId xmlns:a16="http://schemas.microsoft.com/office/drawing/2014/main" id="{84EF1D3A-9C30-48C9-AEEE-0613021257FF}"/>
                </a:ext>
              </a:extLst>
            </p:cNvPr>
            <p:cNvSpPr/>
            <p:nvPr/>
          </p:nvSpPr>
          <p:spPr>
            <a:xfrm>
              <a:off x="3033730" y="6597959"/>
              <a:ext cx="892810" cy="892810"/>
            </a:xfrm>
            <a:custGeom>
              <a:avLst/>
              <a:gdLst/>
              <a:ahLst/>
              <a:cxnLst/>
              <a:rect l="l" t="t" r="r" b="b"/>
              <a:pathLst>
                <a:path w="892810" h="892809">
                  <a:moveTo>
                    <a:pt x="446138" y="0"/>
                  </a:moveTo>
                  <a:lnTo>
                    <a:pt x="0" y="446138"/>
                  </a:lnTo>
                  <a:lnTo>
                    <a:pt x="446138" y="892276"/>
                  </a:lnTo>
                  <a:lnTo>
                    <a:pt x="892276" y="446138"/>
                  </a:lnTo>
                  <a:lnTo>
                    <a:pt x="446138" y="0"/>
                  </a:lnTo>
                  <a:close/>
                </a:path>
              </a:pathLst>
            </a:custGeom>
            <a:ln w="12700">
              <a:solidFill>
                <a:srgbClr val="231F20"/>
              </a:solidFill>
            </a:ln>
          </p:spPr>
          <p:txBody>
            <a:bodyPr wrap="square" lIns="0" tIns="0" rIns="0" bIns="0" rtlCol="0"/>
            <a:lstStyle/>
            <a:p>
              <a:endParaRPr/>
            </a:p>
          </p:txBody>
        </p:sp>
      </p:grpSp>
      <p:sp>
        <p:nvSpPr>
          <p:cNvPr id="85" name="object 47">
            <a:extLst>
              <a:ext uri="{FF2B5EF4-FFF2-40B4-BE49-F238E27FC236}">
                <a16:creationId xmlns:a16="http://schemas.microsoft.com/office/drawing/2014/main" id="{FF03B1B7-F1B9-4009-9D89-76C0834D6F49}"/>
              </a:ext>
            </a:extLst>
          </p:cNvPr>
          <p:cNvSpPr txBox="1"/>
          <p:nvPr/>
        </p:nvSpPr>
        <p:spPr>
          <a:xfrm>
            <a:off x="2406086" y="6228917"/>
            <a:ext cx="415290" cy="151836"/>
          </a:xfrm>
          <a:prstGeom prst="rect">
            <a:avLst/>
          </a:prstGeom>
        </p:spPr>
        <p:txBody>
          <a:bodyPr vert="horz" wrap="square" lIns="0" tIns="48260" rIns="0" bIns="0" rtlCol="0">
            <a:spAutoFit/>
          </a:bodyPr>
          <a:lstStyle/>
          <a:p>
            <a:pPr marL="12700" marR="5080" indent="40005">
              <a:lnSpc>
                <a:spcPct val="74100"/>
              </a:lnSpc>
              <a:spcBef>
                <a:spcPts val="380"/>
              </a:spcBef>
            </a:pPr>
            <a:r>
              <a:rPr sz="900" spc="10" dirty="0">
                <a:solidFill>
                  <a:srgbClr val="1C216F"/>
                </a:solidFill>
                <a:latin typeface="HelveticaNeueLTPro-Md"/>
                <a:cs typeface="HelveticaNeueLTPro-Md"/>
              </a:rPr>
              <a:t>He</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lth</a:t>
            </a:r>
            <a:endParaRPr sz="900" dirty="0">
              <a:latin typeface="HelveticaNeueLTPro-Md"/>
              <a:cs typeface="HelveticaNeueLTPro-Md"/>
            </a:endParaRPr>
          </a:p>
        </p:txBody>
      </p:sp>
      <p:sp>
        <p:nvSpPr>
          <p:cNvPr id="86" name="object 48">
            <a:extLst>
              <a:ext uri="{FF2B5EF4-FFF2-40B4-BE49-F238E27FC236}">
                <a16:creationId xmlns:a16="http://schemas.microsoft.com/office/drawing/2014/main" id="{D5F75994-AC84-4044-8D6E-2ED81C8D1BD9}"/>
              </a:ext>
            </a:extLst>
          </p:cNvPr>
          <p:cNvSpPr txBox="1"/>
          <p:nvPr/>
        </p:nvSpPr>
        <p:spPr>
          <a:xfrm>
            <a:off x="4114800" y="7010400"/>
            <a:ext cx="425450" cy="151836"/>
          </a:xfrm>
          <a:prstGeom prst="rect">
            <a:avLst/>
          </a:prstGeom>
        </p:spPr>
        <p:txBody>
          <a:bodyPr vert="horz" wrap="square" lIns="0" tIns="48260" rIns="0" bIns="0" rtlCol="0">
            <a:spAutoFit/>
          </a:bodyPr>
          <a:lstStyle/>
          <a:p>
            <a:pPr marL="23495" marR="5080" indent="-11430">
              <a:lnSpc>
                <a:spcPct val="74100"/>
              </a:lnSpc>
              <a:spcBef>
                <a:spcPts val="380"/>
              </a:spcBef>
            </a:pPr>
            <a:r>
              <a:rPr sz="900" spc="10" dirty="0">
                <a:solidFill>
                  <a:srgbClr val="1C216F"/>
                </a:solidFill>
                <a:latin typeface="HelveticaNeueLTPro-Md"/>
                <a:cs typeface="HelveticaNeueLTPro-Md"/>
              </a:rPr>
              <a:t>Sp</a:t>
            </a:r>
            <a:r>
              <a:rPr sz="900" spc="15" dirty="0">
                <a:solidFill>
                  <a:srgbClr val="1C216F"/>
                </a:solidFill>
                <a:latin typeface="HelveticaNeueLTPro-Md"/>
                <a:cs typeface="HelveticaNeueLTPro-Md"/>
              </a:rPr>
              <a:t>e</a:t>
            </a:r>
            <a:r>
              <a:rPr sz="900" spc="5" dirty="0">
                <a:solidFill>
                  <a:srgbClr val="1C216F"/>
                </a:solidFill>
                <a:latin typeface="HelveticaNeueLTPro-Md"/>
                <a:cs typeface="HelveticaNeueLTPro-Md"/>
              </a:rPr>
              <a:t>ci</a:t>
            </a:r>
            <a:r>
              <a:rPr sz="900" spc="15" dirty="0">
                <a:solidFill>
                  <a:srgbClr val="1C216F"/>
                </a:solidFill>
                <a:latin typeface="HelveticaNeueLTPro-Md"/>
                <a:cs typeface="HelveticaNeueLTPro-Md"/>
              </a:rPr>
              <a:t>a</a:t>
            </a:r>
            <a:r>
              <a:rPr sz="900" dirty="0">
                <a:solidFill>
                  <a:srgbClr val="1C216F"/>
                </a:solidFill>
                <a:latin typeface="HelveticaNeueLTPro-Md"/>
                <a:cs typeface="HelveticaNeueLTPro-Md"/>
              </a:rPr>
              <a:t>l</a:t>
            </a:r>
            <a:endParaRPr sz="900" dirty="0">
              <a:latin typeface="HelveticaNeueLTPro-Md"/>
              <a:cs typeface="HelveticaNeueLTPro-Md"/>
            </a:endParaRPr>
          </a:p>
        </p:txBody>
      </p:sp>
      <p:sp>
        <p:nvSpPr>
          <p:cNvPr id="87" name="object 49">
            <a:extLst>
              <a:ext uri="{FF2B5EF4-FFF2-40B4-BE49-F238E27FC236}">
                <a16:creationId xmlns:a16="http://schemas.microsoft.com/office/drawing/2014/main" id="{3E80999B-16A8-4D55-AC63-2117F1C6D39C}"/>
              </a:ext>
            </a:extLst>
          </p:cNvPr>
          <p:cNvSpPr txBox="1"/>
          <p:nvPr/>
        </p:nvSpPr>
        <p:spPr>
          <a:xfrm>
            <a:off x="3753534" y="5794576"/>
            <a:ext cx="1199466"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Fl</a:t>
            </a:r>
            <a:r>
              <a:rPr sz="900" spc="15" dirty="0">
                <a:solidFill>
                  <a:srgbClr val="1C216F"/>
                </a:solidFill>
                <a:latin typeface="HelveticaNeueLTPro-Md"/>
                <a:cs typeface="HelveticaNeueLTPro-Md"/>
              </a:rPr>
              <a:t>a</a:t>
            </a:r>
            <a:r>
              <a:rPr lang="en-US" sz="900" spc="15" dirty="0">
                <a:solidFill>
                  <a:srgbClr val="1C216F"/>
                </a:solidFill>
                <a:latin typeface="HelveticaNeueLTPro-Md"/>
                <a:cs typeface="HelveticaNeueLTPro-Md"/>
              </a:rPr>
              <a:t>m</a:t>
            </a:r>
            <a:r>
              <a:rPr sz="900" spc="10" dirty="0">
                <a:solidFill>
                  <a:srgbClr val="1C216F"/>
                </a:solidFill>
                <a:latin typeface="HelveticaNeueLTPro-Md"/>
                <a:cs typeface="HelveticaNeueLTPro-Md"/>
              </a:rPr>
              <a:t>ma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  </a:t>
            </a:r>
            <a:endParaRPr sz="900" dirty="0">
              <a:latin typeface="HelveticaNeueLTPro-Md"/>
              <a:cs typeface="HelveticaNeueLTPro-Md"/>
            </a:endParaRPr>
          </a:p>
        </p:txBody>
      </p:sp>
      <p:sp>
        <p:nvSpPr>
          <p:cNvPr id="88" name="object 50">
            <a:extLst>
              <a:ext uri="{FF2B5EF4-FFF2-40B4-BE49-F238E27FC236}">
                <a16:creationId xmlns:a16="http://schemas.microsoft.com/office/drawing/2014/main" id="{5417DA76-EDAE-4BC1-AF70-89B3F1717B07}"/>
              </a:ext>
            </a:extLst>
          </p:cNvPr>
          <p:cNvSpPr txBox="1"/>
          <p:nvPr/>
        </p:nvSpPr>
        <p:spPr>
          <a:xfrm>
            <a:off x="4179822" y="6256348"/>
            <a:ext cx="1763777" cy="151836"/>
          </a:xfrm>
          <a:prstGeom prst="rect">
            <a:avLst/>
          </a:prstGeom>
        </p:spPr>
        <p:txBody>
          <a:bodyPr vert="horz" wrap="square" lIns="0" tIns="48260" rIns="0" bIns="0" rtlCol="0">
            <a:spAutoFit/>
          </a:bodyPr>
          <a:lstStyle/>
          <a:p>
            <a:pPr marL="12700" marR="5080">
              <a:lnSpc>
                <a:spcPct val="74100"/>
              </a:lnSpc>
              <a:spcBef>
                <a:spcPts val="380"/>
              </a:spcBef>
            </a:pPr>
            <a:r>
              <a:rPr sz="900" spc="5" dirty="0">
                <a:solidFill>
                  <a:srgbClr val="1C216F"/>
                </a:solidFill>
                <a:latin typeface="HelveticaNeueLTPro-Md"/>
                <a:cs typeface="HelveticaNeueLTPro-Md"/>
              </a:rPr>
              <a:t>In</a:t>
            </a:r>
            <a:r>
              <a:rPr sz="900" spc="10" dirty="0">
                <a:solidFill>
                  <a:srgbClr val="1C216F"/>
                </a:solidFill>
                <a:latin typeface="HelveticaNeueLTPro-Md"/>
                <a:cs typeface="HelveticaNeueLTPro-Md"/>
              </a:rPr>
              <a:t>s</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a:t>
            </a:r>
            <a:r>
              <a:rPr sz="900" spc="5" dirty="0">
                <a:solidFill>
                  <a:srgbClr val="1C216F"/>
                </a:solidFill>
                <a:latin typeface="HelveticaNeueLTPro-Md"/>
                <a:cs typeface="HelveticaNeueLTPro-Md"/>
              </a:rPr>
              <a:t>bili</a:t>
            </a:r>
            <a:r>
              <a:rPr sz="900" spc="30" dirty="0">
                <a:solidFill>
                  <a:srgbClr val="1C216F"/>
                </a:solidFill>
                <a:latin typeface="HelveticaNeueLTPro-Md"/>
                <a:cs typeface="HelveticaNeueLTPro-Md"/>
              </a:rPr>
              <a:t>t</a:t>
            </a:r>
            <a:r>
              <a:rPr sz="900" dirty="0">
                <a:solidFill>
                  <a:srgbClr val="1C216F"/>
                </a:solidFill>
                <a:latin typeface="HelveticaNeueLTPro-Md"/>
                <a:cs typeface="HelveticaNeueLTPro-Md"/>
              </a:rPr>
              <a:t>y </a:t>
            </a:r>
            <a:r>
              <a:rPr lang="en-US" sz="900" dirty="0">
                <a:solidFill>
                  <a:srgbClr val="1C216F"/>
                </a:solidFill>
                <a:latin typeface="HelveticaNeueLTPro-Md"/>
                <a:cs typeface="HelveticaNeueLTPro-Md"/>
              </a:rPr>
              <a:t>/ Reactivity</a:t>
            </a:r>
            <a:endParaRPr sz="900" dirty="0">
              <a:latin typeface="HelveticaNeueLTPro-Md"/>
              <a:cs typeface="HelveticaNeueLTPro-Md"/>
            </a:endParaRPr>
          </a:p>
        </p:txBody>
      </p:sp>
      <p:sp>
        <p:nvSpPr>
          <p:cNvPr id="58" name="object 8">
            <a:extLst>
              <a:ext uri="{FF2B5EF4-FFF2-40B4-BE49-F238E27FC236}">
                <a16:creationId xmlns:a16="http://schemas.microsoft.com/office/drawing/2014/main" id="{A62787AF-EB21-46FA-AABF-4011B29BE56A}"/>
              </a:ext>
            </a:extLst>
          </p:cNvPr>
          <p:cNvSpPr txBox="1">
            <a:spLocks noGrp="1"/>
          </p:cNvSpPr>
          <p:nvPr>
            <p:ph type="title" idx="4294967295"/>
          </p:nvPr>
        </p:nvSpPr>
        <p:spPr>
          <a:xfrm>
            <a:off x="457200" y="892175"/>
            <a:ext cx="4127500" cy="388938"/>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 y="4"/>
            <a:ext cx="7772400" cy="10058400"/>
          </a:xfrm>
          <a:custGeom>
            <a:avLst/>
            <a:gdLst/>
            <a:ahLst/>
            <a:cxnLst/>
            <a:rect l="l" t="t" r="r" b="b"/>
            <a:pathLst>
              <a:path w="7772400" h="10058400">
                <a:moveTo>
                  <a:pt x="7772398" y="10058391"/>
                </a:moveTo>
                <a:lnTo>
                  <a:pt x="0" y="10058391"/>
                </a:lnTo>
                <a:lnTo>
                  <a:pt x="0" y="0"/>
                </a:lnTo>
                <a:lnTo>
                  <a:pt x="7772398" y="0"/>
                </a:lnTo>
                <a:lnTo>
                  <a:pt x="7772398" y="10058391"/>
                </a:lnTo>
                <a:close/>
              </a:path>
            </a:pathLst>
          </a:custGeom>
          <a:solidFill>
            <a:srgbClr val="0855A4"/>
          </a:solidFill>
        </p:spPr>
        <p:txBody>
          <a:bodyPr wrap="square" lIns="0" tIns="0" rIns="0" bIns="0" rtlCol="0"/>
          <a:lstStyle/>
          <a:p>
            <a:endParaRPr/>
          </a:p>
        </p:txBody>
      </p:sp>
      <p:grpSp>
        <p:nvGrpSpPr>
          <p:cNvPr id="3" name="object 3"/>
          <p:cNvGrpSpPr/>
          <p:nvPr/>
        </p:nvGrpSpPr>
        <p:grpSpPr>
          <a:xfrm>
            <a:off x="0" y="4050791"/>
            <a:ext cx="7772400" cy="5964555"/>
            <a:chOff x="0" y="4050791"/>
            <a:chExt cx="7772400" cy="5964555"/>
          </a:xfrm>
        </p:grpSpPr>
        <p:pic>
          <p:nvPicPr>
            <p:cNvPr id="4" name="object 4"/>
            <p:cNvPicPr/>
            <p:nvPr/>
          </p:nvPicPr>
          <p:blipFill>
            <a:blip r:embed="rId2" cstate="print"/>
            <a:stretch>
              <a:fillRect/>
            </a:stretch>
          </p:blipFill>
          <p:spPr>
            <a:xfrm>
              <a:off x="27811" y="4929847"/>
              <a:ext cx="7744588" cy="5085313"/>
            </a:xfrm>
            <a:prstGeom prst="rect">
              <a:avLst/>
            </a:prstGeom>
          </p:spPr>
        </p:pic>
        <p:sp>
          <p:nvSpPr>
            <p:cNvPr id="5" name="object 5"/>
            <p:cNvSpPr/>
            <p:nvPr/>
          </p:nvSpPr>
          <p:spPr>
            <a:xfrm>
              <a:off x="242015" y="6237548"/>
              <a:ext cx="635" cy="635"/>
            </a:xfrm>
            <a:custGeom>
              <a:avLst/>
              <a:gdLst/>
              <a:ahLst/>
              <a:cxnLst/>
              <a:rect l="l" t="t" r="r" b="b"/>
              <a:pathLst>
                <a:path w="635" h="635">
                  <a:moveTo>
                    <a:pt x="0" y="0"/>
                  </a:moveTo>
                  <a:lnTo>
                    <a:pt x="343" y="116"/>
                  </a:lnTo>
                  <a:lnTo>
                    <a:pt x="0" y="0"/>
                  </a:lnTo>
                  <a:close/>
                </a:path>
              </a:pathLst>
            </a:custGeom>
            <a:solidFill>
              <a:srgbClr val="2786C2"/>
            </a:solidFill>
          </p:spPr>
          <p:txBody>
            <a:bodyPr wrap="square" lIns="0" tIns="0" rIns="0" bIns="0" rtlCol="0"/>
            <a:lstStyle/>
            <a:p>
              <a:endParaRPr/>
            </a:p>
          </p:txBody>
        </p:sp>
        <p:pic>
          <p:nvPicPr>
            <p:cNvPr id="6" name="object 6"/>
            <p:cNvPicPr/>
            <p:nvPr/>
          </p:nvPicPr>
          <p:blipFill>
            <a:blip r:embed="rId3" cstate="print"/>
            <a:stretch>
              <a:fillRect/>
            </a:stretch>
          </p:blipFill>
          <p:spPr>
            <a:xfrm>
              <a:off x="0" y="4050791"/>
              <a:ext cx="7772400" cy="3492271"/>
            </a:xfrm>
            <a:prstGeom prst="rect">
              <a:avLst/>
            </a:prstGeom>
          </p:spPr>
        </p:pic>
        <p:pic>
          <p:nvPicPr>
            <p:cNvPr id="7" name="object 7"/>
            <p:cNvPicPr/>
            <p:nvPr/>
          </p:nvPicPr>
          <p:blipFill>
            <a:blip r:embed="rId4" cstate="print"/>
            <a:stretch>
              <a:fillRect/>
            </a:stretch>
          </p:blipFill>
          <p:spPr>
            <a:xfrm>
              <a:off x="457196" y="9116817"/>
              <a:ext cx="1024524" cy="485184"/>
            </a:xfrm>
            <a:prstGeom prst="rect">
              <a:avLst/>
            </a:prstGeom>
          </p:spPr>
        </p:pic>
        <p:pic>
          <p:nvPicPr>
            <p:cNvPr id="8" name="object 8"/>
            <p:cNvPicPr/>
            <p:nvPr/>
          </p:nvPicPr>
          <p:blipFill>
            <a:blip r:embed="rId5" cstate="print"/>
            <a:stretch>
              <a:fillRect/>
            </a:stretch>
          </p:blipFill>
          <p:spPr>
            <a:xfrm>
              <a:off x="648872" y="9170974"/>
              <a:ext cx="134666" cy="150482"/>
            </a:xfrm>
            <a:prstGeom prst="rect">
              <a:avLst/>
            </a:prstGeom>
          </p:spPr>
        </p:pic>
        <p:sp>
          <p:nvSpPr>
            <p:cNvPr id="9" name="object 9"/>
            <p:cNvSpPr/>
            <p:nvPr/>
          </p:nvSpPr>
          <p:spPr>
            <a:xfrm>
              <a:off x="647604" y="9169682"/>
              <a:ext cx="136525" cy="151765"/>
            </a:xfrm>
            <a:custGeom>
              <a:avLst/>
              <a:gdLst/>
              <a:ahLst/>
              <a:cxnLst/>
              <a:rect l="l" t="t" r="r" b="b"/>
              <a:pathLst>
                <a:path w="136525" h="151765">
                  <a:moveTo>
                    <a:pt x="66090" y="83629"/>
                  </a:moveTo>
                  <a:lnTo>
                    <a:pt x="52920" y="84929"/>
                  </a:lnTo>
                  <a:lnTo>
                    <a:pt x="43510" y="88826"/>
                  </a:lnTo>
                  <a:lnTo>
                    <a:pt x="37862" y="95320"/>
                  </a:lnTo>
                  <a:lnTo>
                    <a:pt x="35979" y="104406"/>
                  </a:lnTo>
                  <a:lnTo>
                    <a:pt x="35979" y="114046"/>
                  </a:lnTo>
                  <a:lnTo>
                    <a:pt x="68249" y="127863"/>
                  </a:lnTo>
                  <a:lnTo>
                    <a:pt x="82452" y="126494"/>
                  </a:lnTo>
                  <a:lnTo>
                    <a:pt x="92587" y="122386"/>
                  </a:lnTo>
                  <a:lnTo>
                    <a:pt x="98662" y="115540"/>
                  </a:lnTo>
                  <a:lnTo>
                    <a:pt x="100685" y="105956"/>
                  </a:lnTo>
                  <a:lnTo>
                    <a:pt x="98518" y="96188"/>
                  </a:lnTo>
                  <a:lnTo>
                    <a:pt x="92022" y="89211"/>
                  </a:lnTo>
                  <a:lnTo>
                    <a:pt x="81209" y="85024"/>
                  </a:lnTo>
                  <a:lnTo>
                    <a:pt x="66090" y="83629"/>
                  </a:lnTo>
                  <a:close/>
                </a:path>
                <a:path w="136525" h="151765">
                  <a:moveTo>
                    <a:pt x="42341" y="44704"/>
                  </a:moveTo>
                  <a:lnTo>
                    <a:pt x="6045" y="44704"/>
                  </a:lnTo>
                  <a:lnTo>
                    <a:pt x="6817" y="32446"/>
                  </a:lnTo>
                  <a:lnTo>
                    <a:pt x="9139" y="22413"/>
                  </a:lnTo>
                  <a:lnTo>
                    <a:pt x="50753" y="556"/>
                  </a:lnTo>
                  <a:lnTo>
                    <a:pt x="67614" y="0"/>
                  </a:lnTo>
                  <a:lnTo>
                    <a:pt x="86018" y="688"/>
                  </a:lnTo>
                  <a:lnTo>
                    <a:pt x="127961" y="17789"/>
                  </a:lnTo>
                  <a:lnTo>
                    <a:pt x="135928" y="53047"/>
                  </a:lnTo>
                  <a:lnTo>
                    <a:pt x="135928" y="150037"/>
                  </a:lnTo>
                  <a:lnTo>
                    <a:pt x="100380" y="150037"/>
                  </a:lnTo>
                  <a:lnTo>
                    <a:pt x="102108" y="129705"/>
                  </a:lnTo>
                  <a:lnTo>
                    <a:pt x="101155" y="129552"/>
                  </a:lnTo>
                  <a:lnTo>
                    <a:pt x="94355" y="139265"/>
                  </a:lnTo>
                  <a:lnTo>
                    <a:pt x="84204" y="146207"/>
                  </a:lnTo>
                  <a:lnTo>
                    <a:pt x="70705" y="150374"/>
                  </a:lnTo>
                  <a:lnTo>
                    <a:pt x="53860" y="151765"/>
                  </a:lnTo>
                  <a:lnTo>
                    <a:pt x="30282" y="148904"/>
                  </a:lnTo>
                  <a:lnTo>
                    <a:pt x="13452" y="140319"/>
                  </a:lnTo>
                  <a:lnTo>
                    <a:pt x="3361" y="126004"/>
                  </a:lnTo>
                  <a:lnTo>
                    <a:pt x="0" y="105956"/>
                  </a:lnTo>
                  <a:lnTo>
                    <a:pt x="3439" y="85740"/>
                  </a:lnTo>
                  <a:lnTo>
                    <a:pt x="13762" y="71307"/>
                  </a:lnTo>
                  <a:lnTo>
                    <a:pt x="30973" y="62650"/>
                  </a:lnTo>
                  <a:lnTo>
                    <a:pt x="55079" y="59766"/>
                  </a:lnTo>
                  <a:lnTo>
                    <a:pt x="71657" y="60817"/>
                  </a:lnTo>
                  <a:lnTo>
                    <a:pt x="84623" y="63974"/>
                  </a:lnTo>
                  <a:lnTo>
                    <a:pt x="93974" y="69244"/>
                  </a:lnTo>
                  <a:lnTo>
                    <a:pt x="99707" y="76631"/>
                  </a:lnTo>
                  <a:lnTo>
                    <a:pt x="100380" y="76631"/>
                  </a:lnTo>
                  <a:lnTo>
                    <a:pt x="100380" y="52590"/>
                  </a:lnTo>
                  <a:lnTo>
                    <a:pt x="100380" y="41008"/>
                  </a:lnTo>
                  <a:lnTo>
                    <a:pt x="98361" y="33337"/>
                  </a:lnTo>
                  <a:lnTo>
                    <a:pt x="69494" y="23888"/>
                  </a:lnTo>
                  <a:lnTo>
                    <a:pt x="57611" y="25190"/>
                  </a:lnTo>
                  <a:lnTo>
                    <a:pt x="49126" y="29095"/>
                  </a:lnTo>
                  <a:lnTo>
                    <a:pt x="44037" y="35600"/>
                  </a:lnTo>
                  <a:lnTo>
                    <a:pt x="42341" y="44704"/>
                  </a:lnTo>
                  <a:close/>
                </a:path>
              </a:pathLst>
            </a:custGeom>
            <a:ln w="4241">
              <a:solidFill>
                <a:srgbClr val="4DAEE2"/>
              </a:solidFill>
            </a:ln>
          </p:spPr>
          <p:txBody>
            <a:bodyPr wrap="square" lIns="0" tIns="0" rIns="0" bIns="0" rtlCol="0"/>
            <a:lstStyle/>
            <a:p>
              <a:endParaRPr/>
            </a:p>
          </p:txBody>
        </p:sp>
        <p:pic>
          <p:nvPicPr>
            <p:cNvPr id="10" name="object 10"/>
            <p:cNvPicPr/>
            <p:nvPr/>
          </p:nvPicPr>
          <p:blipFill>
            <a:blip r:embed="rId6" cstate="print"/>
            <a:stretch>
              <a:fillRect/>
            </a:stretch>
          </p:blipFill>
          <p:spPr>
            <a:xfrm>
              <a:off x="801103" y="9170974"/>
              <a:ext cx="132486" cy="148729"/>
            </a:xfrm>
            <a:prstGeom prst="rect">
              <a:avLst/>
            </a:prstGeom>
          </p:spPr>
        </p:pic>
        <p:sp>
          <p:nvSpPr>
            <p:cNvPr id="11" name="object 11"/>
            <p:cNvSpPr/>
            <p:nvPr/>
          </p:nvSpPr>
          <p:spPr>
            <a:xfrm>
              <a:off x="799815" y="9169679"/>
              <a:ext cx="133985" cy="150495"/>
            </a:xfrm>
            <a:custGeom>
              <a:avLst/>
              <a:gdLst/>
              <a:ahLst/>
              <a:cxnLst/>
              <a:rect l="l" t="t" r="r" b="b"/>
              <a:pathLst>
                <a:path w="133984" h="150495">
                  <a:moveTo>
                    <a:pt x="0" y="1714"/>
                  </a:moveTo>
                  <a:lnTo>
                    <a:pt x="35242" y="1714"/>
                  </a:lnTo>
                  <a:lnTo>
                    <a:pt x="33858" y="26695"/>
                  </a:lnTo>
                  <a:lnTo>
                    <a:pt x="34582" y="26822"/>
                  </a:lnTo>
                  <a:lnTo>
                    <a:pt x="41408" y="15082"/>
                  </a:lnTo>
                  <a:lnTo>
                    <a:pt x="51447" y="6700"/>
                  </a:lnTo>
                  <a:lnTo>
                    <a:pt x="64696" y="1674"/>
                  </a:lnTo>
                  <a:lnTo>
                    <a:pt x="81153" y="0"/>
                  </a:lnTo>
                  <a:lnTo>
                    <a:pt x="104172" y="3068"/>
                  </a:lnTo>
                  <a:lnTo>
                    <a:pt x="120615" y="12266"/>
                  </a:lnTo>
                  <a:lnTo>
                    <a:pt x="130480" y="27587"/>
                  </a:lnTo>
                  <a:lnTo>
                    <a:pt x="133769" y="49022"/>
                  </a:lnTo>
                  <a:lnTo>
                    <a:pt x="133769" y="150037"/>
                  </a:lnTo>
                  <a:lnTo>
                    <a:pt x="98209" y="150037"/>
                  </a:lnTo>
                  <a:lnTo>
                    <a:pt x="98209" y="55105"/>
                  </a:lnTo>
                  <a:lnTo>
                    <a:pt x="97447" y="44704"/>
                  </a:lnTo>
                  <a:lnTo>
                    <a:pt x="94882" y="37429"/>
                  </a:lnTo>
                  <a:lnTo>
                    <a:pt x="89695" y="32234"/>
                  </a:lnTo>
                  <a:lnTo>
                    <a:pt x="81871" y="29118"/>
                  </a:lnTo>
                  <a:lnTo>
                    <a:pt x="71399" y="28079"/>
                  </a:lnTo>
                  <a:lnTo>
                    <a:pt x="55714" y="30203"/>
                  </a:lnTo>
                  <a:lnTo>
                    <a:pt x="44510" y="36577"/>
                  </a:lnTo>
                  <a:lnTo>
                    <a:pt x="37788" y="47201"/>
                  </a:lnTo>
                  <a:lnTo>
                    <a:pt x="35547" y="62077"/>
                  </a:lnTo>
                  <a:lnTo>
                    <a:pt x="35547" y="150037"/>
                  </a:lnTo>
                  <a:lnTo>
                    <a:pt x="0" y="150037"/>
                  </a:lnTo>
                  <a:lnTo>
                    <a:pt x="0" y="1714"/>
                  </a:lnTo>
                  <a:close/>
                </a:path>
              </a:pathLst>
            </a:custGeom>
            <a:ln w="4241">
              <a:solidFill>
                <a:srgbClr val="4DAEE2"/>
              </a:solidFill>
            </a:ln>
          </p:spPr>
          <p:txBody>
            <a:bodyPr wrap="square" lIns="0" tIns="0" rIns="0" bIns="0" rtlCol="0"/>
            <a:lstStyle/>
            <a:p>
              <a:endParaRPr/>
            </a:p>
          </p:txBody>
        </p:sp>
        <p:pic>
          <p:nvPicPr>
            <p:cNvPr id="12" name="object 12"/>
            <p:cNvPicPr/>
            <p:nvPr/>
          </p:nvPicPr>
          <p:blipFill>
            <a:blip r:embed="rId7" cstate="print"/>
            <a:stretch>
              <a:fillRect/>
            </a:stretch>
          </p:blipFill>
          <p:spPr>
            <a:xfrm>
              <a:off x="943749" y="9170784"/>
              <a:ext cx="134718" cy="150825"/>
            </a:xfrm>
            <a:prstGeom prst="rect">
              <a:avLst/>
            </a:prstGeom>
          </p:spPr>
        </p:pic>
        <p:sp>
          <p:nvSpPr>
            <p:cNvPr id="13" name="object 13"/>
            <p:cNvSpPr/>
            <p:nvPr/>
          </p:nvSpPr>
          <p:spPr>
            <a:xfrm>
              <a:off x="942454" y="9169492"/>
              <a:ext cx="136525" cy="152400"/>
            </a:xfrm>
            <a:custGeom>
              <a:avLst/>
              <a:gdLst/>
              <a:ahLst/>
              <a:cxnLst/>
              <a:rect l="l" t="t" r="r" b="b"/>
              <a:pathLst>
                <a:path w="136525" h="152400">
                  <a:moveTo>
                    <a:pt x="130632" y="42697"/>
                  </a:moveTo>
                  <a:lnTo>
                    <a:pt x="95872" y="42697"/>
                  </a:lnTo>
                  <a:lnTo>
                    <a:pt x="95669" y="41465"/>
                  </a:lnTo>
                  <a:lnTo>
                    <a:pt x="95504" y="40551"/>
                  </a:lnTo>
                  <a:lnTo>
                    <a:pt x="95427" y="39890"/>
                  </a:lnTo>
                  <a:lnTo>
                    <a:pt x="94678" y="32778"/>
                  </a:lnTo>
                  <a:lnTo>
                    <a:pt x="92621" y="28308"/>
                  </a:lnTo>
                  <a:lnTo>
                    <a:pt x="89293" y="26581"/>
                  </a:lnTo>
                  <a:lnTo>
                    <a:pt x="85940" y="24803"/>
                  </a:lnTo>
                  <a:lnTo>
                    <a:pt x="77762" y="23926"/>
                  </a:lnTo>
                  <a:lnTo>
                    <a:pt x="64833" y="23926"/>
                  </a:lnTo>
                  <a:lnTo>
                    <a:pt x="52694" y="25052"/>
                  </a:lnTo>
                  <a:lnTo>
                    <a:pt x="44018" y="28428"/>
                  </a:lnTo>
                  <a:lnTo>
                    <a:pt x="38808" y="34053"/>
                  </a:lnTo>
                  <a:lnTo>
                    <a:pt x="37071" y="41922"/>
                  </a:lnTo>
                  <a:lnTo>
                    <a:pt x="37071" y="50101"/>
                  </a:lnTo>
                  <a:lnTo>
                    <a:pt x="75082" y="60236"/>
                  </a:lnTo>
                  <a:lnTo>
                    <a:pt x="92418" y="61563"/>
                  </a:lnTo>
                  <a:lnTo>
                    <a:pt x="129598" y="75498"/>
                  </a:lnTo>
                  <a:lnTo>
                    <a:pt x="136055" y="104013"/>
                  </a:lnTo>
                  <a:lnTo>
                    <a:pt x="135100" y="116530"/>
                  </a:lnTo>
                  <a:lnTo>
                    <a:pt x="99428" y="149464"/>
                  </a:lnTo>
                  <a:lnTo>
                    <a:pt x="65938" y="152095"/>
                  </a:lnTo>
                  <a:lnTo>
                    <a:pt x="48420" y="151499"/>
                  </a:lnTo>
                  <a:lnTo>
                    <a:pt x="7843" y="136863"/>
                  </a:lnTo>
                  <a:lnTo>
                    <a:pt x="0" y="107238"/>
                  </a:lnTo>
                  <a:lnTo>
                    <a:pt x="0" y="103530"/>
                  </a:lnTo>
                  <a:lnTo>
                    <a:pt x="36880" y="103530"/>
                  </a:lnTo>
                  <a:lnTo>
                    <a:pt x="36385" y="105600"/>
                  </a:lnTo>
                  <a:lnTo>
                    <a:pt x="36093" y="107238"/>
                  </a:lnTo>
                  <a:lnTo>
                    <a:pt x="66395" y="128206"/>
                  </a:lnTo>
                  <a:lnTo>
                    <a:pt x="81114" y="126984"/>
                  </a:lnTo>
                  <a:lnTo>
                    <a:pt x="91627" y="123317"/>
                  </a:lnTo>
                  <a:lnTo>
                    <a:pt x="97935" y="117201"/>
                  </a:lnTo>
                  <a:lnTo>
                    <a:pt x="100037" y="108635"/>
                  </a:lnTo>
                  <a:lnTo>
                    <a:pt x="98719" y="100442"/>
                  </a:lnTo>
                  <a:lnTo>
                    <a:pt x="94764" y="94588"/>
                  </a:lnTo>
                  <a:lnTo>
                    <a:pt x="88175" y="91074"/>
                  </a:lnTo>
                  <a:lnTo>
                    <a:pt x="78955" y="89903"/>
                  </a:lnTo>
                  <a:lnTo>
                    <a:pt x="57161" y="89333"/>
                  </a:lnTo>
                  <a:lnTo>
                    <a:pt x="39439" y="87634"/>
                  </a:lnTo>
                  <a:lnTo>
                    <a:pt x="4859" y="67036"/>
                  </a:lnTo>
                  <a:lnTo>
                    <a:pt x="1079" y="43497"/>
                  </a:lnTo>
                  <a:lnTo>
                    <a:pt x="1939" y="31787"/>
                  </a:lnTo>
                  <a:lnTo>
                    <a:pt x="35059" y="2273"/>
                  </a:lnTo>
                  <a:lnTo>
                    <a:pt x="67945" y="0"/>
                  </a:lnTo>
                  <a:lnTo>
                    <a:pt x="84960" y="550"/>
                  </a:lnTo>
                  <a:lnTo>
                    <a:pt x="123420" y="14093"/>
                  </a:lnTo>
                  <a:lnTo>
                    <a:pt x="129831" y="31102"/>
                  </a:lnTo>
                  <a:lnTo>
                    <a:pt x="130632" y="42697"/>
                  </a:lnTo>
                  <a:close/>
                </a:path>
              </a:pathLst>
            </a:custGeom>
            <a:ln w="4241">
              <a:solidFill>
                <a:srgbClr val="4DAEE2"/>
              </a:solidFill>
            </a:ln>
          </p:spPr>
          <p:txBody>
            <a:bodyPr wrap="square" lIns="0" tIns="0" rIns="0" bIns="0" rtlCol="0"/>
            <a:lstStyle/>
            <a:p>
              <a:endParaRPr/>
            </a:p>
          </p:txBody>
        </p:sp>
        <p:pic>
          <p:nvPicPr>
            <p:cNvPr id="14" name="object 14"/>
            <p:cNvPicPr/>
            <p:nvPr/>
          </p:nvPicPr>
          <p:blipFill>
            <a:blip r:embed="rId8" cstate="print"/>
            <a:stretch>
              <a:fillRect/>
            </a:stretch>
          </p:blipFill>
          <p:spPr>
            <a:xfrm>
              <a:off x="1083246" y="9170974"/>
              <a:ext cx="134619" cy="150482"/>
            </a:xfrm>
            <a:prstGeom prst="rect">
              <a:avLst/>
            </a:prstGeom>
          </p:spPr>
        </p:pic>
        <p:sp>
          <p:nvSpPr>
            <p:cNvPr id="15" name="object 15"/>
            <p:cNvSpPr/>
            <p:nvPr/>
          </p:nvSpPr>
          <p:spPr>
            <a:xfrm>
              <a:off x="1081944" y="9169682"/>
              <a:ext cx="136525" cy="151765"/>
            </a:xfrm>
            <a:custGeom>
              <a:avLst/>
              <a:gdLst/>
              <a:ahLst/>
              <a:cxnLst/>
              <a:rect l="l" t="t" r="r" b="b"/>
              <a:pathLst>
                <a:path w="136525" h="151765">
                  <a:moveTo>
                    <a:pt x="66116" y="83629"/>
                  </a:moveTo>
                  <a:lnTo>
                    <a:pt x="52945" y="84929"/>
                  </a:lnTo>
                  <a:lnTo>
                    <a:pt x="43535" y="88826"/>
                  </a:lnTo>
                  <a:lnTo>
                    <a:pt x="37887" y="95320"/>
                  </a:lnTo>
                  <a:lnTo>
                    <a:pt x="36004" y="104406"/>
                  </a:lnTo>
                  <a:lnTo>
                    <a:pt x="36004" y="114046"/>
                  </a:lnTo>
                  <a:lnTo>
                    <a:pt x="68275" y="127863"/>
                  </a:lnTo>
                  <a:lnTo>
                    <a:pt x="82456" y="126494"/>
                  </a:lnTo>
                  <a:lnTo>
                    <a:pt x="92594" y="122386"/>
                  </a:lnTo>
                  <a:lnTo>
                    <a:pt x="98680" y="115540"/>
                  </a:lnTo>
                  <a:lnTo>
                    <a:pt x="100711" y="105956"/>
                  </a:lnTo>
                  <a:lnTo>
                    <a:pt x="98545" y="96188"/>
                  </a:lnTo>
                  <a:lnTo>
                    <a:pt x="92052" y="89211"/>
                  </a:lnTo>
                  <a:lnTo>
                    <a:pt x="81240" y="85024"/>
                  </a:lnTo>
                  <a:lnTo>
                    <a:pt x="66116" y="83629"/>
                  </a:lnTo>
                  <a:close/>
                </a:path>
                <a:path w="136525" h="151765">
                  <a:moveTo>
                    <a:pt x="42367" y="44704"/>
                  </a:moveTo>
                  <a:lnTo>
                    <a:pt x="6032" y="44704"/>
                  </a:lnTo>
                  <a:lnTo>
                    <a:pt x="6812" y="32446"/>
                  </a:lnTo>
                  <a:lnTo>
                    <a:pt x="9145" y="22413"/>
                  </a:lnTo>
                  <a:lnTo>
                    <a:pt x="50792" y="556"/>
                  </a:lnTo>
                  <a:lnTo>
                    <a:pt x="67665" y="0"/>
                  </a:lnTo>
                  <a:lnTo>
                    <a:pt x="86068" y="688"/>
                  </a:lnTo>
                  <a:lnTo>
                    <a:pt x="127980" y="17789"/>
                  </a:lnTo>
                  <a:lnTo>
                    <a:pt x="135915" y="53047"/>
                  </a:lnTo>
                  <a:lnTo>
                    <a:pt x="135915" y="150037"/>
                  </a:lnTo>
                  <a:lnTo>
                    <a:pt x="100406" y="150037"/>
                  </a:lnTo>
                  <a:lnTo>
                    <a:pt x="102108" y="129705"/>
                  </a:lnTo>
                  <a:lnTo>
                    <a:pt x="101193" y="129552"/>
                  </a:lnTo>
                  <a:lnTo>
                    <a:pt x="94399" y="139265"/>
                  </a:lnTo>
                  <a:lnTo>
                    <a:pt x="84239" y="146207"/>
                  </a:lnTo>
                  <a:lnTo>
                    <a:pt x="70725" y="150374"/>
                  </a:lnTo>
                  <a:lnTo>
                    <a:pt x="53873" y="151765"/>
                  </a:lnTo>
                  <a:lnTo>
                    <a:pt x="30303" y="148904"/>
                  </a:lnTo>
                  <a:lnTo>
                    <a:pt x="13468" y="140319"/>
                  </a:lnTo>
                  <a:lnTo>
                    <a:pt x="3367" y="126004"/>
                  </a:lnTo>
                  <a:lnTo>
                    <a:pt x="0" y="105956"/>
                  </a:lnTo>
                  <a:lnTo>
                    <a:pt x="3441" y="85740"/>
                  </a:lnTo>
                  <a:lnTo>
                    <a:pt x="13768" y="71307"/>
                  </a:lnTo>
                  <a:lnTo>
                    <a:pt x="30984" y="62650"/>
                  </a:lnTo>
                  <a:lnTo>
                    <a:pt x="55092" y="59766"/>
                  </a:lnTo>
                  <a:lnTo>
                    <a:pt x="71676" y="60817"/>
                  </a:lnTo>
                  <a:lnTo>
                    <a:pt x="84647" y="63974"/>
                  </a:lnTo>
                  <a:lnTo>
                    <a:pt x="94009" y="69244"/>
                  </a:lnTo>
                  <a:lnTo>
                    <a:pt x="99771" y="76631"/>
                  </a:lnTo>
                  <a:lnTo>
                    <a:pt x="100406" y="76631"/>
                  </a:lnTo>
                  <a:lnTo>
                    <a:pt x="100406" y="52590"/>
                  </a:lnTo>
                  <a:lnTo>
                    <a:pt x="100406" y="41008"/>
                  </a:lnTo>
                  <a:lnTo>
                    <a:pt x="98361" y="33337"/>
                  </a:lnTo>
                  <a:lnTo>
                    <a:pt x="69494" y="23888"/>
                  </a:lnTo>
                  <a:lnTo>
                    <a:pt x="57626" y="25190"/>
                  </a:lnTo>
                  <a:lnTo>
                    <a:pt x="49149" y="29095"/>
                  </a:lnTo>
                  <a:lnTo>
                    <a:pt x="44062" y="35600"/>
                  </a:lnTo>
                  <a:lnTo>
                    <a:pt x="42367" y="44704"/>
                  </a:lnTo>
                  <a:close/>
                </a:path>
              </a:pathLst>
            </a:custGeom>
            <a:ln w="4241">
              <a:solidFill>
                <a:srgbClr val="4DAEE2"/>
              </a:solidFill>
            </a:ln>
          </p:spPr>
          <p:txBody>
            <a:bodyPr wrap="square" lIns="0" tIns="0" rIns="0" bIns="0" rtlCol="0"/>
            <a:lstStyle/>
            <a:p>
              <a:endParaRPr/>
            </a:p>
          </p:txBody>
        </p:sp>
        <p:pic>
          <p:nvPicPr>
            <p:cNvPr id="16" name="object 16"/>
            <p:cNvPicPr/>
            <p:nvPr/>
          </p:nvPicPr>
          <p:blipFill>
            <a:blip r:embed="rId9" cstate="print"/>
            <a:stretch>
              <a:fillRect/>
            </a:stretch>
          </p:blipFill>
          <p:spPr>
            <a:xfrm>
              <a:off x="644855" y="9243707"/>
              <a:ext cx="187667" cy="74879"/>
            </a:xfrm>
            <a:prstGeom prst="rect">
              <a:avLst/>
            </a:prstGeom>
          </p:spPr>
        </p:pic>
        <p:pic>
          <p:nvPicPr>
            <p:cNvPr id="17" name="object 17"/>
            <p:cNvPicPr/>
            <p:nvPr/>
          </p:nvPicPr>
          <p:blipFill>
            <a:blip r:embed="rId10" cstate="print"/>
            <a:stretch>
              <a:fillRect/>
            </a:stretch>
          </p:blipFill>
          <p:spPr>
            <a:xfrm>
              <a:off x="895210" y="9231007"/>
              <a:ext cx="35496" cy="85877"/>
            </a:xfrm>
            <a:prstGeom prst="rect">
              <a:avLst/>
            </a:prstGeom>
          </p:spPr>
        </p:pic>
        <p:pic>
          <p:nvPicPr>
            <p:cNvPr id="18" name="object 18"/>
            <p:cNvPicPr/>
            <p:nvPr/>
          </p:nvPicPr>
          <p:blipFill>
            <a:blip r:embed="rId11" cstate="print"/>
            <a:stretch>
              <a:fillRect/>
            </a:stretch>
          </p:blipFill>
          <p:spPr>
            <a:xfrm>
              <a:off x="939584" y="9225051"/>
              <a:ext cx="136093" cy="93725"/>
            </a:xfrm>
            <a:prstGeom prst="rect">
              <a:avLst/>
            </a:prstGeom>
          </p:spPr>
        </p:pic>
        <p:pic>
          <p:nvPicPr>
            <p:cNvPr id="19" name="object 19"/>
            <p:cNvPicPr/>
            <p:nvPr/>
          </p:nvPicPr>
          <p:blipFill>
            <a:blip r:embed="rId12" cstate="print"/>
            <a:stretch>
              <a:fillRect/>
            </a:stretch>
          </p:blipFill>
          <p:spPr>
            <a:xfrm>
              <a:off x="644766" y="9166859"/>
              <a:ext cx="135928" cy="109435"/>
            </a:xfrm>
            <a:prstGeom prst="rect">
              <a:avLst/>
            </a:prstGeom>
          </p:spPr>
        </p:pic>
        <p:pic>
          <p:nvPicPr>
            <p:cNvPr id="20" name="object 20"/>
            <p:cNvPicPr/>
            <p:nvPr/>
          </p:nvPicPr>
          <p:blipFill>
            <a:blip r:embed="rId13" cstate="print"/>
            <a:stretch>
              <a:fillRect/>
            </a:stretch>
          </p:blipFill>
          <p:spPr>
            <a:xfrm>
              <a:off x="796988" y="9166694"/>
              <a:ext cx="418071" cy="151891"/>
            </a:xfrm>
            <a:prstGeom prst="rect">
              <a:avLst/>
            </a:prstGeom>
          </p:spPr>
        </p:pic>
        <p:pic>
          <p:nvPicPr>
            <p:cNvPr id="21" name="object 21"/>
            <p:cNvPicPr/>
            <p:nvPr/>
          </p:nvPicPr>
          <p:blipFill>
            <a:blip r:embed="rId14" cstate="print"/>
            <a:stretch>
              <a:fillRect/>
            </a:stretch>
          </p:blipFill>
          <p:spPr>
            <a:xfrm>
              <a:off x="468268" y="9328415"/>
              <a:ext cx="753441" cy="261426"/>
            </a:xfrm>
            <a:prstGeom prst="rect">
              <a:avLst/>
            </a:prstGeom>
          </p:spPr>
        </p:pic>
      </p:grpSp>
      <p:sp>
        <p:nvSpPr>
          <p:cNvPr id="22" name="object 22"/>
          <p:cNvSpPr/>
          <p:nvPr/>
        </p:nvSpPr>
        <p:spPr>
          <a:xfrm>
            <a:off x="457197" y="1062441"/>
            <a:ext cx="366395" cy="409575"/>
          </a:xfrm>
          <a:custGeom>
            <a:avLst/>
            <a:gdLst/>
            <a:ahLst/>
            <a:cxnLst/>
            <a:rect l="l" t="t" r="r" b="b"/>
            <a:pathLst>
              <a:path w="366394" h="409575">
                <a:moveTo>
                  <a:pt x="209778" y="0"/>
                </a:moveTo>
                <a:lnTo>
                  <a:pt x="0" y="0"/>
                </a:lnTo>
                <a:lnTo>
                  <a:pt x="0" y="409028"/>
                </a:lnTo>
                <a:lnTo>
                  <a:pt x="210947" y="409028"/>
                </a:lnTo>
                <a:lnTo>
                  <a:pt x="264524" y="404032"/>
                </a:lnTo>
                <a:lnTo>
                  <a:pt x="307612" y="389529"/>
                </a:lnTo>
                <a:lnTo>
                  <a:pt x="339395" y="366248"/>
                </a:lnTo>
                <a:lnTo>
                  <a:pt x="359061" y="334917"/>
                </a:lnTo>
                <a:lnTo>
                  <a:pt x="362031" y="317880"/>
                </a:lnTo>
                <a:lnTo>
                  <a:pt x="110439" y="317880"/>
                </a:lnTo>
                <a:lnTo>
                  <a:pt x="110439" y="242493"/>
                </a:lnTo>
                <a:lnTo>
                  <a:pt x="350839" y="242493"/>
                </a:lnTo>
                <a:lnTo>
                  <a:pt x="343814" y="230447"/>
                </a:lnTo>
                <a:lnTo>
                  <a:pt x="318220" y="209879"/>
                </a:lnTo>
                <a:lnTo>
                  <a:pt x="284568" y="195173"/>
                </a:lnTo>
                <a:lnTo>
                  <a:pt x="309717" y="180931"/>
                </a:lnTo>
                <a:lnTo>
                  <a:pt x="328073" y="163029"/>
                </a:lnTo>
                <a:lnTo>
                  <a:pt x="110439" y="163029"/>
                </a:lnTo>
                <a:lnTo>
                  <a:pt x="110439" y="91160"/>
                </a:lnTo>
                <a:lnTo>
                  <a:pt x="346623" y="91160"/>
                </a:lnTo>
                <a:lnTo>
                  <a:pt x="345878" y="82992"/>
                </a:lnTo>
                <a:lnTo>
                  <a:pt x="321386" y="36804"/>
                </a:lnTo>
                <a:lnTo>
                  <a:pt x="275888" y="9420"/>
                </a:lnTo>
                <a:lnTo>
                  <a:pt x="245548" y="2382"/>
                </a:lnTo>
                <a:lnTo>
                  <a:pt x="209778" y="0"/>
                </a:lnTo>
                <a:close/>
              </a:path>
              <a:path w="366394" h="409575">
                <a:moveTo>
                  <a:pt x="350839" y="242493"/>
                </a:moveTo>
                <a:lnTo>
                  <a:pt x="196926" y="242493"/>
                </a:lnTo>
                <a:lnTo>
                  <a:pt x="221625" y="245124"/>
                </a:lnTo>
                <a:lnTo>
                  <a:pt x="238926" y="252577"/>
                </a:lnTo>
                <a:lnTo>
                  <a:pt x="249105" y="264192"/>
                </a:lnTo>
                <a:lnTo>
                  <a:pt x="252437" y="279311"/>
                </a:lnTo>
                <a:lnTo>
                  <a:pt x="252437" y="280492"/>
                </a:lnTo>
                <a:lnTo>
                  <a:pt x="248793" y="296439"/>
                </a:lnTo>
                <a:lnTo>
                  <a:pt x="238191" y="308168"/>
                </a:lnTo>
                <a:lnTo>
                  <a:pt x="221126" y="315407"/>
                </a:lnTo>
                <a:lnTo>
                  <a:pt x="198094" y="317880"/>
                </a:lnTo>
                <a:lnTo>
                  <a:pt x="362031" y="317880"/>
                </a:lnTo>
                <a:lnTo>
                  <a:pt x="365767" y="296439"/>
                </a:lnTo>
                <a:lnTo>
                  <a:pt x="365798" y="295097"/>
                </a:lnTo>
                <a:lnTo>
                  <a:pt x="360092" y="258360"/>
                </a:lnTo>
                <a:lnTo>
                  <a:pt x="350839" y="242493"/>
                </a:lnTo>
                <a:close/>
              </a:path>
              <a:path w="366394" h="409575">
                <a:moveTo>
                  <a:pt x="346623" y="91160"/>
                </a:moveTo>
                <a:lnTo>
                  <a:pt x="184061" y="91160"/>
                </a:lnTo>
                <a:lnTo>
                  <a:pt x="206395" y="93515"/>
                </a:lnTo>
                <a:lnTo>
                  <a:pt x="222483" y="100363"/>
                </a:lnTo>
                <a:lnTo>
                  <a:pt x="232215" y="111375"/>
                </a:lnTo>
                <a:lnTo>
                  <a:pt x="235483" y="126225"/>
                </a:lnTo>
                <a:lnTo>
                  <a:pt x="235483" y="127393"/>
                </a:lnTo>
                <a:lnTo>
                  <a:pt x="231932" y="143066"/>
                </a:lnTo>
                <a:lnTo>
                  <a:pt x="221535" y="154193"/>
                </a:lnTo>
                <a:lnTo>
                  <a:pt x="204675" y="160830"/>
                </a:lnTo>
                <a:lnTo>
                  <a:pt x="181736" y="163029"/>
                </a:lnTo>
                <a:lnTo>
                  <a:pt x="328073" y="163029"/>
                </a:lnTo>
                <a:lnTo>
                  <a:pt x="329715" y="161428"/>
                </a:lnTo>
                <a:lnTo>
                  <a:pt x="342920" y="136007"/>
                </a:lnTo>
                <a:lnTo>
                  <a:pt x="347687" y="104012"/>
                </a:lnTo>
                <a:lnTo>
                  <a:pt x="347687" y="102844"/>
                </a:lnTo>
                <a:lnTo>
                  <a:pt x="346623" y="91160"/>
                </a:lnTo>
                <a:close/>
              </a:path>
            </a:pathLst>
          </a:custGeom>
          <a:solidFill>
            <a:srgbClr val="FFFFFF"/>
          </a:solidFill>
        </p:spPr>
        <p:txBody>
          <a:bodyPr wrap="square" lIns="0" tIns="0" rIns="0" bIns="0" rtlCol="0"/>
          <a:lstStyle/>
          <a:p>
            <a:endParaRPr/>
          </a:p>
        </p:txBody>
      </p:sp>
      <p:sp>
        <p:nvSpPr>
          <p:cNvPr id="23" name="object 23"/>
          <p:cNvSpPr/>
          <p:nvPr/>
        </p:nvSpPr>
        <p:spPr>
          <a:xfrm>
            <a:off x="874979"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4" name="object 24"/>
          <p:cNvSpPr/>
          <p:nvPr/>
        </p:nvSpPr>
        <p:spPr>
          <a:xfrm>
            <a:off x="1264704" y="1054264"/>
            <a:ext cx="806450" cy="425450"/>
          </a:xfrm>
          <a:custGeom>
            <a:avLst/>
            <a:gdLst/>
            <a:ahLst/>
            <a:cxnLst/>
            <a:rect l="l" t="t" r="r" b="b"/>
            <a:pathLst>
              <a:path w="806450" h="425450">
                <a:moveTo>
                  <a:pt x="376313" y="417207"/>
                </a:moveTo>
                <a:lnTo>
                  <a:pt x="291541" y="293331"/>
                </a:lnTo>
                <a:lnTo>
                  <a:pt x="278739" y="274637"/>
                </a:lnTo>
                <a:lnTo>
                  <a:pt x="313334" y="254685"/>
                </a:lnTo>
                <a:lnTo>
                  <a:pt x="339864" y="227164"/>
                </a:lnTo>
                <a:lnTo>
                  <a:pt x="350824" y="204508"/>
                </a:lnTo>
                <a:lnTo>
                  <a:pt x="356882" y="191985"/>
                </a:lnTo>
                <a:lnTo>
                  <a:pt x="362877" y="149009"/>
                </a:lnTo>
                <a:lnTo>
                  <a:pt x="362877" y="147840"/>
                </a:lnTo>
                <a:lnTo>
                  <a:pt x="360591" y="119240"/>
                </a:lnTo>
                <a:lnTo>
                  <a:pt x="357111" y="106349"/>
                </a:lnTo>
                <a:lnTo>
                  <a:pt x="353745" y="93865"/>
                </a:lnTo>
                <a:lnTo>
                  <a:pt x="326644" y="52590"/>
                </a:lnTo>
                <a:lnTo>
                  <a:pt x="273177" y="19875"/>
                </a:lnTo>
                <a:lnTo>
                  <a:pt x="248932" y="14097"/>
                </a:lnTo>
                <a:lnTo>
                  <a:pt x="248932" y="154838"/>
                </a:lnTo>
                <a:lnTo>
                  <a:pt x="248932" y="156019"/>
                </a:lnTo>
                <a:lnTo>
                  <a:pt x="244856" y="176174"/>
                </a:lnTo>
                <a:lnTo>
                  <a:pt x="233006" y="191452"/>
                </a:lnTo>
                <a:lnTo>
                  <a:pt x="213931" y="201129"/>
                </a:lnTo>
                <a:lnTo>
                  <a:pt x="188163" y="204508"/>
                </a:lnTo>
                <a:lnTo>
                  <a:pt x="113360" y="204508"/>
                </a:lnTo>
                <a:lnTo>
                  <a:pt x="113360" y="106349"/>
                </a:lnTo>
                <a:lnTo>
                  <a:pt x="187579" y="106349"/>
                </a:lnTo>
                <a:lnTo>
                  <a:pt x="213194" y="109410"/>
                </a:lnTo>
                <a:lnTo>
                  <a:pt x="232498" y="118554"/>
                </a:lnTo>
                <a:lnTo>
                  <a:pt x="244690" y="133718"/>
                </a:lnTo>
                <a:lnTo>
                  <a:pt x="248932" y="154838"/>
                </a:lnTo>
                <a:lnTo>
                  <a:pt x="248932" y="14097"/>
                </a:lnTo>
                <a:lnTo>
                  <a:pt x="236753" y="11176"/>
                </a:lnTo>
                <a:lnTo>
                  <a:pt x="193408" y="8178"/>
                </a:lnTo>
                <a:lnTo>
                  <a:pt x="0" y="8178"/>
                </a:lnTo>
                <a:lnTo>
                  <a:pt x="0" y="417207"/>
                </a:lnTo>
                <a:lnTo>
                  <a:pt x="113360" y="417207"/>
                </a:lnTo>
                <a:lnTo>
                  <a:pt x="113360" y="293331"/>
                </a:lnTo>
                <a:lnTo>
                  <a:pt x="163042" y="293331"/>
                </a:lnTo>
                <a:lnTo>
                  <a:pt x="245427" y="417207"/>
                </a:lnTo>
                <a:lnTo>
                  <a:pt x="376313" y="417207"/>
                </a:lnTo>
                <a:close/>
              </a:path>
              <a:path w="806450" h="425450">
                <a:moveTo>
                  <a:pt x="806361" y="178219"/>
                </a:moveTo>
                <a:lnTo>
                  <a:pt x="618197" y="178219"/>
                </a:lnTo>
                <a:lnTo>
                  <a:pt x="618197" y="261200"/>
                </a:lnTo>
                <a:lnTo>
                  <a:pt x="698842" y="261200"/>
                </a:lnTo>
                <a:lnTo>
                  <a:pt x="698842" y="310870"/>
                </a:lnTo>
                <a:lnTo>
                  <a:pt x="685342" y="318198"/>
                </a:lnTo>
                <a:lnTo>
                  <a:pt x="670077" y="323507"/>
                </a:lnTo>
                <a:lnTo>
                  <a:pt x="652830" y="326720"/>
                </a:lnTo>
                <a:lnTo>
                  <a:pt x="633399" y="327812"/>
                </a:lnTo>
                <a:lnTo>
                  <a:pt x="588695" y="319379"/>
                </a:lnTo>
                <a:lnTo>
                  <a:pt x="553567" y="295897"/>
                </a:lnTo>
                <a:lnTo>
                  <a:pt x="530606" y="260019"/>
                </a:lnTo>
                <a:lnTo>
                  <a:pt x="522376" y="214464"/>
                </a:lnTo>
                <a:lnTo>
                  <a:pt x="522376" y="213296"/>
                </a:lnTo>
                <a:lnTo>
                  <a:pt x="530415" y="169379"/>
                </a:lnTo>
                <a:lnTo>
                  <a:pt x="552538" y="133743"/>
                </a:lnTo>
                <a:lnTo>
                  <a:pt x="585724" y="109842"/>
                </a:lnTo>
                <a:lnTo>
                  <a:pt x="626973" y="101104"/>
                </a:lnTo>
                <a:lnTo>
                  <a:pt x="655307" y="103682"/>
                </a:lnTo>
                <a:lnTo>
                  <a:pt x="680504" y="111175"/>
                </a:lnTo>
                <a:lnTo>
                  <a:pt x="703630" y="123278"/>
                </a:lnTo>
                <a:lnTo>
                  <a:pt x="725716" y="139649"/>
                </a:lnTo>
                <a:lnTo>
                  <a:pt x="792327" y="59601"/>
                </a:lnTo>
                <a:lnTo>
                  <a:pt x="758266" y="34518"/>
                </a:lnTo>
                <a:lnTo>
                  <a:pt x="720102" y="15773"/>
                </a:lnTo>
                <a:lnTo>
                  <a:pt x="676554" y="4051"/>
                </a:lnTo>
                <a:lnTo>
                  <a:pt x="626389" y="0"/>
                </a:lnTo>
                <a:lnTo>
                  <a:pt x="574255" y="5524"/>
                </a:lnTo>
                <a:lnTo>
                  <a:pt x="527265" y="21310"/>
                </a:lnTo>
                <a:lnTo>
                  <a:pt x="486448" y="46177"/>
                </a:lnTo>
                <a:lnTo>
                  <a:pt x="452869" y="78943"/>
                </a:lnTo>
                <a:lnTo>
                  <a:pt x="427583" y="118402"/>
                </a:lnTo>
                <a:lnTo>
                  <a:pt x="411645" y="163385"/>
                </a:lnTo>
                <a:lnTo>
                  <a:pt x="406095" y="212699"/>
                </a:lnTo>
                <a:lnTo>
                  <a:pt x="406095" y="213868"/>
                </a:lnTo>
                <a:lnTo>
                  <a:pt x="411746" y="264591"/>
                </a:lnTo>
                <a:lnTo>
                  <a:pt x="427951" y="309981"/>
                </a:lnTo>
                <a:lnTo>
                  <a:pt x="453605" y="349135"/>
                </a:lnTo>
                <a:lnTo>
                  <a:pt x="487616" y="381152"/>
                </a:lnTo>
                <a:lnTo>
                  <a:pt x="528878" y="405130"/>
                </a:lnTo>
                <a:lnTo>
                  <a:pt x="576287" y="420179"/>
                </a:lnTo>
                <a:lnTo>
                  <a:pt x="628726" y="425399"/>
                </a:lnTo>
                <a:lnTo>
                  <a:pt x="681710" y="420547"/>
                </a:lnTo>
                <a:lnTo>
                  <a:pt x="729157" y="407212"/>
                </a:lnTo>
                <a:lnTo>
                  <a:pt x="770801" y="387197"/>
                </a:lnTo>
                <a:lnTo>
                  <a:pt x="806361" y="362292"/>
                </a:lnTo>
                <a:lnTo>
                  <a:pt x="806361" y="178219"/>
                </a:lnTo>
                <a:close/>
              </a:path>
            </a:pathLst>
          </a:custGeom>
          <a:solidFill>
            <a:srgbClr val="FFFFFF"/>
          </a:solidFill>
        </p:spPr>
        <p:txBody>
          <a:bodyPr wrap="square" lIns="0" tIns="0" rIns="0" bIns="0" rtlCol="0"/>
          <a:lstStyle/>
          <a:p>
            <a:endParaRPr/>
          </a:p>
        </p:txBody>
      </p:sp>
      <p:sp>
        <p:nvSpPr>
          <p:cNvPr id="25" name="object 25"/>
          <p:cNvSpPr/>
          <p:nvPr/>
        </p:nvSpPr>
        <p:spPr>
          <a:xfrm>
            <a:off x="2134158" y="1062443"/>
            <a:ext cx="332105" cy="408940"/>
          </a:xfrm>
          <a:custGeom>
            <a:avLst/>
            <a:gdLst/>
            <a:ahLst/>
            <a:cxnLst/>
            <a:rect l="l" t="t" r="r" b="b"/>
            <a:pathLst>
              <a:path w="332105" h="408940">
                <a:moveTo>
                  <a:pt x="331901" y="312420"/>
                </a:moveTo>
                <a:lnTo>
                  <a:pt x="112179" y="312420"/>
                </a:lnTo>
                <a:lnTo>
                  <a:pt x="112179" y="247650"/>
                </a:lnTo>
                <a:lnTo>
                  <a:pt x="308521" y="247650"/>
                </a:lnTo>
                <a:lnTo>
                  <a:pt x="308521" y="158750"/>
                </a:lnTo>
                <a:lnTo>
                  <a:pt x="112179" y="158750"/>
                </a:lnTo>
                <a:lnTo>
                  <a:pt x="112179" y="96520"/>
                </a:lnTo>
                <a:lnTo>
                  <a:pt x="328980" y="96520"/>
                </a:lnTo>
                <a:lnTo>
                  <a:pt x="328980" y="0"/>
                </a:lnTo>
                <a:lnTo>
                  <a:pt x="0" y="0"/>
                </a:lnTo>
                <a:lnTo>
                  <a:pt x="0" y="96520"/>
                </a:lnTo>
                <a:lnTo>
                  <a:pt x="0" y="158750"/>
                </a:lnTo>
                <a:lnTo>
                  <a:pt x="0" y="247650"/>
                </a:lnTo>
                <a:lnTo>
                  <a:pt x="0" y="312420"/>
                </a:lnTo>
                <a:lnTo>
                  <a:pt x="0" y="408940"/>
                </a:lnTo>
                <a:lnTo>
                  <a:pt x="331901" y="408940"/>
                </a:lnTo>
                <a:lnTo>
                  <a:pt x="331901" y="312420"/>
                </a:lnTo>
                <a:close/>
              </a:path>
            </a:pathLst>
          </a:custGeom>
          <a:solidFill>
            <a:srgbClr val="FFFFFF"/>
          </a:solidFill>
        </p:spPr>
        <p:txBody>
          <a:bodyPr wrap="square" lIns="0" tIns="0" rIns="0" bIns="0" rtlCol="0"/>
          <a:lstStyle/>
          <a:p>
            <a:endParaRPr/>
          </a:p>
        </p:txBody>
      </p:sp>
      <p:sp>
        <p:nvSpPr>
          <p:cNvPr id="26" name="object 26"/>
          <p:cNvSpPr/>
          <p:nvPr/>
        </p:nvSpPr>
        <p:spPr>
          <a:xfrm>
            <a:off x="2523897" y="1062443"/>
            <a:ext cx="376555" cy="409575"/>
          </a:xfrm>
          <a:custGeom>
            <a:avLst/>
            <a:gdLst/>
            <a:ahLst/>
            <a:cxnLst/>
            <a:rect l="l" t="t" r="r" b="b"/>
            <a:pathLst>
              <a:path w="376555" h="409575">
                <a:moveTo>
                  <a:pt x="193420" y="0"/>
                </a:moveTo>
                <a:lnTo>
                  <a:pt x="0" y="0"/>
                </a:lnTo>
                <a:lnTo>
                  <a:pt x="0" y="409028"/>
                </a:lnTo>
                <a:lnTo>
                  <a:pt x="113360" y="409028"/>
                </a:lnTo>
                <a:lnTo>
                  <a:pt x="113360" y="285153"/>
                </a:lnTo>
                <a:lnTo>
                  <a:pt x="291522" y="285153"/>
                </a:lnTo>
                <a:lnTo>
                  <a:pt x="278726" y="266458"/>
                </a:lnTo>
                <a:lnTo>
                  <a:pt x="313322" y="246497"/>
                </a:lnTo>
                <a:lnTo>
                  <a:pt x="339866" y="218979"/>
                </a:lnTo>
                <a:lnTo>
                  <a:pt x="350817" y="196329"/>
                </a:lnTo>
                <a:lnTo>
                  <a:pt x="113360" y="196329"/>
                </a:lnTo>
                <a:lnTo>
                  <a:pt x="113360" y="98170"/>
                </a:lnTo>
                <a:lnTo>
                  <a:pt x="357110" y="98170"/>
                </a:lnTo>
                <a:lnTo>
                  <a:pt x="353742" y="85678"/>
                </a:lnTo>
                <a:lnTo>
                  <a:pt x="326644" y="44411"/>
                </a:lnTo>
                <a:lnTo>
                  <a:pt x="273177" y="11685"/>
                </a:lnTo>
                <a:lnTo>
                  <a:pt x="236747" y="2994"/>
                </a:lnTo>
                <a:lnTo>
                  <a:pt x="193420" y="0"/>
                </a:lnTo>
                <a:close/>
              </a:path>
              <a:path w="376555" h="409575">
                <a:moveTo>
                  <a:pt x="291522" y="285153"/>
                </a:moveTo>
                <a:lnTo>
                  <a:pt x="163029" y="285153"/>
                </a:lnTo>
                <a:lnTo>
                  <a:pt x="245414" y="409028"/>
                </a:lnTo>
                <a:lnTo>
                  <a:pt x="376313" y="409028"/>
                </a:lnTo>
                <a:lnTo>
                  <a:pt x="291522" y="285153"/>
                </a:lnTo>
                <a:close/>
              </a:path>
              <a:path w="376555" h="409575">
                <a:moveTo>
                  <a:pt x="357110" y="98170"/>
                </a:moveTo>
                <a:lnTo>
                  <a:pt x="187578" y="98170"/>
                </a:lnTo>
                <a:lnTo>
                  <a:pt x="213185" y="101228"/>
                </a:lnTo>
                <a:lnTo>
                  <a:pt x="232495" y="110366"/>
                </a:lnTo>
                <a:lnTo>
                  <a:pt x="244686" y="125527"/>
                </a:lnTo>
                <a:lnTo>
                  <a:pt x="248932" y="146659"/>
                </a:lnTo>
                <a:lnTo>
                  <a:pt x="248932" y="147840"/>
                </a:lnTo>
                <a:lnTo>
                  <a:pt x="244859" y="167991"/>
                </a:lnTo>
                <a:lnTo>
                  <a:pt x="233005" y="183262"/>
                </a:lnTo>
                <a:lnTo>
                  <a:pt x="213919" y="192944"/>
                </a:lnTo>
                <a:lnTo>
                  <a:pt x="188150" y="196329"/>
                </a:lnTo>
                <a:lnTo>
                  <a:pt x="350817" y="196329"/>
                </a:lnTo>
                <a:lnTo>
                  <a:pt x="356877" y="183794"/>
                </a:lnTo>
                <a:lnTo>
                  <a:pt x="362877" y="140830"/>
                </a:lnTo>
                <a:lnTo>
                  <a:pt x="362877" y="139661"/>
                </a:lnTo>
                <a:lnTo>
                  <a:pt x="360583" y="111054"/>
                </a:lnTo>
                <a:lnTo>
                  <a:pt x="357110" y="98170"/>
                </a:lnTo>
                <a:close/>
              </a:path>
            </a:pathLst>
          </a:custGeom>
          <a:solidFill>
            <a:srgbClr val="FFFFFF"/>
          </a:solidFill>
        </p:spPr>
        <p:txBody>
          <a:bodyPr wrap="square" lIns="0" tIns="0" rIns="0" bIns="0" rtlCol="0"/>
          <a:lstStyle/>
          <a:p>
            <a:endParaRPr/>
          </a:p>
        </p:txBody>
      </p:sp>
      <p:sp>
        <p:nvSpPr>
          <p:cNvPr id="27" name="object 27"/>
          <p:cNvSpPr/>
          <p:nvPr/>
        </p:nvSpPr>
        <p:spPr>
          <a:xfrm>
            <a:off x="546646" y="1817928"/>
            <a:ext cx="195580" cy="62865"/>
          </a:xfrm>
          <a:custGeom>
            <a:avLst/>
            <a:gdLst/>
            <a:ahLst/>
            <a:cxnLst/>
            <a:rect l="l" t="t" r="r" b="b"/>
            <a:pathLst>
              <a:path w="195579" h="62864">
                <a:moveTo>
                  <a:pt x="40805" y="546"/>
                </a:moveTo>
                <a:lnTo>
                  <a:pt x="0" y="546"/>
                </a:lnTo>
                <a:lnTo>
                  <a:pt x="0" y="62141"/>
                </a:lnTo>
                <a:lnTo>
                  <a:pt x="11696" y="62141"/>
                </a:lnTo>
                <a:lnTo>
                  <a:pt x="11696" y="36830"/>
                </a:lnTo>
                <a:lnTo>
                  <a:pt x="39319" y="36830"/>
                </a:lnTo>
                <a:lnTo>
                  <a:pt x="39319" y="26987"/>
                </a:lnTo>
                <a:lnTo>
                  <a:pt x="11696" y="26987"/>
                </a:lnTo>
                <a:lnTo>
                  <a:pt x="11696" y="10388"/>
                </a:lnTo>
                <a:lnTo>
                  <a:pt x="40805" y="10388"/>
                </a:lnTo>
                <a:lnTo>
                  <a:pt x="40805" y="546"/>
                </a:lnTo>
                <a:close/>
              </a:path>
              <a:path w="195579" h="62864">
                <a:moveTo>
                  <a:pt x="118427" y="17602"/>
                </a:moveTo>
                <a:lnTo>
                  <a:pt x="116979" y="10020"/>
                </a:lnTo>
                <a:lnTo>
                  <a:pt x="116827" y="9283"/>
                </a:lnTo>
                <a:lnTo>
                  <a:pt x="110388" y="1866"/>
                </a:lnTo>
                <a:lnTo>
                  <a:pt x="106565" y="889"/>
                </a:lnTo>
                <a:lnTo>
                  <a:pt x="106565" y="20815"/>
                </a:lnTo>
                <a:lnTo>
                  <a:pt x="106565" y="41440"/>
                </a:lnTo>
                <a:lnTo>
                  <a:pt x="105841" y="47586"/>
                </a:lnTo>
                <a:lnTo>
                  <a:pt x="102958" y="51650"/>
                </a:lnTo>
                <a:lnTo>
                  <a:pt x="98602" y="52666"/>
                </a:lnTo>
                <a:lnTo>
                  <a:pt x="83781" y="52666"/>
                </a:lnTo>
                <a:lnTo>
                  <a:pt x="79209" y="51752"/>
                </a:lnTo>
                <a:lnTo>
                  <a:pt x="76123" y="48158"/>
                </a:lnTo>
                <a:lnTo>
                  <a:pt x="75336" y="42837"/>
                </a:lnTo>
                <a:lnTo>
                  <a:pt x="75463" y="20815"/>
                </a:lnTo>
                <a:lnTo>
                  <a:pt x="75996" y="15062"/>
                </a:lnTo>
                <a:lnTo>
                  <a:pt x="78651" y="11036"/>
                </a:lnTo>
                <a:lnTo>
                  <a:pt x="83235" y="10020"/>
                </a:lnTo>
                <a:lnTo>
                  <a:pt x="98679" y="10020"/>
                </a:lnTo>
                <a:lnTo>
                  <a:pt x="103149" y="10960"/>
                </a:lnTo>
                <a:lnTo>
                  <a:pt x="105879" y="14719"/>
                </a:lnTo>
                <a:lnTo>
                  <a:pt x="106565" y="20815"/>
                </a:lnTo>
                <a:lnTo>
                  <a:pt x="106565" y="889"/>
                </a:lnTo>
                <a:lnTo>
                  <a:pt x="103174" y="0"/>
                </a:lnTo>
                <a:lnTo>
                  <a:pt x="79413" y="0"/>
                </a:lnTo>
                <a:lnTo>
                  <a:pt x="63474" y="45631"/>
                </a:lnTo>
                <a:lnTo>
                  <a:pt x="65100" y="53619"/>
                </a:lnTo>
                <a:lnTo>
                  <a:pt x="71666" y="60871"/>
                </a:lnTo>
                <a:lnTo>
                  <a:pt x="78905" y="62674"/>
                </a:lnTo>
                <a:lnTo>
                  <a:pt x="102527" y="62674"/>
                </a:lnTo>
                <a:lnTo>
                  <a:pt x="110350" y="60845"/>
                </a:lnTo>
                <a:lnTo>
                  <a:pt x="113588" y="57175"/>
                </a:lnTo>
                <a:lnTo>
                  <a:pt x="115709" y="53441"/>
                </a:lnTo>
                <a:lnTo>
                  <a:pt x="115912" y="52666"/>
                </a:lnTo>
                <a:lnTo>
                  <a:pt x="117221" y="47752"/>
                </a:lnTo>
                <a:lnTo>
                  <a:pt x="118135" y="40106"/>
                </a:lnTo>
                <a:lnTo>
                  <a:pt x="118338" y="33312"/>
                </a:lnTo>
                <a:lnTo>
                  <a:pt x="118427" y="17602"/>
                </a:lnTo>
                <a:close/>
              </a:path>
              <a:path w="195579" h="62864">
                <a:moveTo>
                  <a:pt x="195110" y="11836"/>
                </a:moveTo>
                <a:lnTo>
                  <a:pt x="194665" y="10388"/>
                </a:lnTo>
                <a:lnTo>
                  <a:pt x="193675" y="7086"/>
                </a:lnTo>
                <a:lnTo>
                  <a:pt x="187947" y="1854"/>
                </a:lnTo>
                <a:lnTo>
                  <a:pt x="183235" y="660"/>
                </a:lnTo>
                <a:lnTo>
                  <a:pt x="183235" y="16421"/>
                </a:lnTo>
                <a:lnTo>
                  <a:pt x="183235" y="25107"/>
                </a:lnTo>
                <a:lnTo>
                  <a:pt x="182575" y="27965"/>
                </a:lnTo>
                <a:lnTo>
                  <a:pt x="179959" y="30835"/>
                </a:lnTo>
                <a:lnTo>
                  <a:pt x="177304" y="31546"/>
                </a:lnTo>
                <a:lnTo>
                  <a:pt x="156514" y="31546"/>
                </a:lnTo>
                <a:lnTo>
                  <a:pt x="156514" y="10388"/>
                </a:lnTo>
                <a:lnTo>
                  <a:pt x="177939" y="10388"/>
                </a:lnTo>
                <a:lnTo>
                  <a:pt x="180403" y="11023"/>
                </a:lnTo>
                <a:lnTo>
                  <a:pt x="182676" y="13576"/>
                </a:lnTo>
                <a:lnTo>
                  <a:pt x="183235" y="16421"/>
                </a:lnTo>
                <a:lnTo>
                  <a:pt x="183235" y="660"/>
                </a:lnTo>
                <a:lnTo>
                  <a:pt x="182740" y="533"/>
                </a:lnTo>
                <a:lnTo>
                  <a:pt x="144830" y="533"/>
                </a:lnTo>
                <a:lnTo>
                  <a:pt x="144830" y="62141"/>
                </a:lnTo>
                <a:lnTo>
                  <a:pt x="156514" y="62141"/>
                </a:lnTo>
                <a:lnTo>
                  <a:pt x="156514" y="41376"/>
                </a:lnTo>
                <a:lnTo>
                  <a:pt x="179616" y="41376"/>
                </a:lnTo>
                <a:lnTo>
                  <a:pt x="182740" y="44564"/>
                </a:lnTo>
                <a:lnTo>
                  <a:pt x="182740" y="62141"/>
                </a:lnTo>
                <a:lnTo>
                  <a:pt x="194424" y="62141"/>
                </a:lnTo>
                <a:lnTo>
                  <a:pt x="194424" y="41376"/>
                </a:lnTo>
                <a:lnTo>
                  <a:pt x="194424" y="41008"/>
                </a:lnTo>
                <a:lnTo>
                  <a:pt x="191008" y="37020"/>
                </a:lnTo>
                <a:lnTo>
                  <a:pt x="184188" y="36601"/>
                </a:lnTo>
                <a:lnTo>
                  <a:pt x="184188" y="36195"/>
                </a:lnTo>
                <a:lnTo>
                  <a:pt x="188595" y="35318"/>
                </a:lnTo>
                <a:lnTo>
                  <a:pt x="191528" y="33743"/>
                </a:lnTo>
                <a:lnTo>
                  <a:pt x="192900" y="31546"/>
                </a:lnTo>
                <a:lnTo>
                  <a:pt x="194386" y="29171"/>
                </a:lnTo>
                <a:lnTo>
                  <a:pt x="195072" y="25107"/>
                </a:lnTo>
                <a:lnTo>
                  <a:pt x="195110" y="11836"/>
                </a:lnTo>
                <a:close/>
              </a:path>
            </a:pathLst>
          </a:custGeom>
          <a:solidFill>
            <a:srgbClr val="FFFFFF"/>
          </a:solidFill>
        </p:spPr>
        <p:txBody>
          <a:bodyPr wrap="square" lIns="0" tIns="0" rIns="0" bIns="0" rtlCol="0"/>
          <a:lstStyle/>
          <a:p>
            <a:endParaRPr/>
          </a:p>
        </p:txBody>
      </p:sp>
      <p:sp>
        <p:nvSpPr>
          <p:cNvPr id="28" name="object 28"/>
          <p:cNvSpPr/>
          <p:nvPr/>
        </p:nvSpPr>
        <p:spPr>
          <a:xfrm>
            <a:off x="811123" y="1817928"/>
            <a:ext cx="462915" cy="62865"/>
          </a:xfrm>
          <a:custGeom>
            <a:avLst/>
            <a:gdLst/>
            <a:ahLst/>
            <a:cxnLst/>
            <a:rect l="l" t="t" r="r" b="b"/>
            <a:pathLst>
              <a:path w="462915" h="62864">
                <a:moveTo>
                  <a:pt x="40563" y="51663"/>
                </a:moveTo>
                <a:lnTo>
                  <a:pt x="11684" y="51663"/>
                </a:lnTo>
                <a:lnTo>
                  <a:pt x="11684" y="533"/>
                </a:lnTo>
                <a:lnTo>
                  <a:pt x="0" y="533"/>
                </a:lnTo>
                <a:lnTo>
                  <a:pt x="0" y="62141"/>
                </a:lnTo>
                <a:lnTo>
                  <a:pt x="40563" y="62141"/>
                </a:lnTo>
                <a:lnTo>
                  <a:pt x="40563" y="51663"/>
                </a:lnTo>
                <a:close/>
              </a:path>
              <a:path w="462915" h="62864">
                <a:moveTo>
                  <a:pt x="118287" y="62141"/>
                </a:moveTo>
                <a:lnTo>
                  <a:pt x="114300" y="50330"/>
                </a:lnTo>
                <a:lnTo>
                  <a:pt x="111379" y="41706"/>
                </a:lnTo>
                <a:lnTo>
                  <a:pt x="100558" y="9626"/>
                </a:lnTo>
                <a:lnTo>
                  <a:pt x="99517" y="6540"/>
                </a:lnTo>
                <a:lnTo>
                  <a:pt x="99517" y="41706"/>
                </a:lnTo>
                <a:lnTo>
                  <a:pt x="78397" y="41706"/>
                </a:lnTo>
                <a:lnTo>
                  <a:pt x="88874" y="9626"/>
                </a:lnTo>
                <a:lnTo>
                  <a:pt x="99517" y="41706"/>
                </a:lnTo>
                <a:lnTo>
                  <a:pt x="99517" y="6540"/>
                </a:lnTo>
                <a:lnTo>
                  <a:pt x="97497" y="546"/>
                </a:lnTo>
                <a:lnTo>
                  <a:pt x="79946" y="546"/>
                </a:lnTo>
                <a:lnTo>
                  <a:pt x="59448" y="62141"/>
                </a:lnTo>
                <a:lnTo>
                  <a:pt x="71818" y="62141"/>
                </a:lnTo>
                <a:lnTo>
                  <a:pt x="75641" y="50330"/>
                </a:lnTo>
                <a:lnTo>
                  <a:pt x="102235" y="50330"/>
                </a:lnTo>
                <a:lnTo>
                  <a:pt x="106159" y="62141"/>
                </a:lnTo>
                <a:lnTo>
                  <a:pt x="118287" y="62141"/>
                </a:lnTo>
                <a:close/>
              </a:path>
              <a:path w="462915" h="62864">
                <a:moveTo>
                  <a:pt x="189306" y="36588"/>
                </a:moveTo>
                <a:lnTo>
                  <a:pt x="187960" y="32207"/>
                </a:lnTo>
                <a:lnTo>
                  <a:pt x="182562" y="28003"/>
                </a:lnTo>
                <a:lnTo>
                  <a:pt x="176644" y="26695"/>
                </a:lnTo>
                <a:lnTo>
                  <a:pt x="159702" y="25755"/>
                </a:lnTo>
                <a:lnTo>
                  <a:pt x="155130" y="25146"/>
                </a:lnTo>
                <a:lnTo>
                  <a:pt x="152361" y="23583"/>
                </a:lnTo>
                <a:lnTo>
                  <a:pt x="151663" y="21259"/>
                </a:lnTo>
                <a:lnTo>
                  <a:pt x="151663" y="14097"/>
                </a:lnTo>
                <a:lnTo>
                  <a:pt x="152527" y="11950"/>
                </a:lnTo>
                <a:lnTo>
                  <a:pt x="155917" y="9893"/>
                </a:lnTo>
                <a:lnTo>
                  <a:pt x="159524" y="9398"/>
                </a:lnTo>
                <a:lnTo>
                  <a:pt x="169760" y="9398"/>
                </a:lnTo>
                <a:lnTo>
                  <a:pt x="172732" y="9829"/>
                </a:lnTo>
                <a:lnTo>
                  <a:pt x="175260" y="11620"/>
                </a:lnTo>
                <a:lnTo>
                  <a:pt x="176047" y="13779"/>
                </a:lnTo>
                <a:lnTo>
                  <a:pt x="176403" y="18503"/>
                </a:lnTo>
                <a:lnTo>
                  <a:pt x="187820" y="18503"/>
                </a:lnTo>
                <a:lnTo>
                  <a:pt x="187820" y="9779"/>
                </a:lnTo>
                <a:lnTo>
                  <a:pt x="186207" y="5499"/>
                </a:lnTo>
                <a:lnTo>
                  <a:pt x="179768" y="1104"/>
                </a:lnTo>
                <a:lnTo>
                  <a:pt x="173532" y="0"/>
                </a:lnTo>
                <a:lnTo>
                  <a:pt x="154482" y="0"/>
                </a:lnTo>
                <a:lnTo>
                  <a:pt x="147967" y="1193"/>
                </a:lnTo>
                <a:lnTo>
                  <a:pt x="141439" y="5981"/>
                </a:lnTo>
                <a:lnTo>
                  <a:pt x="139801" y="10769"/>
                </a:lnTo>
                <a:lnTo>
                  <a:pt x="139801" y="25019"/>
                </a:lnTo>
                <a:lnTo>
                  <a:pt x="141160" y="29591"/>
                </a:lnTo>
                <a:lnTo>
                  <a:pt x="146570" y="33870"/>
                </a:lnTo>
                <a:lnTo>
                  <a:pt x="152793" y="35217"/>
                </a:lnTo>
                <a:lnTo>
                  <a:pt x="172643" y="36410"/>
                </a:lnTo>
                <a:lnTo>
                  <a:pt x="175006" y="37007"/>
                </a:lnTo>
                <a:lnTo>
                  <a:pt x="177203" y="38950"/>
                </a:lnTo>
                <a:lnTo>
                  <a:pt x="177749" y="40932"/>
                </a:lnTo>
                <a:lnTo>
                  <a:pt x="177749" y="47942"/>
                </a:lnTo>
                <a:lnTo>
                  <a:pt x="177038" y="50520"/>
                </a:lnTo>
                <a:lnTo>
                  <a:pt x="174129" y="52743"/>
                </a:lnTo>
                <a:lnTo>
                  <a:pt x="170802" y="53301"/>
                </a:lnTo>
                <a:lnTo>
                  <a:pt x="158864" y="53301"/>
                </a:lnTo>
                <a:lnTo>
                  <a:pt x="154749" y="52819"/>
                </a:lnTo>
                <a:lnTo>
                  <a:pt x="151739" y="50888"/>
                </a:lnTo>
                <a:lnTo>
                  <a:pt x="150990" y="48260"/>
                </a:lnTo>
                <a:lnTo>
                  <a:pt x="150952" y="42646"/>
                </a:lnTo>
                <a:lnTo>
                  <a:pt x="139573" y="42646"/>
                </a:lnTo>
                <a:lnTo>
                  <a:pt x="139623" y="52057"/>
                </a:lnTo>
                <a:lnTo>
                  <a:pt x="141198" y="56819"/>
                </a:lnTo>
                <a:lnTo>
                  <a:pt x="147561" y="61506"/>
                </a:lnTo>
                <a:lnTo>
                  <a:pt x="153987" y="62687"/>
                </a:lnTo>
                <a:lnTo>
                  <a:pt x="174447" y="62687"/>
                </a:lnTo>
                <a:lnTo>
                  <a:pt x="181406" y="61493"/>
                </a:lnTo>
                <a:lnTo>
                  <a:pt x="187731" y="56705"/>
                </a:lnTo>
                <a:lnTo>
                  <a:pt x="189306" y="51409"/>
                </a:lnTo>
                <a:lnTo>
                  <a:pt x="189306" y="36588"/>
                </a:lnTo>
                <a:close/>
              </a:path>
              <a:path w="462915" h="62864">
                <a:moveTo>
                  <a:pt x="258876" y="533"/>
                </a:moveTo>
                <a:lnTo>
                  <a:pt x="210997" y="533"/>
                </a:lnTo>
                <a:lnTo>
                  <a:pt x="210997" y="11010"/>
                </a:lnTo>
                <a:lnTo>
                  <a:pt x="228777" y="11010"/>
                </a:lnTo>
                <a:lnTo>
                  <a:pt x="228777" y="62141"/>
                </a:lnTo>
                <a:lnTo>
                  <a:pt x="240461" y="62141"/>
                </a:lnTo>
                <a:lnTo>
                  <a:pt x="240461" y="11010"/>
                </a:lnTo>
                <a:lnTo>
                  <a:pt x="258876" y="11010"/>
                </a:lnTo>
                <a:lnTo>
                  <a:pt x="258876" y="533"/>
                </a:lnTo>
                <a:close/>
              </a:path>
              <a:path w="462915" h="62864">
                <a:moveTo>
                  <a:pt x="294970" y="533"/>
                </a:moveTo>
                <a:lnTo>
                  <a:pt x="283273" y="533"/>
                </a:lnTo>
                <a:lnTo>
                  <a:pt x="283273" y="62141"/>
                </a:lnTo>
                <a:lnTo>
                  <a:pt x="294970" y="62141"/>
                </a:lnTo>
                <a:lnTo>
                  <a:pt x="294970" y="533"/>
                </a:lnTo>
                <a:close/>
              </a:path>
              <a:path w="462915" h="62864">
                <a:moveTo>
                  <a:pt x="381533" y="533"/>
                </a:moveTo>
                <a:lnTo>
                  <a:pt x="369836" y="533"/>
                </a:lnTo>
                <a:lnTo>
                  <a:pt x="369836" y="36017"/>
                </a:lnTo>
                <a:lnTo>
                  <a:pt x="369938" y="43942"/>
                </a:lnTo>
                <a:lnTo>
                  <a:pt x="370205" y="51892"/>
                </a:lnTo>
                <a:lnTo>
                  <a:pt x="369798" y="51892"/>
                </a:lnTo>
                <a:lnTo>
                  <a:pt x="361594" y="34531"/>
                </a:lnTo>
                <a:lnTo>
                  <a:pt x="344170" y="533"/>
                </a:lnTo>
                <a:lnTo>
                  <a:pt x="324358" y="533"/>
                </a:lnTo>
                <a:lnTo>
                  <a:pt x="324358" y="62141"/>
                </a:lnTo>
                <a:lnTo>
                  <a:pt x="336042" y="62141"/>
                </a:lnTo>
                <a:lnTo>
                  <a:pt x="336042" y="26809"/>
                </a:lnTo>
                <a:lnTo>
                  <a:pt x="335953" y="18719"/>
                </a:lnTo>
                <a:lnTo>
                  <a:pt x="335635" y="10655"/>
                </a:lnTo>
                <a:lnTo>
                  <a:pt x="336092" y="10655"/>
                </a:lnTo>
                <a:lnTo>
                  <a:pt x="343242" y="26644"/>
                </a:lnTo>
                <a:lnTo>
                  <a:pt x="361721" y="62141"/>
                </a:lnTo>
                <a:lnTo>
                  <a:pt x="381533" y="62141"/>
                </a:lnTo>
                <a:lnTo>
                  <a:pt x="381533" y="533"/>
                </a:lnTo>
                <a:close/>
              </a:path>
              <a:path w="462915" h="62864">
                <a:moveTo>
                  <a:pt x="462381" y="41605"/>
                </a:moveTo>
                <a:lnTo>
                  <a:pt x="462191" y="29375"/>
                </a:lnTo>
                <a:lnTo>
                  <a:pt x="435076" y="29375"/>
                </a:lnTo>
                <a:lnTo>
                  <a:pt x="435076" y="37998"/>
                </a:lnTo>
                <a:lnTo>
                  <a:pt x="450557" y="37998"/>
                </a:lnTo>
                <a:lnTo>
                  <a:pt x="450507" y="45796"/>
                </a:lnTo>
                <a:lnTo>
                  <a:pt x="449643" y="49123"/>
                </a:lnTo>
                <a:lnTo>
                  <a:pt x="446189" y="51955"/>
                </a:lnTo>
                <a:lnTo>
                  <a:pt x="442125" y="52666"/>
                </a:lnTo>
                <a:lnTo>
                  <a:pt x="429196" y="52666"/>
                </a:lnTo>
                <a:lnTo>
                  <a:pt x="425018" y="51841"/>
                </a:lnTo>
                <a:lnTo>
                  <a:pt x="421411" y="48488"/>
                </a:lnTo>
                <a:lnTo>
                  <a:pt x="420497" y="44602"/>
                </a:lnTo>
                <a:lnTo>
                  <a:pt x="420458" y="18186"/>
                </a:lnTo>
                <a:lnTo>
                  <a:pt x="421360" y="14236"/>
                </a:lnTo>
                <a:lnTo>
                  <a:pt x="425005" y="10858"/>
                </a:lnTo>
                <a:lnTo>
                  <a:pt x="429310" y="10020"/>
                </a:lnTo>
                <a:lnTo>
                  <a:pt x="442290" y="10020"/>
                </a:lnTo>
                <a:lnTo>
                  <a:pt x="446189" y="10502"/>
                </a:lnTo>
                <a:lnTo>
                  <a:pt x="449275" y="12471"/>
                </a:lnTo>
                <a:lnTo>
                  <a:pt x="450164" y="14973"/>
                </a:lnTo>
                <a:lnTo>
                  <a:pt x="450367" y="18999"/>
                </a:lnTo>
                <a:lnTo>
                  <a:pt x="462191" y="18999"/>
                </a:lnTo>
                <a:lnTo>
                  <a:pt x="462191" y="10998"/>
                </a:lnTo>
                <a:lnTo>
                  <a:pt x="460603" y="5829"/>
                </a:lnTo>
                <a:lnTo>
                  <a:pt x="454228" y="1168"/>
                </a:lnTo>
                <a:lnTo>
                  <a:pt x="447154" y="12"/>
                </a:lnTo>
                <a:lnTo>
                  <a:pt x="427837" y="12"/>
                </a:lnTo>
                <a:lnTo>
                  <a:pt x="408546" y="36550"/>
                </a:lnTo>
                <a:lnTo>
                  <a:pt x="408546" y="47117"/>
                </a:lnTo>
                <a:lnTo>
                  <a:pt x="410273" y="54114"/>
                </a:lnTo>
                <a:lnTo>
                  <a:pt x="417195" y="60960"/>
                </a:lnTo>
                <a:lnTo>
                  <a:pt x="424256" y="62687"/>
                </a:lnTo>
                <a:lnTo>
                  <a:pt x="446506" y="62687"/>
                </a:lnTo>
                <a:lnTo>
                  <a:pt x="453999" y="61404"/>
                </a:lnTo>
                <a:lnTo>
                  <a:pt x="460705" y="56248"/>
                </a:lnTo>
                <a:lnTo>
                  <a:pt x="462381" y="50507"/>
                </a:lnTo>
                <a:lnTo>
                  <a:pt x="462381" y="41605"/>
                </a:lnTo>
                <a:close/>
              </a:path>
            </a:pathLst>
          </a:custGeom>
          <a:solidFill>
            <a:srgbClr val="FFFFFF"/>
          </a:solidFill>
        </p:spPr>
        <p:txBody>
          <a:bodyPr wrap="square" lIns="0" tIns="0" rIns="0" bIns="0" rtlCol="0"/>
          <a:lstStyle/>
          <a:p>
            <a:endParaRPr/>
          </a:p>
        </p:txBody>
      </p:sp>
      <p:sp>
        <p:nvSpPr>
          <p:cNvPr id="29" name="object 29"/>
          <p:cNvSpPr/>
          <p:nvPr/>
        </p:nvSpPr>
        <p:spPr>
          <a:xfrm>
            <a:off x="1341793" y="1818461"/>
            <a:ext cx="421640" cy="62230"/>
          </a:xfrm>
          <a:custGeom>
            <a:avLst/>
            <a:gdLst/>
            <a:ahLst/>
            <a:cxnLst/>
            <a:rect l="l" t="t" r="r" b="b"/>
            <a:pathLst>
              <a:path w="421639" h="62230">
                <a:moveTo>
                  <a:pt x="50126" y="35902"/>
                </a:moveTo>
                <a:lnTo>
                  <a:pt x="49123" y="34493"/>
                </a:lnTo>
                <a:lnTo>
                  <a:pt x="46609" y="31013"/>
                </a:lnTo>
                <a:lnTo>
                  <a:pt x="39573" y="29933"/>
                </a:lnTo>
                <a:lnTo>
                  <a:pt x="39573" y="29692"/>
                </a:lnTo>
                <a:lnTo>
                  <a:pt x="45618" y="28346"/>
                </a:lnTo>
                <a:lnTo>
                  <a:pt x="47294" y="25869"/>
                </a:lnTo>
                <a:lnTo>
                  <a:pt x="48653" y="23863"/>
                </a:lnTo>
                <a:lnTo>
                  <a:pt x="48628" y="9855"/>
                </a:lnTo>
                <a:lnTo>
                  <a:pt x="47358" y="5689"/>
                </a:lnTo>
                <a:lnTo>
                  <a:pt x="42214" y="1143"/>
                </a:lnTo>
                <a:lnTo>
                  <a:pt x="38265" y="215"/>
                </a:lnTo>
                <a:lnTo>
                  <a:pt x="38265" y="39230"/>
                </a:lnTo>
                <a:lnTo>
                  <a:pt x="38265" y="46545"/>
                </a:lnTo>
                <a:lnTo>
                  <a:pt x="37642" y="48882"/>
                </a:lnTo>
                <a:lnTo>
                  <a:pt x="35140" y="51117"/>
                </a:lnTo>
                <a:lnTo>
                  <a:pt x="32550" y="51676"/>
                </a:lnTo>
                <a:lnTo>
                  <a:pt x="28613" y="51676"/>
                </a:lnTo>
                <a:lnTo>
                  <a:pt x="24498" y="51765"/>
                </a:lnTo>
                <a:lnTo>
                  <a:pt x="11684" y="51765"/>
                </a:lnTo>
                <a:lnTo>
                  <a:pt x="11684" y="34493"/>
                </a:lnTo>
                <a:lnTo>
                  <a:pt x="31762" y="34493"/>
                </a:lnTo>
                <a:lnTo>
                  <a:pt x="35001" y="34963"/>
                </a:lnTo>
                <a:lnTo>
                  <a:pt x="37617" y="36893"/>
                </a:lnTo>
                <a:lnTo>
                  <a:pt x="38265" y="39230"/>
                </a:lnTo>
                <a:lnTo>
                  <a:pt x="38265" y="215"/>
                </a:lnTo>
                <a:lnTo>
                  <a:pt x="37376" y="0"/>
                </a:lnTo>
                <a:lnTo>
                  <a:pt x="36766" y="0"/>
                </a:lnTo>
                <a:lnTo>
                  <a:pt x="36766" y="12319"/>
                </a:lnTo>
                <a:lnTo>
                  <a:pt x="36766" y="20955"/>
                </a:lnTo>
                <a:lnTo>
                  <a:pt x="36131" y="23317"/>
                </a:lnTo>
                <a:lnTo>
                  <a:pt x="33578" y="25349"/>
                </a:lnTo>
                <a:lnTo>
                  <a:pt x="30619" y="25869"/>
                </a:lnTo>
                <a:lnTo>
                  <a:pt x="11684" y="25869"/>
                </a:lnTo>
                <a:lnTo>
                  <a:pt x="11684" y="9855"/>
                </a:lnTo>
                <a:lnTo>
                  <a:pt x="33985" y="9855"/>
                </a:lnTo>
                <a:lnTo>
                  <a:pt x="36766" y="12319"/>
                </a:lnTo>
                <a:lnTo>
                  <a:pt x="36766" y="0"/>
                </a:lnTo>
                <a:lnTo>
                  <a:pt x="0" y="0"/>
                </a:lnTo>
                <a:lnTo>
                  <a:pt x="0" y="61607"/>
                </a:lnTo>
                <a:lnTo>
                  <a:pt x="38646" y="61607"/>
                </a:lnTo>
                <a:lnTo>
                  <a:pt x="43357" y="60350"/>
                </a:lnTo>
                <a:lnTo>
                  <a:pt x="48780" y="55283"/>
                </a:lnTo>
                <a:lnTo>
                  <a:pt x="49860" y="51765"/>
                </a:lnTo>
                <a:lnTo>
                  <a:pt x="50063" y="51117"/>
                </a:lnTo>
                <a:lnTo>
                  <a:pt x="50126" y="35902"/>
                </a:lnTo>
                <a:close/>
              </a:path>
              <a:path w="421639" h="62230">
                <a:moveTo>
                  <a:pt x="118313" y="51777"/>
                </a:moveTo>
                <a:lnTo>
                  <a:pt x="87579" y="51777"/>
                </a:lnTo>
                <a:lnTo>
                  <a:pt x="87579" y="34366"/>
                </a:lnTo>
                <a:lnTo>
                  <a:pt x="116459" y="34366"/>
                </a:lnTo>
                <a:lnTo>
                  <a:pt x="116459" y="25742"/>
                </a:lnTo>
                <a:lnTo>
                  <a:pt x="87579" y="25742"/>
                </a:lnTo>
                <a:lnTo>
                  <a:pt x="87579" y="9855"/>
                </a:lnTo>
                <a:lnTo>
                  <a:pt x="118046" y="9855"/>
                </a:lnTo>
                <a:lnTo>
                  <a:pt x="118046" y="12"/>
                </a:lnTo>
                <a:lnTo>
                  <a:pt x="75882" y="12"/>
                </a:lnTo>
                <a:lnTo>
                  <a:pt x="75882" y="61607"/>
                </a:lnTo>
                <a:lnTo>
                  <a:pt x="118313" y="61607"/>
                </a:lnTo>
                <a:lnTo>
                  <a:pt x="118313" y="51777"/>
                </a:lnTo>
                <a:close/>
              </a:path>
              <a:path w="421639" h="62230">
                <a:moveTo>
                  <a:pt x="198843" y="61607"/>
                </a:moveTo>
                <a:lnTo>
                  <a:pt x="194843" y="49796"/>
                </a:lnTo>
                <a:lnTo>
                  <a:pt x="191935" y="41173"/>
                </a:lnTo>
                <a:lnTo>
                  <a:pt x="181089" y="9093"/>
                </a:lnTo>
                <a:lnTo>
                  <a:pt x="180073" y="6083"/>
                </a:lnTo>
                <a:lnTo>
                  <a:pt x="180073" y="41173"/>
                </a:lnTo>
                <a:lnTo>
                  <a:pt x="158940" y="41173"/>
                </a:lnTo>
                <a:lnTo>
                  <a:pt x="169405" y="9093"/>
                </a:lnTo>
                <a:lnTo>
                  <a:pt x="180073" y="41173"/>
                </a:lnTo>
                <a:lnTo>
                  <a:pt x="180073" y="6083"/>
                </a:lnTo>
                <a:lnTo>
                  <a:pt x="178028" y="12"/>
                </a:lnTo>
                <a:lnTo>
                  <a:pt x="160489" y="12"/>
                </a:lnTo>
                <a:lnTo>
                  <a:pt x="139992" y="61607"/>
                </a:lnTo>
                <a:lnTo>
                  <a:pt x="152361" y="61607"/>
                </a:lnTo>
                <a:lnTo>
                  <a:pt x="156197" y="49796"/>
                </a:lnTo>
                <a:lnTo>
                  <a:pt x="182778" y="49796"/>
                </a:lnTo>
                <a:lnTo>
                  <a:pt x="186702" y="61607"/>
                </a:lnTo>
                <a:lnTo>
                  <a:pt x="198843" y="61607"/>
                </a:lnTo>
                <a:close/>
              </a:path>
              <a:path w="421639" h="62230">
                <a:moveTo>
                  <a:pt x="273964" y="0"/>
                </a:moveTo>
                <a:lnTo>
                  <a:pt x="262267" y="0"/>
                </a:lnTo>
                <a:lnTo>
                  <a:pt x="262267" y="46024"/>
                </a:lnTo>
                <a:lnTo>
                  <a:pt x="261467" y="49047"/>
                </a:lnTo>
                <a:lnTo>
                  <a:pt x="258318" y="51511"/>
                </a:lnTo>
                <a:lnTo>
                  <a:pt x="254444" y="52120"/>
                </a:lnTo>
                <a:lnTo>
                  <a:pt x="242265" y="52120"/>
                </a:lnTo>
                <a:lnTo>
                  <a:pt x="238442" y="51511"/>
                </a:lnTo>
                <a:lnTo>
                  <a:pt x="235204" y="49072"/>
                </a:lnTo>
                <a:lnTo>
                  <a:pt x="234391" y="46202"/>
                </a:lnTo>
                <a:lnTo>
                  <a:pt x="234391" y="0"/>
                </a:lnTo>
                <a:lnTo>
                  <a:pt x="222694" y="0"/>
                </a:lnTo>
                <a:lnTo>
                  <a:pt x="222694" y="50076"/>
                </a:lnTo>
                <a:lnTo>
                  <a:pt x="224370" y="55600"/>
                </a:lnTo>
                <a:lnTo>
                  <a:pt x="231038" y="60833"/>
                </a:lnTo>
                <a:lnTo>
                  <a:pt x="238086" y="62153"/>
                </a:lnTo>
                <a:lnTo>
                  <a:pt x="258991" y="62153"/>
                </a:lnTo>
                <a:lnTo>
                  <a:pt x="265722" y="60769"/>
                </a:lnTo>
                <a:lnTo>
                  <a:pt x="272313" y="55232"/>
                </a:lnTo>
                <a:lnTo>
                  <a:pt x="273964" y="49555"/>
                </a:lnTo>
                <a:lnTo>
                  <a:pt x="273964" y="0"/>
                </a:lnTo>
                <a:close/>
              </a:path>
              <a:path w="421639" h="62230">
                <a:moveTo>
                  <a:pt x="346202" y="0"/>
                </a:moveTo>
                <a:lnTo>
                  <a:pt x="298310" y="0"/>
                </a:lnTo>
                <a:lnTo>
                  <a:pt x="298310" y="10477"/>
                </a:lnTo>
                <a:lnTo>
                  <a:pt x="316103" y="10477"/>
                </a:lnTo>
                <a:lnTo>
                  <a:pt x="316103" y="61607"/>
                </a:lnTo>
                <a:lnTo>
                  <a:pt x="327787" y="61607"/>
                </a:lnTo>
                <a:lnTo>
                  <a:pt x="327787" y="10477"/>
                </a:lnTo>
                <a:lnTo>
                  <a:pt x="346202" y="10477"/>
                </a:lnTo>
                <a:lnTo>
                  <a:pt x="346202" y="0"/>
                </a:lnTo>
                <a:close/>
              </a:path>
              <a:path w="421639" h="62230">
                <a:moveTo>
                  <a:pt x="421627" y="0"/>
                </a:moveTo>
                <a:lnTo>
                  <a:pt x="407911" y="0"/>
                </a:lnTo>
                <a:lnTo>
                  <a:pt x="398513" y="16256"/>
                </a:lnTo>
                <a:lnTo>
                  <a:pt x="393242" y="26225"/>
                </a:lnTo>
                <a:lnTo>
                  <a:pt x="392925" y="26225"/>
                </a:lnTo>
                <a:lnTo>
                  <a:pt x="389128" y="18821"/>
                </a:lnTo>
                <a:lnTo>
                  <a:pt x="378434" y="0"/>
                </a:lnTo>
                <a:lnTo>
                  <a:pt x="364896" y="0"/>
                </a:lnTo>
                <a:lnTo>
                  <a:pt x="387096" y="38100"/>
                </a:lnTo>
                <a:lnTo>
                  <a:pt x="387096" y="61607"/>
                </a:lnTo>
                <a:lnTo>
                  <a:pt x="398792" y="61607"/>
                </a:lnTo>
                <a:lnTo>
                  <a:pt x="398792" y="38100"/>
                </a:lnTo>
                <a:lnTo>
                  <a:pt x="421627" y="0"/>
                </a:lnTo>
                <a:close/>
              </a:path>
            </a:pathLst>
          </a:custGeom>
          <a:solidFill>
            <a:srgbClr val="FFFFFF"/>
          </a:solidFill>
        </p:spPr>
        <p:txBody>
          <a:bodyPr wrap="square" lIns="0" tIns="0" rIns="0" bIns="0" rtlCol="0"/>
          <a:lstStyle/>
          <a:p>
            <a:endParaRPr/>
          </a:p>
        </p:txBody>
      </p:sp>
      <p:sp>
        <p:nvSpPr>
          <p:cNvPr id="30" name="object 30"/>
          <p:cNvSpPr/>
          <p:nvPr/>
        </p:nvSpPr>
        <p:spPr>
          <a:xfrm>
            <a:off x="1823123" y="1818461"/>
            <a:ext cx="222885" cy="62230"/>
          </a:xfrm>
          <a:custGeom>
            <a:avLst/>
            <a:gdLst/>
            <a:ahLst/>
            <a:cxnLst/>
            <a:rect l="l" t="t" r="r" b="b"/>
            <a:pathLst>
              <a:path w="222885" h="62230">
                <a:moveTo>
                  <a:pt x="58839" y="61607"/>
                </a:moveTo>
                <a:lnTo>
                  <a:pt x="54851" y="49796"/>
                </a:lnTo>
                <a:lnTo>
                  <a:pt x="51930" y="41173"/>
                </a:lnTo>
                <a:lnTo>
                  <a:pt x="41097" y="9093"/>
                </a:lnTo>
                <a:lnTo>
                  <a:pt x="40081" y="6083"/>
                </a:lnTo>
                <a:lnTo>
                  <a:pt x="40081" y="41173"/>
                </a:lnTo>
                <a:lnTo>
                  <a:pt x="18948" y="41173"/>
                </a:lnTo>
                <a:lnTo>
                  <a:pt x="29413" y="9093"/>
                </a:lnTo>
                <a:lnTo>
                  <a:pt x="40081" y="41173"/>
                </a:lnTo>
                <a:lnTo>
                  <a:pt x="40081" y="6083"/>
                </a:lnTo>
                <a:lnTo>
                  <a:pt x="38036" y="12"/>
                </a:lnTo>
                <a:lnTo>
                  <a:pt x="20497" y="12"/>
                </a:lnTo>
                <a:lnTo>
                  <a:pt x="0" y="61607"/>
                </a:lnTo>
                <a:lnTo>
                  <a:pt x="12357" y="61607"/>
                </a:lnTo>
                <a:lnTo>
                  <a:pt x="16205" y="49796"/>
                </a:lnTo>
                <a:lnTo>
                  <a:pt x="42786" y="49796"/>
                </a:lnTo>
                <a:lnTo>
                  <a:pt x="46710" y="61607"/>
                </a:lnTo>
                <a:lnTo>
                  <a:pt x="58839" y="61607"/>
                </a:lnTo>
                <a:close/>
              </a:path>
              <a:path w="222885" h="62230">
                <a:moveTo>
                  <a:pt x="139839" y="0"/>
                </a:moveTo>
                <a:lnTo>
                  <a:pt x="128143" y="0"/>
                </a:lnTo>
                <a:lnTo>
                  <a:pt x="128143" y="35483"/>
                </a:lnTo>
                <a:lnTo>
                  <a:pt x="128244" y="43408"/>
                </a:lnTo>
                <a:lnTo>
                  <a:pt x="128524" y="51358"/>
                </a:lnTo>
                <a:lnTo>
                  <a:pt x="128104" y="51358"/>
                </a:lnTo>
                <a:lnTo>
                  <a:pt x="119913" y="33997"/>
                </a:lnTo>
                <a:lnTo>
                  <a:pt x="102463" y="0"/>
                </a:lnTo>
                <a:lnTo>
                  <a:pt x="82664" y="0"/>
                </a:lnTo>
                <a:lnTo>
                  <a:pt x="82664" y="61607"/>
                </a:lnTo>
                <a:lnTo>
                  <a:pt x="94348" y="61607"/>
                </a:lnTo>
                <a:lnTo>
                  <a:pt x="94348" y="26276"/>
                </a:lnTo>
                <a:lnTo>
                  <a:pt x="94259" y="18186"/>
                </a:lnTo>
                <a:lnTo>
                  <a:pt x="93941" y="10121"/>
                </a:lnTo>
                <a:lnTo>
                  <a:pt x="94399" y="10121"/>
                </a:lnTo>
                <a:lnTo>
                  <a:pt x="101561" y="26111"/>
                </a:lnTo>
                <a:lnTo>
                  <a:pt x="120040" y="61607"/>
                </a:lnTo>
                <a:lnTo>
                  <a:pt x="139839" y="61607"/>
                </a:lnTo>
                <a:lnTo>
                  <a:pt x="139839" y="0"/>
                </a:lnTo>
                <a:close/>
              </a:path>
              <a:path w="222885" h="62230">
                <a:moveTo>
                  <a:pt x="222656" y="16002"/>
                </a:moveTo>
                <a:lnTo>
                  <a:pt x="221056" y="9855"/>
                </a:lnTo>
                <a:lnTo>
                  <a:pt x="220941" y="9398"/>
                </a:lnTo>
                <a:lnTo>
                  <a:pt x="214058" y="1879"/>
                </a:lnTo>
                <a:lnTo>
                  <a:pt x="210794" y="863"/>
                </a:lnTo>
                <a:lnTo>
                  <a:pt x="210794" y="21793"/>
                </a:lnTo>
                <a:lnTo>
                  <a:pt x="210794" y="39662"/>
                </a:lnTo>
                <a:lnTo>
                  <a:pt x="209981" y="45339"/>
                </a:lnTo>
                <a:lnTo>
                  <a:pt x="206692" y="50495"/>
                </a:lnTo>
                <a:lnTo>
                  <a:pt x="203073" y="51765"/>
                </a:lnTo>
                <a:lnTo>
                  <a:pt x="180835" y="51765"/>
                </a:lnTo>
                <a:lnTo>
                  <a:pt x="180835" y="9855"/>
                </a:lnTo>
                <a:lnTo>
                  <a:pt x="203657" y="9855"/>
                </a:lnTo>
                <a:lnTo>
                  <a:pt x="207111" y="11087"/>
                </a:lnTo>
                <a:lnTo>
                  <a:pt x="210058" y="16014"/>
                </a:lnTo>
                <a:lnTo>
                  <a:pt x="210794" y="21793"/>
                </a:lnTo>
                <a:lnTo>
                  <a:pt x="210794" y="863"/>
                </a:lnTo>
                <a:lnTo>
                  <a:pt x="208026" y="0"/>
                </a:lnTo>
                <a:lnTo>
                  <a:pt x="169151" y="0"/>
                </a:lnTo>
                <a:lnTo>
                  <a:pt x="169151" y="61607"/>
                </a:lnTo>
                <a:lnTo>
                  <a:pt x="209511" y="61607"/>
                </a:lnTo>
                <a:lnTo>
                  <a:pt x="215747" y="59423"/>
                </a:lnTo>
                <a:lnTo>
                  <a:pt x="218516" y="55054"/>
                </a:lnTo>
                <a:lnTo>
                  <a:pt x="219887" y="51765"/>
                </a:lnTo>
                <a:lnTo>
                  <a:pt x="220319" y="50736"/>
                </a:lnTo>
                <a:lnTo>
                  <a:pt x="221615" y="44361"/>
                </a:lnTo>
                <a:lnTo>
                  <a:pt x="222402" y="35915"/>
                </a:lnTo>
                <a:lnTo>
                  <a:pt x="222656" y="25412"/>
                </a:lnTo>
                <a:lnTo>
                  <a:pt x="222656" y="16002"/>
                </a:lnTo>
                <a:close/>
              </a:path>
            </a:pathLst>
          </a:custGeom>
          <a:solidFill>
            <a:srgbClr val="FFFFFF"/>
          </a:solidFill>
        </p:spPr>
        <p:txBody>
          <a:bodyPr wrap="square" lIns="0" tIns="0" rIns="0" bIns="0" rtlCol="0"/>
          <a:lstStyle/>
          <a:p>
            <a:endParaRPr/>
          </a:p>
        </p:txBody>
      </p:sp>
      <p:sp>
        <p:nvSpPr>
          <p:cNvPr id="31" name="object 31"/>
          <p:cNvSpPr/>
          <p:nvPr/>
        </p:nvSpPr>
        <p:spPr>
          <a:xfrm>
            <a:off x="2114397" y="1817928"/>
            <a:ext cx="687070" cy="62865"/>
          </a:xfrm>
          <a:custGeom>
            <a:avLst/>
            <a:gdLst/>
            <a:ahLst/>
            <a:cxnLst/>
            <a:rect l="l" t="t" r="r" b="b"/>
            <a:pathLst>
              <a:path w="687069" h="62864">
                <a:moveTo>
                  <a:pt x="49098" y="13398"/>
                </a:moveTo>
                <a:lnTo>
                  <a:pt x="48310" y="10388"/>
                </a:lnTo>
                <a:lnTo>
                  <a:pt x="47637" y="7797"/>
                </a:lnTo>
                <a:lnTo>
                  <a:pt x="41846" y="1993"/>
                </a:lnTo>
                <a:lnTo>
                  <a:pt x="37236" y="800"/>
                </a:lnTo>
                <a:lnTo>
                  <a:pt x="37236" y="16725"/>
                </a:lnTo>
                <a:lnTo>
                  <a:pt x="37236" y="26466"/>
                </a:lnTo>
                <a:lnTo>
                  <a:pt x="36499" y="29362"/>
                </a:lnTo>
                <a:lnTo>
                  <a:pt x="33655" y="31800"/>
                </a:lnTo>
                <a:lnTo>
                  <a:pt x="30289" y="32410"/>
                </a:lnTo>
                <a:lnTo>
                  <a:pt x="11684" y="32410"/>
                </a:lnTo>
                <a:lnTo>
                  <a:pt x="11684" y="10388"/>
                </a:lnTo>
                <a:lnTo>
                  <a:pt x="31165" y="10388"/>
                </a:lnTo>
                <a:lnTo>
                  <a:pt x="34251" y="10998"/>
                </a:lnTo>
                <a:lnTo>
                  <a:pt x="36626" y="13500"/>
                </a:lnTo>
                <a:lnTo>
                  <a:pt x="37236" y="16725"/>
                </a:lnTo>
                <a:lnTo>
                  <a:pt x="37236" y="800"/>
                </a:lnTo>
                <a:lnTo>
                  <a:pt x="36220" y="533"/>
                </a:lnTo>
                <a:lnTo>
                  <a:pt x="0" y="533"/>
                </a:lnTo>
                <a:lnTo>
                  <a:pt x="0" y="62141"/>
                </a:lnTo>
                <a:lnTo>
                  <a:pt x="11684" y="62141"/>
                </a:lnTo>
                <a:lnTo>
                  <a:pt x="11684" y="42240"/>
                </a:lnTo>
                <a:lnTo>
                  <a:pt x="25450" y="42240"/>
                </a:lnTo>
                <a:lnTo>
                  <a:pt x="28168" y="42202"/>
                </a:lnTo>
                <a:lnTo>
                  <a:pt x="36588" y="42202"/>
                </a:lnTo>
                <a:lnTo>
                  <a:pt x="42176" y="40843"/>
                </a:lnTo>
                <a:lnTo>
                  <a:pt x="44932" y="38125"/>
                </a:lnTo>
                <a:lnTo>
                  <a:pt x="47713" y="35433"/>
                </a:lnTo>
                <a:lnTo>
                  <a:pt x="48475" y="32410"/>
                </a:lnTo>
                <a:lnTo>
                  <a:pt x="49098" y="29946"/>
                </a:lnTo>
                <a:lnTo>
                  <a:pt x="49098" y="13398"/>
                </a:lnTo>
                <a:close/>
              </a:path>
              <a:path w="687069" h="62864">
                <a:moveTo>
                  <a:pt x="125298" y="11836"/>
                </a:moveTo>
                <a:lnTo>
                  <a:pt x="124866" y="10388"/>
                </a:lnTo>
                <a:lnTo>
                  <a:pt x="123875" y="7086"/>
                </a:lnTo>
                <a:lnTo>
                  <a:pt x="118148" y="1854"/>
                </a:lnTo>
                <a:lnTo>
                  <a:pt x="113423" y="660"/>
                </a:lnTo>
                <a:lnTo>
                  <a:pt x="113423" y="16421"/>
                </a:lnTo>
                <a:lnTo>
                  <a:pt x="113423" y="25107"/>
                </a:lnTo>
                <a:lnTo>
                  <a:pt x="112776" y="27965"/>
                </a:lnTo>
                <a:lnTo>
                  <a:pt x="110159" y="30835"/>
                </a:lnTo>
                <a:lnTo>
                  <a:pt x="107505" y="31546"/>
                </a:lnTo>
                <a:lnTo>
                  <a:pt x="86715" y="31546"/>
                </a:lnTo>
                <a:lnTo>
                  <a:pt x="86715" y="10388"/>
                </a:lnTo>
                <a:lnTo>
                  <a:pt x="108140" y="10388"/>
                </a:lnTo>
                <a:lnTo>
                  <a:pt x="110604" y="11023"/>
                </a:lnTo>
                <a:lnTo>
                  <a:pt x="112852" y="13576"/>
                </a:lnTo>
                <a:lnTo>
                  <a:pt x="113423" y="16421"/>
                </a:lnTo>
                <a:lnTo>
                  <a:pt x="113423" y="660"/>
                </a:lnTo>
                <a:lnTo>
                  <a:pt x="112941" y="533"/>
                </a:lnTo>
                <a:lnTo>
                  <a:pt x="75018" y="533"/>
                </a:lnTo>
                <a:lnTo>
                  <a:pt x="75018" y="62141"/>
                </a:lnTo>
                <a:lnTo>
                  <a:pt x="86715" y="62141"/>
                </a:lnTo>
                <a:lnTo>
                  <a:pt x="86715" y="41376"/>
                </a:lnTo>
                <a:lnTo>
                  <a:pt x="109804" y="41376"/>
                </a:lnTo>
                <a:lnTo>
                  <a:pt x="112941" y="44564"/>
                </a:lnTo>
                <a:lnTo>
                  <a:pt x="112941" y="62141"/>
                </a:lnTo>
                <a:lnTo>
                  <a:pt x="124625" y="62141"/>
                </a:lnTo>
                <a:lnTo>
                  <a:pt x="124625" y="41376"/>
                </a:lnTo>
                <a:lnTo>
                  <a:pt x="124625" y="41008"/>
                </a:lnTo>
                <a:lnTo>
                  <a:pt x="121196" y="37020"/>
                </a:lnTo>
                <a:lnTo>
                  <a:pt x="114363" y="36601"/>
                </a:lnTo>
                <a:lnTo>
                  <a:pt x="114363" y="36195"/>
                </a:lnTo>
                <a:lnTo>
                  <a:pt x="118808" y="35318"/>
                </a:lnTo>
                <a:lnTo>
                  <a:pt x="121729" y="33743"/>
                </a:lnTo>
                <a:lnTo>
                  <a:pt x="123101" y="31546"/>
                </a:lnTo>
                <a:lnTo>
                  <a:pt x="124587" y="29171"/>
                </a:lnTo>
                <a:lnTo>
                  <a:pt x="125272" y="25107"/>
                </a:lnTo>
                <a:lnTo>
                  <a:pt x="125298" y="11836"/>
                </a:lnTo>
                <a:close/>
              </a:path>
              <a:path w="687069" h="62864">
                <a:moveTo>
                  <a:pt x="205105" y="17602"/>
                </a:moveTo>
                <a:lnTo>
                  <a:pt x="203644" y="10020"/>
                </a:lnTo>
                <a:lnTo>
                  <a:pt x="203504" y="9283"/>
                </a:lnTo>
                <a:lnTo>
                  <a:pt x="197065" y="1866"/>
                </a:lnTo>
                <a:lnTo>
                  <a:pt x="193243" y="876"/>
                </a:lnTo>
                <a:lnTo>
                  <a:pt x="193243" y="20815"/>
                </a:lnTo>
                <a:lnTo>
                  <a:pt x="193243" y="41440"/>
                </a:lnTo>
                <a:lnTo>
                  <a:pt x="192519" y="47586"/>
                </a:lnTo>
                <a:lnTo>
                  <a:pt x="189636" y="51650"/>
                </a:lnTo>
                <a:lnTo>
                  <a:pt x="185280" y="52666"/>
                </a:lnTo>
                <a:lnTo>
                  <a:pt x="170459" y="52666"/>
                </a:lnTo>
                <a:lnTo>
                  <a:pt x="165887" y="51752"/>
                </a:lnTo>
                <a:lnTo>
                  <a:pt x="162775" y="48158"/>
                </a:lnTo>
                <a:lnTo>
                  <a:pt x="162013" y="42837"/>
                </a:lnTo>
                <a:lnTo>
                  <a:pt x="162128" y="20815"/>
                </a:lnTo>
                <a:lnTo>
                  <a:pt x="162674" y="15062"/>
                </a:lnTo>
                <a:lnTo>
                  <a:pt x="165328" y="11036"/>
                </a:lnTo>
                <a:lnTo>
                  <a:pt x="169913" y="10020"/>
                </a:lnTo>
                <a:lnTo>
                  <a:pt x="185343" y="10020"/>
                </a:lnTo>
                <a:lnTo>
                  <a:pt x="189826" y="10960"/>
                </a:lnTo>
                <a:lnTo>
                  <a:pt x="192557" y="14719"/>
                </a:lnTo>
                <a:lnTo>
                  <a:pt x="193243" y="20815"/>
                </a:lnTo>
                <a:lnTo>
                  <a:pt x="193243" y="876"/>
                </a:lnTo>
                <a:lnTo>
                  <a:pt x="189865" y="0"/>
                </a:lnTo>
                <a:lnTo>
                  <a:pt x="166090" y="0"/>
                </a:lnTo>
                <a:lnTo>
                  <a:pt x="150139" y="45631"/>
                </a:lnTo>
                <a:lnTo>
                  <a:pt x="151777" y="53619"/>
                </a:lnTo>
                <a:lnTo>
                  <a:pt x="158356" y="60871"/>
                </a:lnTo>
                <a:lnTo>
                  <a:pt x="165582" y="62674"/>
                </a:lnTo>
                <a:lnTo>
                  <a:pt x="189204" y="62674"/>
                </a:lnTo>
                <a:lnTo>
                  <a:pt x="197027" y="60845"/>
                </a:lnTo>
                <a:lnTo>
                  <a:pt x="200253" y="57175"/>
                </a:lnTo>
                <a:lnTo>
                  <a:pt x="202374" y="53441"/>
                </a:lnTo>
                <a:lnTo>
                  <a:pt x="202577" y="52666"/>
                </a:lnTo>
                <a:lnTo>
                  <a:pt x="203898" y="47752"/>
                </a:lnTo>
                <a:lnTo>
                  <a:pt x="204800" y="40106"/>
                </a:lnTo>
                <a:lnTo>
                  <a:pt x="205016" y="33312"/>
                </a:lnTo>
                <a:lnTo>
                  <a:pt x="205105" y="17602"/>
                </a:lnTo>
                <a:close/>
              </a:path>
              <a:path w="687069" h="62864">
                <a:moveTo>
                  <a:pt x="274459" y="533"/>
                </a:moveTo>
                <a:lnTo>
                  <a:pt x="226568" y="533"/>
                </a:lnTo>
                <a:lnTo>
                  <a:pt x="226568" y="11010"/>
                </a:lnTo>
                <a:lnTo>
                  <a:pt x="244360" y="11010"/>
                </a:lnTo>
                <a:lnTo>
                  <a:pt x="244360" y="62141"/>
                </a:lnTo>
                <a:lnTo>
                  <a:pt x="256044" y="62141"/>
                </a:lnTo>
                <a:lnTo>
                  <a:pt x="256044" y="11010"/>
                </a:lnTo>
                <a:lnTo>
                  <a:pt x="274459" y="11010"/>
                </a:lnTo>
                <a:lnTo>
                  <a:pt x="274459" y="533"/>
                </a:lnTo>
                <a:close/>
              </a:path>
              <a:path w="687069" h="62864">
                <a:moveTo>
                  <a:pt x="340042" y="52311"/>
                </a:moveTo>
                <a:lnTo>
                  <a:pt x="309308" y="52311"/>
                </a:lnTo>
                <a:lnTo>
                  <a:pt x="309308" y="34899"/>
                </a:lnTo>
                <a:lnTo>
                  <a:pt x="338188" y="34899"/>
                </a:lnTo>
                <a:lnTo>
                  <a:pt x="338188" y="26276"/>
                </a:lnTo>
                <a:lnTo>
                  <a:pt x="309308" y="26276"/>
                </a:lnTo>
                <a:lnTo>
                  <a:pt x="309308" y="10388"/>
                </a:lnTo>
                <a:lnTo>
                  <a:pt x="339775" y="10388"/>
                </a:lnTo>
                <a:lnTo>
                  <a:pt x="339775" y="546"/>
                </a:lnTo>
                <a:lnTo>
                  <a:pt x="297624" y="546"/>
                </a:lnTo>
                <a:lnTo>
                  <a:pt x="297624" y="62141"/>
                </a:lnTo>
                <a:lnTo>
                  <a:pt x="340042" y="62141"/>
                </a:lnTo>
                <a:lnTo>
                  <a:pt x="340042" y="52311"/>
                </a:lnTo>
                <a:close/>
              </a:path>
              <a:path w="687069" h="62864">
                <a:moveTo>
                  <a:pt x="417017" y="40170"/>
                </a:moveTo>
                <a:lnTo>
                  <a:pt x="405282" y="40170"/>
                </a:lnTo>
                <a:lnTo>
                  <a:pt x="405371" y="47015"/>
                </a:lnTo>
                <a:lnTo>
                  <a:pt x="404507" y="49657"/>
                </a:lnTo>
                <a:lnTo>
                  <a:pt x="401053" y="52070"/>
                </a:lnTo>
                <a:lnTo>
                  <a:pt x="397281" y="52679"/>
                </a:lnTo>
                <a:lnTo>
                  <a:pt x="384314" y="52679"/>
                </a:lnTo>
                <a:lnTo>
                  <a:pt x="380072" y="51587"/>
                </a:lnTo>
                <a:lnTo>
                  <a:pt x="377469" y="47256"/>
                </a:lnTo>
                <a:lnTo>
                  <a:pt x="376809" y="40271"/>
                </a:lnTo>
                <a:lnTo>
                  <a:pt x="376809" y="19735"/>
                </a:lnTo>
                <a:lnTo>
                  <a:pt x="377532" y="14478"/>
                </a:lnTo>
                <a:lnTo>
                  <a:pt x="380453" y="10922"/>
                </a:lnTo>
                <a:lnTo>
                  <a:pt x="384797" y="10033"/>
                </a:lnTo>
                <a:lnTo>
                  <a:pt x="397471" y="10033"/>
                </a:lnTo>
                <a:lnTo>
                  <a:pt x="400939" y="10591"/>
                </a:lnTo>
                <a:lnTo>
                  <a:pt x="403974" y="12839"/>
                </a:lnTo>
                <a:lnTo>
                  <a:pt x="404736" y="15417"/>
                </a:lnTo>
                <a:lnTo>
                  <a:pt x="404736" y="21043"/>
                </a:lnTo>
                <a:lnTo>
                  <a:pt x="416483" y="21043"/>
                </a:lnTo>
                <a:lnTo>
                  <a:pt x="416433" y="11811"/>
                </a:lnTo>
                <a:lnTo>
                  <a:pt x="414959" y="6591"/>
                </a:lnTo>
                <a:lnTo>
                  <a:pt x="409054" y="1320"/>
                </a:lnTo>
                <a:lnTo>
                  <a:pt x="403199" y="0"/>
                </a:lnTo>
                <a:lnTo>
                  <a:pt x="382333" y="0"/>
                </a:lnTo>
                <a:lnTo>
                  <a:pt x="374408" y="1600"/>
                </a:lnTo>
                <a:lnTo>
                  <a:pt x="366839" y="8001"/>
                </a:lnTo>
                <a:lnTo>
                  <a:pt x="364947" y="14706"/>
                </a:lnTo>
                <a:lnTo>
                  <a:pt x="364947" y="24866"/>
                </a:lnTo>
                <a:lnTo>
                  <a:pt x="379412" y="62699"/>
                </a:lnTo>
                <a:lnTo>
                  <a:pt x="402272" y="62699"/>
                </a:lnTo>
                <a:lnTo>
                  <a:pt x="409194" y="61429"/>
                </a:lnTo>
                <a:lnTo>
                  <a:pt x="415442" y="56413"/>
                </a:lnTo>
                <a:lnTo>
                  <a:pt x="417017" y="50876"/>
                </a:lnTo>
                <a:lnTo>
                  <a:pt x="417017" y="40170"/>
                </a:lnTo>
                <a:close/>
              </a:path>
              <a:path w="687069" h="62864">
                <a:moveTo>
                  <a:pt x="485825" y="533"/>
                </a:moveTo>
                <a:lnTo>
                  <a:pt x="437934" y="533"/>
                </a:lnTo>
                <a:lnTo>
                  <a:pt x="437934" y="11010"/>
                </a:lnTo>
                <a:lnTo>
                  <a:pt x="455714" y="11010"/>
                </a:lnTo>
                <a:lnTo>
                  <a:pt x="455714" y="62141"/>
                </a:lnTo>
                <a:lnTo>
                  <a:pt x="467410" y="62141"/>
                </a:lnTo>
                <a:lnTo>
                  <a:pt x="467410" y="11010"/>
                </a:lnTo>
                <a:lnTo>
                  <a:pt x="485825" y="11010"/>
                </a:lnTo>
                <a:lnTo>
                  <a:pt x="485825" y="533"/>
                </a:lnTo>
                <a:close/>
              </a:path>
              <a:path w="687069" h="62864">
                <a:moveTo>
                  <a:pt x="521893" y="533"/>
                </a:moveTo>
                <a:lnTo>
                  <a:pt x="510209" y="533"/>
                </a:lnTo>
                <a:lnTo>
                  <a:pt x="510209" y="62141"/>
                </a:lnTo>
                <a:lnTo>
                  <a:pt x="521893" y="62141"/>
                </a:lnTo>
                <a:lnTo>
                  <a:pt x="521893" y="533"/>
                </a:lnTo>
                <a:close/>
              </a:path>
              <a:path w="687069" h="62864">
                <a:moveTo>
                  <a:pt x="603326" y="17602"/>
                </a:moveTo>
                <a:lnTo>
                  <a:pt x="601865" y="10020"/>
                </a:lnTo>
                <a:lnTo>
                  <a:pt x="601726" y="9283"/>
                </a:lnTo>
                <a:lnTo>
                  <a:pt x="595287" y="1866"/>
                </a:lnTo>
                <a:lnTo>
                  <a:pt x="591464" y="876"/>
                </a:lnTo>
                <a:lnTo>
                  <a:pt x="591464" y="20815"/>
                </a:lnTo>
                <a:lnTo>
                  <a:pt x="591464" y="41440"/>
                </a:lnTo>
                <a:lnTo>
                  <a:pt x="590740" y="47586"/>
                </a:lnTo>
                <a:lnTo>
                  <a:pt x="587857" y="51650"/>
                </a:lnTo>
                <a:lnTo>
                  <a:pt x="583501" y="52666"/>
                </a:lnTo>
                <a:lnTo>
                  <a:pt x="568680" y="52666"/>
                </a:lnTo>
                <a:lnTo>
                  <a:pt x="564108" y="51752"/>
                </a:lnTo>
                <a:lnTo>
                  <a:pt x="561009" y="48158"/>
                </a:lnTo>
                <a:lnTo>
                  <a:pt x="560235" y="42837"/>
                </a:lnTo>
                <a:lnTo>
                  <a:pt x="560349" y="20815"/>
                </a:lnTo>
                <a:lnTo>
                  <a:pt x="560895" y="15062"/>
                </a:lnTo>
                <a:lnTo>
                  <a:pt x="563549" y="11036"/>
                </a:lnTo>
                <a:lnTo>
                  <a:pt x="568134" y="10020"/>
                </a:lnTo>
                <a:lnTo>
                  <a:pt x="583565" y="10020"/>
                </a:lnTo>
                <a:lnTo>
                  <a:pt x="588048" y="10960"/>
                </a:lnTo>
                <a:lnTo>
                  <a:pt x="590778" y="14719"/>
                </a:lnTo>
                <a:lnTo>
                  <a:pt x="591464" y="20815"/>
                </a:lnTo>
                <a:lnTo>
                  <a:pt x="591464" y="876"/>
                </a:lnTo>
                <a:lnTo>
                  <a:pt x="588086" y="0"/>
                </a:lnTo>
                <a:lnTo>
                  <a:pt x="564311" y="0"/>
                </a:lnTo>
                <a:lnTo>
                  <a:pt x="548360" y="45631"/>
                </a:lnTo>
                <a:lnTo>
                  <a:pt x="549998" y="53619"/>
                </a:lnTo>
                <a:lnTo>
                  <a:pt x="556577" y="60871"/>
                </a:lnTo>
                <a:lnTo>
                  <a:pt x="563803" y="62674"/>
                </a:lnTo>
                <a:lnTo>
                  <a:pt x="587425" y="62674"/>
                </a:lnTo>
                <a:lnTo>
                  <a:pt x="595249" y="60845"/>
                </a:lnTo>
                <a:lnTo>
                  <a:pt x="598487" y="57175"/>
                </a:lnTo>
                <a:lnTo>
                  <a:pt x="600608" y="53441"/>
                </a:lnTo>
                <a:lnTo>
                  <a:pt x="600811" y="52666"/>
                </a:lnTo>
                <a:lnTo>
                  <a:pt x="602119" y="47752"/>
                </a:lnTo>
                <a:lnTo>
                  <a:pt x="603021" y="40106"/>
                </a:lnTo>
                <a:lnTo>
                  <a:pt x="603237" y="33312"/>
                </a:lnTo>
                <a:lnTo>
                  <a:pt x="603326" y="17602"/>
                </a:lnTo>
                <a:close/>
              </a:path>
              <a:path w="687069" h="62864">
                <a:moveTo>
                  <a:pt x="686892" y="533"/>
                </a:moveTo>
                <a:lnTo>
                  <a:pt x="675208" y="533"/>
                </a:lnTo>
                <a:lnTo>
                  <a:pt x="675208" y="36017"/>
                </a:lnTo>
                <a:lnTo>
                  <a:pt x="675297" y="43942"/>
                </a:lnTo>
                <a:lnTo>
                  <a:pt x="675576" y="51892"/>
                </a:lnTo>
                <a:lnTo>
                  <a:pt x="675157" y="51892"/>
                </a:lnTo>
                <a:lnTo>
                  <a:pt x="666965" y="34531"/>
                </a:lnTo>
                <a:lnTo>
                  <a:pt x="649528" y="533"/>
                </a:lnTo>
                <a:lnTo>
                  <a:pt x="629716" y="533"/>
                </a:lnTo>
                <a:lnTo>
                  <a:pt x="629716" y="62141"/>
                </a:lnTo>
                <a:lnTo>
                  <a:pt x="641400" y="62141"/>
                </a:lnTo>
                <a:lnTo>
                  <a:pt x="641400" y="26809"/>
                </a:lnTo>
                <a:lnTo>
                  <a:pt x="641311" y="18719"/>
                </a:lnTo>
                <a:lnTo>
                  <a:pt x="640994" y="10655"/>
                </a:lnTo>
                <a:lnTo>
                  <a:pt x="641451" y="10655"/>
                </a:lnTo>
                <a:lnTo>
                  <a:pt x="648614" y="26644"/>
                </a:lnTo>
                <a:lnTo>
                  <a:pt x="667092" y="62141"/>
                </a:lnTo>
                <a:lnTo>
                  <a:pt x="686892" y="62141"/>
                </a:lnTo>
                <a:lnTo>
                  <a:pt x="686892" y="533"/>
                </a:lnTo>
                <a:close/>
              </a:path>
            </a:pathLst>
          </a:custGeom>
          <a:solidFill>
            <a:srgbClr val="FFFFFF"/>
          </a:solidFill>
        </p:spPr>
        <p:txBody>
          <a:bodyPr wrap="square" lIns="0" tIns="0" rIns="0" bIns="0" rtlCol="0"/>
          <a:lstStyle/>
          <a:p>
            <a:endParaRPr/>
          </a:p>
        </p:txBody>
      </p:sp>
      <p:grpSp>
        <p:nvGrpSpPr>
          <p:cNvPr id="32" name="object 32"/>
          <p:cNvGrpSpPr/>
          <p:nvPr/>
        </p:nvGrpSpPr>
        <p:grpSpPr>
          <a:xfrm>
            <a:off x="458647" y="1535849"/>
            <a:ext cx="2449195" cy="154940"/>
            <a:chOff x="458647" y="1535849"/>
            <a:chExt cx="2449195" cy="154940"/>
          </a:xfrm>
        </p:grpSpPr>
        <p:sp>
          <p:nvSpPr>
            <p:cNvPr id="33" name="object 33"/>
            <p:cNvSpPr/>
            <p:nvPr/>
          </p:nvSpPr>
          <p:spPr>
            <a:xfrm>
              <a:off x="458647" y="1535849"/>
              <a:ext cx="144145" cy="154940"/>
            </a:xfrm>
            <a:custGeom>
              <a:avLst/>
              <a:gdLst/>
              <a:ahLst/>
              <a:cxnLst/>
              <a:rect l="l" t="t" r="r" b="b"/>
              <a:pathLst>
                <a:path w="144145" h="154939">
                  <a:moveTo>
                    <a:pt x="143637" y="0"/>
                  </a:moveTo>
                  <a:lnTo>
                    <a:pt x="0" y="0"/>
                  </a:lnTo>
                  <a:lnTo>
                    <a:pt x="0" y="154482"/>
                  </a:lnTo>
                  <a:lnTo>
                    <a:pt x="143637" y="154482"/>
                  </a:lnTo>
                  <a:lnTo>
                    <a:pt x="143637" y="0"/>
                  </a:lnTo>
                  <a:close/>
                </a:path>
              </a:pathLst>
            </a:custGeom>
            <a:solidFill>
              <a:srgbClr val="A61E22"/>
            </a:solidFill>
          </p:spPr>
          <p:txBody>
            <a:bodyPr wrap="square" lIns="0" tIns="0" rIns="0" bIns="0" rtlCol="0"/>
            <a:lstStyle/>
            <a:p>
              <a:endParaRPr/>
            </a:p>
          </p:txBody>
        </p:sp>
        <p:sp>
          <p:nvSpPr>
            <p:cNvPr id="34" name="object 34"/>
            <p:cNvSpPr/>
            <p:nvPr/>
          </p:nvSpPr>
          <p:spPr>
            <a:xfrm>
              <a:off x="602272" y="1535849"/>
              <a:ext cx="221615" cy="154940"/>
            </a:xfrm>
            <a:custGeom>
              <a:avLst/>
              <a:gdLst/>
              <a:ahLst/>
              <a:cxnLst/>
              <a:rect l="l" t="t" r="r" b="b"/>
              <a:pathLst>
                <a:path w="221615" h="154939">
                  <a:moveTo>
                    <a:pt x="221373" y="0"/>
                  </a:moveTo>
                  <a:lnTo>
                    <a:pt x="0" y="0"/>
                  </a:lnTo>
                  <a:lnTo>
                    <a:pt x="0" y="154482"/>
                  </a:lnTo>
                  <a:lnTo>
                    <a:pt x="221373" y="154482"/>
                  </a:lnTo>
                  <a:lnTo>
                    <a:pt x="221373" y="0"/>
                  </a:lnTo>
                  <a:close/>
                </a:path>
              </a:pathLst>
            </a:custGeom>
            <a:solidFill>
              <a:srgbClr val="EF3739"/>
            </a:solidFill>
          </p:spPr>
          <p:txBody>
            <a:bodyPr wrap="square" lIns="0" tIns="0" rIns="0" bIns="0" rtlCol="0"/>
            <a:lstStyle/>
            <a:p>
              <a:endParaRPr/>
            </a:p>
          </p:txBody>
        </p:sp>
        <p:sp>
          <p:nvSpPr>
            <p:cNvPr id="35" name="object 35"/>
            <p:cNvSpPr/>
            <p:nvPr/>
          </p:nvSpPr>
          <p:spPr>
            <a:xfrm>
              <a:off x="823658" y="1535849"/>
              <a:ext cx="293370" cy="154940"/>
            </a:xfrm>
            <a:custGeom>
              <a:avLst/>
              <a:gdLst/>
              <a:ahLst/>
              <a:cxnLst/>
              <a:rect l="l" t="t" r="r" b="b"/>
              <a:pathLst>
                <a:path w="293369" h="154939">
                  <a:moveTo>
                    <a:pt x="292976" y="0"/>
                  </a:moveTo>
                  <a:lnTo>
                    <a:pt x="0" y="0"/>
                  </a:lnTo>
                  <a:lnTo>
                    <a:pt x="0" y="154482"/>
                  </a:lnTo>
                  <a:lnTo>
                    <a:pt x="292976" y="154482"/>
                  </a:lnTo>
                  <a:lnTo>
                    <a:pt x="292976" y="0"/>
                  </a:lnTo>
                  <a:close/>
                </a:path>
              </a:pathLst>
            </a:custGeom>
            <a:solidFill>
              <a:srgbClr val="F58432"/>
            </a:solidFill>
          </p:spPr>
          <p:txBody>
            <a:bodyPr wrap="square" lIns="0" tIns="0" rIns="0" bIns="0" rtlCol="0"/>
            <a:lstStyle/>
            <a:p>
              <a:endParaRPr/>
            </a:p>
          </p:txBody>
        </p:sp>
        <p:sp>
          <p:nvSpPr>
            <p:cNvPr id="36" name="object 36"/>
            <p:cNvSpPr/>
            <p:nvPr/>
          </p:nvSpPr>
          <p:spPr>
            <a:xfrm>
              <a:off x="1116444" y="1535849"/>
              <a:ext cx="81280" cy="154940"/>
            </a:xfrm>
            <a:custGeom>
              <a:avLst/>
              <a:gdLst/>
              <a:ahLst/>
              <a:cxnLst/>
              <a:rect l="l" t="t" r="r" b="b"/>
              <a:pathLst>
                <a:path w="81280" h="154939">
                  <a:moveTo>
                    <a:pt x="81229" y="0"/>
                  </a:moveTo>
                  <a:lnTo>
                    <a:pt x="0" y="0"/>
                  </a:lnTo>
                  <a:lnTo>
                    <a:pt x="0" y="154482"/>
                  </a:lnTo>
                  <a:lnTo>
                    <a:pt x="81229" y="154482"/>
                  </a:lnTo>
                  <a:lnTo>
                    <a:pt x="81229" y="0"/>
                  </a:lnTo>
                  <a:close/>
                </a:path>
              </a:pathLst>
            </a:custGeom>
            <a:solidFill>
              <a:srgbClr val="FEBE2D"/>
            </a:solidFill>
          </p:spPr>
          <p:txBody>
            <a:bodyPr wrap="square" lIns="0" tIns="0" rIns="0" bIns="0" rtlCol="0"/>
            <a:lstStyle/>
            <a:p>
              <a:endParaRPr/>
            </a:p>
          </p:txBody>
        </p:sp>
        <p:sp>
          <p:nvSpPr>
            <p:cNvPr id="37" name="object 37"/>
            <p:cNvSpPr/>
            <p:nvPr/>
          </p:nvSpPr>
          <p:spPr>
            <a:xfrm>
              <a:off x="1197546" y="1535849"/>
              <a:ext cx="337185" cy="154940"/>
            </a:xfrm>
            <a:custGeom>
              <a:avLst/>
              <a:gdLst/>
              <a:ahLst/>
              <a:cxnLst/>
              <a:rect l="l" t="t" r="r" b="b"/>
              <a:pathLst>
                <a:path w="337184" h="154939">
                  <a:moveTo>
                    <a:pt x="337121" y="0"/>
                  </a:moveTo>
                  <a:lnTo>
                    <a:pt x="0" y="0"/>
                  </a:lnTo>
                  <a:lnTo>
                    <a:pt x="0" y="154482"/>
                  </a:lnTo>
                  <a:lnTo>
                    <a:pt x="337121" y="154482"/>
                  </a:lnTo>
                  <a:lnTo>
                    <a:pt x="337121" y="0"/>
                  </a:lnTo>
                  <a:close/>
                </a:path>
              </a:pathLst>
            </a:custGeom>
            <a:solidFill>
              <a:srgbClr val="FFE934"/>
            </a:solidFill>
          </p:spPr>
          <p:txBody>
            <a:bodyPr wrap="square" lIns="0" tIns="0" rIns="0" bIns="0" rtlCol="0"/>
            <a:lstStyle/>
            <a:p>
              <a:endParaRPr/>
            </a:p>
          </p:txBody>
        </p:sp>
        <p:sp>
          <p:nvSpPr>
            <p:cNvPr id="38" name="object 38"/>
            <p:cNvSpPr/>
            <p:nvPr/>
          </p:nvSpPr>
          <p:spPr>
            <a:xfrm>
              <a:off x="1534667" y="1535849"/>
              <a:ext cx="135255" cy="154940"/>
            </a:xfrm>
            <a:custGeom>
              <a:avLst/>
              <a:gdLst/>
              <a:ahLst/>
              <a:cxnLst/>
              <a:rect l="l" t="t" r="r" b="b"/>
              <a:pathLst>
                <a:path w="135255" h="154939">
                  <a:moveTo>
                    <a:pt x="134632" y="0"/>
                  </a:moveTo>
                  <a:lnTo>
                    <a:pt x="0" y="0"/>
                  </a:lnTo>
                  <a:lnTo>
                    <a:pt x="0" y="154482"/>
                  </a:lnTo>
                  <a:lnTo>
                    <a:pt x="134632" y="154482"/>
                  </a:lnTo>
                  <a:lnTo>
                    <a:pt x="134632" y="0"/>
                  </a:lnTo>
                  <a:close/>
                </a:path>
              </a:pathLst>
            </a:custGeom>
            <a:solidFill>
              <a:srgbClr val="ABCC3F"/>
            </a:solidFill>
          </p:spPr>
          <p:txBody>
            <a:bodyPr wrap="square" lIns="0" tIns="0" rIns="0" bIns="0" rtlCol="0"/>
            <a:lstStyle/>
            <a:p>
              <a:endParaRPr/>
            </a:p>
          </p:txBody>
        </p:sp>
        <p:sp>
          <p:nvSpPr>
            <p:cNvPr id="39" name="object 39"/>
            <p:cNvSpPr/>
            <p:nvPr/>
          </p:nvSpPr>
          <p:spPr>
            <a:xfrm>
              <a:off x="1669237" y="1535849"/>
              <a:ext cx="306070" cy="154940"/>
            </a:xfrm>
            <a:custGeom>
              <a:avLst/>
              <a:gdLst/>
              <a:ahLst/>
              <a:cxnLst/>
              <a:rect l="l" t="t" r="r" b="b"/>
              <a:pathLst>
                <a:path w="306069" h="154939">
                  <a:moveTo>
                    <a:pt x="305904" y="0"/>
                  </a:moveTo>
                  <a:lnTo>
                    <a:pt x="0" y="0"/>
                  </a:lnTo>
                  <a:lnTo>
                    <a:pt x="0" y="154482"/>
                  </a:lnTo>
                  <a:lnTo>
                    <a:pt x="305904" y="154482"/>
                  </a:lnTo>
                  <a:lnTo>
                    <a:pt x="305904" y="0"/>
                  </a:lnTo>
                  <a:close/>
                </a:path>
              </a:pathLst>
            </a:custGeom>
            <a:solidFill>
              <a:srgbClr val="4AAF4E"/>
            </a:solidFill>
          </p:spPr>
          <p:txBody>
            <a:bodyPr wrap="square" lIns="0" tIns="0" rIns="0" bIns="0" rtlCol="0"/>
            <a:lstStyle/>
            <a:p>
              <a:endParaRPr/>
            </a:p>
          </p:txBody>
        </p:sp>
        <p:sp>
          <p:nvSpPr>
            <p:cNvPr id="40" name="object 40"/>
            <p:cNvSpPr/>
            <p:nvPr/>
          </p:nvSpPr>
          <p:spPr>
            <a:xfrm>
              <a:off x="1975142" y="1535849"/>
              <a:ext cx="130175" cy="154940"/>
            </a:xfrm>
            <a:custGeom>
              <a:avLst/>
              <a:gdLst/>
              <a:ahLst/>
              <a:cxnLst/>
              <a:rect l="l" t="t" r="r" b="b"/>
              <a:pathLst>
                <a:path w="130175" h="154939">
                  <a:moveTo>
                    <a:pt x="129933" y="0"/>
                  </a:moveTo>
                  <a:lnTo>
                    <a:pt x="0" y="0"/>
                  </a:lnTo>
                  <a:lnTo>
                    <a:pt x="0" y="154482"/>
                  </a:lnTo>
                  <a:lnTo>
                    <a:pt x="129933" y="154482"/>
                  </a:lnTo>
                  <a:lnTo>
                    <a:pt x="129933" y="0"/>
                  </a:lnTo>
                  <a:close/>
                </a:path>
              </a:pathLst>
            </a:custGeom>
            <a:solidFill>
              <a:srgbClr val="069948"/>
            </a:solidFill>
          </p:spPr>
          <p:txBody>
            <a:bodyPr wrap="square" lIns="0" tIns="0" rIns="0" bIns="0" rtlCol="0"/>
            <a:lstStyle/>
            <a:p>
              <a:endParaRPr/>
            </a:p>
          </p:txBody>
        </p:sp>
        <p:sp>
          <p:nvSpPr>
            <p:cNvPr id="41" name="object 41"/>
            <p:cNvSpPr/>
            <p:nvPr/>
          </p:nvSpPr>
          <p:spPr>
            <a:xfrm>
              <a:off x="2105075" y="1535849"/>
              <a:ext cx="193040" cy="154940"/>
            </a:xfrm>
            <a:custGeom>
              <a:avLst/>
              <a:gdLst/>
              <a:ahLst/>
              <a:cxnLst/>
              <a:rect l="l" t="t" r="r" b="b"/>
              <a:pathLst>
                <a:path w="193039" h="154939">
                  <a:moveTo>
                    <a:pt x="192468" y="0"/>
                  </a:moveTo>
                  <a:lnTo>
                    <a:pt x="0" y="0"/>
                  </a:lnTo>
                  <a:lnTo>
                    <a:pt x="0" y="154482"/>
                  </a:lnTo>
                  <a:lnTo>
                    <a:pt x="192468" y="154482"/>
                  </a:lnTo>
                  <a:lnTo>
                    <a:pt x="192468" y="0"/>
                  </a:lnTo>
                  <a:close/>
                </a:path>
              </a:pathLst>
            </a:custGeom>
            <a:solidFill>
              <a:srgbClr val="2DBEEF"/>
            </a:solidFill>
          </p:spPr>
          <p:txBody>
            <a:bodyPr wrap="square" lIns="0" tIns="0" rIns="0" bIns="0" rtlCol="0"/>
            <a:lstStyle/>
            <a:p>
              <a:endParaRPr/>
            </a:p>
          </p:txBody>
        </p:sp>
        <p:sp>
          <p:nvSpPr>
            <p:cNvPr id="42" name="object 42"/>
            <p:cNvSpPr/>
            <p:nvPr/>
          </p:nvSpPr>
          <p:spPr>
            <a:xfrm>
              <a:off x="2297544" y="1535849"/>
              <a:ext cx="50800" cy="154940"/>
            </a:xfrm>
            <a:custGeom>
              <a:avLst/>
              <a:gdLst/>
              <a:ahLst/>
              <a:cxnLst/>
              <a:rect l="l" t="t" r="r" b="b"/>
              <a:pathLst>
                <a:path w="50800" h="154939">
                  <a:moveTo>
                    <a:pt x="50469" y="0"/>
                  </a:moveTo>
                  <a:lnTo>
                    <a:pt x="0" y="0"/>
                  </a:lnTo>
                  <a:lnTo>
                    <a:pt x="0" y="154482"/>
                  </a:lnTo>
                  <a:lnTo>
                    <a:pt x="50469" y="154482"/>
                  </a:lnTo>
                  <a:lnTo>
                    <a:pt x="50469" y="0"/>
                  </a:lnTo>
                  <a:close/>
                </a:path>
              </a:pathLst>
            </a:custGeom>
            <a:solidFill>
              <a:srgbClr val="1598D5"/>
            </a:solidFill>
          </p:spPr>
          <p:txBody>
            <a:bodyPr wrap="square" lIns="0" tIns="0" rIns="0" bIns="0" rtlCol="0"/>
            <a:lstStyle/>
            <a:p>
              <a:endParaRPr/>
            </a:p>
          </p:txBody>
        </p:sp>
        <p:sp>
          <p:nvSpPr>
            <p:cNvPr id="43" name="object 43"/>
            <p:cNvSpPr/>
            <p:nvPr/>
          </p:nvSpPr>
          <p:spPr>
            <a:xfrm>
              <a:off x="2348001" y="1535849"/>
              <a:ext cx="206375" cy="154940"/>
            </a:xfrm>
            <a:custGeom>
              <a:avLst/>
              <a:gdLst/>
              <a:ahLst/>
              <a:cxnLst/>
              <a:rect l="l" t="t" r="r" b="b"/>
              <a:pathLst>
                <a:path w="206375" h="154939">
                  <a:moveTo>
                    <a:pt x="206324" y="0"/>
                  </a:moveTo>
                  <a:lnTo>
                    <a:pt x="0" y="0"/>
                  </a:lnTo>
                  <a:lnTo>
                    <a:pt x="0" y="154482"/>
                  </a:lnTo>
                  <a:lnTo>
                    <a:pt x="206324" y="154482"/>
                  </a:lnTo>
                  <a:lnTo>
                    <a:pt x="206324" y="0"/>
                  </a:lnTo>
                  <a:close/>
                </a:path>
              </a:pathLst>
            </a:custGeom>
            <a:solidFill>
              <a:srgbClr val="025FAD"/>
            </a:solidFill>
          </p:spPr>
          <p:txBody>
            <a:bodyPr wrap="square" lIns="0" tIns="0" rIns="0" bIns="0" rtlCol="0"/>
            <a:lstStyle/>
            <a:p>
              <a:endParaRPr/>
            </a:p>
          </p:txBody>
        </p:sp>
        <p:sp>
          <p:nvSpPr>
            <p:cNvPr id="44" name="object 44"/>
            <p:cNvSpPr/>
            <p:nvPr/>
          </p:nvSpPr>
          <p:spPr>
            <a:xfrm>
              <a:off x="2554325" y="1535849"/>
              <a:ext cx="353695" cy="154940"/>
            </a:xfrm>
            <a:custGeom>
              <a:avLst/>
              <a:gdLst/>
              <a:ahLst/>
              <a:cxnLst/>
              <a:rect l="l" t="t" r="r" b="b"/>
              <a:pathLst>
                <a:path w="353694" h="154939">
                  <a:moveTo>
                    <a:pt x="353466" y="0"/>
                  </a:moveTo>
                  <a:lnTo>
                    <a:pt x="0" y="0"/>
                  </a:lnTo>
                  <a:lnTo>
                    <a:pt x="0" y="154482"/>
                  </a:lnTo>
                  <a:lnTo>
                    <a:pt x="353466" y="154482"/>
                  </a:lnTo>
                  <a:lnTo>
                    <a:pt x="353466" y="0"/>
                  </a:lnTo>
                  <a:close/>
                </a:path>
              </a:pathLst>
            </a:custGeom>
            <a:solidFill>
              <a:srgbClr val="1C216F"/>
            </a:solidFill>
          </p:spPr>
          <p:txBody>
            <a:bodyPr wrap="square" lIns="0" tIns="0" rIns="0" bIns="0" rtlCol="0"/>
            <a:lstStyle/>
            <a:p>
              <a:endParaRPr/>
            </a:p>
          </p:txBody>
        </p:sp>
      </p:grpSp>
      <p:pic>
        <p:nvPicPr>
          <p:cNvPr id="45" name="object 45"/>
          <p:cNvPicPr/>
          <p:nvPr/>
        </p:nvPicPr>
        <p:blipFill>
          <a:blip r:embed="rId15" cstate="print"/>
          <a:stretch>
            <a:fillRect/>
          </a:stretch>
        </p:blipFill>
        <p:spPr>
          <a:xfrm>
            <a:off x="3135015" y="9491859"/>
            <a:ext cx="4173321" cy="121653"/>
          </a:xfrm>
          <a:prstGeom prst="rect">
            <a:avLst/>
          </a:prstGeom>
        </p:spPr>
      </p:pic>
      <p:sp>
        <p:nvSpPr>
          <p:cNvPr id="46" name="object 46"/>
          <p:cNvSpPr txBox="1"/>
          <p:nvPr/>
        </p:nvSpPr>
        <p:spPr>
          <a:xfrm>
            <a:off x="481074" y="7814816"/>
            <a:ext cx="5644515" cy="990600"/>
          </a:xfrm>
          <a:prstGeom prst="rect">
            <a:avLst/>
          </a:prstGeom>
        </p:spPr>
        <p:txBody>
          <a:bodyPr vert="horz" wrap="square" lIns="0" tIns="12700" rIns="0" bIns="0" rtlCol="0">
            <a:spAutoFit/>
          </a:bodyPr>
          <a:lstStyle/>
          <a:p>
            <a:pPr marL="12700" marR="5080">
              <a:lnSpc>
                <a:spcPct val="100000"/>
              </a:lnSpc>
              <a:spcBef>
                <a:spcPts val="100"/>
              </a:spcBef>
            </a:pPr>
            <a:r>
              <a:rPr sz="1000" b="1" spc="-10" dirty="0">
                <a:solidFill>
                  <a:srgbClr val="FFFFFF"/>
                </a:solidFill>
                <a:latin typeface="Helvetica Neue LT Pro 75"/>
                <a:cs typeface="Helvetica Neue LT Pro 75"/>
              </a:rPr>
              <a:t>This</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a:t>
            </a:r>
            <a:r>
              <a:rPr sz="1000" b="1" spc="-3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evolving</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document</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and</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will</a:t>
            </a:r>
            <a:r>
              <a:rPr sz="1000" b="1" spc="-3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be</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updated</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periodically</a:t>
            </a:r>
            <a:r>
              <a:rPr sz="1000" b="1" spc="-35"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as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new</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products</a:t>
            </a:r>
            <a:r>
              <a:rPr sz="1000" b="1" spc="-35"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become</a:t>
            </a:r>
            <a:r>
              <a:rPr sz="1000" b="1" spc="-3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available. </a:t>
            </a:r>
            <a:r>
              <a:rPr sz="1000" b="1" spc="-265" dirty="0">
                <a:solidFill>
                  <a:srgbClr val="FFFFFF"/>
                </a:solidFill>
                <a:latin typeface="Helvetica Neue LT Pro 75"/>
                <a:cs typeface="Helvetica Neue LT Pro 75"/>
              </a:rPr>
              <a:t> </a:t>
            </a:r>
            <a:r>
              <a:rPr sz="1000" b="1" spc="-15" dirty="0">
                <a:solidFill>
                  <a:srgbClr val="FFFFFF"/>
                </a:solidFill>
                <a:latin typeface="Helvetica Neue LT Pro 75"/>
                <a:cs typeface="Helvetica Neue LT Pro 75"/>
              </a:rPr>
              <a:t>For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further</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support,</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please</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contact</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our</a:t>
            </a:r>
            <a:r>
              <a:rPr sz="1000" b="1" spc="-40" dirty="0">
                <a:solidFill>
                  <a:srgbClr val="FFFFFF"/>
                </a:solidFill>
                <a:latin typeface="Helvetica Neue LT Pro 75"/>
                <a:cs typeface="Helvetica Neue LT Pro 75"/>
              </a:rPr>
              <a:t> </a:t>
            </a:r>
            <a:r>
              <a:rPr sz="1000" b="1" spc="-10" dirty="0">
                <a:solidFill>
                  <a:srgbClr val="FFFFFF"/>
                </a:solidFill>
                <a:latin typeface="Helvetica Neue LT Pro 75"/>
                <a:cs typeface="Helvetica Neue LT Pro 75"/>
              </a:rPr>
              <a:t>corporate</a:t>
            </a:r>
            <a:r>
              <a:rPr sz="1000" b="1" spc="-40" dirty="0">
                <a:solidFill>
                  <a:srgbClr val="FFFFFF"/>
                </a:solidFill>
                <a:latin typeface="Helvetica Neue LT Pro 75"/>
                <a:cs typeface="Helvetica Neue LT Pro 75"/>
              </a:rPr>
              <a:t> </a:t>
            </a:r>
            <a:r>
              <a:rPr sz="1000" b="1" spc="-5" dirty="0">
                <a:solidFill>
                  <a:srgbClr val="FFFFFF"/>
                </a:solidFill>
                <a:latin typeface="Helvetica Neue LT Pro 75"/>
                <a:cs typeface="Helvetica Neue LT Pro 75"/>
              </a:rPr>
              <a:t>office:</a:t>
            </a:r>
            <a:endParaRPr sz="1000">
              <a:latin typeface="Helvetica Neue LT Pro 75"/>
              <a:cs typeface="Helvetica Neue LT Pro 75"/>
            </a:endParaRPr>
          </a:p>
          <a:p>
            <a:pPr marL="12700" marR="3563620">
              <a:lnSpc>
                <a:spcPct val="100000"/>
              </a:lnSpc>
              <a:spcBef>
                <a:spcPts val="400"/>
              </a:spcBef>
            </a:pPr>
            <a:r>
              <a:rPr sz="1000" spc="-15" dirty="0">
                <a:solidFill>
                  <a:srgbClr val="FFFFFF"/>
                </a:solidFill>
                <a:latin typeface="HelveticaNeueLTPro-Roman"/>
                <a:cs typeface="HelveticaNeueLTPro-Roman"/>
              </a:rPr>
              <a:t>ANSA </a:t>
            </a:r>
            <a:r>
              <a:rPr sz="1000" spc="-20" dirty="0">
                <a:solidFill>
                  <a:srgbClr val="FFFFFF"/>
                </a:solidFill>
                <a:latin typeface="HelveticaNeueLTPro-Roman"/>
                <a:cs typeface="HelveticaNeueLTPro-Roman"/>
              </a:rPr>
              <a:t>Coatings Limited </a:t>
            </a:r>
            <a:r>
              <a:rPr sz="1000" spc="-15" dirty="0">
                <a:solidFill>
                  <a:srgbClr val="FFFFFF"/>
                </a:solidFill>
                <a:latin typeface="HelveticaNeueLTPro-Roman"/>
                <a:cs typeface="HelveticaNeueLTPro-Roman"/>
              </a:rPr>
              <a:t>(Head </a:t>
            </a:r>
            <a:r>
              <a:rPr sz="1000" spc="-10" dirty="0">
                <a:solidFill>
                  <a:srgbClr val="FFFFFF"/>
                </a:solidFill>
                <a:latin typeface="HelveticaNeueLTPro-Roman"/>
                <a:cs typeface="HelveticaNeueLTPro-Roman"/>
              </a:rPr>
              <a:t>Office) </a:t>
            </a:r>
            <a:r>
              <a:rPr sz="1000" spc="-265"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Address:</a:t>
            </a:r>
            <a:r>
              <a:rPr sz="1000" spc="-45"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ANSA</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McAL</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Industrial</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Park, </a:t>
            </a:r>
            <a:r>
              <a:rPr sz="1000" spc="-265" dirty="0">
                <a:solidFill>
                  <a:srgbClr val="FFFFFF"/>
                </a:solidFill>
                <a:latin typeface="HelveticaNeueLTPro-Roman"/>
                <a:cs typeface="HelveticaNeueLTPro-Roman"/>
              </a:rPr>
              <a:t> </a:t>
            </a:r>
            <a:r>
              <a:rPr sz="1000" spc="-25" dirty="0">
                <a:solidFill>
                  <a:srgbClr val="FFFFFF"/>
                </a:solidFill>
                <a:latin typeface="HelveticaNeueLTPro-Roman"/>
                <a:cs typeface="HelveticaNeueLTPro-Roman"/>
              </a:rPr>
              <a:t>#</a:t>
            </a:r>
            <a:r>
              <a:rPr sz="1000" spc="-75" dirty="0">
                <a:solidFill>
                  <a:srgbClr val="FFFFFF"/>
                </a:solidFill>
                <a:latin typeface="HelveticaNeueLTPro-Roman"/>
                <a:cs typeface="HelveticaNeueLTPro-Roman"/>
              </a:rPr>
              <a:t>5</a:t>
            </a:r>
            <a:r>
              <a:rPr sz="1000" spc="-70" dirty="0">
                <a:solidFill>
                  <a:srgbClr val="FFFFFF"/>
                </a:solidFill>
                <a:latin typeface="HelveticaNeueLTPro-Roman"/>
                <a:cs typeface="HelveticaNeueLTPro-Roman"/>
              </a:rPr>
              <a:t>1</a:t>
            </a:r>
            <a:r>
              <a:rPr sz="1000" spc="-5" dirty="0">
                <a:solidFill>
                  <a:srgbClr val="FFFFFF"/>
                </a:solidFill>
                <a:latin typeface="HelveticaNeueLTPro-Roman"/>
                <a:cs typeface="HelveticaNeueLTPro-Roman"/>
              </a:rPr>
              <a:t>-</a:t>
            </a:r>
            <a:r>
              <a:rPr sz="1000" spc="-25" dirty="0">
                <a:solidFill>
                  <a:srgbClr val="FFFFFF"/>
                </a:solidFill>
                <a:latin typeface="HelveticaNeueLTPro-Roman"/>
                <a:cs typeface="HelveticaNeueLTPro-Roman"/>
              </a:rPr>
              <a:t>5</a:t>
            </a:r>
            <a:r>
              <a:rPr sz="1000" dirty="0">
                <a:solidFill>
                  <a:srgbClr val="FFFFFF"/>
                </a:solidFill>
                <a:latin typeface="HelveticaNeueLTPro-Roman"/>
                <a:cs typeface="HelveticaNeueLTPro-Roman"/>
              </a:rPr>
              <a:t>9</a:t>
            </a:r>
            <a:r>
              <a:rPr sz="1000" spc="-40" dirty="0">
                <a:solidFill>
                  <a:srgbClr val="FFFFFF"/>
                </a:solidFill>
                <a:latin typeface="HelveticaNeueLTPro-Roman"/>
                <a:cs typeface="HelveticaNeueLTPro-Roman"/>
              </a:rPr>
              <a:t> </a:t>
            </a:r>
            <a:r>
              <a:rPr sz="1000" spc="-100" dirty="0">
                <a:solidFill>
                  <a:srgbClr val="FFFFFF"/>
                </a:solidFill>
                <a:latin typeface="HelveticaNeueLTPro-Roman"/>
                <a:cs typeface="HelveticaNeueLTPro-Roman"/>
              </a:rPr>
              <a:t>T</a:t>
            </a:r>
            <a:r>
              <a:rPr sz="1000" spc="-20" dirty="0">
                <a:solidFill>
                  <a:srgbClr val="FFFFFF"/>
                </a:solidFill>
                <a:latin typeface="HelveticaNeueLTPro-Roman"/>
                <a:cs typeface="HelveticaNeueLTPro-Roman"/>
              </a:rPr>
              <a:t>um</a:t>
            </a:r>
            <a:r>
              <a:rPr sz="1000" spc="-15" dirty="0">
                <a:solidFill>
                  <a:srgbClr val="FFFFFF"/>
                </a:solidFill>
                <a:latin typeface="HelveticaNeueLTPro-Roman"/>
                <a:cs typeface="HelveticaNeueLTPro-Roman"/>
              </a:rPr>
              <a:t>p</a:t>
            </a:r>
            <a:r>
              <a:rPr sz="1000" spc="-20" dirty="0">
                <a:solidFill>
                  <a:srgbClr val="FFFFFF"/>
                </a:solidFill>
                <a:latin typeface="HelveticaNeueLTPro-Roman"/>
                <a:cs typeface="HelveticaNeueLTPro-Roman"/>
              </a:rPr>
              <a:t>un</a:t>
            </a:r>
            <a:r>
              <a:rPr sz="1000" dirty="0">
                <a:solidFill>
                  <a:srgbClr val="FFFFFF"/>
                </a:solidFill>
                <a:latin typeface="HelveticaNeueLTPro-Roman"/>
                <a:cs typeface="HelveticaNeueLTPro-Roman"/>
              </a:rPr>
              <a:t>a</a:t>
            </a:r>
            <a:r>
              <a:rPr sz="1000" spc="-40" dirty="0">
                <a:solidFill>
                  <a:srgbClr val="FFFFFF"/>
                </a:solidFill>
                <a:latin typeface="HelveticaNeueLTPro-Roman"/>
                <a:cs typeface="HelveticaNeueLTPro-Roman"/>
              </a:rPr>
              <a:t> </a:t>
            </a:r>
            <a:r>
              <a:rPr sz="1000" spc="-20" dirty="0">
                <a:solidFill>
                  <a:srgbClr val="FFFFFF"/>
                </a:solidFill>
                <a:latin typeface="HelveticaNeueLTPro-Roman"/>
                <a:cs typeface="HelveticaNeueLTPro-Roman"/>
              </a:rPr>
              <a:t>Roa</a:t>
            </a:r>
            <a:r>
              <a:rPr sz="1000" spc="-30" dirty="0">
                <a:solidFill>
                  <a:srgbClr val="FFFFFF"/>
                </a:solidFill>
                <a:latin typeface="HelveticaNeueLTPro-Roman"/>
                <a:cs typeface="HelveticaNeueLTPro-Roman"/>
              </a:rPr>
              <a:t>d</a:t>
            </a:r>
            <a:r>
              <a:rPr sz="1000" dirty="0">
                <a:solidFill>
                  <a:srgbClr val="FFFFFF"/>
                </a:solidFill>
                <a:latin typeface="HelveticaNeueLTPro-Roman"/>
                <a:cs typeface="HelveticaNeueLTPro-Roman"/>
              </a:rPr>
              <a:t>,</a:t>
            </a:r>
            <a:r>
              <a:rPr sz="1000" spc="-4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Gua</a:t>
            </a:r>
            <a:r>
              <a:rPr sz="1000" spc="-20" dirty="0">
                <a:solidFill>
                  <a:srgbClr val="FFFFFF"/>
                </a:solidFill>
                <a:latin typeface="HelveticaNeueLTPro-Roman"/>
                <a:cs typeface="HelveticaNeueLTPro-Roman"/>
              </a:rPr>
              <a:t>n</a:t>
            </a:r>
            <a:r>
              <a:rPr sz="1000" spc="-15" dirty="0">
                <a:solidFill>
                  <a:srgbClr val="FFFFFF"/>
                </a:solidFill>
                <a:latin typeface="HelveticaNeueLTPro-Roman"/>
                <a:cs typeface="HelveticaNeueLTPro-Roman"/>
              </a:rPr>
              <a:t>ap</a:t>
            </a:r>
            <a:r>
              <a:rPr sz="1000" spc="-40" dirty="0">
                <a:solidFill>
                  <a:srgbClr val="FFFFFF"/>
                </a:solidFill>
                <a:latin typeface="HelveticaNeueLTPro-Roman"/>
                <a:cs typeface="HelveticaNeueLTPro-Roman"/>
              </a:rPr>
              <a:t>o</a:t>
            </a:r>
            <a:r>
              <a:rPr sz="1000" dirty="0">
                <a:solidFill>
                  <a:srgbClr val="FFFFFF"/>
                </a:solidFill>
                <a:latin typeface="HelveticaNeueLTPro-Roman"/>
                <a:cs typeface="HelveticaNeueLTPro-Roman"/>
              </a:rPr>
              <a:t>,  </a:t>
            </a:r>
            <a:r>
              <a:rPr sz="1000" spc="-15" dirty="0">
                <a:solidFill>
                  <a:srgbClr val="FFFFFF"/>
                </a:solidFill>
                <a:latin typeface="HelveticaNeueLTPro-Roman"/>
                <a:cs typeface="HelveticaNeueLTPro-Roman"/>
              </a:rPr>
              <a:t>Arima,</a:t>
            </a:r>
            <a:r>
              <a:rPr sz="1000" spc="-45" dirty="0">
                <a:solidFill>
                  <a:srgbClr val="FFFFFF"/>
                </a:solidFill>
                <a:latin typeface="HelveticaNeueLTPro-Roman"/>
                <a:cs typeface="HelveticaNeueLTPro-Roman"/>
              </a:rPr>
              <a:t> </a:t>
            </a:r>
            <a:r>
              <a:rPr sz="1000" spc="-30" dirty="0">
                <a:solidFill>
                  <a:srgbClr val="FFFFFF"/>
                </a:solidFill>
                <a:latin typeface="HelveticaNeueLTPro-Roman"/>
                <a:cs typeface="HelveticaNeueLTPro-Roman"/>
              </a:rPr>
              <a:t>Trinidad.</a:t>
            </a:r>
            <a:endParaRPr sz="1000">
              <a:latin typeface="HelveticaNeueLTPro-Roman"/>
              <a:cs typeface="HelveticaNeueLTPro-Roman"/>
            </a:endParaRPr>
          </a:p>
        </p:txBody>
      </p:sp>
      <p:sp>
        <p:nvSpPr>
          <p:cNvPr id="47" name="object 47"/>
          <p:cNvSpPr txBox="1">
            <a:spLocks noGrp="1"/>
          </p:cNvSpPr>
          <p:nvPr>
            <p:ph type="title" idx="4294967295"/>
          </p:nvPr>
        </p:nvSpPr>
        <p:spPr>
          <a:xfrm>
            <a:off x="408754" y="2834554"/>
            <a:ext cx="5502275" cy="1797050"/>
          </a:xfrm>
          <a:prstGeom prst="rect">
            <a:avLst/>
          </a:prstGeom>
        </p:spPr>
        <p:txBody>
          <a:bodyPr vert="horz" wrap="square" lIns="0" tIns="12700" rIns="0" bIns="0" rtlCol="0">
            <a:spAutoFit/>
          </a:bodyPr>
          <a:lstStyle/>
          <a:p>
            <a:pPr marL="48260">
              <a:lnSpc>
                <a:spcPts val="6970"/>
              </a:lnSpc>
              <a:spcBef>
                <a:spcPts val="100"/>
              </a:spcBef>
            </a:pPr>
            <a:r>
              <a:rPr spc="-30" dirty="0"/>
              <a:t>SAFETY</a:t>
            </a:r>
          </a:p>
          <a:p>
            <a:pPr marL="12700">
              <a:lnSpc>
                <a:spcPts val="6970"/>
              </a:lnSpc>
            </a:pPr>
            <a:r>
              <a:rPr b="1" spc="-270" dirty="0">
                <a:latin typeface="Helvetica Neue LT Std 75"/>
                <a:cs typeface="Helvetica Neue LT Std 75"/>
              </a:rPr>
              <a:t>D</a:t>
            </a:r>
            <a:r>
              <a:rPr b="1" spc="-765" dirty="0">
                <a:latin typeface="Helvetica Neue LT Std 75"/>
                <a:cs typeface="Helvetica Neue LT Std 75"/>
              </a:rPr>
              <a:t>AT</a:t>
            </a:r>
            <a:r>
              <a:rPr b="1" dirty="0">
                <a:latin typeface="Helvetica Neue LT Std 75"/>
                <a:cs typeface="Helvetica Neue LT Std 75"/>
              </a:rPr>
              <a:t>A</a:t>
            </a:r>
            <a:r>
              <a:rPr b="1" spc="-540" dirty="0">
                <a:latin typeface="Helvetica Neue LT Std 75"/>
                <a:cs typeface="Helvetica Neue LT Std 75"/>
              </a:rPr>
              <a:t> </a:t>
            </a:r>
            <a:r>
              <a:rPr b="1" spc="-185" dirty="0">
                <a:latin typeface="Helvetica Neue LT Std 75"/>
                <a:cs typeface="Helvetica Neue LT Std 75"/>
              </a:rPr>
              <a:t>S</a:t>
            </a:r>
            <a:r>
              <a:rPr b="1" spc="-340" dirty="0">
                <a:latin typeface="Helvetica Neue LT Std 75"/>
                <a:cs typeface="Helvetica Neue LT Std 75"/>
              </a:rPr>
              <a:t>H</a:t>
            </a:r>
            <a:r>
              <a:rPr b="1" spc="-305" dirty="0">
                <a:latin typeface="Helvetica Neue LT Std 75"/>
                <a:cs typeface="Helvetica Neue LT Std 75"/>
              </a:rPr>
              <a:t>E</a:t>
            </a:r>
            <a:r>
              <a:rPr b="1" spc="-55" dirty="0">
                <a:latin typeface="Helvetica Neue LT Std 75"/>
                <a:cs typeface="Helvetica Neue LT Std 75"/>
              </a:rPr>
              <a:t>E</a:t>
            </a:r>
            <a:r>
              <a:rPr b="1" spc="-225" dirty="0">
                <a:latin typeface="Helvetica Neue LT Std 75"/>
                <a:cs typeface="Helvetica Neue LT Std 75"/>
              </a:rPr>
              <a:t>T</a:t>
            </a:r>
            <a:r>
              <a:rPr b="1" dirty="0">
                <a:latin typeface="Helvetica Neue LT Std 75"/>
                <a:cs typeface="Helvetica Neue LT Std 75"/>
              </a:rPr>
              <a:t>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a:spLocks noGrp="1"/>
          </p:cNvSpPr>
          <p:nvPr>
            <p:ph type="title" idx="4294967295"/>
          </p:nvPr>
        </p:nvSpPr>
        <p:spPr>
          <a:xfrm>
            <a:off x="444500" y="888380"/>
            <a:ext cx="5041900" cy="38862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
        <p:nvSpPr>
          <p:cNvPr id="9" name="object 9"/>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20" dirty="0">
                <a:solidFill>
                  <a:srgbClr val="FFFFFF"/>
                </a:solidFill>
                <a:latin typeface="Helvetica Neue LT Pro 75"/>
                <a:cs typeface="Helvetica Neue LT Pro 75"/>
              </a:rPr>
              <a:t>1.</a:t>
            </a:r>
            <a:r>
              <a:rPr sz="1100" b="1"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OF THE</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SUBSTANCE/MIXTURE </a:t>
            </a:r>
            <a:r>
              <a:rPr sz="1100" b="1" spc="5" dirty="0">
                <a:solidFill>
                  <a:srgbClr val="FFFFFF"/>
                </a:solidFill>
                <a:latin typeface="Helvetica Neue LT Pro 75"/>
                <a:cs typeface="Helvetica Neue LT Pro 75"/>
              </a:rPr>
              <a:t>AND </a:t>
            </a:r>
            <a:r>
              <a:rPr sz="1100" b="1" dirty="0">
                <a:solidFill>
                  <a:srgbClr val="FFFFFF"/>
                </a:solidFill>
                <a:latin typeface="Helvetica Neue LT Pro 75"/>
                <a:cs typeface="Helvetica Neue LT Pro 75"/>
              </a:rPr>
              <a:t>OF</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THE </a:t>
            </a:r>
            <a:r>
              <a:rPr sz="1100" b="1" spc="-15" dirty="0">
                <a:solidFill>
                  <a:srgbClr val="FFFFFF"/>
                </a:solidFill>
                <a:latin typeface="Helvetica Neue LT Pro 75"/>
                <a:cs typeface="Helvetica Neue LT Pro 75"/>
              </a:rPr>
              <a:t>COMPANY/</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UNDERTAKING</a:t>
            </a:r>
            <a:endParaRPr sz="1100">
              <a:latin typeface="Helvetica Neue LT Pro 75"/>
              <a:cs typeface="Helvetica Neue LT Pro 75"/>
            </a:endParaRPr>
          </a:p>
        </p:txBody>
      </p:sp>
      <p:sp>
        <p:nvSpPr>
          <p:cNvPr id="10" name="object 10"/>
          <p:cNvSpPr txBox="1"/>
          <p:nvPr/>
        </p:nvSpPr>
        <p:spPr>
          <a:xfrm>
            <a:off x="457200" y="6789088"/>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3.</a:t>
            </a:r>
            <a:r>
              <a:rPr sz="1100" b="1" spc="-2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COMPOSITION/INFORMATION</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ON</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INGREDIENTS</a:t>
            </a:r>
            <a:endParaRPr sz="1100">
              <a:latin typeface="Helvetica Neue LT Pro 75"/>
              <a:cs typeface="Helvetica Neue LT Pro 75"/>
            </a:endParaRPr>
          </a:p>
        </p:txBody>
      </p:sp>
      <p:sp>
        <p:nvSpPr>
          <p:cNvPr id="11" name="object 11"/>
          <p:cNvSpPr txBox="1"/>
          <p:nvPr/>
        </p:nvSpPr>
        <p:spPr>
          <a:xfrm>
            <a:off x="615950" y="1674534"/>
            <a:ext cx="293052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IDENTIFICATION </a:t>
            </a:r>
            <a:r>
              <a:rPr sz="900" b="1" spc="5" dirty="0">
                <a:solidFill>
                  <a:srgbClr val="025FAD"/>
                </a:solidFill>
                <a:latin typeface="Helvetica Neue LT Pro 75"/>
                <a:cs typeface="Helvetica Neue LT Pro 75"/>
              </a:rPr>
              <a:t>OF</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THE</a:t>
            </a:r>
            <a:r>
              <a:rPr sz="900" b="1" dirty="0">
                <a:solidFill>
                  <a:srgbClr val="025FAD"/>
                </a:solidFill>
                <a:latin typeface="Helvetica Neue LT Pro 75"/>
                <a:cs typeface="Helvetica Neue LT Pro 75"/>
              </a:rPr>
              <a:t> SUBSTANCE </a:t>
            </a:r>
            <a:r>
              <a:rPr sz="900" b="1" spc="5" dirty="0">
                <a:solidFill>
                  <a:srgbClr val="025FAD"/>
                </a:solidFill>
                <a:latin typeface="Helvetica Neue LT Pro 75"/>
                <a:cs typeface="Helvetica Neue LT Pro 75"/>
              </a:rPr>
              <a:t>OR</a:t>
            </a:r>
            <a:r>
              <a:rPr sz="900" b="1"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MIXTURE</a:t>
            </a:r>
            <a:endParaRPr sz="900">
              <a:latin typeface="Helvetica Neue LT Pro 75"/>
              <a:cs typeface="Helvetica Neue LT Pro 75"/>
            </a:endParaRPr>
          </a:p>
        </p:txBody>
      </p:sp>
      <p:sp>
        <p:nvSpPr>
          <p:cNvPr id="12" name="object 12"/>
          <p:cNvSpPr txBox="1"/>
          <p:nvPr/>
        </p:nvSpPr>
        <p:spPr>
          <a:xfrm>
            <a:off x="615950" y="1852334"/>
            <a:ext cx="1002665" cy="797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Product name: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Product </a:t>
            </a:r>
            <a:r>
              <a:rPr sz="900" dirty="0">
                <a:solidFill>
                  <a:srgbClr val="1C216F"/>
                </a:solidFill>
                <a:latin typeface="HelveticaNeueLTPro-Md"/>
                <a:cs typeface="HelveticaNeueLTPro-Md"/>
              </a:rPr>
              <a:t>code: </a:t>
            </a:r>
            <a:r>
              <a:rPr sz="900" spc="5" dirty="0">
                <a:solidFill>
                  <a:srgbClr val="1C216F"/>
                </a:solidFill>
                <a:latin typeface="HelveticaNeueLTPro-Md"/>
                <a:cs typeface="HelveticaNeueLTPro-Md"/>
              </a:rPr>
              <a:t> Chemical </a:t>
            </a:r>
            <a:r>
              <a:rPr sz="900" dirty="0">
                <a:solidFill>
                  <a:srgbClr val="1C216F"/>
                </a:solidFill>
                <a:latin typeface="HelveticaNeueLTPro-Md"/>
                <a:cs typeface="HelveticaNeueLTPro-Md"/>
              </a:rPr>
              <a:t>name: </a:t>
            </a:r>
            <a:r>
              <a:rPr sz="900" spc="5" dirty="0">
                <a:solidFill>
                  <a:srgbClr val="1C216F"/>
                </a:solidFill>
                <a:latin typeface="HelveticaNeueLTPro-Md"/>
                <a:cs typeface="HelveticaNeueLTPro-Md"/>
              </a:rPr>
              <a:t> Synonyms: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Chemical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formula: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CAS</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dirty="0">
              <a:latin typeface="HelveticaNeueLTPro-Md"/>
              <a:cs typeface="HelveticaNeueLTPro-Md"/>
            </a:endParaRPr>
          </a:p>
        </p:txBody>
      </p:sp>
      <p:sp>
        <p:nvSpPr>
          <p:cNvPr id="13" name="object 13"/>
          <p:cNvSpPr txBox="1"/>
          <p:nvPr/>
        </p:nvSpPr>
        <p:spPr>
          <a:xfrm>
            <a:off x="2666949" y="1852334"/>
            <a:ext cx="1527810" cy="820738"/>
          </a:xfrm>
          <a:prstGeom prst="rect">
            <a:avLst/>
          </a:prstGeom>
        </p:spPr>
        <p:txBody>
          <a:bodyPr vert="horz" wrap="square" lIns="0" tIns="25400" rIns="0" bIns="0" rtlCol="0">
            <a:spAutoFit/>
          </a:bodyPr>
          <a:lstStyle/>
          <a:p>
            <a:pPr marL="12700" marR="5080">
              <a:lnSpc>
                <a:spcPts val="1000"/>
              </a:lnSpc>
              <a:spcBef>
                <a:spcPts val="200"/>
              </a:spcBef>
            </a:pPr>
            <a:r>
              <a:rPr lang="en-TT" sz="900" spc="-25" dirty="0">
                <a:solidFill>
                  <a:srgbClr val="1C216F"/>
                </a:solidFill>
                <a:latin typeface="HelveticaNeueLTPro-Md"/>
                <a:cs typeface="HelveticaNeueLTPro-Md"/>
              </a:rPr>
              <a:t>ALD PRIMER</a:t>
            </a:r>
          </a:p>
          <a:p>
            <a:pPr marL="12700" marR="5080">
              <a:lnSpc>
                <a:spcPts val="1000"/>
              </a:lnSpc>
              <a:spcBef>
                <a:spcPts val="200"/>
              </a:spcBef>
            </a:pPr>
            <a:r>
              <a:rPr lang="en-TT" sz="900" spc="5" dirty="0">
                <a:solidFill>
                  <a:srgbClr val="1C216F"/>
                </a:solidFill>
                <a:latin typeface="HelveticaNeueLTPro-Md"/>
                <a:cs typeface="HelveticaNeueLTPro-Md"/>
              </a:rPr>
              <a:t>P113343  </a:t>
            </a:r>
            <a:endParaRPr sz="900" dirty="0">
              <a:latin typeface="HelveticaNeueLTPro-Md"/>
              <a:cs typeface="HelveticaNeueLTPro-Md"/>
            </a:endParaRPr>
          </a:p>
          <a:p>
            <a:pPr marL="12700" marR="725170">
              <a:lnSpc>
                <a:spcPts val="1000"/>
              </a:lnSpc>
            </a:pPr>
            <a:r>
              <a:rPr sz="900" spc="5" dirty="0">
                <a:solidFill>
                  <a:srgbClr val="1C216F"/>
                </a:solidFill>
                <a:latin typeface="HelveticaNeueLTPro-Md"/>
                <a:cs typeface="HelveticaNeueLTPro-Md"/>
              </a:rPr>
              <a:t>Not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 Not available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app</a:t>
            </a:r>
            <a:r>
              <a:rPr sz="900" spc="5" dirty="0">
                <a:solidFill>
                  <a:srgbClr val="1C216F"/>
                </a:solidFill>
                <a:latin typeface="HelveticaNeueLTPro-Md"/>
                <a:cs typeface="HelveticaNeueLTPro-Md"/>
              </a:rPr>
              <a:t>li</a:t>
            </a:r>
            <a:r>
              <a:rPr sz="900" spc="10" dirty="0">
                <a:solidFill>
                  <a:srgbClr val="1C216F"/>
                </a:solidFill>
                <a:latin typeface="HelveticaNeueLTPro-Md"/>
                <a:cs typeface="HelveticaNeueLTPro-Md"/>
              </a:rPr>
              <a:t>cab</a:t>
            </a:r>
            <a:r>
              <a:rPr sz="900" spc="5" dirty="0">
                <a:solidFill>
                  <a:srgbClr val="1C216F"/>
                </a:solidFill>
                <a:latin typeface="HelveticaNeueLTPro-Md"/>
                <a:cs typeface="HelveticaNeueLTPro-Md"/>
              </a:rPr>
              <a:t>l</a:t>
            </a:r>
            <a:r>
              <a:rPr sz="900" dirty="0">
                <a:solidFill>
                  <a:srgbClr val="1C216F"/>
                </a:solidFill>
                <a:latin typeface="HelveticaNeueLTPro-Md"/>
                <a:cs typeface="HelveticaNeueLTPro-Md"/>
              </a:rPr>
              <a:t>e</a:t>
            </a:r>
            <a:endParaRPr sz="900" dirty="0">
              <a:latin typeface="HelveticaNeueLTPro-Md"/>
              <a:cs typeface="HelveticaNeueLTPro-Md"/>
            </a:endParaRPr>
          </a:p>
        </p:txBody>
      </p:sp>
      <p:sp>
        <p:nvSpPr>
          <p:cNvPr id="14" name="object 14"/>
          <p:cNvSpPr txBox="1"/>
          <p:nvPr/>
        </p:nvSpPr>
        <p:spPr>
          <a:xfrm>
            <a:off x="457200" y="4817134"/>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2.</a:t>
            </a:r>
            <a:r>
              <a:rPr sz="1100" b="1" spc="-20" dirty="0">
                <a:solidFill>
                  <a:srgbClr val="FFFFFF"/>
                </a:solidFill>
                <a:latin typeface="Helvetica Neue LT Pro 75"/>
                <a:cs typeface="Helvetica Neue LT Pro 75"/>
              </a:rPr>
              <a:t> </a:t>
            </a:r>
            <a:r>
              <a:rPr sz="1100" b="1" spc="10" dirty="0">
                <a:solidFill>
                  <a:srgbClr val="FFFFFF"/>
                </a:solidFill>
                <a:latin typeface="Helvetica Neue LT Pro 75"/>
                <a:cs typeface="Helvetica Neue LT Pro 75"/>
              </a:rPr>
              <a:t>HAZARDS</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IDENTIFICATION</a:t>
            </a:r>
            <a:endParaRPr sz="1100" dirty="0">
              <a:latin typeface="Helvetica Neue LT Pro 75"/>
              <a:cs typeface="Helvetica Neue LT Pro 75"/>
            </a:endParaRPr>
          </a:p>
        </p:txBody>
      </p:sp>
      <p:sp>
        <p:nvSpPr>
          <p:cNvPr id="15" name="object 15"/>
          <p:cNvSpPr txBox="1"/>
          <p:nvPr/>
        </p:nvSpPr>
        <p:spPr>
          <a:xfrm>
            <a:off x="615950" y="5128196"/>
            <a:ext cx="78422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Cl</a:t>
            </a:r>
            <a:r>
              <a:rPr sz="900" spc="15" dirty="0">
                <a:solidFill>
                  <a:srgbClr val="1C216F"/>
                </a:solidFill>
                <a:latin typeface="HelveticaNeueLTPro-Md"/>
                <a:cs typeface="HelveticaNeueLTPro-Md"/>
              </a:rPr>
              <a:t>as</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ifi</a:t>
            </a:r>
            <a:r>
              <a:rPr sz="900" spc="10" dirty="0">
                <a:solidFill>
                  <a:srgbClr val="1C216F"/>
                </a:solidFill>
                <a:latin typeface="HelveticaNeueLTPro-Md"/>
                <a:cs typeface="HelveticaNeueLTPro-Md"/>
              </a:rPr>
              <a:t>c</a:t>
            </a:r>
            <a:r>
              <a:rPr sz="900" spc="5" dirty="0">
                <a:solidFill>
                  <a:srgbClr val="1C216F"/>
                </a:solidFill>
                <a:latin typeface="HelveticaNeueLTPro-Md"/>
                <a:cs typeface="HelveticaNeueLTPro-Md"/>
              </a:rPr>
              <a:t>ati</a:t>
            </a:r>
            <a:r>
              <a:rPr sz="900" spc="10" dirty="0">
                <a:solidFill>
                  <a:srgbClr val="1C216F"/>
                </a:solidFill>
                <a:latin typeface="HelveticaNeueLTPro-Md"/>
                <a:cs typeface="HelveticaNeueLTPro-Md"/>
              </a:rPr>
              <a:t>o</a:t>
            </a:r>
            <a:r>
              <a:rPr sz="900" dirty="0">
                <a:solidFill>
                  <a:srgbClr val="1C216F"/>
                </a:solidFill>
                <a:latin typeface="HelveticaNeueLTPro-Md"/>
                <a:cs typeface="HelveticaNeueLTPro-Md"/>
              </a:rPr>
              <a:t>n:  </a:t>
            </a:r>
            <a:r>
              <a:rPr sz="900" spc="5" dirty="0">
                <a:solidFill>
                  <a:srgbClr val="1C216F"/>
                </a:solidFill>
                <a:latin typeface="HelveticaNeueLTPro-Md"/>
                <a:cs typeface="HelveticaNeueLTPro-Md"/>
              </a:rPr>
              <a:t>Risk</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phrases:</a:t>
            </a:r>
            <a:endParaRPr sz="900" dirty="0">
              <a:latin typeface="HelveticaNeueLTPro-Md"/>
              <a:cs typeface="HelveticaNeueLTPro-Md"/>
            </a:endParaRPr>
          </a:p>
        </p:txBody>
      </p:sp>
      <p:sp>
        <p:nvSpPr>
          <p:cNvPr id="16" name="object 16"/>
          <p:cNvSpPr txBox="1"/>
          <p:nvPr/>
        </p:nvSpPr>
        <p:spPr>
          <a:xfrm>
            <a:off x="2666948" y="5128196"/>
            <a:ext cx="4377055" cy="1249060"/>
          </a:xfrm>
          <a:prstGeom prst="rect">
            <a:avLst/>
          </a:prstGeom>
        </p:spPr>
        <p:txBody>
          <a:bodyPr vert="horz" wrap="square" lIns="0" tIns="12700" rIns="0" bIns="0" rtlCol="0">
            <a:spAutoFit/>
          </a:bodyPr>
          <a:lstStyle/>
          <a:p>
            <a:pPr marL="12700">
              <a:lnSpc>
                <a:spcPts val="1040"/>
              </a:lnSpc>
              <a:spcBef>
                <a:spcPts val="100"/>
              </a:spcBef>
            </a:pPr>
            <a:r>
              <a:rPr lang="en-US" sz="900" spc="10" dirty="0">
                <a:solidFill>
                  <a:srgbClr val="1C216F"/>
                </a:solidFill>
                <a:latin typeface="HelveticaNeueLTPro-Md"/>
                <a:cs typeface="HelveticaNeueLTPro-Md"/>
              </a:rPr>
              <a:t>Irritant</a:t>
            </a:r>
          </a:p>
          <a:p>
            <a:pPr marL="12700">
              <a:lnSpc>
                <a:spcPts val="1040"/>
              </a:lnSpc>
              <a:spcBef>
                <a:spcPts val="100"/>
              </a:spcBef>
            </a:pPr>
            <a:r>
              <a:rPr lang="en-US" sz="900" spc="-5" dirty="0">
                <a:solidFill>
                  <a:srgbClr val="1C216F"/>
                </a:solidFill>
                <a:latin typeface="HelveticaNeueLTPro-Md"/>
                <a:cs typeface="HelveticaNeueLTPro-Md"/>
              </a:rPr>
              <a:t>R43- May cause sensitization by skin contact.</a:t>
            </a:r>
          </a:p>
          <a:p>
            <a:pPr marL="12700">
              <a:lnSpc>
                <a:spcPts val="1040"/>
              </a:lnSpc>
              <a:spcBef>
                <a:spcPts val="100"/>
              </a:spcBef>
            </a:pPr>
            <a:r>
              <a:rPr lang="en-US" sz="900" spc="-5" dirty="0">
                <a:solidFill>
                  <a:srgbClr val="1C216F"/>
                </a:solidFill>
                <a:latin typeface="HelveticaNeueLTPro-Md"/>
                <a:cs typeface="HelveticaNeueLTPro-Md"/>
              </a:rPr>
              <a:t>R52/53- Harmful to aquatic organisms, may cause long-term adverse effects in the aquatic environment.</a:t>
            </a:r>
          </a:p>
          <a:p>
            <a:pPr marL="12700"/>
            <a:endParaRPr lang="en-US" sz="900" spc="5" dirty="0">
              <a:solidFill>
                <a:srgbClr val="1C216F"/>
              </a:solidFill>
              <a:latin typeface="HelveticaNeueLTPro-Md"/>
              <a:cs typeface="HelveticaNeueLTPro-Md"/>
            </a:endParaRPr>
          </a:p>
          <a:p>
            <a:pPr marL="12700"/>
            <a:r>
              <a:rPr lang="en-US" sz="900" spc="5" dirty="0">
                <a:solidFill>
                  <a:srgbClr val="1C216F"/>
                </a:solidFill>
                <a:latin typeface="HelveticaNeueLTPro-Md"/>
                <a:cs typeface="HelveticaNeueLTPro-Md"/>
              </a:rPr>
              <a:t>May cause sensitization by skin contact.</a:t>
            </a:r>
          </a:p>
          <a:p>
            <a:pPr marL="12700"/>
            <a:r>
              <a:rPr lang="en-US" sz="900" spc="5" dirty="0">
                <a:solidFill>
                  <a:srgbClr val="1C216F"/>
                </a:solidFill>
                <a:latin typeface="HelveticaNeueLTPro-Md"/>
                <a:cs typeface="HelveticaNeueLTPro-Md"/>
              </a:rPr>
              <a:t>Harmful to aquatic organisms, may cause long-term adverse effects in the aquatic</a:t>
            </a:r>
          </a:p>
          <a:p>
            <a:pPr marL="12700" marR="5080">
              <a:lnSpc>
                <a:spcPts val="1000"/>
              </a:lnSpc>
              <a:spcBef>
                <a:spcPts val="60"/>
              </a:spcBef>
            </a:pPr>
            <a:r>
              <a:rPr lang="en-US" sz="900" spc="5" dirty="0">
                <a:solidFill>
                  <a:srgbClr val="1C216F"/>
                </a:solidFill>
                <a:latin typeface="HelveticaNeueLTPro-Md"/>
                <a:cs typeface="HelveticaNeueLTPro-Md"/>
              </a:rPr>
              <a:t>environment.</a:t>
            </a:r>
          </a:p>
          <a:p>
            <a:pPr marL="12700" marR="5080">
              <a:lnSpc>
                <a:spcPts val="1000"/>
              </a:lnSpc>
              <a:spcBef>
                <a:spcPts val="60"/>
              </a:spcBef>
            </a:pPr>
            <a:r>
              <a:rPr sz="900" spc="5" dirty="0">
                <a:solidFill>
                  <a:srgbClr val="1C216F"/>
                </a:solidFill>
                <a:latin typeface="HelveticaNeueLTPro-Md"/>
                <a:cs typeface="HelveticaNeueLTPro-Md"/>
              </a:rPr>
              <a:t>None</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endParaRPr sz="900" dirty="0">
              <a:latin typeface="HelveticaNeueLTPro-Md"/>
              <a:cs typeface="HelveticaNeueLTPro-Md"/>
            </a:endParaRPr>
          </a:p>
        </p:txBody>
      </p:sp>
      <p:sp>
        <p:nvSpPr>
          <p:cNvPr id="17" name="object 17"/>
          <p:cNvSpPr txBox="1"/>
          <p:nvPr/>
        </p:nvSpPr>
        <p:spPr>
          <a:xfrm>
            <a:off x="623571" y="5638800"/>
            <a:ext cx="1633218" cy="751488"/>
          </a:xfrm>
          <a:prstGeom prst="rect">
            <a:avLst/>
          </a:prstGeom>
        </p:spPr>
        <p:txBody>
          <a:bodyPr vert="horz" wrap="square" lIns="0" tIns="25400" rIns="0" bIns="0" rtlCol="0">
            <a:spAutoFit/>
          </a:bodyPr>
          <a:lstStyle/>
          <a:p>
            <a:pPr marL="12700" marR="5080">
              <a:spcBef>
                <a:spcPts val="200"/>
              </a:spcBef>
            </a:pPr>
            <a:endParaRPr lang="en-TT" sz="900" spc="5" dirty="0">
              <a:solidFill>
                <a:srgbClr val="1C216F"/>
              </a:solidFill>
              <a:latin typeface="HelveticaNeueLTPro-Md"/>
              <a:cs typeface="HelveticaNeueLTPro-Md"/>
            </a:endParaRPr>
          </a:p>
          <a:p>
            <a:pPr marL="12700" marR="5080">
              <a:spcBef>
                <a:spcPts val="200"/>
              </a:spcBef>
            </a:pPr>
            <a:r>
              <a:rPr lang="en-TT" sz="900" spc="5" dirty="0">
                <a:solidFill>
                  <a:srgbClr val="1C216F"/>
                </a:solidFill>
                <a:latin typeface="HelveticaNeueLTPro-Md"/>
                <a:cs typeface="HelveticaNeueLTPro-Md"/>
              </a:rPr>
              <a:t>H</a:t>
            </a:r>
            <a:r>
              <a:rPr sz="900" spc="5" dirty="0" err="1">
                <a:solidFill>
                  <a:srgbClr val="1C216F"/>
                </a:solidFill>
                <a:latin typeface="HelveticaNeueLTPro-Md"/>
                <a:cs typeface="HelveticaNeueLTPro-Md"/>
              </a:rPr>
              <a:t>uman</a:t>
            </a:r>
            <a:r>
              <a:rPr sz="900" spc="5" dirty="0">
                <a:solidFill>
                  <a:srgbClr val="1C216F"/>
                </a:solidFill>
                <a:latin typeface="HelveticaNeueLTPro-Md"/>
                <a:cs typeface="HelveticaNeueLTPro-Md"/>
              </a:rPr>
              <a:t> health</a:t>
            </a:r>
            <a:r>
              <a:rPr lang="en-TT" sz="900" spc="5" dirty="0">
                <a:solidFill>
                  <a:srgbClr val="1C216F"/>
                </a:solidFill>
                <a:latin typeface="HelveticaNeueLTPro-Md"/>
                <a:cs typeface="HelveticaNeueLTPro-Md"/>
              </a:rPr>
              <a:t>h </a:t>
            </a:r>
            <a:r>
              <a:rPr lang="en-TT" sz="900" spc="10" dirty="0">
                <a:solidFill>
                  <a:srgbClr val="1C216F"/>
                </a:solidFill>
                <a:latin typeface="HelveticaNeueLTPro-Md"/>
                <a:cs typeface="HelveticaNeueLTPro-Md"/>
              </a:rPr>
              <a:t>hazards: </a:t>
            </a:r>
            <a:endParaRPr lang="en-US" sz="900" spc="10" dirty="0">
              <a:solidFill>
                <a:srgbClr val="1C216F"/>
              </a:solidFill>
              <a:latin typeface="HelveticaNeueLTPro-Md"/>
              <a:cs typeface="HelveticaNeueLTPro-Md"/>
            </a:endParaRPr>
          </a:p>
          <a:p>
            <a:pPr marL="12700" marR="5080">
              <a:lnSpc>
                <a:spcPts val="1000"/>
              </a:lnSpc>
              <a:spcBef>
                <a:spcPts val="200"/>
              </a:spcBef>
            </a:pPr>
            <a:r>
              <a:rPr lang="en-TT" sz="900" spc="10" dirty="0">
                <a:solidFill>
                  <a:srgbClr val="1C216F"/>
                </a:solidFill>
                <a:latin typeface="HelveticaNeueLTPro-Md"/>
                <a:cs typeface="HelveticaNeueLTPro-Md"/>
              </a:rPr>
              <a:t>Environmental health hazard:</a:t>
            </a:r>
          </a:p>
          <a:p>
            <a:pPr marL="12700" marR="5080">
              <a:lnSpc>
                <a:spcPts val="800"/>
              </a:lnSpc>
              <a:spcBef>
                <a:spcPts val="200"/>
              </a:spcBef>
            </a:pPr>
            <a:endParaRPr lang="en-TT" sz="900" spc="10" dirty="0">
              <a:solidFill>
                <a:srgbClr val="1C216F"/>
              </a:solidFill>
              <a:latin typeface="HelveticaNeueLTPro-Md"/>
              <a:cs typeface="HelveticaNeueLTPro-Md"/>
            </a:endParaRPr>
          </a:p>
          <a:p>
            <a:pPr marL="12700" marR="5080">
              <a:lnSpc>
                <a:spcPts val="900"/>
              </a:lnSpc>
              <a:spcBef>
                <a:spcPts val="200"/>
              </a:spcBef>
            </a:pPr>
            <a:r>
              <a:rPr sz="900" spc="5" dirty="0">
                <a:solidFill>
                  <a:srgbClr val="1C216F"/>
                </a:solidFill>
                <a:latin typeface="HelveticaNeueLTPro-Md"/>
                <a:cs typeface="HelveticaNeueLTPro-Md"/>
              </a:rPr>
              <a:t>Additional</a:t>
            </a:r>
            <a:r>
              <a:rPr sz="900" spc="-10"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dirty="0">
              <a:latin typeface="HelveticaNeueLTPro-Md"/>
              <a:cs typeface="HelveticaNeueLTPro-Md"/>
            </a:endParaRPr>
          </a:p>
        </p:txBody>
      </p:sp>
      <p:sp>
        <p:nvSpPr>
          <p:cNvPr id="18" name="object 18"/>
          <p:cNvSpPr txBox="1"/>
          <p:nvPr/>
        </p:nvSpPr>
        <p:spPr>
          <a:xfrm>
            <a:off x="615950" y="6477000"/>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dirty="0">
              <a:latin typeface="Helvetica Neue LT Pro 75"/>
              <a:cs typeface="Helvetica Neue LT Pro 75"/>
            </a:endParaRPr>
          </a:p>
        </p:txBody>
      </p:sp>
      <p:graphicFrame>
        <p:nvGraphicFramePr>
          <p:cNvPr id="19" name="object 19"/>
          <p:cNvGraphicFramePr>
            <a:graphicFrameLocks noGrp="1"/>
          </p:cNvGraphicFramePr>
          <p:nvPr>
            <p:extLst>
              <p:ext uri="{D42A27DB-BD31-4B8C-83A1-F6EECF244321}">
                <p14:modId xmlns:p14="http://schemas.microsoft.com/office/powerpoint/2010/main" val="2119007498"/>
              </p:ext>
            </p:extLst>
          </p:nvPr>
        </p:nvGraphicFramePr>
        <p:xfrm>
          <a:off x="457200" y="7019290"/>
          <a:ext cx="6692263" cy="1880870"/>
        </p:xfrm>
        <a:graphic>
          <a:graphicData uri="http://schemas.openxmlformats.org/drawingml/2006/table">
            <a:tbl>
              <a:tblPr firstRow="1" bandRow="1">
                <a:tableStyleId>{2D5ABB26-0587-4C30-8999-92F81FD0307C}</a:tableStyleId>
              </a:tblPr>
              <a:tblGrid>
                <a:gridCol w="2286000">
                  <a:extLst>
                    <a:ext uri="{9D8B030D-6E8A-4147-A177-3AD203B41FA5}">
                      <a16:colId xmlns:a16="http://schemas.microsoft.com/office/drawing/2014/main" val="20000"/>
                    </a:ext>
                  </a:extLst>
                </a:gridCol>
                <a:gridCol w="1219834">
                  <a:extLst>
                    <a:ext uri="{9D8B030D-6E8A-4147-A177-3AD203B41FA5}">
                      <a16:colId xmlns:a16="http://schemas.microsoft.com/office/drawing/2014/main" val="20001"/>
                    </a:ext>
                  </a:extLst>
                </a:gridCol>
                <a:gridCol w="3186429">
                  <a:extLst>
                    <a:ext uri="{9D8B030D-6E8A-4147-A177-3AD203B41FA5}">
                      <a16:colId xmlns:a16="http://schemas.microsoft.com/office/drawing/2014/main" val="20002"/>
                    </a:ext>
                  </a:extLst>
                </a:gridCol>
              </a:tblGrid>
              <a:tr h="69174">
                <a:tc>
                  <a:txBody>
                    <a:bodyPr/>
                    <a:lstStyle/>
                    <a:p>
                      <a:pPr marL="171450">
                        <a:lnSpc>
                          <a:spcPts val="1035"/>
                        </a:lnSpc>
                      </a:pPr>
                      <a:r>
                        <a:rPr sz="900" spc="5" dirty="0">
                          <a:solidFill>
                            <a:srgbClr val="1C216F"/>
                          </a:solidFill>
                          <a:latin typeface="HelveticaNeueLTPro-Md"/>
                          <a:cs typeface="HelveticaNeueLTPro-Md"/>
                        </a:rPr>
                        <a:t>Substance/preparation:</a:t>
                      </a:r>
                      <a:endParaRPr sz="900">
                        <a:solidFill>
                          <a:srgbClr val="1C216F"/>
                        </a:solidFill>
                        <a:latin typeface="HelveticaNeueLTPro-Md"/>
                        <a:cs typeface="HelveticaNeueLTPro-Md"/>
                      </a:endParaRPr>
                    </a:p>
                  </a:txBody>
                  <a:tcPr marL="0" marR="0" marT="0" marB="0">
                    <a:lnB w="12700">
                      <a:solidFill>
                        <a:srgbClr val="14B1E7"/>
                      </a:solidFill>
                      <a:prstDash val="solid"/>
                    </a:lnB>
                  </a:tcPr>
                </a:tc>
                <a:tc>
                  <a:txBody>
                    <a:bodyPr/>
                    <a:lstStyle/>
                    <a:p>
                      <a:pPr marL="388620">
                        <a:lnSpc>
                          <a:spcPts val="1035"/>
                        </a:lnSpc>
                      </a:pPr>
                      <a:r>
                        <a:rPr sz="900" spc="5" dirty="0">
                          <a:solidFill>
                            <a:srgbClr val="1C216F"/>
                          </a:solidFill>
                          <a:latin typeface="HelveticaNeueLTPro-Md"/>
                          <a:cs typeface="HelveticaNeueLTPro-Md"/>
                        </a:rPr>
                        <a:t>Mixture</a:t>
                      </a:r>
                      <a:endParaRPr sz="900">
                        <a:solidFill>
                          <a:srgbClr val="1C216F"/>
                        </a:solidFill>
                        <a:latin typeface="HelveticaNeueLTPro-Md"/>
                        <a:cs typeface="HelveticaNeueLTPro-Md"/>
                      </a:endParaRPr>
                    </a:p>
                  </a:txBody>
                  <a:tcPr marL="0" marR="0" marT="0" marB="0">
                    <a:lnB w="12700">
                      <a:solidFill>
                        <a:srgbClr val="14B1E7"/>
                      </a:solidFill>
                      <a:prstDash val="solid"/>
                    </a:lnB>
                  </a:tcPr>
                </a:tc>
                <a:tc>
                  <a:txBody>
                    <a:bodyPr/>
                    <a:lstStyle/>
                    <a:p>
                      <a:pPr>
                        <a:lnSpc>
                          <a:spcPct val="100000"/>
                        </a:lnSpc>
                      </a:pPr>
                      <a:endParaRPr sz="900">
                        <a:solidFill>
                          <a:srgbClr val="1C216F"/>
                        </a:solidFill>
                        <a:latin typeface="Times"/>
                        <a:cs typeface="Times"/>
                      </a:endParaRPr>
                    </a:p>
                  </a:txBody>
                  <a:tcPr marL="0" marR="0" marT="0" marB="0">
                    <a:lnB w="12700">
                      <a:solidFill>
                        <a:srgbClr val="14B1E7"/>
                      </a:solidFill>
                      <a:prstDash val="solid"/>
                    </a:lnB>
                  </a:tcPr>
                </a:tc>
                <a:extLst>
                  <a:ext uri="{0D108BD9-81ED-4DB2-BD59-A6C34878D82A}">
                    <a16:rowId xmlns:a16="http://schemas.microsoft.com/office/drawing/2014/main" val="10000"/>
                  </a:ext>
                </a:extLst>
              </a:tr>
              <a:tr h="149151">
                <a:tc>
                  <a:txBody>
                    <a:bodyPr/>
                    <a:lstStyle/>
                    <a:p>
                      <a:pPr marL="171450">
                        <a:lnSpc>
                          <a:spcPct val="100000"/>
                        </a:lnSpc>
                        <a:spcBef>
                          <a:spcPts val="770"/>
                        </a:spcBef>
                      </a:pPr>
                      <a:r>
                        <a:rPr sz="900" spc="5" dirty="0">
                          <a:solidFill>
                            <a:srgbClr val="1C216F"/>
                          </a:solidFill>
                          <a:latin typeface="HelveticaNeueLTPro-Md"/>
                          <a:cs typeface="HelveticaNeueLTPro-Md"/>
                        </a:rPr>
                        <a:t>Ingredient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name</a:t>
                      </a:r>
                      <a:endParaRPr sz="900">
                        <a:solidFill>
                          <a:srgbClr val="1C216F"/>
                        </a:solidFill>
                        <a:latin typeface="HelveticaNeueLTPro-Md"/>
                        <a:cs typeface="HelveticaNeueLTPro-Md"/>
                      </a:endParaRPr>
                    </a:p>
                  </a:txBody>
                  <a:tcPr marL="0" marR="0" marT="97790" marB="0">
                    <a:lnT w="12700">
                      <a:solidFill>
                        <a:srgbClr val="14B1E7"/>
                      </a:solidFill>
                      <a:prstDash val="solid"/>
                    </a:lnT>
                  </a:tcPr>
                </a:tc>
                <a:tc>
                  <a:txBody>
                    <a:bodyPr/>
                    <a:lstStyle/>
                    <a:p>
                      <a:pPr marL="388620">
                        <a:lnSpc>
                          <a:spcPct val="100000"/>
                        </a:lnSpc>
                        <a:spcBef>
                          <a:spcPts val="770"/>
                        </a:spcBef>
                      </a:pPr>
                      <a:r>
                        <a:rPr sz="900" dirty="0">
                          <a:solidFill>
                            <a:srgbClr val="1C216F"/>
                          </a:solidFill>
                          <a:latin typeface="HelveticaNeueLTPro-Md"/>
                          <a:cs typeface="HelveticaNeueLTPro-Md"/>
                        </a:rPr>
                        <a:t>CAS</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a:t>
                      </a:r>
                      <a:endParaRPr sz="900">
                        <a:solidFill>
                          <a:srgbClr val="1C216F"/>
                        </a:solidFill>
                        <a:latin typeface="HelveticaNeueLTPro-Md"/>
                        <a:cs typeface="HelveticaNeueLTPro-Md"/>
                      </a:endParaRPr>
                    </a:p>
                  </a:txBody>
                  <a:tcPr marL="0" marR="0" marT="97790" marB="0">
                    <a:lnT w="12700">
                      <a:solidFill>
                        <a:srgbClr val="14B1E7"/>
                      </a:solidFill>
                      <a:prstDash val="solid"/>
                    </a:lnT>
                  </a:tcPr>
                </a:tc>
                <a:tc>
                  <a:txBody>
                    <a:bodyPr/>
                    <a:lstStyle/>
                    <a:p>
                      <a:pPr marL="608330">
                        <a:lnSpc>
                          <a:spcPct val="100000"/>
                        </a:lnSpc>
                        <a:spcBef>
                          <a:spcPts val="770"/>
                        </a:spcBef>
                      </a:pPr>
                      <a:r>
                        <a:rPr sz="900" dirty="0">
                          <a:solidFill>
                            <a:srgbClr val="1C216F"/>
                          </a:solidFill>
                          <a:latin typeface="HelveticaNeueLTPro-Md"/>
                          <a:cs typeface="HelveticaNeueLTPro-Md"/>
                        </a:rPr>
                        <a:t>%</a:t>
                      </a:r>
                      <a:endParaRPr sz="900">
                        <a:solidFill>
                          <a:srgbClr val="1C216F"/>
                        </a:solidFill>
                        <a:latin typeface="HelveticaNeueLTPro-Md"/>
                        <a:cs typeface="HelveticaNeueLTPro-Md"/>
                      </a:endParaRPr>
                    </a:p>
                  </a:txBody>
                  <a:tcPr marL="0" marR="0" marT="97790" marB="0">
                    <a:lnT w="12700">
                      <a:solidFill>
                        <a:srgbClr val="14B1E7"/>
                      </a:solidFill>
                      <a:prstDash val="solid"/>
                    </a:lnT>
                  </a:tcPr>
                </a:tc>
                <a:extLst>
                  <a:ext uri="{0D108BD9-81ED-4DB2-BD59-A6C34878D82A}">
                    <a16:rowId xmlns:a16="http://schemas.microsoft.com/office/drawing/2014/main" val="10001"/>
                  </a:ext>
                </a:extLst>
              </a:tr>
              <a:tr h="114887">
                <a:tc>
                  <a:txBody>
                    <a:bodyPr/>
                    <a:lstStyle/>
                    <a:p>
                      <a:pPr marL="42545"/>
                      <a:r>
                        <a:rPr lang="en-US" sz="900" spc="-10" dirty="0">
                          <a:solidFill>
                            <a:srgbClr val="1C216F"/>
                          </a:solidFill>
                          <a:effectLst/>
                          <a:latin typeface="HelveticaNeueLTPro-Md"/>
                          <a:ea typeface="Calibri" panose="020F0502020204030204" pitchFamily="34" charset="0"/>
                          <a:cs typeface="Times New Roman" panose="02020603050405020304" pitchFamily="18" charset="0"/>
                        </a:rPr>
                        <a:t>n-butyl acrylate</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dirty="0">
                          <a:solidFill>
                            <a:srgbClr val="1C216F"/>
                          </a:solidFill>
                          <a:effectLst/>
                          <a:latin typeface="HelveticaNeueLTPro-Md"/>
                          <a:ea typeface="Calibri" panose="020F0502020204030204" pitchFamily="34" charset="0"/>
                          <a:cs typeface="Times New Roman" panose="02020603050405020304" pitchFamily="18" charset="0"/>
                        </a:rPr>
                        <a:t>141-32-2</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dirty="0">
                          <a:solidFill>
                            <a:srgbClr val="1C216F"/>
                          </a:solidFill>
                          <a:effectLst/>
                          <a:latin typeface="HelveticaNeueLTPro-Md"/>
                          <a:ea typeface="Calibri" panose="020F0502020204030204" pitchFamily="34" charset="0"/>
                          <a:cs typeface="Times New Roman" panose="02020603050405020304" pitchFamily="18" charset="0"/>
                        </a:rPr>
                        <a:t>5 - 15</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10002"/>
                  </a:ext>
                </a:extLst>
              </a:tr>
              <a:tr h="72560">
                <a:tc>
                  <a:txBody>
                    <a:bodyPr/>
                    <a:lstStyle/>
                    <a:p>
                      <a:pPr marL="42545"/>
                      <a:r>
                        <a:rPr lang="en-US" sz="900" dirty="0">
                          <a:solidFill>
                            <a:srgbClr val="1C216F"/>
                          </a:solidFill>
                          <a:effectLst/>
                          <a:latin typeface="HelveticaNeueLTPro-Md"/>
                          <a:ea typeface="Calibri" panose="020F0502020204030204" pitchFamily="34" charset="0"/>
                          <a:cs typeface="Times New Roman" panose="02020603050405020304" pitchFamily="18" charset="0"/>
                        </a:rPr>
                        <a:t>titanium dioxide</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spc="-10" dirty="0">
                          <a:solidFill>
                            <a:srgbClr val="1C216F"/>
                          </a:solidFill>
                          <a:effectLst/>
                          <a:latin typeface="HelveticaNeueLTPro-Md"/>
                          <a:ea typeface="Calibri" panose="020F0502020204030204" pitchFamily="34" charset="0"/>
                          <a:cs typeface="Times New Roman" panose="02020603050405020304" pitchFamily="18" charset="0"/>
                        </a:rPr>
                        <a:t>13463-67-7</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a:solidFill>
                            <a:srgbClr val="1C216F"/>
                          </a:solidFill>
                          <a:effectLst/>
                          <a:latin typeface="HelveticaNeueLTPro-Md"/>
                          <a:ea typeface="Calibri" panose="020F0502020204030204" pitchFamily="34" charset="0"/>
                          <a:cs typeface="Times New Roman" panose="02020603050405020304" pitchFamily="18" charset="0"/>
                        </a:rPr>
                        <a:t>5 - 15</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10003"/>
                  </a:ext>
                </a:extLst>
              </a:tr>
              <a:tr h="72560">
                <a:tc>
                  <a:txBody>
                    <a:bodyPr/>
                    <a:lstStyle/>
                    <a:p>
                      <a:pPr marL="42545"/>
                      <a:r>
                        <a:rPr lang="en-US" sz="900">
                          <a:solidFill>
                            <a:srgbClr val="1C216F"/>
                          </a:solidFill>
                          <a:effectLst/>
                          <a:latin typeface="HelveticaNeueLTPro-Md"/>
                          <a:ea typeface="Calibri" panose="020F0502020204030204" pitchFamily="34" charset="0"/>
                          <a:cs typeface="Times New Roman" panose="02020603050405020304" pitchFamily="18" charset="0"/>
                        </a:rPr>
                        <a:t>titanium dioxide</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spc="-10">
                          <a:solidFill>
                            <a:srgbClr val="1C216F"/>
                          </a:solidFill>
                          <a:effectLst/>
                          <a:latin typeface="HelveticaNeueLTPro-Md"/>
                          <a:ea typeface="Calibri" panose="020F0502020204030204" pitchFamily="34" charset="0"/>
                          <a:cs typeface="Times New Roman" panose="02020603050405020304" pitchFamily="18" charset="0"/>
                        </a:rPr>
                        <a:t>13463-67-7</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a:solidFill>
                            <a:srgbClr val="1C216F"/>
                          </a:solidFill>
                          <a:effectLst/>
                          <a:latin typeface="HelveticaNeueLTPro-Md"/>
                          <a:ea typeface="Calibri" panose="020F0502020204030204" pitchFamily="34" charset="0"/>
                          <a:cs typeface="Times New Roman" panose="02020603050405020304" pitchFamily="18" charset="0"/>
                        </a:rPr>
                        <a:t>1 - 5</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10004"/>
                  </a:ext>
                </a:extLst>
              </a:tr>
              <a:tr h="72560">
                <a:tc>
                  <a:txBody>
                    <a:bodyPr/>
                    <a:lstStyle/>
                    <a:p>
                      <a:pPr marL="42545"/>
                      <a:r>
                        <a:rPr lang="en-US" sz="900" dirty="0">
                          <a:solidFill>
                            <a:srgbClr val="1C216F"/>
                          </a:solidFill>
                          <a:effectLst/>
                          <a:latin typeface="HelveticaNeueLTPro-Md"/>
                          <a:ea typeface="Calibri" panose="020F0502020204030204" pitchFamily="34" charset="0"/>
                          <a:cs typeface="Times New Roman" panose="02020603050405020304" pitchFamily="18" charset="0"/>
                        </a:rPr>
                        <a:t>ammonia, anhydrous</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dirty="0">
                          <a:solidFill>
                            <a:srgbClr val="1C216F"/>
                          </a:solidFill>
                          <a:effectLst/>
                          <a:latin typeface="HelveticaNeueLTPro-Md"/>
                          <a:ea typeface="Calibri" panose="020F0502020204030204" pitchFamily="34" charset="0"/>
                          <a:cs typeface="Times New Roman" panose="02020603050405020304" pitchFamily="18" charset="0"/>
                        </a:rPr>
                        <a:t>7664-41-7</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a:solidFill>
                            <a:srgbClr val="1C216F"/>
                          </a:solidFill>
                          <a:effectLst/>
                          <a:latin typeface="HelveticaNeueLTPro-Md"/>
                          <a:ea typeface="Calibri" panose="020F0502020204030204" pitchFamily="34" charset="0"/>
                          <a:cs typeface="Times New Roman" panose="02020603050405020304" pitchFamily="18" charset="0"/>
                        </a:rPr>
                        <a:t>0 - 1</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4039161537"/>
                  </a:ext>
                </a:extLst>
              </a:tr>
              <a:tr h="72560">
                <a:tc>
                  <a:txBody>
                    <a:bodyPr/>
                    <a:lstStyle/>
                    <a:p>
                      <a:pPr marL="42545"/>
                      <a:r>
                        <a:rPr lang="en-US" sz="900">
                          <a:solidFill>
                            <a:srgbClr val="1C216F"/>
                          </a:solidFill>
                          <a:effectLst/>
                          <a:latin typeface="HelveticaNeueLTPro-Md"/>
                          <a:ea typeface="Calibri" panose="020F0502020204030204" pitchFamily="34" charset="0"/>
                          <a:cs typeface="Times New Roman" panose="02020603050405020304" pitchFamily="18" charset="0"/>
                        </a:rPr>
                        <a:t>diuron (ISO)</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a:solidFill>
                            <a:srgbClr val="1C216F"/>
                          </a:solidFill>
                          <a:effectLst/>
                          <a:latin typeface="HelveticaNeueLTPro-Md"/>
                          <a:ea typeface="Calibri" panose="020F0502020204030204" pitchFamily="34" charset="0"/>
                          <a:cs typeface="Times New Roman" panose="02020603050405020304" pitchFamily="18" charset="0"/>
                        </a:rPr>
                        <a:t>330-54-1</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a:solidFill>
                            <a:srgbClr val="1C216F"/>
                          </a:solidFill>
                          <a:effectLst/>
                          <a:latin typeface="HelveticaNeueLTPro-Md"/>
                          <a:ea typeface="Calibri" panose="020F0502020204030204" pitchFamily="34" charset="0"/>
                          <a:cs typeface="Times New Roman" panose="02020603050405020304" pitchFamily="18" charset="0"/>
                        </a:rPr>
                        <a:t>0 - 1</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2330461911"/>
                  </a:ext>
                </a:extLst>
              </a:tr>
              <a:tr h="72560">
                <a:tc>
                  <a:txBody>
                    <a:bodyPr/>
                    <a:lstStyle/>
                    <a:p>
                      <a:pPr marL="42545"/>
                      <a:r>
                        <a:rPr lang="en-US" sz="900">
                          <a:solidFill>
                            <a:srgbClr val="1C216F"/>
                          </a:solidFill>
                          <a:effectLst/>
                          <a:latin typeface="HelveticaNeueLTPro-Md"/>
                          <a:ea typeface="Calibri" panose="020F0502020204030204" pitchFamily="34" charset="0"/>
                          <a:cs typeface="Times New Roman" panose="02020603050405020304" pitchFamily="18" charset="0"/>
                        </a:rPr>
                        <a:t>carbendazim (ISO)</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spc="-10" dirty="0">
                          <a:solidFill>
                            <a:srgbClr val="1C216F"/>
                          </a:solidFill>
                          <a:effectLst/>
                          <a:latin typeface="HelveticaNeueLTPro-Md"/>
                          <a:ea typeface="Calibri" panose="020F0502020204030204" pitchFamily="34" charset="0"/>
                          <a:cs typeface="Times New Roman" panose="02020603050405020304" pitchFamily="18" charset="0"/>
                        </a:rPr>
                        <a:t>10605-21-7</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dirty="0">
                          <a:solidFill>
                            <a:srgbClr val="1C216F"/>
                          </a:solidFill>
                          <a:effectLst/>
                          <a:latin typeface="HelveticaNeueLTPro-Md"/>
                          <a:ea typeface="Calibri" panose="020F0502020204030204" pitchFamily="34" charset="0"/>
                          <a:cs typeface="Times New Roman" panose="02020603050405020304" pitchFamily="18" charset="0"/>
                        </a:rPr>
                        <a:t>0 - 1</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4166104804"/>
                  </a:ext>
                </a:extLst>
              </a:tr>
              <a:tr h="97953">
                <a:tc>
                  <a:txBody>
                    <a:bodyPr/>
                    <a:lstStyle/>
                    <a:p>
                      <a:pPr marL="42545"/>
                      <a:r>
                        <a:rPr lang="en-US" sz="900">
                          <a:solidFill>
                            <a:srgbClr val="1C216F"/>
                          </a:solidFill>
                          <a:effectLst/>
                          <a:latin typeface="HelveticaNeueLTPro-Md"/>
                          <a:ea typeface="Calibri" panose="020F0502020204030204" pitchFamily="34" charset="0"/>
                          <a:cs typeface="Times New Roman" panose="02020603050405020304" pitchFamily="18" charset="0"/>
                        </a:rPr>
                        <a:t>octhilinone (ISO)</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26530-20-1</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dirty="0">
                          <a:solidFill>
                            <a:srgbClr val="1C216F"/>
                          </a:solidFill>
                          <a:effectLst/>
                          <a:latin typeface="HelveticaNeueLTPro-Md"/>
                          <a:ea typeface="Calibri" panose="020F0502020204030204" pitchFamily="34" charset="0"/>
                          <a:cs typeface="Times New Roman" panose="02020603050405020304" pitchFamily="18" charset="0"/>
                        </a:rPr>
                        <a:t>0 - 1</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3042412566"/>
                  </a:ext>
                </a:extLst>
              </a:tr>
              <a:tr h="137121">
                <a:tc>
                  <a:txBody>
                    <a:bodyPr/>
                    <a:lstStyle/>
                    <a:p>
                      <a:pPr marL="42545"/>
                      <a:r>
                        <a:rPr lang="en-US" sz="900" dirty="0">
                          <a:solidFill>
                            <a:srgbClr val="1C216F"/>
                          </a:solidFill>
                          <a:effectLst/>
                          <a:latin typeface="HelveticaNeueLTPro-Md"/>
                          <a:ea typeface="Calibri" panose="020F0502020204030204" pitchFamily="34" charset="0"/>
                          <a:cs typeface="Times New Roman" panose="02020603050405020304" pitchFamily="18" charset="0"/>
                        </a:rPr>
                        <a:t>reaction mass of: 5-chloro-2-methyl-4-isothiazolin-3-one [EC no. 247-500-7] and 2-methyl-2H-isothiazol-3-one [EC no. 220-239-6] (3:1)</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43180"/>
                      <a:r>
                        <a:rPr lang="en-US" sz="900" dirty="0">
                          <a:solidFill>
                            <a:srgbClr val="1C216F"/>
                          </a:solidFill>
                          <a:effectLst/>
                          <a:latin typeface="HelveticaNeueLTPro-Md"/>
                          <a:ea typeface="Calibri" panose="020F0502020204030204" pitchFamily="34" charset="0"/>
                          <a:cs typeface="Times New Roman" panose="02020603050405020304" pitchFamily="18" charset="0"/>
                        </a:rPr>
                        <a:t>55965-84-9</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360000" marR="0" marT="0" marB="0" anchor="ctr"/>
                </a:tc>
                <a:tc>
                  <a:txBody>
                    <a:bodyPr/>
                    <a:lstStyle/>
                    <a:p>
                      <a:pPr marL="40005"/>
                      <a:r>
                        <a:rPr lang="en-US" sz="900" dirty="0">
                          <a:solidFill>
                            <a:srgbClr val="1C216F"/>
                          </a:solidFill>
                          <a:effectLst/>
                          <a:latin typeface="HelveticaNeueLTPro-Md"/>
                          <a:ea typeface="Calibri" panose="020F0502020204030204" pitchFamily="34" charset="0"/>
                          <a:cs typeface="Times New Roman" panose="02020603050405020304" pitchFamily="18" charset="0"/>
                        </a:rPr>
                        <a:t>0 - 1</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540000" marR="0" marT="0" marB="0" anchor="ctr"/>
                </a:tc>
                <a:extLst>
                  <a:ext uri="{0D108BD9-81ED-4DB2-BD59-A6C34878D82A}">
                    <a16:rowId xmlns:a16="http://schemas.microsoft.com/office/drawing/2014/main" val="2997253470"/>
                  </a:ext>
                </a:extLst>
              </a:tr>
            </a:tbl>
          </a:graphicData>
        </a:graphic>
      </p:graphicFrame>
      <p:sp>
        <p:nvSpPr>
          <p:cNvPr id="21" name="object 21"/>
          <p:cNvSpPr txBox="1"/>
          <p:nvPr/>
        </p:nvSpPr>
        <p:spPr>
          <a:xfrm>
            <a:off x="615950" y="2844113"/>
            <a:ext cx="248348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COMPANY/UNDERTAKING</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IDENTIFICATION</a:t>
            </a:r>
            <a:endParaRPr sz="900" dirty="0">
              <a:latin typeface="Helvetica Neue LT Pro 75"/>
              <a:cs typeface="Helvetica Neue LT Pro 75"/>
            </a:endParaRPr>
          </a:p>
        </p:txBody>
      </p:sp>
      <p:sp>
        <p:nvSpPr>
          <p:cNvPr id="22" name="object 22"/>
          <p:cNvSpPr txBox="1"/>
          <p:nvPr/>
        </p:nvSpPr>
        <p:spPr>
          <a:xfrm>
            <a:off x="615950" y="3021913"/>
            <a:ext cx="126873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Manufacturer/Supplier:</a:t>
            </a:r>
            <a:endParaRPr sz="900">
              <a:latin typeface="HelveticaNeueLTPro-Md"/>
              <a:cs typeface="HelveticaNeueLTPro-Md"/>
            </a:endParaRPr>
          </a:p>
        </p:txBody>
      </p:sp>
      <p:sp>
        <p:nvSpPr>
          <p:cNvPr id="23" name="object 23"/>
          <p:cNvSpPr txBox="1"/>
          <p:nvPr/>
        </p:nvSpPr>
        <p:spPr>
          <a:xfrm>
            <a:off x="2666949" y="3021913"/>
            <a:ext cx="3221990" cy="1178560"/>
          </a:xfrm>
          <a:prstGeom prst="rect">
            <a:avLst/>
          </a:prstGeom>
        </p:spPr>
        <p:txBody>
          <a:bodyPr vert="horz" wrap="square" lIns="0" tIns="12700" rIns="0" bIns="0" rtlCol="0">
            <a:spAutoFit/>
          </a:bodyPr>
          <a:lstStyle/>
          <a:p>
            <a:pPr marL="12700">
              <a:lnSpc>
                <a:spcPts val="1040"/>
              </a:lnSpc>
              <a:spcBef>
                <a:spcPts val="100"/>
              </a:spcBef>
            </a:pPr>
            <a:r>
              <a:rPr sz="900" spc="5" dirty="0">
                <a:solidFill>
                  <a:srgbClr val="1C216F"/>
                </a:solidFill>
                <a:latin typeface="HelveticaNeueLTPro-Md"/>
                <a:cs typeface="HelveticaNeueLTPro-Md"/>
              </a:rPr>
              <a:t>ANSA</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MCAL</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INDUSTRIAL</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PARK,</a:t>
            </a:r>
            <a:endParaRPr sz="900" dirty="0">
              <a:latin typeface="HelveticaNeueLTPro-Md"/>
              <a:cs typeface="HelveticaNeueLTPro-Md"/>
            </a:endParaRPr>
          </a:p>
          <a:p>
            <a:pPr marL="12700" marR="835660">
              <a:lnSpc>
                <a:spcPts val="1000"/>
              </a:lnSpc>
              <a:spcBef>
                <a:spcPts val="60"/>
              </a:spcBef>
            </a:pPr>
            <a:r>
              <a:rPr sz="900" spc="-5" dirty="0">
                <a:solidFill>
                  <a:srgbClr val="1C216F"/>
                </a:solidFill>
                <a:latin typeface="HelveticaNeueLTPro-Md"/>
                <a:cs typeface="HelveticaNeueLTPro-Md"/>
              </a:rPr>
              <a:t>51-59 </a:t>
            </a:r>
            <a:r>
              <a:rPr sz="900" spc="5" dirty="0">
                <a:solidFill>
                  <a:srgbClr val="1C216F"/>
                </a:solidFill>
                <a:latin typeface="HelveticaNeueLTPro-Md"/>
                <a:cs typeface="HelveticaNeueLTPro-Md"/>
              </a:rPr>
              <a:t>TUMPUNA </a:t>
            </a:r>
            <a:r>
              <a:rPr sz="900" dirty="0">
                <a:solidFill>
                  <a:srgbClr val="1C216F"/>
                </a:solidFill>
                <a:latin typeface="HelveticaNeueLTPro-Md"/>
                <a:cs typeface="HelveticaNeueLTPro-Md"/>
              </a:rPr>
              <a:t>ROAD </a:t>
            </a:r>
            <a:r>
              <a:rPr sz="900" spc="5" dirty="0">
                <a:solidFill>
                  <a:srgbClr val="1C216F"/>
                </a:solidFill>
                <a:latin typeface="HelveticaNeueLTPro-Md"/>
                <a:cs typeface="HelveticaNeueLTPro-Md"/>
              </a:rPr>
              <a:t>SOUTH, </a:t>
            </a:r>
            <a:r>
              <a:rPr sz="900" dirty="0">
                <a:solidFill>
                  <a:srgbClr val="1C216F"/>
                </a:solidFill>
                <a:latin typeface="HelveticaNeueLTPro-Md"/>
                <a:cs typeface="HelveticaNeueLTPro-Md"/>
              </a:rPr>
              <a:t>GUANAPO, </a:t>
            </a:r>
            <a:r>
              <a:rPr sz="900" spc="-240" dirty="0">
                <a:solidFill>
                  <a:srgbClr val="1C216F"/>
                </a:solidFill>
                <a:latin typeface="HelveticaNeueLTPro-Md"/>
                <a:cs typeface="HelveticaNeueLTPro-Md"/>
              </a:rPr>
              <a:t> </a:t>
            </a:r>
            <a:r>
              <a:rPr sz="900" spc="10" dirty="0">
                <a:solidFill>
                  <a:srgbClr val="1C216F"/>
                </a:solidFill>
                <a:latin typeface="HelveticaNeueLTPro-Md"/>
                <a:cs typeface="HelveticaNeueLTPro-Md"/>
              </a:rPr>
              <a:t>ARIMA,</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TRINIDAD, </a:t>
            </a:r>
            <a:r>
              <a:rPr sz="900" spc="-5" dirty="0">
                <a:solidFill>
                  <a:srgbClr val="1C216F"/>
                </a:solidFill>
                <a:latin typeface="HelveticaNeueLTPro-Md"/>
                <a:cs typeface="HelveticaNeueLTPro-Md"/>
              </a:rPr>
              <a:t>W.I.</a:t>
            </a:r>
            <a:endParaRPr sz="900" dirty="0">
              <a:latin typeface="HelveticaNeueLTPro-Md"/>
              <a:cs typeface="HelveticaNeueLTPro-Md"/>
            </a:endParaRPr>
          </a:p>
          <a:p>
            <a:pPr marL="12700">
              <a:lnSpc>
                <a:spcPts val="940"/>
              </a:lnSpc>
            </a:pPr>
            <a:r>
              <a:rPr sz="900" spc="5" dirty="0">
                <a:solidFill>
                  <a:srgbClr val="1C216F"/>
                </a:solidFill>
                <a:latin typeface="HelveticaNeueLTPro-Md"/>
                <a:cs typeface="HelveticaNeueLTPro-Md"/>
              </a:rPr>
              <a:t>TEL</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665-5721-3/4913/5829/8046/1991,</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671-2722/</a:t>
            </a:r>
            <a:r>
              <a:rPr sz="900" spc="-10" dirty="0">
                <a:solidFill>
                  <a:srgbClr val="1C216F"/>
                </a:solidFill>
                <a:latin typeface="HelveticaNeueLTPro-Md"/>
                <a:cs typeface="HelveticaNeueLTPro-Md"/>
              </a:rPr>
              <a:t> </a:t>
            </a:r>
            <a:r>
              <a:rPr sz="900" dirty="0">
                <a:solidFill>
                  <a:srgbClr val="1C216F"/>
                </a:solidFill>
                <a:latin typeface="HelveticaNeueLTPro-Md"/>
                <a:cs typeface="HelveticaNeueLTPro-Md"/>
              </a:rPr>
              <a:t>3245</a:t>
            </a:r>
            <a:endParaRPr sz="90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FAX</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spc="-15"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a:p>
            <a:pPr>
              <a:lnSpc>
                <a:spcPct val="100000"/>
              </a:lnSpc>
              <a:spcBef>
                <a:spcPts val="25"/>
              </a:spcBef>
            </a:pPr>
            <a:endParaRPr sz="650" dirty="0">
              <a:latin typeface="HelveticaNeueLTPro-Md"/>
              <a:cs typeface="HelveticaNeueLTPro-Md"/>
            </a:endParaRPr>
          </a:p>
          <a:p>
            <a:pPr marL="12700">
              <a:lnSpc>
                <a:spcPts val="1040"/>
              </a:lnSpc>
            </a:pPr>
            <a:r>
              <a:rPr sz="900" dirty="0">
                <a:solidFill>
                  <a:srgbClr val="1C216F"/>
                </a:solidFill>
                <a:latin typeface="HelveticaNeueLTPro-Md"/>
                <a:cs typeface="HelveticaNeueLTPro-Md"/>
              </a:rPr>
              <a:t>TRINIDAD</a:t>
            </a:r>
            <a:endParaRPr sz="900" dirty="0">
              <a:latin typeface="HelveticaNeueLTPro-Md"/>
              <a:cs typeface="HelveticaNeueLTPro-Md"/>
            </a:endParaRPr>
          </a:p>
          <a:p>
            <a:pPr marL="12700" marR="5715">
              <a:lnSpc>
                <a:spcPts val="1000"/>
              </a:lnSpc>
              <a:spcBef>
                <a:spcPts val="60"/>
              </a:spcBef>
            </a:pPr>
            <a:r>
              <a:rPr sz="900" spc="5" dirty="0">
                <a:solidFill>
                  <a:srgbClr val="1C216F"/>
                </a:solidFill>
                <a:latin typeface="HelveticaNeueLTPro-Md"/>
                <a:cs typeface="HelveticaNeueLTPro-Md"/>
              </a:rPr>
              <a:t>TEL </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868) </a:t>
            </a:r>
            <a:r>
              <a:rPr sz="900" dirty="0">
                <a:solidFill>
                  <a:srgbClr val="1C216F"/>
                </a:solidFill>
                <a:latin typeface="HelveticaNeueLTPro-Md"/>
                <a:cs typeface="HelveticaNeueLTPro-Md"/>
              </a:rPr>
              <a:t>665-5721-3/4913/5829/8046/1991, </a:t>
            </a:r>
            <a:r>
              <a:rPr sz="900" spc="-5" dirty="0">
                <a:solidFill>
                  <a:srgbClr val="1C216F"/>
                </a:solidFill>
                <a:latin typeface="HelveticaNeueLTPro-Md"/>
                <a:cs typeface="HelveticaNeueLTPro-Md"/>
              </a:rPr>
              <a:t>671-2722/3245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FAX:</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(868)</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665-1577</a:t>
            </a:r>
            <a:endParaRPr sz="900" dirty="0">
              <a:latin typeface="HelveticaNeueLTPro-Md"/>
              <a:cs typeface="HelveticaNeueLTPro-Md"/>
            </a:endParaRPr>
          </a:p>
        </p:txBody>
      </p:sp>
      <p:sp>
        <p:nvSpPr>
          <p:cNvPr id="24" name="object 24"/>
          <p:cNvSpPr txBox="1"/>
          <p:nvPr/>
        </p:nvSpPr>
        <p:spPr>
          <a:xfrm>
            <a:off x="615950" y="3783912"/>
            <a:ext cx="1640839" cy="289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Emergency</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telephone</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number </a:t>
            </a:r>
            <a:r>
              <a:rPr sz="900" spc="-235" dirty="0">
                <a:solidFill>
                  <a:srgbClr val="1C216F"/>
                </a:solidFill>
                <a:latin typeface="HelveticaNeueLTPro-Md"/>
                <a:cs typeface="HelveticaNeueLTPro-Md"/>
              </a:rPr>
              <a:t> </a:t>
            </a:r>
            <a:r>
              <a:rPr sz="900" dirty="0">
                <a:solidFill>
                  <a:srgbClr val="1C216F"/>
                </a:solidFill>
                <a:latin typeface="HelveticaNeueLTPro-Md"/>
                <a:cs typeface="HelveticaNeueLTPro-Md"/>
              </a:rPr>
              <a:t>(with</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hours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of</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operation):</a:t>
            </a:r>
            <a:endParaRPr sz="900" dirty="0">
              <a:latin typeface="HelveticaNeueLTPro-Md"/>
              <a:cs typeface="HelveticaNeueLTPro-Md"/>
            </a:endParaRPr>
          </a:p>
        </p:txBody>
      </p:sp>
      <p:sp>
        <p:nvSpPr>
          <p:cNvPr id="25" name="object 25"/>
          <p:cNvSpPr/>
          <p:nvPr/>
        </p:nvSpPr>
        <p:spPr>
          <a:xfrm>
            <a:off x="457200" y="2743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8" name="object 28"/>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2</a:t>
            </a:fld>
            <a:endParaRPr sz="900">
              <a:latin typeface="Helvetica Neue LT Std 75"/>
              <a:cs typeface="Helvetica Neue LT Std 75"/>
            </a:endParaRPr>
          </a:p>
        </p:txBody>
      </p:sp>
      <p:sp>
        <p:nvSpPr>
          <p:cNvPr id="29" name="object 25">
            <a:extLst>
              <a:ext uri="{FF2B5EF4-FFF2-40B4-BE49-F238E27FC236}">
                <a16:creationId xmlns:a16="http://schemas.microsoft.com/office/drawing/2014/main" id="{5D3995E7-B147-4615-B18F-E733A42C2D92}"/>
              </a:ext>
            </a:extLst>
          </p:cNvPr>
          <p:cNvSpPr/>
          <p:nvPr/>
        </p:nvSpPr>
        <p:spPr>
          <a:xfrm>
            <a:off x="466674" y="4343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30" name="object 24">
            <a:extLst>
              <a:ext uri="{FF2B5EF4-FFF2-40B4-BE49-F238E27FC236}">
                <a16:creationId xmlns:a16="http://schemas.microsoft.com/office/drawing/2014/main" id="{EF92C2BF-0F9B-42CB-B04F-BF2E6DF4275F}"/>
              </a:ext>
            </a:extLst>
          </p:cNvPr>
          <p:cNvSpPr txBox="1"/>
          <p:nvPr/>
        </p:nvSpPr>
        <p:spPr>
          <a:xfrm>
            <a:off x="623571" y="4492735"/>
            <a:ext cx="1640839" cy="164148"/>
          </a:xfrm>
          <a:prstGeom prst="rect">
            <a:avLst/>
          </a:prstGeom>
        </p:spPr>
        <p:txBody>
          <a:bodyPr vert="horz" wrap="square" lIns="0" tIns="25400" rIns="0" bIns="0" rtlCol="0">
            <a:spAutoFit/>
          </a:bodyPr>
          <a:lstStyle/>
          <a:p>
            <a:pPr marL="12700">
              <a:lnSpc>
                <a:spcPct val="100000"/>
              </a:lnSpc>
              <a:spcBef>
                <a:spcPts val="100"/>
              </a:spcBef>
            </a:pPr>
            <a:r>
              <a:rPr lang="en-TT" sz="900" b="1" dirty="0">
                <a:solidFill>
                  <a:srgbClr val="025FAD"/>
                </a:solidFill>
                <a:latin typeface="Helvetica Neue LT Pro 75"/>
                <a:cs typeface="Helvetica Neue LT Pro 75"/>
              </a:rPr>
              <a:t>PRODUCT INFORMATION</a:t>
            </a:r>
            <a:endParaRPr lang="en-TT" sz="900" dirty="0">
              <a:latin typeface="Helvetica Neue LT Pro 75"/>
              <a:cs typeface="Helvetica Neue LT Pro 75"/>
            </a:endParaRPr>
          </a:p>
        </p:txBody>
      </p:sp>
      <p:sp>
        <p:nvSpPr>
          <p:cNvPr id="31" name="object 23">
            <a:extLst>
              <a:ext uri="{FF2B5EF4-FFF2-40B4-BE49-F238E27FC236}">
                <a16:creationId xmlns:a16="http://schemas.microsoft.com/office/drawing/2014/main" id="{425E9D70-5337-4DD4-AB7C-77DE57E3F08A}"/>
              </a:ext>
            </a:extLst>
          </p:cNvPr>
          <p:cNvSpPr txBox="1"/>
          <p:nvPr/>
        </p:nvSpPr>
        <p:spPr>
          <a:xfrm>
            <a:off x="2666949" y="4503652"/>
            <a:ext cx="3221990" cy="141064"/>
          </a:xfrm>
          <a:prstGeom prst="rect">
            <a:avLst/>
          </a:prstGeom>
        </p:spPr>
        <p:txBody>
          <a:bodyPr vert="horz" wrap="square" lIns="0" tIns="12700" rIns="0" bIns="0" rtlCol="0">
            <a:spAutoFit/>
          </a:bodyPr>
          <a:lstStyle/>
          <a:p>
            <a:pPr marL="12700">
              <a:lnSpc>
                <a:spcPts val="1040"/>
              </a:lnSpc>
              <a:spcBef>
                <a:spcPts val="100"/>
              </a:spcBef>
            </a:pPr>
            <a:r>
              <a:rPr lang="en-US" sz="900" u="sng" spc="5" dirty="0">
                <a:solidFill>
                  <a:srgbClr val="1C216F"/>
                </a:solidFill>
                <a:latin typeface="HelveticaNeueLTPro-Md"/>
                <a:cs typeface="HelveticaNeueLTPro-Md"/>
              </a:rPr>
              <a:t>www.bergerpaintscaribbean.com</a:t>
            </a:r>
            <a:endParaRPr sz="900" u="sng" dirty="0">
              <a:latin typeface="HelveticaNeueLTPro-Md"/>
              <a:cs typeface="HelveticaNeueLTPro-Md"/>
            </a:endParaRPr>
          </a:p>
        </p:txBody>
      </p:sp>
      <p:sp>
        <p:nvSpPr>
          <p:cNvPr id="32" name="object 20">
            <a:extLst>
              <a:ext uri="{FF2B5EF4-FFF2-40B4-BE49-F238E27FC236}">
                <a16:creationId xmlns:a16="http://schemas.microsoft.com/office/drawing/2014/main" id="{0056422F-ADC5-46ED-89FF-F221A5619B6B}"/>
              </a:ext>
            </a:extLst>
          </p:cNvPr>
          <p:cNvSpPr txBox="1"/>
          <p:nvPr/>
        </p:nvSpPr>
        <p:spPr>
          <a:xfrm>
            <a:off x="623571" y="9018458"/>
            <a:ext cx="6273165" cy="579646"/>
          </a:xfrm>
          <a:prstGeom prst="rect">
            <a:avLst/>
          </a:prstGeom>
        </p:spPr>
        <p:txBody>
          <a:bodyPr vert="horz" wrap="square" lIns="0" tIns="25400" rIns="0" bIns="0" rtlCol="0">
            <a:spAutoFit/>
          </a:bodyPr>
          <a:lstStyle/>
          <a:p>
            <a:pPr marL="12700" marR="5080">
              <a:lnSpc>
                <a:spcPts val="1000"/>
              </a:lnSpc>
              <a:spcBef>
                <a:spcPts val="200"/>
              </a:spcBef>
            </a:pPr>
            <a:r>
              <a:rPr sz="900" dirty="0">
                <a:solidFill>
                  <a:srgbClr val="1C216F"/>
                </a:solidFill>
                <a:latin typeface="HelveticaNeueLTPro-Md"/>
                <a:cs typeface="HelveticaNeueLTPro-Md"/>
              </a:rPr>
              <a:t>There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are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additional</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ingredients</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present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which,</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within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dirty="0">
                <a:solidFill>
                  <a:srgbClr val="1C216F"/>
                </a:solidFill>
                <a:latin typeface="HelveticaNeueLTPro-Md"/>
                <a:cs typeface="HelveticaNeueLTPro-Md"/>
              </a:rPr>
              <a:t>current</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knowledge</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supplier</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in</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the</a:t>
            </a:r>
            <a:r>
              <a:rPr sz="900" spc="-45" dirty="0">
                <a:solidFill>
                  <a:srgbClr val="1C216F"/>
                </a:solidFill>
                <a:latin typeface="HelveticaNeueLTPro-Md"/>
                <a:cs typeface="HelveticaNeueLTPro-Md"/>
              </a:rPr>
              <a:t> </a:t>
            </a:r>
            <a:r>
              <a:rPr sz="900" spc="-5" dirty="0">
                <a:solidFill>
                  <a:srgbClr val="1C216F"/>
                </a:solidFill>
                <a:latin typeface="HelveticaNeueLTPro-Md"/>
                <a:cs typeface="HelveticaNeueLTPro-Md"/>
              </a:rPr>
              <a:t>concentrations </a:t>
            </a:r>
            <a:r>
              <a:rPr sz="900" spc="-240" dirty="0">
                <a:solidFill>
                  <a:srgbClr val="1C216F"/>
                </a:solidFill>
                <a:latin typeface="HelveticaNeueLTPro-Md"/>
                <a:cs typeface="HelveticaNeueLTPro-Md"/>
              </a:rPr>
              <a:t> </a:t>
            </a:r>
            <a:r>
              <a:rPr sz="900" spc="5" dirty="0">
                <a:solidFill>
                  <a:srgbClr val="1C216F"/>
                </a:solidFill>
                <a:latin typeface="HelveticaNeueLTPro-Md"/>
                <a:cs typeface="HelveticaNeueLTPro-Md"/>
              </a:rPr>
              <a:t>applicable,</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are classified as </a:t>
            </a:r>
            <a:r>
              <a:rPr sz="900" spc="10" dirty="0">
                <a:solidFill>
                  <a:srgbClr val="1C216F"/>
                </a:solidFill>
                <a:latin typeface="HelveticaNeueLTPro-Md"/>
                <a:cs typeface="HelveticaNeueLTPro-Md"/>
              </a:rPr>
              <a:t>hazardous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to</a:t>
            </a:r>
            <a:r>
              <a:rPr sz="900" spc="5" dirty="0">
                <a:solidFill>
                  <a:srgbClr val="1C216F"/>
                </a:solidFill>
                <a:latin typeface="HelveticaNeueLTPro-Md"/>
                <a:cs typeface="HelveticaNeueLTPro-Md"/>
              </a:rPr>
              <a:t> health or</a:t>
            </a:r>
            <a:r>
              <a:rPr sz="900" dirty="0">
                <a:solidFill>
                  <a:srgbClr val="1C216F"/>
                </a:solidFill>
                <a:latin typeface="HelveticaNeueLTPro-Md"/>
                <a:cs typeface="HelveticaNeueLTPro-Md"/>
              </a:rPr>
              <a:t> the</a:t>
            </a:r>
            <a:r>
              <a:rPr sz="900" spc="5" dirty="0">
                <a:solidFill>
                  <a:srgbClr val="1C216F"/>
                </a:solidFill>
                <a:latin typeface="HelveticaNeueLTPro-Md"/>
                <a:cs typeface="HelveticaNeueLTPro-Md"/>
              </a:rPr>
              <a:t> environment and hence require </a:t>
            </a:r>
            <a:r>
              <a:rPr sz="900" spc="10" dirty="0">
                <a:solidFill>
                  <a:srgbClr val="1C216F"/>
                </a:solidFill>
                <a:latin typeface="HelveticaNeueLTPro-Md"/>
                <a:cs typeface="HelveticaNeueLTPro-Md"/>
              </a:rPr>
              <a:t>reporting</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this </a:t>
            </a:r>
            <a:r>
              <a:rPr sz="900" spc="5" dirty="0">
                <a:solidFill>
                  <a:srgbClr val="1C216F"/>
                </a:solidFill>
                <a:latin typeface="HelveticaNeueLTPro-Md"/>
                <a:cs typeface="HelveticaNeueLTPro-Md"/>
              </a:rPr>
              <a:t>section.</a:t>
            </a:r>
            <a:endParaRPr sz="900" dirty="0">
              <a:latin typeface="HelveticaNeueLTPro-Md"/>
              <a:cs typeface="HelveticaNeueLTPro-Md"/>
            </a:endParaRPr>
          </a:p>
          <a:p>
            <a:pPr marL="12700">
              <a:lnSpc>
                <a:spcPts val="980"/>
              </a:lnSpc>
            </a:pPr>
            <a:r>
              <a:rPr sz="900" spc="5" dirty="0">
                <a:solidFill>
                  <a:srgbClr val="1C216F"/>
                </a:solidFill>
                <a:latin typeface="HelveticaNeueLTPro-Md"/>
                <a:cs typeface="HelveticaNeueLTPro-Md"/>
              </a:rPr>
              <a:t>Occupational</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exposure limits, </a:t>
            </a:r>
            <a:r>
              <a:rPr sz="900" dirty="0">
                <a:solidFill>
                  <a:srgbClr val="1C216F"/>
                </a:solidFill>
                <a:latin typeface="HelveticaNeueLTPro-Md"/>
                <a:cs typeface="HelveticaNeueLTPro-Md"/>
              </a:rPr>
              <a:t>if</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available, </a:t>
            </a:r>
            <a:r>
              <a:rPr sz="900" spc="5" dirty="0">
                <a:solidFill>
                  <a:srgbClr val="1C216F"/>
                </a:solidFill>
                <a:latin typeface="HelveticaNeueLTPro-Md"/>
                <a:cs typeface="HelveticaNeueLTPro-Md"/>
              </a:rPr>
              <a:t>are listed </a:t>
            </a:r>
            <a:r>
              <a:rPr sz="900" dirty="0">
                <a:solidFill>
                  <a:srgbClr val="1C216F"/>
                </a:solidFill>
                <a:latin typeface="HelveticaNeueLTPro-Md"/>
                <a:cs typeface="HelveticaNeueLTPro-Md"/>
              </a:rPr>
              <a:t>in</a:t>
            </a:r>
            <a:r>
              <a:rPr sz="900" spc="5" dirty="0">
                <a:solidFill>
                  <a:srgbClr val="1C216F"/>
                </a:solidFill>
                <a:latin typeface="HelveticaNeueLTPro-Md"/>
                <a:cs typeface="HelveticaNeueLTPro-Md"/>
              </a:rPr>
              <a:t> Section 8.</a:t>
            </a:r>
            <a:endParaRPr sz="900" dirty="0">
              <a:latin typeface="HelveticaNeueLTPro-Md"/>
              <a:cs typeface="HelveticaNeueLTPro-Md"/>
            </a:endParaRPr>
          </a:p>
          <a:p>
            <a:pPr>
              <a:lnSpc>
                <a:spcPct val="100000"/>
              </a:lnSpc>
              <a:spcBef>
                <a:spcPts val="5"/>
              </a:spcBef>
            </a:pPr>
            <a:endParaRPr sz="1100" dirty="0">
              <a:latin typeface="HelveticaNeueLTPro-Md"/>
              <a:cs typeface="HelveticaNeueLTPro-Md"/>
            </a:endParaRPr>
          </a:p>
        </p:txBody>
      </p:sp>
      <p:sp>
        <p:nvSpPr>
          <p:cNvPr id="33" name="object 26">
            <a:extLst>
              <a:ext uri="{FF2B5EF4-FFF2-40B4-BE49-F238E27FC236}">
                <a16:creationId xmlns:a16="http://schemas.microsoft.com/office/drawing/2014/main" id="{A685D4DF-C3D6-4979-96B9-399F19000784}"/>
              </a:ext>
            </a:extLst>
          </p:cNvPr>
          <p:cNvSpPr/>
          <p:nvPr/>
        </p:nvSpPr>
        <p:spPr>
          <a:xfrm>
            <a:off x="464821" y="949793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4.</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FIRST</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AID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943600"/>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5.</a:t>
            </a:r>
            <a:r>
              <a:rPr sz="1100" b="1" spc="-2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FIRE-FIGHTING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dirty="0">
              <a:latin typeface="Helvetica Neue LT Pro 75"/>
              <a:cs typeface="Helvetica Neue LT Pro 75"/>
            </a:endParaRPr>
          </a:p>
        </p:txBody>
      </p:sp>
      <p:sp>
        <p:nvSpPr>
          <p:cNvPr id="10" name="object 10"/>
          <p:cNvSpPr txBox="1"/>
          <p:nvPr/>
        </p:nvSpPr>
        <p:spPr>
          <a:xfrm>
            <a:off x="2675635" y="1648983"/>
            <a:ext cx="4215765" cy="923330"/>
          </a:xfrm>
          <a:prstGeom prst="rect">
            <a:avLst/>
          </a:prstGeom>
        </p:spPr>
        <p:txBody>
          <a:bodyPr vert="horz" wrap="square" lIns="0" tIns="25400" rIns="0" bIns="0" rtlCol="0">
            <a:spAutoFit/>
          </a:bodyPr>
          <a:lstStyle/>
          <a:p>
            <a:pPr marL="12700" marR="5080" algn="just">
              <a:lnSpc>
                <a:spcPts val="1000"/>
              </a:lnSpc>
              <a:spcBef>
                <a:spcPts val="200"/>
              </a:spcBef>
            </a:pPr>
            <a:r>
              <a:rPr lang="en-US" sz="900" spc="-20" dirty="0">
                <a:solidFill>
                  <a:srgbClr val="1C216F"/>
                </a:solidFill>
                <a:latin typeface="HelveticaNeueLTPro-Md"/>
                <a:cs typeface="HelveticaNeueLTPro-Md"/>
              </a:rPr>
              <a:t>Remove victim to fresh air and keep at rest in a position comfortable for breathing. If not breathing, if breathing is irregular or if respiratory arrest occurs, provide artificial respiration or oxygen by trained personnel. It may be dangerous to the person providing aid to give mouth-to-mouth resuscitation. Get medical attention if adverse health effects persist or are severe.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1" name="object 11"/>
          <p:cNvSpPr txBox="1"/>
          <p:nvPr/>
        </p:nvSpPr>
        <p:spPr>
          <a:xfrm>
            <a:off x="615950" y="1648983"/>
            <a:ext cx="74104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a:t>
            </a:r>
            <a:r>
              <a:rPr sz="900" b="1" spc="15" dirty="0">
                <a:solidFill>
                  <a:srgbClr val="025FAD"/>
                </a:solidFill>
                <a:latin typeface="Helvetica Neue LT Pro 75"/>
                <a:cs typeface="Helvetica Neue LT Pro 75"/>
              </a:rPr>
              <a:t>NHA</a:t>
            </a:r>
            <a:r>
              <a:rPr sz="900" b="1" spc="35" dirty="0">
                <a:solidFill>
                  <a:srgbClr val="025FAD"/>
                </a:solidFill>
                <a:latin typeface="Helvetica Neue LT Pro 75"/>
                <a:cs typeface="Helvetica Neue LT Pro 75"/>
              </a:rPr>
              <a:t>L</a:t>
            </a:r>
            <a:r>
              <a:rPr sz="900" b="1" spc="-55" dirty="0">
                <a:solidFill>
                  <a:srgbClr val="025FAD"/>
                </a:solidFill>
                <a:latin typeface="Helvetica Neue LT Pro 75"/>
                <a:cs typeface="Helvetica Neue LT Pro 75"/>
              </a:rPr>
              <a:t>A</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a:t>
            </a:r>
            <a:r>
              <a:rPr sz="900" b="1" dirty="0">
                <a:solidFill>
                  <a:srgbClr val="025FAD"/>
                </a:solidFill>
                <a:latin typeface="Helvetica Neue LT Pro 75"/>
                <a:cs typeface="Helvetica Neue LT Pro 75"/>
              </a:rPr>
              <a:t>N</a:t>
            </a:r>
            <a:endParaRPr sz="900">
              <a:latin typeface="Helvetica Neue LT Pro 75"/>
              <a:cs typeface="Helvetica Neue LT Pro 75"/>
            </a:endParaRPr>
          </a:p>
        </p:txBody>
      </p:sp>
      <p:sp>
        <p:nvSpPr>
          <p:cNvPr id="12" name="object 12"/>
          <p:cNvSpPr txBox="1"/>
          <p:nvPr/>
        </p:nvSpPr>
        <p:spPr>
          <a:xfrm>
            <a:off x="615950" y="4365297"/>
            <a:ext cx="8978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5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3" name="object 13"/>
          <p:cNvSpPr txBox="1"/>
          <p:nvPr/>
        </p:nvSpPr>
        <p:spPr>
          <a:xfrm>
            <a:off x="2675635" y="4390697"/>
            <a:ext cx="4214495" cy="666849"/>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Flush contaminated skin with plenty of water. Remove contaminated clothing and shoes. Wash contaminated clothing thoroughly with water before removing it, or wear gloves. Continue to rinse for at least 10 minutes. Get medical attention. In the event of any complaints or symptoms, avoid further exposure. Wash clothing before reuse. Clean shoes thoroughly before reuse.</a:t>
            </a:r>
            <a:endParaRPr sz="900" dirty="0">
              <a:latin typeface="HelveticaNeueLTPro-Md"/>
              <a:cs typeface="HelveticaNeueLTPro-Md"/>
            </a:endParaRPr>
          </a:p>
        </p:txBody>
      </p:sp>
      <p:sp>
        <p:nvSpPr>
          <p:cNvPr id="14" name="object 14"/>
          <p:cNvSpPr txBox="1"/>
          <p:nvPr/>
        </p:nvSpPr>
        <p:spPr>
          <a:xfrm>
            <a:off x="615950" y="2880141"/>
            <a:ext cx="671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IN</a:t>
            </a:r>
            <a:r>
              <a:rPr sz="900" b="1" spc="15" dirty="0">
                <a:solidFill>
                  <a:srgbClr val="025FAD"/>
                </a:solidFill>
                <a:latin typeface="Helvetica Neue LT Pro 75"/>
                <a:cs typeface="Helvetica Neue LT Pro 75"/>
              </a:rPr>
              <a:t>GE</a:t>
            </a: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ION</a:t>
            </a:r>
            <a:endParaRPr sz="900">
              <a:latin typeface="Helvetica Neue LT Pro 75"/>
              <a:cs typeface="Helvetica Neue LT Pro 75"/>
            </a:endParaRPr>
          </a:p>
        </p:txBody>
      </p:sp>
      <p:sp>
        <p:nvSpPr>
          <p:cNvPr id="15" name="object 15"/>
          <p:cNvSpPr txBox="1"/>
          <p:nvPr/>
        </p:nvSpPr>
        <p:spPr>
          <a:xfrm>
            <a:off x="2675635" y="2880141"/>
            <a:ext cx="4214495" cy="1308050"/>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out mouth with water. Remove dentures if any. Remove victim to fresh air and keep at rest in a position comfortable for breathing. If material has been swallowed and the exposed person is conscious, give small quantities of water to drink. Stop if the exposed person feels sick as vomiting may be dangerous. Do not induce vomiting unless directed to do so by medical personnel. If vomiting occurs, the head should be kept low so that vomit does not enter the lungs. Get medical attention if adverse health effects persist or are severe. Never give anything by mouth to an unconscious person. If unconscious, place in recovery position and get medical attention immediately. Maintain an open airway. Loosen tight clothing such as a collar, tie, belt or waistband.</a:t>
            </a:r>
            <a:endParaRPr sz="900" dirty="0">
              <a:latin typeface="HelveticaNeueLTPro-Md"/>
              <a:cs typeface="HelveticaNeueLTPro-Md"/>
            </a:endParaRPr>
          </a:p>
        </p:txBody>
      </p:sp>
      <p:sp>
        <p:nvSpPr>
          <p:cNvPr id="16" name="object 16"/>
          <p:cNvSpPr txBox="1"/>
          <p:nvPr/>
        </p:nvSpPr>
        <p:spPr>
          <a:xfrm>
            <a:off x="615950" y="5139256"/>
            <a:ext cx="846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CONTACT</a:t>
            </a:r>
            <a:endParaRPr sz="900">
              <a:latin typeface="Helvetica Neue LT Pro 75"/>
              <a:cs typeface="Helvetica Neue LT Pro 75"/>
            </a:endParaRPr>
          </a:p>
        </p:txBody>
      </p:sp>
      <p:sp>
        <p:nvSpPr>
          <p:cNvPr id="17" name="object 17"/>
          <p:cNvSpPr txBox="1"/>
          <p:nvPr/>
        </p:nvSpPr>
        <p:spPr>
          <a:xfrm>
            <a:off x="2675635" y="5139256"/>
            <a:ext cx="4213860"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Immediately flush eyes with plenty of water, occasionally lifting the upper and lower eyelids. Check for and remove any contact lenses. Continue to rinse for at least 10 minutes. Get medical attention if irritation occurs.</a:t>
            </a:r>
            <a:endParaRPr sz="900" dirty="0">
              <a:latin typeface="HelveticaNeueLTPro-Md"/>
              <a:cs typeface="HelveticaNeueLTPro-Md"/>
            </a:endParaRPr>
          </a:p>
        </p:txBody>
      </p:sp>
      <p:sp>
        <p:nvSpPr>
          <p:cNvPr id="18" name="object 18"/>
          <p:cNvSpPr txBox="1"/>
          <p:nvPr/>
        </p:nvSpPr>
        <p:spPr>
          <a:xfrm>
            <a:off x="615950" y="5642176"/>
            <a:ext cx="43770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B61AD"/>
                </a:solidFill>
                <a:latin typeface="Helvetica Neue LT Pro 75"/>
                <a:cs typeface="Helvetica Neue LT Pro 75"/>
              </a:rPr>
              <a:t>See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Section</a:t>
            </a:r>
            <a:r>
              <a:rPr sz="900" b="1" spc="5" dirty="0">
                <a:solidFill>
                  <a:srgbClr val="0B61AD"/>
                </a:solidFill>
                <a:latin typeface="Helvetica Neue LT Pro 75"/>
                <a:cs typeface="Helvetica Neue LT Pro 75"/>
              </a:rPr>
              <a:t> </a:t>
            </a:r>
            <a:r>
              <a:rPr sz="900" b="1" spc="-30" dirty="0">
                <a:solidFill>
                  <a:srgbClr val="0B61AD"/>
                </a:solidFill>
                <a:latin typeface="Helvetica Neue LT Pro 75"/>
                <a:cs typeface="Helvetica Neue LT Pro 75"/>
              </a:rPr>
              <a:t>11</a:t>
            </a:r>
            <a:r>
              <a:rPr sz="900" b="1" dirty="0">
                <a:solidFill>
                  <a:srgbClr val="0B61AD"/>
                </a:solidFill>
                <a:latin typeface="Helvetica Neue LT Pro 75"/>
                <a:cs typeface="Helvetica Neue LT Pro 75"/>
              </a:rPr>
              <a:t> </a:t>
            </a:r>
            <a:r>
              <a:rPr sz="900" b="1" spc="5" dirty="0">
                <a:solidFill>
                  <a:srgbClr val="0B61AD"/>
                </a:solidFill>
                <a:latin typeface="Helvetica Neue LT Pro 75"/>
                <a:cs typeface="Helvetica Neue LT Pro 75"/>
              </a:rPr>
              <a:t>for </a:t>
            </a:r>
            <a:r>
              <a:rPr sz="900" b="1" spc="10" dirty="0">
                <a:solidFill>
                  <a:srgbClr val="0B61AD"/>
                </a:solidFill>
                <a:latin typeface="Helvetica Neue LT Pro 75"/>
                <a:cs typeface="Helvetica Neue LT Pro 75"/>
              </a:rPr>
              <a:t>more</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detailed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information</a:t>
            </a:r>
            <a:r>
              <a:rPr sz="900" b="1" spc="5" dirty="0">
                <a:solidFill>
                  <a:srgbClr val="0B61AD"/>
                </a:solidFill>
                <a:latin typeface="Helvetica Neue LT Pro 75"/>
                <a:cs typeface="Helvetica Neue LT Pro 75"/>
              </a:rPr>
              <a:t> on</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health</a:t>
            </a:r>
            <a:r>
              <a:rPr sz="900" b="1" spc="5" dirty="0">
                <a:solidFill>
                  <a:srgbClr val="0B61AD"/>
                </a:solidFill>
                <a:latin typeface="Helvetica Neue LT Pro 75"/>
                <a:cs typeface="Helvetica Neue LT Pro 75"/>
              </a:rPr>
              <a:t> </a:t>
            </a:r>
            <a:r>
              <a:rPr sz="900" b="1" spc="15" dirty="0">
                <a:solidFill>
                  <a:srgbClr val="0B61AD"/>
                </a:solidFill>
                <a:latin typeface="Helvetica Neue LT Pro 75"/>
                <a:cs typeface="Helvetica Neue LT Pro 75"/>
              </a:rPr>
              <a:t>effects</a:t>
            </a:r>
            <a:r>
              <a:rPr sz="900" b="1"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and</a:t>
            </a:r>
            <a:r>
              <a:rPr sz="900" b="1" spc="5" dirty="0">
                <a:solidFill>
                  <a:srgbClr val="0B61AD"/>
                </a:solidFill>
                <a:latin typeface="Helvetica Neue LT Pro 75"/>
                <a:cs typeface="Helvetica Neue LT Pro 75"/>
              </a:rPr>
              <a:t> </a:t>
            </a:r>
            <a:r>
              <a:rPr sz="900" b="1" spc="10" dirty="0">
                <a:solidFill>
                  <a:srgbClr val="0B61AD"/>
                </a:solidFill>
                <a:latin typeface="Helvetica Neue LT Pro 75"/>
                <a:cs typeface="Helvetica Neue LT Pro 75"/>
              </a:rPr>
              <a:t>symptoms.</a:t>
            </a:r>
            <a:endParaRPr sz="900">
              <a:latin typeface="Helvetica Neue LT Pro 75"/>
              <a:cs typeface="Helvetica Neue LT Pro 75"/>
            </a:endParaRPr>
          </a:p>
        </p:txBody>
      </p:sp>
      <p:sp>
        <p:nvSpPr>
          <p:cNvPr id="19" name="object 19"/>
          <p:cNvSpPr/>
          <p:nvPr/>
        </p:nvSpPr>
        <p:spPr>
          <a:xfrm>
            <a:off x="457200" y="279525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p:nvPr/>
        </p:nvSpPr>
        <p:spPr>
          <a:xfrm>
            <a:off x="457200" y="428041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1" name="object 21"/>
          <p:cNvSpPr/>
          <p:nvPr/>
        </p:nvSpPr>
        <p:spPr>
          <a:xfrm>
            <a:off x="457200" y="51054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2" name="object 22"/>
          <p:cNvSpPr/>
          <p:nvPr/>
        </p:nvSpPr>
        <p:spPr>
          <a:xfrm>
            <a:off x="457200" y="6781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3" name="object 23"/>
          <p:cNvSpPr/>
          <p:nvPr/>
        </p:nvSpPr>
        <p:spPr>
          <a:xfrm>
            <a:off x="457200" y="8050479"/>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4" name="object 24"/>
          <p:cNvSpPr/>
          <p:nvPr/>
        </p:nvSpPr>
        <p:spPr>
          <a:xfrm>
            <a:off x="457200" y="8538132"/>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5" name="object 25"/>
          <p:cNvSpPr txBox="1"/>
          <p:nvPr/>
        </p:nvSpPr>
        <p:spPr>
          <a:xfrm>
            <a:off x="615950" y="6172200"/>
            <a:ext cx="1375410" cy="508000"/>
          </a:xfrm>
          <a:prstGeom prst="rect">
            <a:avLst/>
          </a:prstGeom>
        </p:spPr>
        <p:txBody>
          <a:bodyPr vert="horz" wrap="square" lIns="0" tIns="53340" rIns="0" bIns="0" rtlCol="0">
            <a:spAutoFit/>
          </a:bodyPr>
          <a:lstStyle/>
          <a:p>
            <a:pPr marL="12700">
              <a:lnSpc>
                <a:spcPct val="100000"/>
              </a:lnSpc>
              <a:spcBef>
                <a:spcPts val="420"/>
              </a:spcBef>
            </a:pPr>
            <a:r>
              <a:rPr sz="900" b="1" spc="10" dirty="0">
                <a:solidFill>
                  <a:srgbClr val="025FAD"/>
                </a:solidFill>
                <a:latin typeface="Helvetica Neue LT Pro 75"/>
                <a:cs typeface="Helvetica Neue LT Pro 75"/>
              </a:rPr>
              <a:t>EXTINGUISHING</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MEDIA</a:t>
            </a:r>
            <a:endParaRPr sz="900" dirty="0">
              <a:latin typeface="Helvetica Neue LT Pro 75"/>
              <a:cs typeface="Helvetica Neue LT Pro 75"/>
            </a:endParaRPr>
          </a:p>
          <a:p>
            <a:pPr marL="12700" marR="675640">
              <a:lnSpc>
                <a:spcPts val="1000"/>
              </a:lnSpc>
              <a:spcBef>
                <a:spcPts val="420"/>
              </a:spcBef>
            </a:pPr>
            <a:r>
              <a:rPr sz="900" spc="5" dirty="0">
                <a:solidFill>
                  <a:srgbClr val="1C216F"/>
                </a:solidFill>
                <a:latin typeface="HelveticaNeueLTPro-Md"/>
                <a:cs typeface="HelveticaNeueLTPro-Md"/>
              </a:rPr>
              <a:t>Suitable: </a:t>
            </a:r>
            <a:r>
              <a:rPr sz="900" spc="10" dirty="0">
                <a:solidFill>
                  <a:srgbClr val="1C216F"/>
                </a:solidFill>
                <a:latin typeface="HelveticaNeueLTPro-Md"/>
                <a:cs typeface="HelveticaNeueLTPro-Md"/>
              </a:rPr>
              <a:t> N</a:t>
            </a:r>
            <a:r>
              <a:rPr sz="900" spc="5" dirty="0">
                <a:solidFill>
                  <a:srgbClr val="1C216F"/>
                </a:solidFill>
                <a:latin typeface="HelveticaNeueLTPro-Md"/>
                <a:cs typeface="HelveticaNeueLTPro-Md"/>
              </a:rPr>
              <a:t>o</a:t>
            </a:r>
            <a:r>
              <a:rPr sz="900" dirty="0">
                <a:solidFill>
                  <a:srgbClr val="1C216F"/>
                </a:solidFill>
                <a:latin typeface="HelveticaNeueLTPro-Md"/>
                <a:cs typeface="HelveticaNeueLTPro-Md"/>
              </a:rPr>
              <a:t>t </a:t>
            </a:r>
            <a:r>
              <a:rPr sz="900" spc="10" dirty="0">
                <a:solidFill>
                  <a:srgbClr val="1C216F"/>
                </a:solidFill>
                <a:latin typeface="HelveticaNeueLTPro-Md"/>
                <a:cs typeface="HelveticaNeueLTPro-Md"/>
              </a:rPr>
              <a:t>s</a:t>
            </a:r>
            <a:r>
              <a:rPr sz="900" spc="5" dirty="0">
                <a:solidFill>
                  <a:srgbClr val="1C216F"/>
                </a:solidFill>
                <a:latin typeface="HelveticaNeueLTPro-Md"/>
                <a:cs typeface="HelveticaNeueLTPro-Md"/>
              </a:rPr>
              <a:t>ui</a:t>
            </a:r>
            <a:r>
              <a:rPr sz="900" spc="15" dirty="0">
                <a:solidFill>
                  <a:srgbClr val="1C216F"/>
                </a:solidFill>
                <a:latin typeface="HelveticaNeueLTPro-Md"/>
                <a:cs typeface="HelveticaNeueLTPro-Md"/>
              </a:rPr>
              <a:t>t</a:t>
            </a:r>
            <a:r>
              <a:rPr sz="900" spc="10" dirty="0">
                <a:solidFill>
                  <a:srgbClr val="1C216F"/>
                </a:solidFill>
                <a:latin typeface="HelveticaNeueLTPro-Md"/>
                <a:cs typeface="HelveticaNeueLTPro-Md"/>
              </a:rPr>
              <a:t>ab</a:t>
            </a:r>
            <a:r>
              <a:rPr sz="900" spc="5" dirty="0">
                <a:solidFill>
                  <a:srgbClr val="1C216F"/>
                </a:solidFill>
                <a:latin typeface="HelveticaNeueLTPro-Md"/>
                <a:cs typeface="HelveticaNeueLTPro-Md"/>
              </a:rPr>
              <a:t>l</a:t>
            </a:r>
            <a:r>
              <a:rPr sz="900" spc="-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34" name="object 34"/>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3</a:t>
            </a:fld>
            <a:endParaRPr sz="900">
              <a:latin typeface="Helvetica Neue LT Std 75"/>
              <a:cs typeface="Helvetica Neue LT Std 75"/>
            </a:endParaRPr>
          </a:p>
        </p:txBody>
      </p:sp>
      <p:sp>
        <p:nvSpPr>
          <p:cNvPr id="26" name="object 26"/>
          <p:cNvSpPr txBox="1"/>
          <p:nvPr/>
        </p:nvSpPr>
        <p:spPr>
          <a:xfrm>
            <a:off x="2675635" y="6400800"/>
            <a:ext cx="3670935" cy="307777"/>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Recommended:</a:t>
            </a:r>
            <a:r>
              <a:rPr sz="900" dirty="0">
                <a:solidFill>
                  <a:srgbClr val="1C216F"/>
                </a:solidFill>
                <a:latin typeface="HelveticaNeueLTPro-Md"/>
                <a:cs typeface="HelveticaNeueLTPro-Md"/>
              </a:rPr>
              <a:t> </a:t>
            </a:r>
            <a:r>
              <a:rPr sz="900" spc="5" dirty="0">
                <a:solidFill>
                  <a:srgbClr val="1C216F"/>
                </a:solidFill>
                <a:latin typeface="HelveticaNeueLTPro-Md"/>
                <a:cs typeface="HelveticaNeueLTPro-Md"/>
              </a:rPr>
              <a:t>alcohol-resistant foam, CO2, powders, </a:t>
            </a:r>
            <a:r>
              <a:rPr sz="900" dirty="0">
                <a:solidFill>
                  <a:srgbClr val="1C216F"/>
                </a:solidFill>
                <a:latin typeface="HelveticaNeueLTPro-Md"/>
                <a:cs typeface="HelveticaNeueLTPro-Md"/>
              </a:rPr>
              <a:t>water</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spray. </a:t>
            </a:r>
            <a:r>
              <a:rPr sz="900" spc="-235" dirty="0">
                <a:solidFill>
                  <a:srgbClr val="1C216F"/>
                </a:solidFill>
                <a:latin typeface="HelveticaNeueLTPro-Md"/>
                <a:cs typeface="HelveticaNeueLTPro-Md"/>
              </a:rPr>
              <a:t> </a:t>
            </a:r>
            <a:endParaRPr lang="en-US" sz="900" spc="-235" dirty="0">
              <a:solidFill>
                <a:srgbClr val="1C216F"/>
              </a:solidFill>
              <a:latin typeface="HelveticaNeueLTPro-Md"/>
              <a:cs typeface="HelveticaNeueLTPro-Md"/>
            </a:endParaRPr>
          </a:p>
          <a:p>
            <a:pPr marL="12700" marR="5080">
              <a:lnSpc>
                <a:spcPts val="1000"/>
              </a:lnSpc>
              <a:spcBef>
                <a:spcPts val="200"/>
              </a:spcBef>
            </a:pPr>
            <a:r>
              <a:rPr sz="900" spc="5" dirty="0">
                <a:solidFill>
                  <a:srgbClr val="1C216F"/>
                </a:solidFill>
                <a:latin typeface="HelveticaNeueLTPro-Md"/>
                <a:cs typeface="HelveticaNeueLTPro-Md"/>
              </a:rPr>
              <a:t>Do</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not </a:t>
            </a:r>
            <a:r>
              <a:rPr sz="900" spc="5" dirty="0">
                <a:solidFill>
                  <a:srgbClr val="1C216F"/>
                </a:solidFill>
                <a:latin typeface="HelveticaNeueLTPro-Md"/>
                <a:cs typeface="HelveticaNeueLTPro-Md"/>
              </a:rPr>
              <a:t>use</a:t>
            </a:r>
            <a:r>
              <a:rPr sz="900" dirty="0">
                <a:solidFill>
                  <a:srgbClr val="1C216F"/>
                </a:solidFill>
                <a:latin typeface="HelveticaNeueLTPro-Md"/>
                <a:cs typeface="HelveticaNeueLTPro-Md"/>
              </a:rPr>
              <a:t> water </a:t>
            </a:r>
            <a:r>
              <a:rPr sz="900" spc="5" dirty="0">
                <a:solidFill>
                  <a:srgbClr val="1C216F"/>
                </a:solidFill>
                <a:latin typeface="HelveticaNeueLTPro-Md"/>
                <a:cs typeface="HelveticaNeueLTPro-Md"/>
              </a:rPr>
              <a:t>jet.</a:t>
            </a:r>
            <a:endParaRPr sz="900" dirty="0">
              <a:latin typeface="HelveticaNeueLTPro-Md"/>
              <a:cs typeface="HelveticaNeueLTPro-Md"/>
            </a:endParaRPr>
          </a:p>
        </p:txBody>
      </p:sp>
      <p:sp>
        <p:nvSpPr>
          <p:cNvPr id="27" name="object 27"/>
          <p:cNvSpPr txBox="1"/>
          <p:nvPr/>
        </p:nvSpPr>
        <p:spPr>
          <a:xfrm>
            <a:off x="2675635" y="8144610"/>
            <a:ext cx="4213860" cy="282129"/>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Decomposition products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materials: </a:t>
            </a:r>
            <a:r>
              <a:rPr sz="900" spc="-235" dirty="0">
                <a:solidFill>
                  <a:srgbClr val="1C216F"/>
                </a:solidFill>
                <a:latin typeface="HelveticaNeueLTPro-Md"/>
                <a:cs typeface="HelveticaNeueLTPro-Md"/>
              </a:rPr>
              <a:t> </a:t>
            </a:r>
            <a:r>
              <a:rPr lang="en-TT" sz="900" spc="10" dirty="0">
                <a:solidFill>
                  <a:srgbClr val="1C216F"/>
                </a:solidFill>
                <a:latin typeface="HelveticaNeueLTPro-Md"/>
                <a:cs typeface="HelveticaNeueLTPro-Md"/>
              </a:rPr>
              <a:t>carbon dioxide, carbon monoxide, metal oxide/oxides </a:t>
            </a:r>
            <a:endParaRPr sz="900" dirty="0">
              <a:latin typeface="HelveticaNeueLTPro-Md"/>
              <a:cs typeface="HelveticaNeueLTPro-Md"/>
            </a:endParaRPr>
          </a:p>
        </p:txBody>
      </p:sp>
      <p:sp>
        <p:nvSpPr>
          <p:cNvPr id="28" name="object 28"/>
          <p:cNvSpPr txBox="1"/>
          <p:nvPr/>
        </p:nvSpPr>
        <p:spPr>
          <a:xfrm>
            <a:off x="615950" y="8144610"/>
            <a:ext cx="1716405" cy="289560"/>
          </a:xfrm>
          <a:prstGeom prst="rect">
            <a:avLst/>
          </a:prstGeom>
        </p:spPr>
        <p:txBody>
          <a:bodyPr vert="horz" wrap="square" lIns="0" tIns="25400" rIns="0" bIns="0" rtlCol="0">
            <a:spAutoFit/>
          </a:bodyPr>
          <a:lstStyle/>
          <a:p>
            <a:pPr marL="12700" marR="5080">
              <a:lnSpc>
                <a:spcPts val="1000"/>
              </a:lnSpc>
              <a:spcBef>
                <a:spcPts val="200"/>
              </a:spcBef>
            </a:pPr>
            <a:r>
              <a:rPr sz="900" b="1" spc="15" dirty="0">
                <a:solidFill>
                  <a:srgbClr val="025FAD"/>
                </a:solidFill>
                <a:latin typeface="Helvetica Neue LT Pro 75"/>
                <a:cs typeface="Helvetica Neue LT Pro 75"/>
              </a:rPr>
              <a:t>HAZARDOUS </a:t>
            </a:r>
            <a:r>
              <a:rPr sz="900" b="1" spc="10" dirty="0">
                <a:solidFill>
                  <a:srgbClr val="025FAD"/>
                </a:solidFill>
                <a:latin typeface="Helvetica Neue LT Pro 75"/>
                <a:cs typeface="Helvetica Neue LT Pro 75"/>
              </a:rPr>
              <a:t>THERMAL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DECOMPOSITION</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PRODUCTS</a:t>
            </a:r>
            <a:endParaRPr sz="900">
              <a:latin typeface="Helvetica Neue LT Pro 75"/>
              <a:cs typeface="Helvetica Neue LT Pro 75"/>
            </a:endParaRPr>
          </a:p>
        </p:txBody>
      </p:sp>
      <p:sp>
        <p:nvSpPr>
          <p:cNvPr id="29" name="object 29"/>
          <p:cNvSpPr txBox="1"/>
          <p:nvPr/>
        </p:nvSpPr>
        <p:spPr>
          <a:xfrm>
            <a:off x="2675635" y="8632265"/>
            <a:ext cx="4214495" cy="670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Fire-fighters should wear appropriate protective equipment and self-contained breathing apparatus (SCBA) with a full face-piece operated in positive pressure mode. Clothing for fire-fighters (including helmets, protective boots and gloves) conforming to European standard EN 469 will provide a basic level of protection for chemical incidents.</a:t>
            </a:r>
            <a:endParaRPr sz="900" dirty="0">
              <a:latin typeface="HelveticaNeueLTPro-Md"/>
              <a:cs typeface="HelveticaNeueLTPro-Md"/>
            </a:endParaRPr>
          </a:p>
        </p:txBody>
      </p:sp>
      <p:sp>
        <p:nvSpPr>
          <p:cNvPr id="30" name="object 30"/>
          <p:cNvSpPr txBox="1"/>
          <p:nvPr/>
        </p:nvSpPr>
        <p:spPr>
          <a:xfrm>
            <a:off x="615950" y="8632265"/>
            <a:ext cx="192786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SPECIAL PROTECTIVE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EQUIPMENT</a:t>
            </a:r>
            <a:r>
              <a:rPr sz="900" b="1" spc="-1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FOR</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FIRE-FIGHTERS</a:t>
            </a:r>
            <a:endParaRPr sz="900">
              <a:latin typeface="Helvetica Neue LT Pro 75"/>
              <a:cs typeface="Helvetica Neue LT Pro 75"/>
            </a:endParaRPr>
          </a:p>
        </p:txBody>
      </p:sp>
      <p:sp>
        <p:nvSpPr>
          <p:cNvPr id="31" name="object 31"/>
          <p:cNvSpPr txBox="1"/>
          <p:nvPr/>
        </p:nvSpPr>
        <p:spPr>
          <a:xfrm>
            <a:off x="2675635" y="6795542"/>
            <a:ext cx="4214495" cy="1205458"/>
          </a:xfrm>
          <a:prstGeom prst="rect">
            <a:avLst/>
          </a:prstGeom>
        </p:spPr>
        <p:txBody>
          <a:bodyPr vert="horz" wrap="square" lIns="0" tIns="25400" rIns="0" bIns="0" rtlCol="0">
            <a:spAutoFit/>
          </a:bodyPr>
          <a:lstStyle/>
          <a:p>
            <a:pPr marL="12700" marR="5715" algn="just">
              <a:lnSpc>
                <a:spcPts val="1000"/>
              </a:lnSpc>
              <a:spcBef>
                <a:spcPts val="200"/>
              </a:spcBef>
            </a:pPr>
            <a:r>
              <a:rPr lang="en-US" sz="900" spc="5" dirty="0">
                <a:solidFill>
                  <a:srgbClr val="1C216F"/>
                </a:solidFill>
                <a:latin typeface="HelveticaNeueLTPro-Md"/>
                <a:cs typeface="HelveticaNeueLTPro-Md"/>
              </a:rPr>
              <a:t>Combustible liquid. In a fire or if heated, a pressure increase will occur and the container may burst, with the risk of a subsequent explosion.</a:t>
            </a:r>
          </a:p>
          <a:p>
            <a:pPr marL="12700" marR="5715" algn="just">
              <a:lnSpc>
                <a:spcPts val="1000"/>
              </a:lnSpc>
              <a:spcBef>
                <a:spcPts val="200"/>
              </a:spcBef>
            </a:pPr>
            <a:r>
              <a:rPr lang="en-US" sz="900" spc="5" dirty="0">
                <a:solidFill>
                  <a:srgbClr val="1C216F"/>
                </a:solidFill>
                <a:latin typeface="HelveticaNeueLTPro-Md"/>
                <a:cs typeface="HelveticaNeueLTPro-Md"/>
              </a:rPr>
              <a:t>Promptly isolate the scene by removing all persons from the vicinity of the incident if there is a fire. No action shall be taken involving any personal risk or without suitable training. Move containers from fire area if this can be done without risk. Use water spray to keep fire-exposed containers cool. This material is harmful to aquatic organisms. Fire water contaminated with this material must be contained and prevented from being discharged to any waterway, sewer or drain.</a:t>
            </a:r>
          </a:p>
        </p:txBody>
      </p:sp>
      <p:sp>
        <p:nvSpPr>
          <p:cNvPr id="32" name="object 32"/>
          <p:cNvSpPr txBox="1"/>
          <p:nvPr/>
        </p:nvSpPr>
        <p:spPr>
          <a:xfrm>
            <a:off x="615950" y="6924040"/>
            <a:ext cx="1805939"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SPECIAL</a:t>
            </a:r>
            <a:r>
              <a:rPr sz="900" b="1" spc="-2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15"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HAZARDS</a:t>
            </a:r>
            <a:endParaRPr sz="900" dirty="0">
              <a:latin typeface="Helvetica Neue LT Pro 75"/>
              <a:cs typeface="Helvetica Neue LT Pro 75"/>
            </a:endParaRPr>
          </a:p>
        </p:txBody>
      </p:sp>
      <p:sp>
        <p:nvSpPr>
          <p:cNvPr id="36" name="object 8">
            <a:extLst>
              <a:ext uri="{FF2B5EF4-FFF2-40B4-BE49-F238E27FC236}">
                <a16:creationId xmlns:a16="http://schemas.microsoft.com/office/drawing/2014/main" id="{C14F6A95-2227-44B8-99CD-FD893268C768}"/>
              </a:ext>
            </a:extLst>
          </p:cNvPr>
          <p:cNvSpPr txBox="1">
            <a:spLocks noGrp="1"/>
          </p:cNvSpPr>
          <p:nvPr>
            <p:ph type="title" idx="4294967295"/>
          </p:nvPr>
        </p:nvSpPr>
        <p:spPr>
          <a:xfrm>
            <a:off x="444500" y="889000"/>
            <a:ext cx="3640138"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6.</a:t>
            </a:r>
            <a:r>
              <a:rPr sz="1100" b="1" spc="-10" dirty="0">
                <a:solidFill>
                  <a:srgbClr val="FFFFFF"/>
                </a:solidFill>
                <a:latin typeface="Helvetica Neue LT Pro 75"/>
                <a:cs typeface="Helvetica Neue LT Pro 75"/>
              </a:rPr>
              <a:t> ACCIDENTAL </a:t>
            </a:r>
            <a:r>
              <a:rPr sz="1100" b="1" spc="5" dirty="0">
                <a:solidFill>
                  <a:srgbClr val="FFFFFF"/>
                </a:solidFill>
                <a:latin typeface="Helvetica Neue LT Pro 75"/>
                <a:cs typeface="Helvetica Neue LT Pro 75"/>
              </a:rPr>
              <a:t>RELEASE</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MEASURES</a:t>
            </a:r>
            <a:endParaRPr sz="1100">
              <a:latin typeface="Helvetica Neue LT Pro 75"/>
              <a:cs typeface="Helvetica Neue LT Pro 75"/>
            </a:endParaRPr>
          </a:p>
        </p:txBody>
      </p:sp>
      <p:sp>
        <p:nvSpPr>
          <p:cNvPr id="9" name="object 9"/>
          <p:cNvSpPr txBox="1"/>
          <p:nvPr/>
        </p:nvSpPr>
        <p:spPr>
          <a:xfrm>
            <a:off x="457200" y="5592828"/>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7.</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HANDLING</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STORAGE</a:t>
            </a:r>
            <a:endParaRPr sz="1100">
              <a:latin typeface="Helvetica Neue LT Pro 75"/>
              <a:cs typeface="Helvetica Neue LT Pro 75"/>
            </a:endParaRPr>
          </a:p>
        </p:txBody>
      </p:sp>
      <p:sp>
        <p:nvSpPr>
          <p:cNvPr id="10" name="object 10"/>
          <p:cNvSpPr txBox="1"/>
          <p:nvPr/>
        </p:nvSpPr>
        <p:spPr>
          <a:xfrm>
            <a:off x="2675635" y="1687083"/>
            <a:ext cx="4213860" cy="846386"/>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No action shall be taken involving any personal risk or without suitable training. Evacuate surrounding areas. Keep unnecessary and unprotected personnel from entering. Do not touch or walk through spilled material. Shut off all ignition sources. No flares, smoking or flames in hazard area. Avoid breathing vapor or mist.</a:t>
            </a:r>
          </a:p>
          <a:p>
            <a:pPr marL="12700" marR="5080" algn="just">
              <a:lnSpc>
                <a:spcPts val="1000"/>
              </a:lnSpc>
              <a:spcBef>
                <a:spcPts val="200"/>
              </a:spcBef>
            </a:pPr>
            <a:r>
              <a:rPr lang="en-US" sz="900" spc="-5" dirty="0">
                <a:solidFill>
                  <a:srgbClr val="1C216F"/>
                </a:solidFill>
                <a:latin typeface="HelveticaNeueLTPro-Md"/>
                <a:cs typeface="HelveticaNeueLTPro-Md"/>
              </a:rPr>
              <a:t>Provide adequate ventilation. Wear appropriate respirator when ventilation is inadequate. Put on appropriate personal protective equipment (see Section 8).</a:t>
            </a:r>
          </a:p>
        </p:txBody>
      </p:sp>
      <p:sp>
        <p:nvSpPr>
          <p:cNvPr id="11" name="object 11"/>
          <p:cNvSpPr txBox="1"/>
          <p:nvPr/>
        </p:nvSpPr>
        <p:spPr>
          <a:xfrm>
            <a:off x="615950" y="1648983"/>
            <a:ext cx="1536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PERSONAL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2" name="object 12"/>
          <p:cNvSpPr txBox="1"/>
          <p:nvPr/>
        </p:nvSpPr>
        <p:spPr>
          <a:xfrm>
            <a:off x="2675635" y="2676905"/>
            <a:ext cx="4213225" cy="416559"/>
          </a:xfrm>
          <a:prstGeom prst="rect">
            <a:avLst/>
          </a:prstGeom>
        </p:spPr>
        <p:txBody>
          <a:bodyPr vert="horz" wrap="square" lIns="0" tIns="25400" rIns="0" bIns="0" rtlCol="0">
            <a:spAutoFit/>
          </a:bodyPr>
          <a:lstStyle/>
          <a:p>
            <a:pPr marL="12700" marR="5080" algn="just">
              <a:lnSpc>
                <a:spcPts val="1000"/>
              </a:lnSpc>
              <a:spcBef>
                <a:spcPts val="200"/>
              </a:spcBef>
            </a:pPr>
            <a:r>
              <a:rPr lang="en-US" sz="900" spc="-30" dirty="0">
                <a:solidFill>
                  <a:srgbClr val="1C216F"/>
                </a:solidFill>
                <a:latin typeface="HelveticaNeueLTPro-Md"/>
                <a:cs typeface="HelveticaNeueLTPro-Md"/>
              </a:rPr>
              <a:t>Avoid dispersal of spilled material and runoff and contact with soil, waterways, drains and sewers. Inform the relevant authorities if the product has caused environmental pollution (sewers, waterways, soil or air). Water polluting material.</a:t>
            </a:r>
            <a:endParaRPr sz="900" dirty="0">
              <a:latin typeface="HelveticaNeueLTPro-Md"/>
              <a:cs typeface="HelveticaNeueLTPro-Md"/>
            </a:endParaRPr>
          </a:p>
        </p:txBody>
      </p:sp>
      <p:sp>
        <p:nvSpPr>
          <p:cNvPr id="13" name="object 13"/>
          <p:cNvSpPr txBox="1"/>
          <p:nvPr/>
        </p:nvSpPr>
        <p:spPr>
          <a:xfrm>
            <a:off x="615950" y="2676905"/>
            <a:ext cx="19113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ENVIRONMENTAL</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PRECAUTIONS</a:t>
            </a:r>
            <a:endParaRPr sz="900">
              <a:latin typeface="Helvetica Neue LT Pro 75"/>
              <a:cs typeface="Helvetica Neue LT Pro 75"/>
            </a:endParaRPr>
          </a:p>
        </p:txBody>
      </p:sp>
      <p:sp>
        <p:nvSpPr>
          <p:cNvPr id="14" name="object 14"/>
          <p:cNvSpPr txBox="1"/>
          <p:nvPr/>
        </p:nvSpPr>
        <p:spPr>
          <a:xfrm>
            <a:off x="615950" y="3252291"/>
            <a:ext cx="1623695" cy="162560"/>
          </a:xfrm>
          <a:prstGeom prst="rect">
            <a:avLst/>
          </a:prstGeom>
        </p:spPr>
        <p:txBody>
          <a:bodyPr vert="horz" wrap="square" lIns="0" tIns="12700" rIns="0" bIns="0" rtlCol="0">
            <a:spAutoFit/>
          </a:bodyPr>
          <a:lstStyle/>
          <a:p>
            <a:pPr marL="12700">
              <a:lnSpc>
                <a:spcPct val="100000"/>
              </a:lnSpc>
              <a:spcBef>
                <a:spcPts val="100"/>
              </a:spcBef>
            </a:pPr>
            <a:r>
              <a:rPr sz="900" b="1" spc="-20" dirty="0">
                <a:solidFill>
                  <a:srgbClr val="025FAD"/>
                </a:solidFill>
                <a:latin typeface="Helvetica Neue LT Pro 75"/>
                <a:cs typeface="Helvetica Neue LT Pro 75"/>
              </a:rPr>
              <a:t>ME</a:t>
            </a:r>
            <a:r>
              <a:rPr sz="900" b="1" spc="-25" dirty="0">
                <a:solidFill>
                  <a:srgbClr val="025FAD"/>
                </a:solidFill>
                <a:latin typeface="Helvetica Neue LT Pro 75"/>
                <a:cs typeface="Helvetica Neue LT Pro 75"/>
              </a:rPr>
              <a:t>T</a:t>
            </a:r>
            <a:r>
              <a:rPr sz="900" b="1" spc="-20" dirty="0">
                <a:solidFill>
                  <a:srgbClr val="025FAD"/>
                </a:solidFill>
                <a:latin typeface="Helvetica Neue LT Pro 75"/>
                <a:cs typeface="Helvetica Neue LT Pro 75"/>
              </a:rPr>
              <a:t>HODS</a:t>
            </a:r>
            <a:r>
              <a:rPr sz="900" b="1" spc="-90" dirty="0">
                <a:solidFill>
                  <a:srgbClr val="025FAD"/>
                </a:solidFill>
                <a:latin typeface="Helvetica Neue LT Pro 75"/>
                <a:cs typeface="Helvetica Neue LT Pro 75"/>
              </a:rPr>
              <a:t> </a:t>
            </a:r>
            <a:r>
              <a:rPr sz="900" b="1" spc="-35" dirty="0">
                <a:solidFill>
                  <a:srgbClr val="025FAD"/>
                </a:solidFill>
                <a:latin typeface="Helvetica Neue LT Pro 75"/>
                <a:cs typeface="Helvetica Neue LT Pro 75"/>
              </a:rPr>
              <a:t>F</a:t>
            </a:r>
            <a:r>
              <a:rPr sz="900" b="1" spc="-25" dirty="0">
                <a:solidFill>
                  <a:srgbClr val="025FAD"/>
                </a:solidFill>
                <a:latin typeface="Helvetica Neue LT Pro 75"/>
                <a:cs typeface="Helvetica Neue LT Pro 75"/>
              </a:rPr>
              <a:t>OR</a:t>
            </a:r>
            <a:r>
              <a:rPr sz="900" b="1" spc="-90" dirty="0">
                <a:solidFill>
                  <a:srgbClr val="025FAD"/>
                </a:solidFill>
                <a:latin typeface="Helvetica Neue LT Pro 75"/>
                <a:cs typeface="Helvetica Neue LT Pro 75"/>
              </a:rPr>
              <a:t> </a:t>
            </a:r>
            <a:r>
              <a:rPr sz="900" b="1" spc="-20" dirty="0">
                <a:solidFill>
                  <a:srgbClr val="025FAD"/>
                </a:solidFill>
                <a:latin typeface="Helvetica Neue LT Pro 75"/>
                <a:cs typeface="Helvetica Neue LT Pro 75"/>
              </a:rPr>
              <a:t>C</a:t>
            </a:r>
            <a:r>
              <a:rPr sz="900" b="1" spc="-25" dirty="0">
                <a:solidFill>
                  <a:srgbClr val="025FAD"/>
                </a:solidFill>
                <a:latin typeface="Helvetica Neue LT Pro 75"/>
                <a:cs typeface="Helvetica Neue LT Pro 75"/>
              </a:rPr>
              <a:t>L</a:t>
            </a:r>
            <a:r>
              <a:rPr sz="900" b="1" dirty="0">
                <a:solidFill>
                  <a:srgbClr val="025FAD"/>
                </a:solidFill>
                <a:latin typeface="Helvetica Neue LT Pro 75"/>
                <a:cs typeface="Helvetica Neue LT Pro 75"/>
              </a:rPr>
              <a:t>E</a:t>
            </a:r>
            <a:r>
              <a:rPr sz="900" b="1" spc="-15" dirty="0">
                <a:solidFill>
                  <a:srgbClr val="025FAD"/>
                </a:solidFill>
                <a:latin typeface="Helvetica Neue LT Pro 75"/>
                <a:cs typeface="Helvetica Neue LT Pro 75"/>
              </a:rPr>
              <a:t>AN</a:t>
            </a:r>
            <a:r>
              <a:rPr sz="900" b="1" spc="-20" dirty="0">
                <a:solidFill>
                  <a:srgbClr val="025FAD"/>
                </a:solidFill>
                <a:latin typeface="Helvetica Neue LT Pro 75"/>
                <a:cs typeface="Helvetica Neue LT Pro 75"/>
              </a:rPr>
              <a:t>ING</a:t>
            </a:r>
            <a:r>
              <a:rPr sz="900" b="1" spc="-90" dirty="0">
                <a:solidFill>
                  <a:srgbClr val="025FAD"/>
                </a:solidFill>
                <a:latin typeface="Helvetica Neue LT Pro 75"/>
                <a:cs typeface="Helvetica Neue LT Pro 75"/>
              </a:rPr>
              <a:t> </a:t>
            </a:r>
            <a:r>
              <a:rPr sz="900" b="1" spc="-15" dirty="0">
                <a:solidFill>
                  <a:srgbClr val="025FAD"/>
                </a:solidFill>
                <a:latin typeface="Helvetica Neue LT Pro 75"/>
                <a:cs typeface="Helvetica Neue LT Pro 75"/>
              </a:rPr>
              <a:t>U</a:t>
            </a:r>
            <a:r>
              <a:rPr sz="900" b="1" spc="-20" dirty="0">
                <a:solidFill>
                  <a:srgbClr val="025FAD"/>
                </a:solidFill>
                <a:latin typeface="Helvetica Neue LT Pro 75"/>
                <a:cs typeface="Helvetica Neue LT Pro 75"/>
              </a:rPr>
              <a:t>P</a:t>
            </a:r>
            <a:endParaRPr sz="900">
              <a:latin typeface="Helvetica Neue LT Pro 75"/>
              <a:cs typeface="Helvetica Neue LT Pro 75"/>
            </a:endParaRPr>
          </a:p>
        </p:txBody>
      </p:sp>
      <p:sp>
        <p:nvSpPr>
          <p:cNvPr id="15" name="object 15"/>
          <p:cNvSpPr/>
          <p:nvPr/>
        </p:nvSpPr>
        <p:spPr>
          <a:xfrm>
            <a:off x="457200" y="2590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6" name="object 16"/>
          <p:cNvSpPr/>
          <p:nvPr/>
        </p:nvSpPr>
        <p:spPr>
          <a:xfrm>
            <a:off x="457200" y="3157727"/>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7" name="object 17"/>
          <p:cNvSpPr txBox="1"/>
          <p:nvPr/>
        </p:nvSpPr>
        <p:spPr>
          <a:xfrm>
            <a:off x="615950" y="5909209"/>
            <a:ext cx="644525"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HAN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L</a:t>
            </a:r>
            <a:r>
              <a:rPr sz="900" b="1" spc="10" dirty="0">
                <a:solidFill>
                  <a:srgbClr val="025FAD"/>
                </a:solidFill>
                <a:latin typeface="Helvetica Neue LT Pro 75"/>
                <a:cs typeface="Helvetica Neue LT Pro 75"/>
              </a:rPr>
              <a:t>ING</a:t>
            </a:r>
            <a:endParaRPr sz="900">
              <a:latin typeface="Helvetica Neue LT Pro 75"/>
              <a:cs typeface="Helvetica Neue LT Pro 75"/>
            </a:endParaRPr>
          </a:p>
        </p:txBody>
      </p:sp>
      <p:sp>
        <p:nvSpPr>
          <p:cNvPr id="26" name="object 26"/>
          <p:cNvSpPr txBox="1"/>
          <p:nvPr/>
        </p:nvSpPr>
        <p:spPr>
          <a:xfrm>
            <a:off x="419100" y="9598104"/>
            <a:ext cx="153035" cy="161925"/>
          </a:xfrm>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sz="900" b="1" dirty="0">
                <a:solidFill>
                  <a:srgbClr val="1C216F"/>
                </a:solidFill>
                <a:latin typeface="Helvetica Neue LT Std 75"/>
                <a:cs typeface="Helvetica Neue LT Std 75"/>
              </a:rPr>
              <a:t>4</a:t>
            </a:fld>
            <a:endParaRPr sz="900">
              <a:latin typeface="Helvetica Neue LT Std 75"/>
              <a:cs typeface="Helvetica Neue LT Std 75"/>
            </a:endParaRPr>
          </a:p>
        </p:txBody>
      </p:sp>
      <p:sp>
        <p:nvSpPr>
          <p:cNvPr id="18" name="object 18"/>
          <p:cNvSpPr txBox="1"/>
          <p:nvPr/>
        </p:nvSpPr>
        <p:spPr>
          <a:xfrm>
            <a:off x="2675635" y="5936947"/>
            <a:ext cx="4213860" cy="2205732"/>
          </a:xfrm>
          <a:prstGeom prst="rect">
            <a:avLst/>
          </a:prstGeom>
        </p:spPr>
        <p:txBody>
          <a:bodyPr vert="horz" wrap="square" lIns="0" tIns="25400" rIns="0" bIns="0" rtlCol="0">
            <a:spAutoFit/>
          </a:bodyPr>
          <a:lstStyle/>
          <a:p>
            <a:pPr marL="12700" marR="5080">
              <a:lnSpc>
                <a:spcPts val="1000"/>
              </a:lnSpc>
              <a:spcBef>
                <a:spcPts val="200"/>
              </a:spcBef>
            </a:pPr>
            <a:r>
              <a:rPr lang="en-US" sz="900" spc="-10" dirty="0">
                <a:solidFill>
                  <a:srgbClr val="1C216F"/>
                </a:solidFill>
                <a:latin typeface="HelveticaNeueLTPro-Md"/>
                <a:cs typeface="HelveticaNeueLTPro-Md"/>
              </a:rPr>
              <a:t>Put on appropriate personal protective equipment (see Section 8). Eating, drinking and smoking should be prohibited in areas where this material is handled, stored and processed. Workers should wash hands and face before eating, drinking and smoking. Remove contaminated clothing and protective equipment before entering eating areas. Persons with a history of skin sensitization problems should not be employed in any process in which this product is used. Do not get in eyes or on skin or clothing. Do not ingest. Avoid breathing vapor or mist. Use only with adequate ventilation. Wear appropriate respirator when ventilation is inadequate. Do not enter storage areas and confined spaces unless adequately ventilated. Keep in the original container or an approved alternative made from a compatible material, kept tightly closed when not in use. Store and use away from heat, sparks, open flame or any other ignition source. Use explosion-proof electrical (ventilating, lighting and material handling) equipment. Use non-sparking tools. Take precautionary measures against electrostatic discharges. To avoid fire or explosion, dissipate static electricity during transfer by grounding and bonding containers and equipment before transferring material. Empty containers retain product residue and can be hazardous. Do not reuse container.</a:t>
            </a:r>
            <a:endParaRPr sz="900" dirty="0">
              <a:latin typeface="HelveticaNeueLTPro-Md"/>
              <a:cs typeface="HelveticaNeueLTPro-Md"/>
            </a:endParaRPr>
          </a:p>
        </p:txBody>
      </p:sp>
      <p:sp>
        <p:nvSpPr>
          <p:cNvPr id="19" name="object 19"/>
          <p:cNvSpPr txBox="1"/>
          <p:nvPr/>
        </p:nvSpPr>
        <p:spPr>
          <a:xfrm>
            <a:off x="615950" y="8295640"/>
            <a:ext cx="58801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T</a:t>
            </a:r>
            <a:r>
              <a:rPr sz="900" b="1" spc="10" dirty="0">
                <a:solidFill>
                  <a:srgbClr val="025FAD"/>
                </a:solidFill>
                <a:latin typeface="Helvetica Neue LT Pro 75"/>
                <a:cs typeface="Helvetica Neue LT Pro 75"/>
              </a:rPr>
              <a:t>O</a:t>
            </a:r>
            <a:r>
              <a:rPr sz="900" b="1" spc="30" dirty="0">
                <a:solidFill>
                  <a:srgbClr val="025FAD"/>
                </a:solidFill>
                <a:latin typeface="Helvetica Neue LT Pro 75"/>
                <a:cs typeface="Helvetica Neue LT Pro 75"/>
              </a:rPr>
              <a:t>R</a:t>
            </a:r>
            <a:r>
              <a:rPr sz="900" b="1" spc="-15" dirty="0">
                <a:solidFill>
                  <a:srgbClr val="025FAD"/>
                </a:solidFill>
                <a:latin typeface="Helvetica Neue LT Pro 75"/>
                <a:cs typeface="Helvetica Neue LT Pro 75"/>
              </a:rPr>
              <a:t>A</a:t>
            </a:r>
            <a:r>
              <a:rPr sz="900" b="1" spc="15" dirty="0">
                <a:solidFill>
                  <a:srgbClr val="025FAD"/>
                </a:solidFill>
                <a:latin typeface="Helvetica Neue LT Pro 75"/>
                <a:cs typeface="Helvetica Neue LT Pro 75"/>
              </a:rPr>
              <a:t>G</a:t>
            </a:r>
            <a:r>
              <a:rPr sz="900" b="1" dirty="0">
                <a:solidFill>
                  <a:srgbClr val="025FAD"/>
                </a:solidFill>
                <a:latin typeface="Helvetica Neue LT Pro 75"/>
                <a:cs typeface="Helvetica Neue LT Pro 75"/>
              </a:rPr>
              <a:t>E</a:t>
            </a:r>
            <a:endParaRPr sz="900">
              <a:latin typeface="Helvetica Neue LT Pro 75"/>
              <a:cs typeface="Helvetica Neue LT Pro 75"/>
            </a:endParaRPr>
          </a:p>
        </p:txBody>
      </p:sp>
      <p:sp>
        <p:nvSpPr>
          <p:cNvPr id="20" name="object 20"/>
          <p:cNvSpPr txBox="1"/>
          <p:nvPr/>
        </p:nvSpPr>
        <p:spPr>
          <a:xfrm>
            <a:off x="2675635" y="8244840"/>
            <a:ext cx="4213860" cy="1077218"/>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Store in accordance with local regulations. Store in a segregated and approved area. Store in original container protected from direct sunlight in a dry, cool and well-ventilated area, away from incompatible materials (see Section 10) and food and drink. Eliminate all ignition sources. Separate from oxidizing materials. Keep container tightly closed and sealed until ready for use. Containers that have been opened must be carefully resealed and kept upright to prevent leakage. Do not</a:t>
            </a:r>
          </a:p>
          <a:p>
            <a:pPr marL="12700" marR="5080" algn="just">
              <a:lnSpc>
                <a:spcPts val="1000"/>
              </a:lnSpc>
              <a:spcBef>
                <a:spcPts val="200"/>
              </a:spcBef>
            </a:pPr>
            <a:r>
              <a:rPr lang="en-US" sz="900" spc="5" dirty="0">
                <a:solidFill>
                  <a:srgbClr val="1C216F"/>
                </a:solidFill>
                <a:latin typeface="HelveticaNeueLTPro-Md"/>
                <a:cs typeface="HelveticaNeueLTPro-Md"/>
              </a:rPr>
              <a:t>store in unlabeled containers. Use appropriate containment to avoid environmental contamination.</a:t>
            </a:r>
          </a:p>
        </p:txBody>
      </p:sp>
      <p:sp>
        <p:nvSpPr>
          <p:cNvPr id="21" name="object 21"/>
          <p:cNvSpPr txBox="1"/>
          <p:nvPr/>
        </p:nvSpPr>
        <p:spPr>
          <a:xfrm>
            <a:off x="615950" y="4194125"/>
            <a:ext cx="1563370" cy="392415"/>
          </a:xfrm>
          <a:prstGeom prst="rect">
            <a:avLst/>
          </a:prstGeom>
        </p:spPr>
        <p:txBody>
          <a:bodyPr vert="horz" wrap="square" lIns="0" tIns="12700" rIns="0" bIns="0" rtlCol="0">
            <a:spAutoFit/>
          </a:bodyPr>
          <a:lstStyle/>
          <a:p>
            <a:pPr marL="12700">
              <a:lnSpc>
                <a:spcPct val="100000"/>
              </a:lnSpc>
              <a:spcBef>
                <a:spcPts val="780"/>
              </a:spcBef>
            </a:pPr>
            <a:endParaRPr lang="en-US" sz="900" spc="10" dirty="0">
              <a:solidFill>
                <a:srgbClr val="1C216F"/>
              </a:solidFill>
              <a:latin typeface="HelveticaNeueLTPro-Md"/>
              <a:cs typeface="HelveticaNeueLTPro-Md"/>
            </a:endParaRPr>
          </a:p>
          <a:p>
            <a:pPr marL="12700">
              <a:lnSpc>
                <a:spcPct val="100000"/>
              </a:lnSpc>
              <a:spcBef>
                <a:spcPts val="780"/>
              </a:spcBef>
            </a:pPr>
            <a:r>
              <a:rPr sz="900" spc="10" dirty="0">
                <a:solidFill>
                  <a:srgbClr val="1C216F"/>
                </a:solidFill>
                <a:latin typeface="HelveticaNeueLTPro-Md"/>
                <a:cs typeface="HelveticaNeueLTPro-Md"/>
              </a:rPr>
              <a:t>Large</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dirty="0">
              <a:latin typeface="HelveticaNeueLTPro-Md"/>
              <a:cs typeface="HelveticaNeueLTPro-Md"/>
            </a:endParaRPr>
          </a:p>
        </p:txBody>
      </p:sp>
      <p:sp>
        <p:nvSpPr>
          <p:cNvPr id="22" name="object 22"/>
          <p:cNvSpPr txBox="1"/>
          <p:nvPr/>
        </p:nvSpPr>
        <p:spPr>
          <a:xfrm>
            <a:off x="2675635" y="4371454"/>
            <a:ext cx="4213860" cy="1038746"/>
          </a:xfrm>
          <a:prstGeom prst="rect">
            <a:avLst/>
          </a:prstGeom>
        </p:spPr>
        <p:txBody>
          <a:bodyPr vert="horz" wrap="square" lIns="0" tIns="12700" rIns="0" bIns="0" rtlCol="0">
            <a:spAutoFit/>
          </a:bodyPr>
          <a:lstStyle/>
          <a:p>
            <a:pPr marL="12700" marR="5080" algn="just">
              <a:lnSpc>
                <a:spcPts val="1000"/>
              </a:lnSpc>
              <a:spcBef>
                <a:spcPts val="880"/>
              </a:spcBef>
            </a:pPr>
            <a:r>
              <a:rPr lang="en-US" sz="900" spc="-10" dirty="0">
                <a:solidFill>
                  <a:srgbClr val="1C216F"/>
                </a:solidFill>
                <a:latin typeface="HelveticaNeueLTPro-Md"/>
                <a:cs typeface="HelveticaNeueLTPro-Md"/>
              </a:rPr>
              <a:t>Stop leak if without risk. Move containers from spill area. Approach release from upwind. Prevent entry into sewers, water courses, basements or confined areas. Wash spillages into an effluent treatment plant or proceed as follows. Contain and collect spillage with non-combustible, absorbent material e.g. sand, earth, vermiculite or diatomaceous earth and place in container for disposal according to local regulations. Use spark-proof tools and explosion-proof equipment. Dispose of via a licensed waste disposal contractor. Contaminated absorbent material may pose the same hazard as the spilled product.</a:t>
            </a:r>
            <a:endParaRPr sz="900" dirty="0">
              <a:latin typeface="HelveticaNeueLTPro-Md"/>
              <a:cs typeface="HelveticaNeueLTPro-Md"/>
            </a:endParaRPr>
          </a:p>
        </p:txBody>
      </p:sp>
      <p:sp>
        <p:nvSpPr>
          <p:cNvPr id="23" name="object 23"/>
          <p:cNvSpPr txBox="1"/>
          <p:nvPr/>
        </p:nvSpPr>
        <p:spPr>
          <a:xfrm>
            <a:off x="2675635" y="3548793"/>
            <a:ext cx="4214495"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Stop leak if without risk. Move containers from spill area. Dilute with water and mop up if water-soluble. Alternatively, or if water-insoluble, absorb with an inert dry material and place in an appropriate waste disposal container. Use spark-proof tools and explosion-proof equipment. Dispose of via a licensed waste disposal contractor.</a:t>
            </a:r>
            <a:endParaRPr sz="900" dirty="0">
              <a:latin typeface="HelveticaNeueLTPro-Md"/>
              <a:cs typeface="HelveticaNeueLTPro-Md"/>
            </a:endParaRPr>
          </a:p>
        </p:txBody>
      </p:sp>
      <p:sp>
        <p:nvSpPr>
          <p:cNvPr id="24" name="object 24"/>
          <p:cNvSpPr txBox="1"/>
          <p:nvPr/>
        </p:nvSpPr>
        <p:spPr>
          <a:xfrm>
            <a:off x="615950" y="3485293"/>
            <a:ext cx="57277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Small</a:t>
            </a:r>
            <a:r>
              <a:rPr sz="900" spc="-55" dirty="0">
                <a:solidFill>
                  <a:srgbClr val="1C216F"/>
                </a:solidFill>
                <a:latin typeface="HelveticaNeueLTPro-Md"/>
                <a:cs typeface="HelveticaNeueLTPro-Md"/>
              </a:rPr>
              <a:t> </a:t>
            </a:r>
            <a:r>
              <a:rPr sz="900" spc="5" dirty="0">
                <a:solidFill>
                  <a:srgbClr val="1C216F"/>
                </a:solidFill>
                <a:latin typeface="HelveticaNeueLTPro-Md"/>
                <a:cs typeface="HelveticaNeueLTPro-Md"/>
              </a:rPr>
              <a:t>spill</a:t>
            </a:r>
            <a:endParaRPr sz="900">
              <a:latin typeface="HelveticaNeueLTPro-Md"/>
              <a:cs typeface="HelveticaNeueLTPro-Md"/>
            </a:endParaRPr>
          </a:p>
        </p:txBody>
      </p:sp>
      <p:sp>
        <p:nvSpPr>
          <p:cNvPr id="28" name="object 8">
            <a:extLst>
              <a:ext uri="{FF2B5EF4-FFF2-40B4-BE49-F238E27FC236}">
                <a16:creationId xmlns:a16="http://schemas.microsoft.com/office/drawing/2014/main" id="{FA42BE25-F3FA-44CE-BFBA-2E8239B0A0E3}"/>
              </a:ext>
            </a:extLst>
          </p:cNvPr>
          <p:cNvSpPr txBox="1">
            <a:spLocks noGrp="1"/>
          </p:cNvSpPr>
          <p:nvPr>
            <p:ph type="title" idx="4294967295"/>
          </p:nvPr>
        </p:nvSpPr>
        <p:spPr>
          <a:xfrm>
            <a:off x="444500" y="889000"/>
            <a:ext cx="55753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dirty="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35" name="object 35"/>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5</a:t>
            </a:fld>
            <a:endParaRPr dirty="0"/>
          </a:p>
        </p:txBody>
      </p:sp>
      <p:sp>
        <p:nvSpPr>
          <p:cNvPr id="22" name="object 34">
            <a:extLst>
              <a:ext uri="{FF2B5EF4-FFF2-40B4-BE49-F238E27FC236}">
                <a16:creationId xmlns:a16="http://schemas.microsoft.com/office/drawing/2014/main" id="{465B79A8-7E58-4984-ACAC-E4A574E9D2AE}"/>
              </a:ext>
            </a:extLst>
          </p:cNvPr>
          <p:cNvSpPr txBox="1">
            <a:spLocks/>
          </p:cNvSpPr>
          <p:nvPr/>
        </p:nvSpPr>
        <p:spPr>
          <a:xfrm>
            <a:off x="444500" y="888380"/>
            <a:ext cx="5041900" cy="388620"/>
          </a:xfrm>
          <a:prstGeom prst="rect">
            <a:avLst/>
          </a:prstGeom>
        </p:spPr>
        <p:txBody>
          <a:bodyPr vert="horz" wrap="square" lIns="0" tIns="16510" rIns="0" bIns="0" rtlCol="0">
            <a:spAutoFit/>
          </a:bodyPr>
          <a:lstStyle>
            <a:lvl1pPr>
              <a:defRPr sz="6700" b="0" i="0">
                <a:solidFill>
                  <a:schemeClr val="bg1"/>
                </a:solidFill>
                <a:latin typeface="HelveticaNeueLTStd-Lt"/>
                <a:ea typeface="+mj-ea"/>
                <a:cs typeface="HelveticaNeueLTStd-Lt"/>
              </a:defRPr>
            </a:lvl1pPr>
          </a:lstStyle>
          <a:p>
            <a:pPr marL="12700">
              <a:spcBef>
                <a:spcPts val="130"/>
              </a:spcBef>
            </a:pPr>
            <a:endParaRPr lang="en-TT" sz="2350" kern="0" dirty="0">
              <a:latin typeface="HelveticaNeueLTPro-Roman"/>
              <a:cs typeface="HelveticaNeueLTPro-Roman"/>
            </a:endParaRPr>
          </a:p>
        </p:txBody>
      </p:sp>
      <p:sp>
        <p:nvSpPr>
          <p:cNvPr id="23" name="object 8">
            <a:extLst>
              <a:ext uri="{FF2B5EF4-FFF2-40B4-BE49-F238E27FC236}">
                <a16:creationId xmlns:a16="http://schemas.microsoft.com/office/drawing/2014/main" id="{ED3E544B-0015-4AF9-A5BE-E37C8C4B35D4}"/>
              </a:ext>
            </a:extLst>
          </p:cNvPr>
          <p:cNvSpPr txBox="1"/>
          <p:nvPr/>
        </p:nvSpPr>
        <p:spPr>
          <a:xfrm>
            <a:off x="457200" y="1362455"/>
            <a:ext cx="6684645" cy="193643"/>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dirty="0">
              <a:latin typeface="Helvetica Neue LT Pro 75"/>
              <a:cs typeface="Helvetica Neue LT Pro 75"/>
            </a:endParaRPr>
          </a:p>
        </p:txBody>
      </p:sp>
      <p:graphicFrame>
        <p:nvGraphicFramePr>
          <p:cNvPr id="25" name="Table 39">
            <a:extLst>
              <a:ext uri="{FF2B5EF4-FFF2-40B4-BE49-F238E27FC236}">
                <a16:creationId xmlns:a16="http://schemas.microsoft.com/office/drawing/2014/main" id="{B88B943D-54A8-4650-A6C5-1B9340D8A147}"/>
              </a:ext>
            </a:extLst>
          </p:cNvPr>
          <p:cNvGraphicFramePr>
            <a:graphicFrameLocks noGrp="1"/>
          </p:cNvGraphicFramePr>
          <p:nvPr>
            <p:extLst>
              <p:ext uri="{D42A27DB-BD31-4B8C-83A1-F6EECF244321}">
                <p14:modId xmlns:p14="http://schemas.microsoft.com/office/powerpoint/2010/main" val="1501634379"/>
              </p:ext>
            </p:extLst>
          </p:nvPr>
        </p:nvGraphicFramePr>
        <p:xfrm>
          <a:off x="602329" y="1708553"/>
          <a:ext cx="5805108" cy="7966104"/>
        </p:xfrm>
        <a:graphic>
          <a:graphicData uri="http://schemas.openxmlformats.org/drawingml/2006/table">
            <a:tbl>
              <a:tblPr firstRow="1" bandRow="1">
                <a:tableStyleId>{2D5ABB26-0587-4C30-8999-92F81FD0307C}</a:tableStyleId>
              </a:tblPr>
              <a:tblGrid>
                <a:gridCol w="2071308">
                  <a:extLst>
                    <a:ext uri="{9D8B030D-6E8A-4147-A177-3AD203B41FA5}">
                      <a16:colId xmlns:a16="http://schemas.microsoft.com/office/drawing/2014/main" val="335568856"/>
                    </a:ext>
                  </a:extLst>
                </a:gridCol>
                <a:gridCol w="3733800">
                  <a:extLst>
                    <a:ext uri="{9D8B030D-6E8A-4147-A177-3AD203B41FA5}">
                      <a16:colId xmlns:a16="http://schemas.microsoft.com/office/drawing/2014/main" val="210527036"/>
                    </a:ext>
                  </a:extLst>
                </a:gridCol>
              </a:tblGrid>
              <a:tr h="182443">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TT" sz="900" b="1" u="none" strike="noStrike" kern="1200" cap="none" spc="-5" normalizeH="0" baseline="0" noProof="0" dirty="0">
                          <a:ln>
                            <a:noFill/>
                          </a:ln>
                          <a:solidFill>
                            <a:srgbClr val="025FAD"/>
                          </a:solidFill>
                          <a:effectLst/>
                          <a:uLnTx/>
                          <a:uFillTx/>
                          <a:latin typeface="HelveticaNeueLTPro-Md"/>
                        </a:rPr>
                        <a:t>E</a:t>
                      </a:r>
                      <a:r>
                        <a:rPr kumimoji="0" lang="en-TT" sz="900" b="1" u="none" strike="noStrike" kern="1200" cap="none" spc="-20" normalizeH="0" baseline="0" noProof="0" dirty="0">
                          <a:ln>
                            <a:noFill/>
                          </a:ln>
                          <a:solidFill>
                            <a:srgbClr val="025FAD"/>
                          </a:solidFill>
                          <a:effectLst/>
                          <a:uLnTx/>
                          <a:uFillTx/>
                          <a:latin typeface="HelveticaNeueLTPro-Md"/>
                        </a:rPr>
                        <a:t>X</a:t>
                      </a:r>
                      <a:r>
                        <a:rPr kumimoji="0" lang="en-TT" sz="900" b="1" u="none" strike="noStrike" kern="1200" cap="none" spc="-25" normalizeH="0" baseline="0" noProof="0" dirty="0">
                          <a:ln>
                            <a:noFill/>
                          </a:ln>
                          <a:solidFill>
                            <a:srgbClr val="025FAD"/>
                          </a:solidFill>
                          <a:effectLst/>
                          <a:uLnTx/>
                          <a:uFillTx/>
                          <a:latin typeface="HelveticaNeueLTPro-Md"/>
                        </a:rPr>
                        <a:t>PO</a:t>
                      </a:r>
                      <a:r>
                        <a:rPr kumimoji="0" lang="en-TT" sz="900" b="1" u="none" strike="noStrike" kern="1200" cap="none" spc="-20" normalizeH="0" baseline="0" noProof="0" dirty="0">
                          <a:ln>
                            <a:noFill/>
                          </a:ln>
                          <a:solidFill>
                            <a:srgbClr val="025FAD"/>
                          </a:solidFill>
                          <a:effectLst/>
                          <a:uLnTx/>
                          <a:uFillTx/>
                          <a:latin typeface="HelveticaNeueLTPro-Md"/>
                        </a:rPr>
                        <a:t>SURE</a:t>
                      </a:r>
                      <a:r>
                        <a:rPr kumimoji="0" lang="en-TT" sz="900" b="1" u="none" strike="noStrike" kern="1200" cap="none" spc="-105" normalizeH="0" baseline="0" noProof="0" dirty="0">
                          <a:ln>
                            <a:noFill/>
                          </a:ln>
                          <a:solidFill>
                            <a:srgbClr val="025FAD"/>
                          </a:solidFill>
                          <a:effectLst/>
                          <a:uLnTx/>
                          <a:uFillTx/>
                          <a:latin typeface="HelveticaNeueLTPro-Md"/>
                        </a:rPr>
                        <a:t> </a:t>
                      </a:r>
                      <a:r>
                        <a:rPr kumimoji="0" lang="en-TT" sz="900" b="1" u="none" strike="noStrike" kern="1200" cap="none" spc="-30" normalizeH="0" baseline="0" noProof="0" dirty="0">
                          <a:ln>
                            <a:noFill/>
                          </a:ln>
                          <a:solidFill>
                            <a:srgbClr val="025FAD"/>
                          </a:solidFill>
                          <a:effectLst/>
                          <a:uLnTx/>
                          <a:uFillTx/>
                          <a:latin typeface="HelveticaNeueLTPro-Md"/>
                        </a:rPr>
                        <a:t>L</a:t>
                      </a:r>
                      <a:r>
                        <a:rPr kumimoji="0" lang="en-TT" sz="900" b="1" u="none" strike="noStrike" kern="1200" cap="none" spc="-20" normalizeH="0" baseline="0" noProof="0" dirty="0">
                          <a:ln>
                            <a:noFill/>
                          </a:ln>
                          <a:solidFill>
                            <a:srgbClr val="025FAD"/>
                          </a:solidFill>
                          <a:effectLst/>
                          <a:uLnTx/>
                          <a:uFillTx/>
                          <a:latin typeface="HelveticaNeueLTPro-Md"/>
                        </a:rPr>
                        <a:t>IM</a:t>
                      </a:r>
                      <a:r>
                        <a:rPr kumimoji="0" lang="en-TT" sz="900" b="1" u="none" strike="noStrike" kern="1200" cap="none" spc="-15" normalizeH="0" baseline="0" noProof="0" dirty="0">
                          <a:ln>
                            <a:noFill/>
                          </a:ln>
                          <a:solidFill>
                            <a:srgbClr val="025FAD"/>
                          </a:solidFill>
                          <a:effectLst/>
                          <a:uLnTx/>
                          <a:uFillTx/>
                          <a:latin typeface="HelveticaNeueLTPro-Md"/>
                        </a:rPr>
                        <a:t>I</a:t>
                      </a:r>
                      <a:r>
                        <a:rPr kumimoji="0" lang="en-TT" sz="900" b="1" u="none" strike="noStrike" kern="1200" cap="none" spc="-20" normalizeH="0" baseline="0" noProof="0" dirty="0">
                          <a:ln>
                            <a:noFill/>
                          </a:ln>
                          <a:solidFill>
                            <a:srgbClr val="025FAD"/>
                          </a:solidFill>
                          <a:effectLst/>
                          <a:uLnTx/>
                          <a:uFillTx/>
                          <a:latin typeface="HelveticaNeueLTPro-Md"/>
                        </a:rPr>
                        <a:t>T</a:t>
                      </a:r>
                      <a:r>
                        <a:rPr kumimoji="0" lang="en-TT" sz="900" b="1" u="none" strike="noStrike" kern="1200" cap="none" spc="-105" normalizeH="0" baseline="0" noProof="0" dirty="0">
                          <a:ln>
                            <a:noFill/>
                          </a:ln>
                          <a:solidFill>
                            <a:srgbClr val="025FAD"/>
                          </a:solidFill>
                          <a:effectLst/>
                          <a:uLnTx/>
                          <a:uFillTx/>
                          <a:latin typeface="HelveticaNeueLTPro-Md"/>
                        </a:rPr>
                        <a:t> </a:t>
                      </a:r>
                      <a:r>
                        <a:rPr kumimoji="0" lang="en-TT" sz="900" b="1" u="none" strike="noStrike" kern="1200" cap="none" spc="-60" normalizeH="0" baseline="0" noProof="0" dirty="0">
                          <a:ln>
                            <a:noFill/>
                          </a:ln>
                          <a:solidFill>
                            <a:srgbClr val="025FAD"/>
                          </a:solidFill>
                          <a:effectLst/>
                          <a:uLnTx/>
                          <a:uFillTx/>
                          <a:latin typeface="HelveticaNeueLTPro-Md"/>
                        </a:rPr>
                        <a:t>V</a:t>
                      </a:r>
                      <a:r>
                        <a:rPr kumimoji="0" lang="en-TT" sz="900" b="1" u="none" strike="noStrike" kern="1200" cap="none" spc="-20" normalizeH="0" baseline="0" noProof="0" dirty="0">
                          <a:ln>
                            <a:noFill/>
                          </a:ln>
                          <a:solidFill>
                            <a:srgbClr val="025FAD"/>
                          </a:solidFill>
                          <a:effectLst/>
                          <a:uLnTx/>
                          <a:uFillTx/>
                          <a:latin typeface="HelveticaNeueLTPro-Md"/>
                        </a:rPr>
                        <a:t>A</a:t>
                      </a:r>
                      <a:r>
                        <a:rPr kumimoji="0" lang="en-TT" sz="900" b="1" u="none" strike="noStrike" kern="1200" cap="none" spc="-35" normalizeH="0" baseline="0" noProof="0" dirty="0">
                          <a:ln>
                            <a:noFill/>
                          </a:ln>
                          <a:solidFill>
                            <a:srgbClr val="025FAD"/>
                          </a:solidFill>
                          <a:effectLst/>
                          <a:uLnTx/>
                          <a:uFillTx/>
                          <a:latin typeface="HelveticaNeueLTPro-Md"/>
                        </a:rPr>
                        <a:t>L</a:t>
                      </a:r>
                      <a:r>
                        <a:rPr kumimoji="0" lang="en-TT" sz="900" b="1" u="none" strike="noStrike" kern="1200" cap="none" spc="-20" normalizeH="0" baseline="0" noProof="0" dirty="0">
                          <a:ln>
                            <a:noFill/>
                          </a:ln>
                          <a:solidFill>
                            <a:srgbClr val="025FAD"/>
                          </a:solidFill>
                          <a:effectLst/>
                          <a:uLnTx/>
                          <a:uFillTx/>
                          <a:latin typeface="HelveticaNeueLTPro-Md"/>
                        </a:rPr>
                        <a:t>UES</a:t>
                      </a:r>
                      <a:endParaRPr kumimoji="0" lang="en-TT" sz="900" b="0" i="0" u="none" strike="noStrike" kern="1200" cap="none" spc="0" normalizeH="0" baseline="0" noProof="0" dirty="0">
                        <a:ln>
                          <a:noFill/>
                        </a:ln>
                        <a:solidFill>
                          <a:prstClr val="black"/>
                        </a:solidFill>
                        <a:effectLst/>
                        <a:uLnTx/>
                        <a:uFillTx/>
                        <a:latin typeface="HelveticaNeueLTPro-Md"/>
                        <a:ea typeface="+mn-ea"/>
                        <a:cs typeface="Helvetica Neue LT Pro 75"/>
                      </a:endParaRPr>
                    </a:p>
                  </a:txBody>
                  <a:tcPr/>
                </a:tc>
                <a:tc>
                  <a:txBody>
                    <a:bodyPr/>
                    <a:lstStyle/>
                    <a:p>
                      <a:pPr marL="12700" marR="0" lvl="0" indent="0" algn="l" defTabSz="914400" rtl="0" eaLnBrk="1" fontAlgn="auto" latinLnBrk="0" hangingPunct="1">
                        <a:lnSpc>
                          <a:spcPts val="1040"/>
                        </a:lnSpc>
                        <a:spcBef>
                          <a:spcPts val="0"/>
                        </a:spcBef>
                        <a:spcAft>
                          <a:spcPts val="0"/>
                        </a:spcAft>
                        <a:buClrTx/>
                        <a:buSzTx/>
                        <a:buFontTx/>
                        <a:buNone/>
                        <a:tabLst/>
                        <a:defRPr/>
                      </a:pPr>
                      <a:endParaRPr lang="en-TT" sz="900" dirty="0">
                        <a:latin typeface="HelveticaNeueLTPro-Md"/>
                      </a:endParaRPr>
                    </a:p>
                  </a:txBody>
                  <a:tcPr/>
                </a:tc>
                <a:extLst>
                  <a:ext uri="{0D108BD9-81ED-4DB2-BD59-A6C34878D82A}">
                    <a16:rowId xmlns:a16="http://schemas.microsoft.com/office/drawing/2014/main" val="2374902611"/>
                  </a:ext>
                </a:extLst>
              </a:tr>
              <a:tr h="243257">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TT" sz="900" b="1" u="none" strike="noStrike" kern="1200" cap="none" spc="10" normalizeH="0" baseline="0" noProof="0" dirty="0">
                          <a:ln>
                            <a:noFill/>
                          </a:ln>
                          <a:solidFill>
                            <a:srgbClr val="025FAD"/>
                          </a:solidFill>
                          <a:effectLst/>
                          <a:uLnTx/>
                          <a:uFillTx/>
                          <a:latin typeface="HelveticaNeueLTPro-Md"/>
                        </a:rPr>
                        <a:t>IN</a:t>
                      </a:r>
                      <a:r>
                        <a:rPr kumimoji="0" lang="en-TT" sz="900" b="1" u="none" strike="noStrike" kern="1200" cap="none" spc="15" normalizeH="0" baseline="0" noProof="0" dirty="0">
                          <a:ln>
                            <a:noFill/>
                          </a:ln>
                          <a:solidFill>
                            <a:srgbClr val="025FAD"/>
                          </a:solidFill>
                          <a:effectLst/>
                          <a:uLnTx/>
                          <a:uFillTx/>
                          <a:latin typeface="HelveticaNeueLTPro-Md"/>
                        </a:rPr>
                        <a:t>G</a:t>
                      </a:r>
                      <a:r>
                        <a:rPr kumimoji="0" lang="en-TT" sz="900" b="1" u="none" strike="noStrike" kern="1200" cap="none" spc="10" normalizeH="0" baseline="0" noProof="0" dirty="0">
                          <a:ln>
                            <a:noFill/>
                          </a:ln>
                          <a:solidFill>
                            <a:srgbClr val="025FAD"/>
                          </a:solidFill>
                          <a:effectLst/>
                          <a:uLnTx/>
                          <a:uFillTx/>
                          <a:latin typeface="HelveticaNeueLTPro-Md"/>
                        </a:rPr>
                        <a:t>R</a:t>
                      </a:r>
                      <a:r>
                        <a:rPr kumimoji="0" lang="en-TT" sz="900" b="1" u="none" strike="noStrike" kern="1200" cap="none" spc="15" normalizeH="0" baseline="0" noProof="0" dirty="0">
                          <a:ln>
                            <a:noFill/>
                          </a:ln>
                          <a:solidFill>
                            <a:srgbClr val="025FAD"/>
                          </a:solidFill>
                          <a:effectLst/>
                          <a:uLnTx/>
                          <a:uFillTx/>
                          <a:latin typeface="HelveticaNeueLTPro-Md"/>
                        </a:rPr>
                        <a:t>E</a:t>
                      </a:r>
                      <a:r>
                        <a:rPr kumimoji="0" lang="en-TT" sz="900" b="1" u="none" strike="noStrike" kern="1200" cap="none" spc="10" normalizeH="0" baseline="0" noProof="0" dirty="0">
                          <a:ln>
                            <a:noFill/>
                          </a:ln>
                          <a:solidFill>
                            <a:srgbClr val="025FAD"/>
                          </a:solidFill>
                          <a:effectLst/>
                          <a:uLnTx/>
                          <a:uFillTx/>
                          <a:latin typeface="HelveticaNeueLTPro-Md"/>
                        </a:rPr>
                        <a:t>DI</a:t>
                      </a:r>
                      <a:r>
                        <a:rPr kumimoji="0" lang="en-TT" sz="900" b="1" u="none" strike="noStrike" kern="1200" cap="none" spc="15" normalizeH="0" baseline="0" noProof="0" dirty="0">
                          <a:ln>
                            <a:noFill/>
                          </a:ln>
                          <a:solidFill>
                            <a:srgbClr val="025FAD"/>
                          </a:solidFill>
                          <a:effectLst/>
                          <a:uLnTx/>
                          <a:uFillTx/>
                          <a:latin typeface="HelveticaNeueLTPro-Md"/>
                        </a:rPr>
                        <a:t>E</a:t>
                      </a:r>
                      <a:r>
                        <a:rPr kumimoji="0" lang="en-TT" sz="900" b="1" u="none" strike="noStrike" kern="1200" cap="none" spc="5" normalizeH="0" baseline="0" noProof="0" dirty="0">
                          <a:ln>
                            <a:noFill/>
                          </a:ln>
                          <a:solidFill>
                            <a:srgbClr val="025FAD"/>
                          </a:solidFill>
                          <a:effectLst/>
                          <a:uLnTx/>
                          <a:uFillTx/>
                          <a:latin typeface="HelveticaNeueLTPro-Md"/>
                        </a:rPr>
                        <a:t>N</a:t>
                      </a:r>
                      <a:r>
                        <a:rPr kumimoji="0" lang="en-TT" sz="900" b="1" u="none" strike="noStrike" kern="1200" cap="none" spc="0" normalizeH="0" baseline="0" noProof="0" dirty="0">
                          <a:ln>
                            <a:noFill/>
                          </a:ln>
                          <a:solidFill>
                            <a:srgbClr val="025FAD"/>
                          </a:solidFill>
                          <a:effectLst/>
                          <a:uLnTx/>
                          <a:uFillTx/>
                          <a:latin typeface="HelveticaNeueLTPro-Md"/>
                        </a:rPr>
                        <a:t>T</a:t>
                      </a:r>
                      <a:r>
                        <a:rPr kumimoji="0" lang="en-TT" sz="900" b="1" u="none" strike="noStrike" kern="1200" cap="none" spc="-5" normalizeH="0" baseline="0" noProof="0" dirty="0">
                          <a:ln>
                            <a:noFill/>
                          </a:ln>
                          <a:solidFill>
                            <a:srgbClr val="025FAD"/>
                          </a:solidFill>
                          <a:effectLst/>
                          <a:uLnTx/>
                          <a:uFillTx/>
                          <a:latin typeface="HelveticaNeueLTPro-Md"/>
                        </a:rPr>
                        <a:t> </a:t>
                      </a:r>
                      <a:r>
                        <a:rPr kumimoji="0" lang="en-TT" sz="900" b="1" u="none" strike="noStrike" kern="1200" cap="none" spc="15" normalizeH="0" baseline="0" noProof="0" dirty="0">
                          <a:ln>
                            <a:noFill/>
                          </a:ln>
                          <a:solidFill>
                            <a:srgbClr val="025FAD"/>
                          </a:solidFill>
                          <a:effectLst/>
                          <a:uLnTx/>
                          <a:uFillTx/>
                          <a:latin typeface="HelveticaNeueLTPro-Md"/>
                        </a:rPr>
                        <a:t>NAM</a:t>
                      </a:r>
                      <a:r>
                        <a:rPr kumimoji="0" lang="en-TT" sz="900" b="1" u="none" strike="noStrike" kern="1200" cap="none" spc="0" normalizeH="0" baseline="0" noProof="0" dirty="0">
                          <a:ln>
                            <a:noFill/>
                          </a:ln>
                          <a:solidFill>
                            <a:srgbClr val="025FAD"/>
                          </a:solidFill>
                          <a:effectLst/>
                          <a:uLnTx/>
                          <a:uFillTx/>
                          <a:latin typeface="HelveticaNeueLTPro-Md"/>
                        </a:rPr>
                        <a:t>E</a:t>
                      </a:r>
                      <a:endParaRPr kumimoji="0" lang="en-TT" sz="900" b="0" i="0" u="none" strike="noStrike" kern="1200" cap="none" spc="0" normalizeH="0" baseline="0" noProof="0" dirty="0">
                        <a:ln>
                          <a:noFill/>
                        </a:ln>
                        <a:solidFill>
                          <a:prstClr val="black"/>
                        </a:solidFill>
                        <a:effectLst/>
                        <a:uLnTx/>
                        <a:uFillTx/>
                        <a:latin typeface="HelveticaNeueLTPro-Md"/>
                        <a:ea typeface="+mn-ea"/>
                        <a:cs typeface="Helvetica Neue LT Pro 75"/>
                      </a:endParaRPr>
                    </a:p>
                  </a:txBody>
                  <a:tcPr/>
                </a:tc>
                <a:tc>
                  <a:txBody>
                    <a:bodyPr/>
                    <a:lstStyle/>
                    <a:p>
                      <a:pPr marL="12700" marR="0" lvl="0" indent="0" algn="l" defTabSz="914400" rtl="0" eaLnBrk="1" fontAlgn="auto" latinLnBrk="0" hangingPunct="1">
                        <a:lnSpc>
                          <a:spcPct val="100000"/>
                        </a:lnSpc>
                        <a:spcBef>
                          <a:spcPts val="100"/>
                        </a:spcBef>
                        <a:spcAft>
                          <a:spcPts val="0"/>
                        </a:spcAft>
                        <a:buClrTx/>
                        <a:buSzTx/>
                        <a:buFontTx/>
                        <a:buNone/>
                        <a:tabLst/>
                        <a:defRPr/>
                      </a:pPr>
                      <a:r>
                        <a:rPr kumimoji="0" lang="en-TT" sz="900" b="1" u="none" strike="noStrike" kern="1200" cap="none" spc="-10" normalizeH="0" baseline="0" noProof="0" dirty="0">
                          <a:ln>
                            <a:noFill/>
                          </a:ln>
                          <a:solidFill>
                            <a:srgbClr val="1C216F"/>
                          </a:solidFill>
                          <a:effectLst/>
                          <a:uLnTx/>
                          <a:uFillTx/>
                          <a:latin typeface="HelveticaNeueLTPro-Md"/>
                        </a:rPr>
                        <a:t>OCC</a:t>
                      </a:r>
                      <a:r>
                        <a:rPr kumimoji="0" lang="en-TT" sz="900" b="1" u="none" strike="noStrike" kern="1200" cap="none" spc="-5" normalizeH="0" baseline="0" noProof="0" dirty="0">
                          <a:ln>
                            <a:noFill/>
                          </a:ln>
                          <a:solidFill>
                            <a:srgbClr val="1C216F"/>
                          </a:solidFill>
                          <a:effectLst/>
                          <a:uLnTx/>
                          <a:uFillTx/>
                          <a:latin typeface="HelveticaNeueLTPro-Md"/>
                        </a:rPr>
                        <a:t>U</a:t>
                      </a:r>
                      <a:r>
                        <a:rPr kumimoji="0" lang="en-TT" sz="900" b="1" u="none" strike="noStrike" kern="1200" cap="none" spc="-55" normalizeH="0" baseline="0" noProof="0" dirty="0">
                          <a:ln>
                            <a:noFill/>
                          </a:ln>
                          <a:solidFill>
                            <a:srgbClr val="1C216F"/>
                          </a:solidFill>
                          <a:effectLst/>
                          <a:uLnTx/>
                          <a:uFillTx/>
                          <a:latin typeface="HelveticaNeueLTPro-Md"/>
                        </a:rPr>
                        <a:t>P</a:t>
                      </a:r>
                      <a:r>
                        <a:rPr kumimoji="0" lang="en-TT" sz="900" b="1" u="none" strike="noStrike" kern="1200" cap="none" spc="-70" normalizeH="0" baseline="0" noProof="0" dirty="0">
                          <a:ln>
                            <a:noFill/>
                          </a:ln>
                          <a:solidFill>
                            <a:srgbClr val="1C216F"/>
                          </a:solidFill>
                          <a:effectLst/>
                          <a:uLnTx/>
                          <a:uFillTx/>
                          <a:latin typeface="HelveticaNeueLTPro-Md"/>
                        </a:rPr>
                        <a:t>A</a:t>
                      </a:r>
                      <a:r>
                        <a:rPr kumimoji="0" lang="en-TT" sz="900" b="1" u="none" strike="noStrike" kern="1200" cap="none" spc="-10" normalizeH="0" baseline="0" noProof="0" dirty="0">
                          <a:ln>
                            <a:noFill/>
                          </a:ln>
                          <a:solidFill>
                            <a:srgbClr val="1C216F"/>
                          </a:solidFill>
                          <a:effectLst/>
                          <a:uLnTx/>
                          <a:uFillTx/>
                          <a:latin typeface="HelveticaNeueLTPro-Md"/>
                        </a:rPr>
                        <a:t>T</a:t>
                      </a:r>
                      <a:r>
                        <a:rPr kumimoji="0" lang="en-TT" sz="900" b="1" u="none" strike="noStrike" kern="1200" cap="none" spc="-5" normalizeH="0" baseline="0" noProof="0" dirty="0">
                          <a:ln>
                            <a:noFill/>
                          </a:ln>
                          <a:solidFill>
                            <a:srgbClr val="1C216F"/>
                          </a:solidFill>
                          <a:effectLst/>
                          <a:uLnTx/>
                          <a:uFillTx/>
                          <a:latin typeface="HelveticaNeueLTPro-Md"/>
                        </a:rPr>
                        <a:t>IONA</a:t>
                      </a:r>
                      <a:r>
                        <a:rPr kumimoji="0" lang="en-TT" sz="900" b="1" u="none" strike="noStrike" kern="1200" cap="none" spc="0" normalizeH="0" baseline="0" noProof="0" dirty="0">
                          <a:ln>
                            <a:noFill/>
                          </a:ln>
                          <a:solidFill>
                            <a:srgbClr val="1C216F"/>
                          </a:solidFill>
                          <a:effectLst/>
                          <a:uLnTx/>
                          <a:uFillTx/>
                          <a:latin typeface="HelveticaNeueLTPro-Md"/>
                        </a:rPr>
                        <a:t>L</a:t>
                      </a:r>
                      <a:r>
                        <a:rPr kumimoji="0" lang="en-TT" sz="900" b="1" u="none" strike="noStrike" kern="1200" cap="none" spc="-40" normalizeH="0" baseline="0" noProof="0" dirty="0">
                          <a:ln>
                            <a:noFill/>
                          </a:ln>
                          <a:solidFill>
                            <a:srgbClr val="1C216F"/>
                          </a:solidFill>
                          <a:effectLst/>
                          <a:uLnTx/>
                          <a:uFillTx/>
                          <a:latin typeface="HelveticaNeueLTPro-Md"/>
                        </a:rPr>
                        <a:t> </a:t>
                      </a:r>
                      <a:r>
                        <a:rPr kumimoji="0" lang="en-TT" sz="900" b="1" u="none" strike="noStrike" kern="1200" cap="none" spc="10" normalizeH="0" baseline="0" noProof="0" dirty="0">
                          <a:ln>
                            <a:noFill/>
                          </a:ln>
                          <a:solidFill>
                            <a:srgbClr val="1C216F"/>
                          </a:solidFill>
                          <a:effectLst/>
                          <a:uLnTx/>
                          <a:uFillTx/>
                          <a:latin typeface="HelveticaNeueLTPro-Md"/>
                        </a:rPr>
                        <a:t>E</a:t>
                      </a:r>
                      <a:r>
                        <a:rPr kumimoji="0" lang="en-TT" sz="900" b="1" u="none" strike="noStrike" kern="1200" cap="none" spc="-5" normalizeH="0" baseline="0" noProof="0" dirty="0">
                          <a:ln>
                            <a:noFill/>
                          </a:ln>
                          <a:solidFill>
                            <a:srgbClr val="1C216F"/>
                          </a:solidFill>
                          <a:effectLst/>
                          <a:uLnTx/>
                          <a:uFillTx/>
                          <a:latin typeface="HelveticaNeueLTPro-Md"/>
                        </a:rPr>
                        <a:t>X</a:t>
                      </a:r>
                      <a:r>
                        <a:rPr kumimoji="0" lang="en-TT" sz="900" b="1" u="none" strike="noStrike" kern="1200" cap="none" spc="-10" normalizeH="0" baseline="0" noProof="0" dirty="0">
                          <a:ln>
                            <a:noFill/>
                          </a:ln>
                          <a:solidFill>
                            <a:srgbClr val="1C216F"/>
                          </a:solidFill>
                          <a:effectLst/>
                          <a:uLnTx/>
                          <a:uFillTx/>
                          <a:latin typeface="HelveticaNeueLTPro-Md"/>
                        </a:rPr>
                        <a:t>PO</a:t>
                      </a:r>
                      <a:r>
                        <a:rPr kumimoji="0" lang="en-TT" sz="900" b="1" u="none" strike="noStrike" kern="1200" cap="none" spc="-5" normalizeH="0" baseline="0" noProof="0" dirty="0">
                          <a:ln>
                            <a:noFill/>
                          </a:ln>
                          <a:solidFill>
                            <a:srgbClr val="1C216F"/>
                          </a:solidFill>
                          <a:effectLst/>
                          <a:uLnTx/>
                          <a:uFillTx/>
                          <a:latin typeface="HelveticaNeueLTPro-Md"/>
                        </a:rPr>
                        <a:t>SUR</a:t>
                      </a:r>
                      <a:r>
                        <a:rPr kumimoji="0" lang="en-TT" sz="900" b="1" u="none" strike="noStrike" kern="1200" cap="none" spc="0" normalizeH="0" baseline="0" noProof="0" dirty="0">
                          <a:ln>
                            <a:noFill/>
                          </a:ln>
                          <a:solidFill>
                            <a:srgbClr val="1C216F"/>
                          </a:solidFill>
                          <a:effectLst/>
                          <a:uLnTx/>
                          <a:uFillTx/>
                          <a:latin typeface="HelveticaNeueLTPro-Md"/>
                        </a:rPr>
                        <a:t>E</a:t>
                      </a:r>
                      <a:r>
                        <a:rPr kumimoji="0" lang="en-TT" sz="900" b="1" u="none" strike="noStrike" kern="1200" cap="none" spc="-40" normalizeH="0" baseline="0" noProof="0" dirty="0">
                          <a:ln>
                            <a:noFill/>
                          </a:ln>
                          <a:solidFill>
                            <a:srgbClr val="1C216F"/>
                          </a:solidFill>
                          <a:effectLst/>
                          <a:uLnTx/>
                          <a:uFillTx/>
                          <a:latin typeface="HelveticaNeueLTPro-Md"/>
                        </a:rPr>
                        <a:t> </a:t>
                      </a:r>
                      <a:r>
                        <a:rPr kumimoji="0" lang="en-TT" sz="900" b="1" u="none" strike="noStrike" kern="1200" cap="none" spc="-15" normalizeH="0" baseline="0" noProof="0" dirty="0">
                          <a:ln>
                            <a:noFill/>
                          </a:ln>
                          <a:solidFill>
                            <a:srgbClr val="1C216F"/>
                          </a:solidFill>
                          <a:effectLst/>
                          <a:uLnTx/>
                          <a:uFillTx/>
                          <a:latin typeface="HelveticaNeueLTPro-Md"/>
                        </a:rPr>
                        <a:t>L</a:t>
                      </a:r>
                      <a:r>
                        <a:rPr kumimoji="0" lang="en-TT" sz="900" b="1" u="none" strike="noStrike" kern="1200" cap="none" spc="-5" normalizeH="0" baseline="0" noProof="0" dirty="0">
                          <a:ln>
                            <a:noFill/>
                          </a:ln>
                          <a:solidFill>
                            <a:srgbClr val="1C216F"/>
                          </a:solidFill>
                          <a:effectLst/>
                          <a:uLnTx/>
                          <a:uFillTx/>
                          <a:latin typeface="HelveticaNeueLTPro-Md"/>
                        </a:rPr>
                        <a:t>IM</a:t>
                      </a:r>
                      <a:r>
                        <a:rPr kumimoji="0" lang="en-TT" sz="900" b="1" u="none" strike="noStrike" kern="1200" cap="none" spc="-15" normalizeH="0" baseline="0" noProof="0" dirty="0">
                          <a:ln>
                            <a:noFill/>
                          </a:ln>
                          <a:solidFill>
                            <a:srgbClr val="1C216F"/>
                          </a:solidFill>
                          <a:effectLst/>
                          <a:uLnTx/>
                          <a:uFillTx/>
                          <a:latin typeface="HelveticaNeueLTPro-Md"/>
                        </a:rPr>
                        <a:t>I</a:t>
                      </a:r>
                      <a:r>
                        <a:rPr kumimoji="0" lang="en-TT" sz="900" b="1" u="none" strike="noStrike" kern="1200" cap="none" spc="-5" normalizeH="0" baseline="0" noProof="0" dirty="0">
                          <a:ln>
                            <a:noFill/>
                          </a:ln>
                          <a:solidFill>
                            <a:srgbClr val="1C216F"/>
                          </a:solidFill>
                          <a:effectLst/>
                          <a:uLnTx/>
                          <a:uFillTx/>
                          <a:latin typeface="HelveticaNeueLTPro-Md"/>
                        </a:rPr>
                        <a:t>T</a:t>
                      </a:r>
                      <a:r>
                        <a:rPr kumimoji="0" lang="en-TT" sz="900" b="1" u="none" strike="noStrike" kern="1200" cap="none" spc="0" normalizeH="0" baseline="0" noProof="0" dirty="0">
                          <a:ln>
                            <a:noFill/>
                          </a:ln>
                          <a:solidFill>
                            <a:srgbClr val="1C216F"/>
                          </a:solidFill>
                          <a:effectLst/>
                          <a:uLnTx/>
                          <a:uFillTx/>
                          <a:latin typeface="HelveticaNeueLTPro-Md"/>
                        </a:rPr>
                        <a:t>S</a:t>
                      </a:r>
                      <a:endParaRPr lang="en-TT" sz="900" dirty="0">
                        <a:latin typeface="HelveticaNeueLTPro-Md"/>
                      </a:endParaRPr>
                    </a:p>
                  </a:txBody>
                  <a:tcPr/>
                </a:tc>
                <a:extLst>
                  <a:ext uri="{0D108BD9-81ED-4DB2-BD59-A6C34878D82A}">
                    <a16:rowId xmlns:a16="http://schemas.microsoft.com/office/drawing/2014/main" val="2393316367"/>
                  </a:ext>
                </a:extLst>
              </a:tr>
              <a:tr h="652527">
                <a:tc>
                  <a:txBody>
                    <a:bodyPr/>
                    <a:lstStyle/>
                    <a:p>
                      <a:pPr marL="171450" algn="l">
                        <a:lnSpc>
                          <a:spcPts val="900"/>
                        </a:lnSpc>
                      </a:pPr>
                      <a:r>
                        <a:rPr lang="en-US" sz="900" b="1" dirty="0">
                          <a:solidFill>
                            <a:srgbClr val="025FAD"/>
                          </a:solidFill>
                          <a:effectLst/>
                          <a:latin typeface="HelveticaNeueLTPro-Md"/>
                          <a:ea typeface="+mn-ea"/>
                          <a:cs typeface="+mn-cs"/>
                        </a:rPr>
                        <a:t>N-BUTYL ACRYLATE</a:t>
                      </a:r>
                      <a:endParaRPr lang="en-TT" sz="900" b="1" dirty="0">
                        <a:solidFill>
                          <a:srgbClr val="025FAD"/>
                        </a:solidFill>
                        <a:latin typeface="HelveticaNeueLTPro-Md"/>
                        <a:cs typeface="HelveticaNeueLTPro-Md"/>
                      </a:endParaRPr>
                    </a:p>
                  </a:txBody>
                  <a:tcPr/>
                </a:tc>
                <a:tc>
                  <a:txBody>
                    <a:bodyPr/>
                    <a:lstStyle/>
                    <a:p>
                      <a:pPr marL="12700" marR="0" lvl="0" indent="0" algn="l" defTabSz="914400" rtl="0" eaLnBrk="1" fontAlgn="auto" latinLnBrk="0" hangingPunct="1">
                        <a:lnSpc>
                          <a:spcPts val="1040"/>
                        </a:lnSpc>
                        <a:spcBef>
                          <a:spcPts val="100"/>
                        </a:spcBef>
                        <a:spcAft>
                          <a:spcPts val="0"/>
                        </a:spcAft>
                        <a:buClrTx/>
                        <a:buSzTx/>
                        <a:buFontTx/>
                        <a:buNone/>
                        <a:tabLst/>
                        <a:defRPr/>
                      </a:pPr>
                      <a:r>
                        <a:rPr lang="en-US" sz="900" b="1" dirty="0">
                          <a:solidFill>
                            <a:srgbClr val="1C216F"/>
                          </a:solidFill>
                          <a:latin typeface="HelveticaNeueLTPro-Md"/>
                        </a:rPr>
                        <a:t>EU OEL (Europe, 12/2009). Notes: list of indicative</a:t>
                      </a:r>
                    </a:p>
                    <a:p>
                      <a:pPr marL="12700" marR="0" lvl="0" indent="0" algn="l" defTabSz="914400" rtl="0" eaLnBrk="1" fontAlgn="auto" latinLnBrk="0" hangingPunct="1">
                        <a:lnSpc>
                          <a:spcPts val="1040"/>
                        </a:lnSpc>
                        <a:spcBef>
                          <a:spcPts val="100"/>
                        </a:spcBef>
                        <a:spcAft>
                          <a:spcPts val="0"/>
                        </a:spcAft>
                        <a:buClrTx/>
                        <a:buSzTx/>
                        <a:buFontTx/>
                        <a:buNone/>
                        <a:tabLst/>
                        <a:defRPr/>
                      </a:pPr>
                      <a:r>
                        <a:rPr lang="en-US" sz="900" b="1" dirty="0">
                          <a:solidFill>
                            <a:srgbClr val="1C216F"/>
                          </a:solidFill>
                          <a:latin typeface="HelveticaNeueLTPro-Md"/>
                        </a:rPr>
                        <a:t>occupational exposure limit values</a:t>
                      </a:r>
                    </a:p>
                    <a:p>
                      <a:pPr marL="12700" marR="0" lvl="0" indent="0" algn="l" defTabSz="914400" rtl="0" eaLnBrk="1" fontAlgn="auto" latinLnBrk="0" hangingPunct="1">
                        <a:lnSpc>
                          <a:spcPts val="1040"/>
                        </a:lnSpc>
                        <a:spcBef>
                          <a:spcPts val="100"/>
                        </a:spcBef>
                        <a:spcAft>
                          <a:spcPts val="0"/>
                        </a:spcAft>
                        <a:buClrTx/>
                        <a:buSzTx/>
                        <a:buFontTx/>
                        <a:buNone/>
                        <a:tabLst/>
                        <a:defRPr/>
                      </a:pPr>
                      <a:r>
                        <a:rPr lang="en-US" sz="900" dirty="0">
                          <a:solidFill>
                            <a:srgbClr val="1C216F"/>
                          </a:solidFill>
                          <a:latin typeface="HelveticaNeueLTPro-Md"/>
                        </a:rPr>
                        <a:t>TWA: 2 ppm 8 hours. TWA: 11 mg/m</a:t>
                      </a:r>
                      <a:r>
                        <a:rPr lang="en-US" sz="900" baseline="30000" dirty="0">
                          <a:solidFill>
                            <a:srgbClr val="1C216F"/>
                          </a:solidFill>
                          <a:latin typeface="HelveticaNeueLTPro-Md"/>
                        </a:rPr>
                        <a:t>3</a:t>
                      </a:r>
                      <a:r>
                        <a:rPr lang="en-US" sz="900" dirty="0">
                          <a:solidFill>
                            <a:srgbClr val="1C216F"/>
                          </a:solidFill>
                          <a:latin typeface="HelveticaNeueLTPro-Md"/>
                        </a:rPr>
                        <a:t> 8 hours. </a:t>
                      </a:r>
                    </a:p>
                    <a:p>
                      <a:pPr marL="12700" marR="0" lvl="0" indent="0" algn="l" defTabSz="914400" rtl="0" eaLnBrk="1" fontAlgn="auto" latinLnBrk="0" hangingPunct="1">
                        <a:lnSpc>
                          <a:spcPts val="1040"/>
                        </a:lnSpc>
                        <a:spcBef>
                          <a:spcPts val="100"/>
                        </a:spcBef>
                        <a:spcAft>
                          <a:spcPts val="0"/>
                        </a:spcAft>
                        <a:buClrTx/>
                        <a:buSzTx/>
                        <a:buFontTx/>
                        <a:buNone/>
                        <a:tabLst/>
                        <a:defRPr/>
                      </a:pPr>
                      <a:r>
                        <a:rPr lang="de-DE" sz="900" dirty="0">
                          <a:solidFill>
                            <a:srgbClr val="1C216F"/>
                          </a:solidFill>
                          <a:latin typeface="HelveticaNeueLTPro-Md"/>
                        </a:rPr>
                        <a:t>STEL: 10 ppm 15 minutes.  STEL: 53 mg/m</a:t>
                      </a:r>
                      <a:r>
                        <a:rPr lang="de-DE" sz="900" baseline="30000" dirty="0">
                          <a:solidFill>
                            <a:srgbClr val="1C216F"/>
                          </a:solidFill>
                          <a:latin typeface="HelveticaNeueLTPro-Md"/>
                        </a:rPr>
                        <a:t>3</a:t>
                      </a:r>
                      <a:r>
                        <a:rPr lang="de-DE" sz="900" dirty="0">
                          <a:solidFill>
                            <a:srgbClr val="1C216F"/>
                          </a:solidFill>
                          <a:latin typeface="HelveticaNeueLTPro-Md"/>
                        </a:rPr>
                        <a:t> 15 minutes.</a:t>
                      </a:r>
                    </a:p>
                  </a:txBody>
                  <a:tcPr/>
                </a:tc>
                <a:extLst>
                  <a:ext uri="{0D108BD9-81ED-4DB2-BD59-A6C34878D82A}">
                    <a16:rowId xmlns:a16="http://schemas.microsoft.com/office/drawing/2014/main" val="2526521274"/>
                  </a:ext>
                </a:extLst>
              </a:tr>
              <a:tr h="285827">
                <a:tc>
                  <a:txBody>
                    <a:bodyPr/>
                    <a:lstStyle/>
                    <a:p>
                      <a:pPr marL="171450" algn="l">
                        <a:lnSpc>
                          <a:spcPts val="900"/>
                        </a:lnSpc>
                      </a:pPr>
                      <a:r>
                        <a:rPr lang="en-TT" sz="900" b="1" dirty="0">
                          <a:solidFill>
                            <a:srgbClr val="025FAD"/>
                          </a:solidFill>
                          <a:latin typeface="HelveticaNeueLTPro-Md"/>
                          <a:cs typeface="HelveticaNeueLTPro-Md"/>
                        </a:rPr>
                        <a:t>TITANIUM DIOXIDE</a:t>
                      </a:r>
                    </a:p>
                  </a:txBody>
                  <a:tcPr/>
                </a:tc>
                <a:tc>
                  <a:txBody>
                    <a:bodyPr/>
                    <a:lstStyle/>
                    <a:p>
                      <a:pPr marL="12700" marR="0" lvl="0" indent="0" algn="l" defTabSz="914400" rtl="0" eaLnBrk="1" fontAlgn="auto" latinLnBrk="0" hangingPunct="1">
                        <a:lnSpc>
                          <a:spcPts val="1040"/>
                        </a:lnSpc>
                        <a:spcBef>
                          <a:spcPts val="100"/>
                        </a:spcBef>
                        <a:spcAft>
                          <a:spcPts val="0"/>
                        </a:spcAft>
                        <a:buClrTx/>
                        <a:buSzTx/>
                        <a:buFontTx/>
                        <a:buNone/>
                        <a:tabLst/>
                        <a:defRPr/>
                      </a:pPr>
                      <a:r>
                        <a:rPr lang="en-US" sz="900" b="1" dirty="0">
                          <a:solidFill>
                            <a:srgbClr val="1C216F"/>
                          </a:solidFill>
                          <a:latin typeface="HelveticaNeueLTPro-Md"/>
                        </a:rPr>
                        <a:t>ACGIH TLV (United States, 3/2012).</a:t>
                      </a:r>
                    </a:p>
                    <a:p>
                      <a:pPr marL="12700" marR="0" lvl="0" indent="0" algn="l" defTabSz="914400" rtl="0" eaLnBrk="1" fontAlgn="auto" latinLnBrk="0" hangingPunct="1">
                        <a:lnSpc>
                          <a:spcPts val="1040"/>
                        </a:lnSpc>
                        <a:spcBef>
                          <a:spcPts val="100"/>
                        </a:spcBef>
                        <a:spcAft>
                          <a:spcPts val="0"/>
                        </a:spcAft>
                        <a:buClrTx/>
                        <a:buSzTx/>
                        <a:buFontTx/>
                        <a:buNone/>
                        <a:tabLst/>
                        <a:defRPr/>
                      </a:pPr>
                      <a:r>
                        <a:rPr lang="en-US" sz="900" dirty="0">
                          <a:solidFill>
                            <a:srgbClr val="1C216F"/>
                          </a:solidFill>
                          <a:latin typeface="HelveticaNeueLTPro-Md"/>
                        </a:rPr>
                        <a:t>TWA: 10 mg/m</a:t>
                      </a:r>
                      <a:r>
                        <a:rPr lang="en-US" sz="900" baseline="30000" dirty="0">
                          <a:solidFill>
                            <a:srgbClr val="1C216F"/>
                          </a:solidFill>
                          <a:latin typeface="HelveticaNeueLTPro-Md"/>
                        </a:rPr>
                        <a:t>3</a:t>
                      </a:r>
                      <a:r>
                        <a:rPr lang="en-US" sz="900" dirty="0">
                          <a:solidFill>
                            <a:srgbClr val="1C216F"/>
                          </a:solidFill>
                          <a:latin typeface="HelveticaNeueLTPro-Md"/>
                        </a:rPr>
                        <a:t> 8 hours.</a:t>
                      </a:r>
                    </a:p>
                  </a:txBody>
                  <a:tcPr/>
                </a:tc>
                <a:extLst>
                  <a:ext uri="{0D108BD9-81ED-4DB2-BD59-A6C34878D82A}">
                    <a16:rowId xmlns:a16="http://schemas.microsoft.com/office/drawing/2014/main" val="3114009645"/>
                  </a:ext>
                </a:extLst>
              </a:tr>
              <a:tr h="485795">
                <a:tc>
                  <a:txBody>
                    <a:bodyPr/>
                    <a:lstStyle/>
                    <a:p>
                      <a:pPr marL="171450" algn="l">
                        <a:lnSpc>
                          <a:spcPts val="900"/>
                        </a:lnSpc>
                      </a:pPr>
                      <a:r>
                        <a:rPr lang="en-TT" sz="900" b="1" dirty="0">
                          <a:solidFill>
                            <a:srgbClr val="025FAD"/>
                          </a:solidFill>
                          <a:latin typeface="HelveticaNeueLTPro-Md"/>
                          <a:cs typeface="HelveticaNeueLTPro-Md"/>
                        </a:rPr>
                        <a:t>AMMONIA, ANHYDROUS</a:t>
                      </a:r>
                    </a:p>
                  </a:txBody>
                  <a:tcPr/>
                </a:tc>
                <a:tc>
                  <a:txBody>
                    <a:bodyPr/>
                    <a:lstStyle/>
                    <a:p>
                      <a:pPr marL="12700" marR="0" lvl="0" indent="0" algn="l" defTabSz="914400" rtl="0" eaLnBrk="1" fontAlgn="auto" latinLnBrk="0" hangingPunct="1">
                        <a:lnSpc>
                          <a:spcPts val="1040"/>
                        </a:lnSpc>
                        <a:spcBef>
                          <a:spcPts val="100"/>
                        </a:spcBef>
                        <a:spcAft>
                          <a:spcPts val="0"/>
                        </a:spcAft>
                        <a:buClrTx/>
                        <a:buSzTx/>
                        <a:buFontTx/>
                        <a:buNone/>
                        <a:tabLst/>
                        <a:defRPr/>
                      </a:pPr>
                      <a:r>
                        <a:rPr kumimoji="0" lang="en-TT" sz="900" b="1" i="0" u="none" strike="noStrike" kern="1200" cap="none" spc="0" normalizeH="0" baseline="0" noProof="0" dirty="0">
                          <a:ln>
                            <a:noFill/>
                          </a:ln>
                          <a:solidFill>
                            <a:srgbClr val="1C216F"/>
                          </a:solidFill>
                          <a:effectLst/>
                          <a:uLnTx/>
                          <a:uFillTx/>
                          <a:latin typeface="HelveticaNeueLTPro-Md"/>
                          <a:ea typeface="+mn-ea"/>
                          <a:cs typeface="HelveticaNeueLTPro-Md"/>
                        </a:rPr>
                        <a:t>EU OEL (Europe, 12/2009). Notes: list of indicative</a:t>
                      </a:r>
                    </a:p>
                    <a:p>
                      <a:pPr marL="12700" marR="0" lvl="0" indent="0" algn="l" defTabSz="914400" rtl="0" eaLnBrk="1" fontAlgn="auto" latinLnBrk="0" hangingPunct="1">
                        <a:lnSpc>
                          <a:spcPts val="1040"/>
                        </a:lnSpc>
                        <a:spcBef>
                          <a:spcPts val="100"/>
                        </a:spcBef>
                        <a:spcAft>
                          <a:spcPts val="0"/>
                        </a:spcAft>
                        <a:buClrTx/>
                        <a:buSzTx/>
                        <a:buFontTx/>
                        <a:buNone/>
                        <a:tabLst/>
                        <a:defRPr/>
                      </a:pPr>
                      <a:r>
                        <a:rPr kumimoji="0" lang="en-TT" sz="900" b="1" i="0" u="none" strike="noStrike" kern="1200" cap="none" spc="0" normalizeH="0" baseline="0" noProof="0" dirty="0">
                          <a:ln>
                            <a:noFill/>
                          </a:ln>
                          <a:solidFill>
                            <a:srgbClr val="1C216F"/>
                          </a:solidFill>
                          <a:effectLst/>
                          <a:uLnTx/>
                          <a:uFillTx/>
                          <a:latin typeface="HelveticaNeueLTPro-Md"/>
                          <a:ea typeface="+mn-ea"/>
                          <a:cs typeface="HelveticaNeueLTPro-Md"/>
                        </a:rPr>
                        <a:t>occupational exposure limit values</a:t>
                      </a:r>
                    </a:p>
                    <a:p>
                      <a:pPr marL="12700" marR="0" lvl="0" indent="0" algn="l" defTabSz="914400" rtl="0" eaLnBrk="1" fontAlgn="auto" latinLnBrk="0" hangingPunct="1">
                        <a:lnSpc>
                          <a:spcPts val="1040"/>
                        </a:lnSpc>
                        <a:spcBef>
                          <a:spcPts val="100"/>
                        </a:spcBef>
                        <a:spcAft>
                          <a:spcPts val="0"/>
                        </a:spcAft>
                        <a:buClrTx/>
                        <a:buSzTx/>
                        <a:buFontTx/>
                        <a:buNone/>
                        <a:tabLst/>
                        <a:defRPr/>
                      </a:pPr>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TWA: 20 ppm 8 hours. TWA: 14 mg/</a:t>
                      </a:r>
                      <a:r>
                        <a:rPr lang="de-DE" sz="900" dirty="0">
                          <a:solidFill>
                            <a:srgbClr val="1C216F"/>
                          </a:solidFill>
                          <a:latin typeface="HelveticaNeueLTPro-Md"/>
                        </a:rPr>
                        <a:t>m</a:t>
                      </a:r>
                      <a:r>
                        <a:rPr lang="de-DE" sz="900" baseline="30000" dirty="0">
                          <a:solidFill>
                            <a:srgbClr val="1C216F"/>
                          </a:solidFill>
                          <a:latin typeface="HelveticaNeueLTPro-Md"/>
                        </a:rPr>
                        <a:t>3 </a:t>
                      </a:r>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8 hours. </a:t>
                      </a:r>
                    </a:p>
                    <a:p>
                      <a:pPr marL="12700" marR="0" lvl="0" indent="0" algn="l" defTabSz="914400" rtl="0" eaLnBrk="1" fontAlgn="auto" latinLnBrk="0" hangingPunct="1">
                        <a:lnSpc>
                          <a:spcPts val="1040"/>
                        </a:lnSpc>
                        <a:spcBef>
                          <a:spcPts val="100"/>
                        </a:spcBef>
                        <a:spcAft>
                          <a:spcPts val="0"/>
                        </a:spcAft>
                        <a:buClrTx/>
                        <a:buSzTx/>
                        <a:buFontTx/>
                        <a:buNone/>
                        <a:tabLst/>
                        <a:defRPr/>
                      </a:pPr>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STEL: 50 ppm 15 minutes. STEL: 36 mg/</a:t>
                      </a:r>
                      <a:r>
                        <a:rPr lang="de-DE" sz="900" dirty="0">
                          <a:solidFill>
                            <a:srgbClr val="1C216F"/>
                          </a:solidFill>
                          <a:latin typeface="HelveticaNeueLTPro-Md"/>
                        </a:rPr>
                        <a:t>m</a:t>
                      </a:r>
                      <a:r>
                        <a:rPr lang="de-DE" sz="900" baseline="30000" dirty="0">
                          <a:solidFill>
                            <a:srgbClr val="1C216F"/>
                          </a:solidFill>
                          <a:latin typeface="HelveticaNeueLTPro-Md"/>
                        </a:rPr>
                        <a:t>3</a:t>
                      </a:r>
                      <a:r>
                        <a:rPr kumimoji="0" lang="en-TT" sz="900" b="0" i="0" u="none" strike="noStrike" kern="1200" cap="none" spc="0" normalizeH="0" baseline="0" noProof="0" dirty="0">
                          <a:ln>
                            <a:noFill/>
                          </a:ln>
                          <a:solidFill>
                            <a:srgbClr val="1C216F"/>
                          </a:solidFill>
                          <a:effectLst/>
                          <a:uLnTx/>
                          <a:uFillTx/>
                          <a:latin typeface="HelveticaNeueLTPro-Md"/>
                          <a:ea typeface="+mn-ea"/>
                          <a:cs typeface="HelveticaNeueLTPro-Md"/>
                        </a:rPr>
                        <a:t> 15 minutes.</a:t>
                      </a:r>
                    </a:p>
                  </a:txBody>
                  <a:tcPr/>
                </a:tc>
                <a:extLst>
                  <a:ext uri="{0D108BD9-81ED-4DB2-BD59-A6C34878D82A}">
                    <a16:rowId xmlns:a16="http://schemas.microsoft.com/office/drawing/2014/main" val="3090383649"/>
                  </a:ext>
                </a:extLst>
              </a:tr>
              <a:tr h="391006">
                <a:tc>
                  <a:txBody>
                    <a:bodyPr/>
                    <a:lstStyle/>
                    <a:p>
                      <a:pPr marL="171450" algn="l">
                        <a:lnSpc>
                          <a:spcPts val="900"/>
                        </a:lnSpc>
                      </a:pPr>
                      <a:r>
                        <a:rPr lang="en-TT" sz="900" b="1" dirty="0">
                          <a:solidFill>
                            <a:srgbClr val="025FAD"/>
                          </a:solidFill>
                          <a:latin typeface="HelveticaNeueLTPro-Md"/>
                          <a:cs typeface="HelveticaNeueLTPro-Md"/>
                        </a:rPr>
                        <a:t>DIURON (ISO)</a:t>
                      </a:r>
                    </a:p>
                  </a:txBody>
                  <a:tcPr/>
                </a:tc>
                <a:tc>
                  <a:txBody>
                    <a:bodyPr/>
                    <a:lstStyle/>
                    <a:p>
                      <a:r>
                        <a:rPr lang="en-US" sz="900" b="1" dirty="0">
                          <a:solidFill>
                            <a:srgbClr val="1C216F"/>
                          </a:solidFill>
                          <a:latin typeface="HelveticaNeueLTPro-Md"/>
                        </a:rPr>
                        <a:t>ACGIH TLV (United States, 3/2012).</a:t>
                      </a:r>
                    </a:p>
                    <a:p>
                      <a:r>
                        <a:rPr lang="en-US" sz="900" dirty="0">
                          <a:solidFill>
                            <a:srgbClr val="1C216F"/>
                          </a:solidFill>
                          <a:latin typeface="HelveticaNeueLTPro-Md"/>
                        </a:rPr>
                        <a:t>TWA: 10 mg/m</a:t>
                      </a:r>
                      <a:r>
                        <a:rPr lang="en-US" sz="900" baseline="30000" dirty="0">
                          <a:solidFill>
                            <a:srgbClr val="1C216F"/>
                          </a:solidFill>
                          <a:latin typeface="HelveticaNeueLTPro-Md"/>
                        </a:rPr>
                        <a:t>3</a:t>
                      </a:r>
                      <a:r>
                        <a:rPr lang="en-US" sz="900" dirty="0">
                          <a:solidFill>
                            <a:srgbClr val="1C216F"/>
                          </a:solidFill>
                          <a:latin typeface="HelveticaNeueLTPro-Md"/>
                        </a:rPr>
                        <a:t> 8 hours.</a:t>
                      </a:r>
                    </a:p>
                    <a:p>
                      <a:endParaRPr lang="en-TT" sz="900" dirty="0">
                        <a:solidFill>
                          <a:srgbClr val="1C216F"/>
                        </a:solidFill>
                        <a:latin typeface="HelveticaNeueLTPro-Md"/>
                      </a:endParaRPr>
                    </a:p>
                  </a:txBody>
                  <a:tcPr/>
                </a:tc>
                <a:extLst>
                  <a:ext uri="{0D108BD9-81ED-4DB2-BD59-A6C34878D82A}">
                    <a16:rowId xmlns:a16="http://schemas.microsoft.com/office/drawing/2014/main" val="410003381"/>
                  </a:ext>
                </a:extLst>
              </a:tr>
              <a:tr h="1175743">
                <a:tc>
                  <a:txBody>
                    <a:bodyPr/>
                    <a:lstStyle/>
                    <a:p>
                      <a:pPr marL="171450" algn="l">
                        <a:lnSpc>
                          <a:spcPts val="900"/>
                        </a:lnSpc>
                      </a:pPr>
                      <a:r>
                        <a:rPr lang="en-TT" sz="900" b="1" dirty="0">
                          <a:solidFill>
                            <a:srgbClr val="025FAD"/>
                          </a:solidFill>
                          <a:latin typeface="HelveticaNeueLTPro-Md"/>
                          <a:cs typeface="HelveticaNeueLTPro-Md"/>
                        </a:rPr>
                        <a:t>LIMESTONE</a:t>
                      </a:r>
                    </a:p>
                  </a:txBody>
                  <a:tcPr/>
                </a:tc>
                <a:tc>
                  <a:txBody>
                    <a:bodyPr/>
                    <a:lstStyle/>
                    <a:p>
                      <a:r>
                        <a:rPr lang="en-TT" sz="900" b="1" dirty="0">
                          <a:solidFill>
                            <a:srgbClr val="1C216F"/>
                          </a:solidFill>
                          <a:latin typeface="HelveticaNeueLTPro-Md"/>
                        </a:rPr>
                        <a:t>OSHA PEL 1989 (United States, 3/1989).</a:t>
                      </a:r>
                    </a:p>
                    <a:p>
                      <a:r>
                        <a:rPr lang="en-TT" sz="900" dirty="0">
                          <a:solidFill>
                            <a:srgbClr val="1C216F"/>
                          </a:solidFill>
                          <a:latin typeface="HelveticaNeueLTPro-Md"/>
                        </a:rPr>
                        <a:t>TWA: 5 mg/m3 8 hours. Form: Respirable fraction</a:t>
                      </a:r>
                    </a:p>
                    <a:p>
                      <a:r>
                        <a:rPr lang="en-TT" sz="900" dirty="0">
                          <a:solidFill>
                            <a:srgbClr val="1C216F"/>
                          </a:solidFill>
                          <a:latin typeface="HelveticaNeueLTPro-Md"/>
                        </a:rPr>
                        <a:t>TWA: 15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 Form: Total dust</a:t>
                      </a:r>
                    </a:p>
                    <a:p>
                      <a:r>
                        <a:rPr lang="en-TT" sz="900" b="1" dirty="0">
                          <a:solidFill>
                            <a:srgbClr val="1C216F"/>
                          </a:solidFill>
                          <a:latin typeface="HelveticaNeueLTPro-Md"/>
                        </a:rPr>
                        <a:t>NIOSH REL (United States, 1/2013).</a:t>
                      </a:r>
                    </a:p>
                    <a:p>
                      <a:r>
                        <a:rPr lang="en-TT" sz="900" dirty="0">
                          <a:solidFill>
                            <a:srgbClr val="1C216F"/>
                          </a:solidFill>
                          <a:latin typeface="HelveticaNeueLTPro-Md"/>
                        </a:rPr>
                        <a:t>TWA: 5 mg/m3 10 hours. Form: Respirable fraction </a:t>
                      </a:r>
                    </a:p>
                    <a:p>
                      <a:r>
                        <a:rPr lang="en-TT" sz="900" dirty="0">
                          <a:solidFill>
                            <a:srgbClr val="1C216F"/>
                          </a:solidFill>
                          <a:latin typeface="HelveticaNeueLTPro-Md"/>
                        </a:rPr>
                        <a:t>TWA: 10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10 hours. Form: Total</a:t>
                      </a:r>
                    </a:p>
                    <a:p>
                      <a:r>
                        <a:rPr lang="en-TT" sz="900" b="1" dirty="0">
                          <a:solidFill>
                            <a:srgbClr val="1C216F"/>
                          </a:solidFill>
                          <a:latin typeface="HelveticaNeueLTPro-Md"/>
                        </a:rPr>
                        <a:t>OSHA PEL (United States, 6/2010).</a:t>
                      </a:r>
                    </a:p>
                    <a:p>
                      <a:r>
                        <a:rPr lang="en-TT" sz="900" dirty="0">
                          <a:solidFill>
                            <a:srgbClr val="1C216F"/>
                          </a:solidFill>
                          <a:latin typeface="HelveticaNeueLTPro-Md"/>
                        </a:rPr>
                        <a:t>TWA: 5 mg/m3 8 hours. Form: Respirable fraction </a:t>
                      </a:r>
                    </a:p>
                    <a:p>
                      <a:r>
                        <a:rPr lang="en-TT" sz="900" dirty="0">
                          <a:solidFill>
                            <a:srgbClr val="1C216F"/>
                          </a:solidFill>
                          <a:latin typeface="HelveticaNeueLTPro-Md"/>
                        </a:rPr>
                        <a:t>TWA: 15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 Form: Total dust</a:t>
                      </a:r>
                    </a:p>
                    <a:p>
                      <a:endParaRPr lang="en-TT" sz="900" dirty="0">
                        <a:solidFill>
                          <a:srgbClr val="1C216F"/>
                        </a:solidFill>
                        <a:latin typeface="HelveticaNeueLTPro-Md"/>
                      </a:endParaRPr>
                    </a:p>
                  </a:txBody>
                  <a:tcPr/>
                </a:tc>
                <a:extLst>
                  <a:ext uri="{0D108BD9-81ED-4DB2-BD59-A6C34878D82A}">
                    <a16:rowId xmlns:a16="http://schemas.microsoft.com/office/drawing/2014/main" val="683320321"/>
                  </a:ext>
                </a:extLst>
              </a:tr>
              <a:tr h="1277100">
                <a:tc>
                  <a:txBody>
                    <a:bodyPr/>
                    <a:lstStyle/>
                    <a:p>
                      <a:pPr marL="171450" marR="0" lvl="0" indent="0" algn="l" defTabSz="914400" eaLnBrk="1" fontAlgn="auto" latinLnBrk="0" hangingPunct="1">
                        <a:lnSpc>
                          <a:spcPts val="900"/>
                        </a:lnSpc>
                        <a:spcBef>
                          <a:spcPts val="0"/>
                        </a:spcBef>
                        <a:spcAft>
                          <a:spcPts val="0"/>
                        </a:spcAft>
                        <a:buClrTx/>
                        <a:buSzTx/>
                        <a:buFontTx/>
                        <a:buNone/>
                        <a:tabLst/>
                        <a:defRPr/>
                      </a:pPr>
                      <a:r>
                        <a:rPr lang="en-TT" sz="900" b="1" dirty="0">
                          <a:solidFill>
                            <a:srgbClr val="025FAD"/>
                          </a:solidFill>
                          <a:latin typeface="HelveticaNeueLTPro-Md"/>
                          <a:cs typeface="HelveticaNeueLTPro-Md"/>
                        </a:rPr>
                        <a:t>N-BUTYL ACRYLATE</a:t>
                      </a:r>
                    </a:p>
                    <a:p>
                      <a:pPr marL="171450" algn="l">
                        <a:lnSpc>
                          <a:spcPts val="900"/>
                        </a:lnSpc>
                      </a:pPr>
                      <a:endParaRPr lang="en-TT" sz="900" b="1" dirty="0">
                        <a:solidFill>
                          <a:srgbClr val="025FAD"/>
                        </a:solidFill>
                        <a:latin typeface="HelveticaNeueLTPro-Md"/>
                        <a:cs typeface="HelveticaNeueLTPro-Md"/>
                      </a:endParaRPr>
                    </a:p>
                  </a:txBody>
                  <a:tcPr/>
                </a:tc>
                <a:tc>
                  <a:txBody>
                    <a:bodyPr/>
                    <a:lstStyle/>
                    <a:p>
                      <a:r>
                        <a:rPr lang="en-TT" sz="900" b="1" dirty="0">
                          <a:solidFill>
                            <a:srgbClr val="1C216F"/>
                          </a:solidFill>
                          <a:latin typeface="HelveticaNeueLTPro-Md"/>
                        </a:rPr>
                        <a:t>OSHA PEL 1989 (United States, 3/1989).</a:t>
                      </a:r>
                    </a:p>
                    <a:p>
                      <a:r>
                        <a:rPr lang="en-TT" sz="900" dirty="0">
                          <a:solidFill>
                            <a:srgbClr val="1C216F"/>
                          </a:solidFill>
                          <a:latin typeface="HelveticaNeueLTPro-Md"/>
                        </a:rPr>
                        <a:t>TWA: 10 ppm 8 hours.</a:t>
                      </a:r>
                    </a:p>
                    <a:p>
                      <a:r>
                        <a:rPr lang="en-TT" sz="900" dirty="0">
                          <a:solidFill>
                            <a:srgbClr val="1C216F"/>
                          </a:solidFill>
                          <a:latin typeface="HelveticaNeueLTPro-Md"/>
                        </a:rPr>
                        <a:t>TWA: 55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a:t>
                      </a:r>
                    </a:p>
                    <a:p>
                      <a:r>
                        <a:rPr lang="en-TT" sz="900" b="1" dirty="0">
                          <a:solidFill>
                            <a:srgbClr val="1C216F"/>
                          </a:solidFill>
                          <a:latin typeface="HelveticaNeueLTPro-Md"/>
                        </a:rPr>
                        <a:t>NIOSH REL (United States, 1/2013). </a:t>
                      </a:r>
                    </a:p>
                    <a:p>
                      <a:r>
                        <a:rPr lang="en-TT" sz="900" b="0" dirty="0">
                          <a:solidFill>
                            <a:srgbClr val="1C216F"/>
                          </a:solidFill>
                          <a:latin typeface="HelveticaNeueLTPro-Md"/>
                        </a:rPr>
                        <a:t>TWA: 10 ppm 10 hours.</a:t>
                      </a:r>
                    </a:p>
                    <a:p>
                      <a:r>
                        <a:rPr lang="en-TT" sz="900" dirty="0">
                          <a:solidFill>
                            <a:srgbClr val="1C216F"/>
                          </a:solidFill>
                          <a:latin typeface="HelveticaNeueLTPro-Md"/>
                        </a:rPr>
                        <a:t>TWA: 55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10 hours.</a:t>
                      </a:r>
                    </a:p>
                    <a:p>
                      <a:r>
                        <a:rPr lang="en-TT" sz="900" b="1" dirty="0">
                          <a:solidFill>
                            <a:srgbClr val="1C216F"/>
                          </a:solidFill>
                          <a:latin typeface="HelveticaNeueLTPro-Md"/>
                        </a:rPr>
                        <a:t>ACGIH TLV (United States, 3/2012). Skin sensitizer.</a:t>
                      </a:r>
                    </a:p>
                    <a:p>
                      <a:r>
                        <a:rPr lang="en-TT" sz="900" dirty="0">
                          <a:solidFill>
                            <a:srgbClr val="1C216F"/>
                          </a:solidFill>
                          <a:latin typeface="HelveticaNeueLTPro-Md"/>
                        </a:rPr>
                        <a:t>TWA: 2 ppm 8 hours.</a:t>
                      </a:r>
                    </a:p>
                  </a:txBody>
                  <a:tcPr/>
                </a:tc>
                <a:extLst>
                  <a:ext uri="{0D108BD9-81ED-4DB2-BD59-A6C34878D82A}">
                    <a16:rowId xmlns:a16="http://schemas.microsoft.com/office/drawing/2014/main" val="1382158869"/>
                  </a:ext>
                </a:extLst>
              </a:tr>
              <a:tr h="1075603">
                <a:tc>
                  <a:txBody>
                    <a:bodyPr/>
                    <a:lstStyle/>
                    <a:p>
                      <a:pPr marL="171450" algn="l">
                        <a:lnSpc>
                          <a:spcPts val="900"/>
                        </a:lnSpc>
                      </a:pPr>
                      <a:r>
                        <a:rPr lang="en-TT" sz="900" b="1" dirty="0">
                          <a:solidFill>
                            <a:srgbClr val="025FAD"/>
                          </a:solidFill>
                          <a:latin typeface="HelveticaNeueLTPro-Md"/>
                          <a:cs typeface="HelveticaNeueLTPro-Md"/>
                        </a:rPr>
                        <a:t>TALC , CONTAINING ASBESTIFORM FIBRES</a:t>
                      </a:r>
                    </a:p>
                  </a:txBody>
                  <a:tcPr/>
                </a:tc>
                <a:tc>
                  <a:txBody>
                    <a:bodyPr/>
                    <a:lstStyle/>
                    <a:p>
                      <a:r>
                        <a:rPr lang="en-TT" sz="900" b="1" dirty="0">
                          <a:solidFill>
                            <a:srgbClr val="1C216F"/>
                          </a:solidFill>
                          <a:latin typeface="HelveticaNeueLTPro-Md"/>
                        </a:rPr>
                        <a:t>OSHA PEL 1989 (United States, 3/1989).</a:t>
                      </a:r>
                    </a:p>
                    <a:p>
                      <a:r>
                        <a:rPr lang="en-TT" sz="900" dirty="0">
                          <a:solidFill>
                            <a:srgbClr val="1C216F"/>
                          </a:solidFill>
                          <a:latin typeface="HelveticaNeueLTPro-Md"/>
                        </a:rPr>
                        <a:t>TWA: 2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 Form: Respirable dust </a:t>
                      </a:r>
                    </a:p>
                    <a:p>
                      <a:r>
                        <a:rPr lang="en-TT" sz="900" b="1" dirty="0">
                          <a:solidFill>
                            <a:srgbClr val="1C216F"/>
                          </a:solidFill>
                          <a:latin typeface="HelveticaNeueLTPro-Md"/>
                        </a:rPr>
                        <a:t>NIOSH REL (United States, 1/2013).</a:t>
                      </a:r>
                    </a:p>
                    <a:p>
                      <a:r>
                        <a:rPr lang="en-TT" sz="900" dirty="0">
                          <a:solidFill>
                            <a:srgbClr val="1C216F"/>
                          </a:solidFill>
                          <a:latin typeface="HelveticaNeueLTPro-Md"/>
                        </a:rPr>
                        <a:t>TWA: 2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10 hours. Form: Respirable fraction</a:t>
                      </a:r>
                    </a:p>
                    <a:p>
                      <a:r>
                        <a:rPr lang="en-TT" sz="900" b="1" dirty="0">
                          <a:solidFill>
                            <a:srgbClr val="1C216F"/>
                          </a:solidFill>
                          <a:latin typeface="HelveticaNeueLTPro-Md"/>
                        </a:rPr>
                        <a:t>OSHA PEL Z3 (United States, 9/2005).</a:t>
                      </a:r>
                    </a:p>
                    <a:p>
                      <a:r>
                        <a:rPr lang="en-TT" sz="900" dirty="0">
                          <a:solidFill>
                            <a:srgbClr val="1C216F"/>
                          </a:solidFill>
                          <a:latin typeface="HelveticaNeueLTPro-Md"/>
                        </a:rPr>
                        <a:t>TWA: 20 </a:t>
                      </a:r>
                      <a:r>
                        <a:rPr lang="en-TT" sz="900" dirty="0" err="1">
                          <a:solidFill>
                            <a:srgbClr val="1C216F"/>
                          </a:solidFill>
                          <a:latin typeface="HelveticaNeueLTPro-Md"/>
                        </a:rPr>
                        <a:t>mppcf</a:t>
                      </a:r>
                      <a:r>
                        <a:rPr lang="en-TT" sz="900" dirty="0">
                          <a:solidFill>
                            <a:srgbClr val="1C216F"/>
                          </a:solidFill>
                          <a:latin typeface="HelveticaNeueLTPro-Md"/>
                        </a:rPr>
                        <a:t> 8 hours. Form: not containing asbestos</a:t>
                      </a:r>
                    </a:p>
                    <a:p>
                      <a:r>
                        <a:rPr lang="en-TT" sz="900" dirty="0">
                          <a:solidFill>
                            <a:srgbClr val="1C216F"/>
                          </a:solidFill>
                          <a:latin typeface="HelveticaNeueLTPro-Md"/>
                        </a:rPr>
                        <a:t>STEL: 1 f/cc 30 minutes. Form: not containing asbestos</a:t>
                      </a:r>
                    </a:p>
                    <a:p>
                      <a:r>
                        <a:rPr lang="en-TT" sz="900" dirty="0">
                          <a:solidFill>
                            <a:srgbClr val="1C216F"/>
                          </a:solidFill>
                          <a:latin typeface="HelveticaNeueLTPro-Md"/>
                        </a:rPr>
                        <a:t>TWA: 0.1 f/cc 8 hours.</a:t>
                      </a:r>
                    </a:p>
                    <a:p>
                      <a:r>
                        <a:rPr lang="en-TT" sz="900" dirty="0">
                          <a:solidFill>
                            <a:srgbClr val="1C216F"/>
                          </a:solidFill>
                          <a:latin typeface="HelveticaNeueLTPro-Md"/>
                        </a:rPr>
                        <a:t>STEL: 1 f/cc 30 minutes.</a:t>
                      </a:r>
                    </a:p>
                  </a:txBody>
                  <a:tcPr/>
                </a:tc>
                <a:extLst>
                  <a:ext uri="{0D108BD9-81ED-4DB2-BD59-A6C34878D82A}">
                    <a16:rowId xmlns:a16="http://schemas.microsoft.com/office/drawing/2014/main" val="3127290837"/>
                  </a:ext>
                </a:extLst>
              </a:tr>
              <a:tr h="1277100">
                <a:tc>
                  <a:txBody>
                    <a:bodyPr/>
                    <a:lstStyle/>
                    <a:p>
                      <a:pPr marL="171450" algn="l">
                        <a:lnSpc>
                          <a:spcPts val="900"/>
                        </a:lnSpc>
                      </a:pPr>
                      <a:r>
                        <a:rPr lang="en-TT" sz="900" b="1" dirty="0">
                          <a:solidFill>
                            <a:srgbClr val="025FAD"/>
                          </a:solidFill>
                          <a:latin typeface="HelveticaNeueLTPro-Md"/>
                          <a:cs typeface="HelveticaNeueLTPro-Md"/>
                        </a:rPr>
                        <a:t>TITANIUM DIOXIDE</a:t>
                      </a:r>
                    </a:p>
                  </a:txBody>
                  <a:tcPr/>
                </a:tc>
                <a:tc>
                  <a:txBody>
                    <a:bodyPr/>
                    <a:lstStyle/>
                    <a:p>
                      <a:r>
                        <a:rPr lang="en-TT" sz="900" b="1" dirty="0">
                          <a:solidFill>
                            <a:srgbClr val="1C216F"/>
                          </a:solidFill>
                          <a:latin typeface="HelveticaNeueLTPro-Md"/>
                        </a:rPr>
                        <a:t>ACGIH TLV (United States, 3/2012).</a:t>
                      </a:r>
                    </a:p>
                    <a:p>
                      <a:r>
                        <a:rPr lang="en-TT" sz="900" dirty="0">
                          <a:solidFill>
                            <a:srgbClr val="1C216F"/>
                          </a:solidFill>
                          <a:latin typeface="HelveticaNeueLTPro-Md"/>
                        </a:rPr>
                        <a:t>TWA: 10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a:t>
                      </a:r>
                    </a:p>
                    <a:p>
                      <a:r>
                        <a:rPr lang="en-TT" sz="900" b="1" dirty="0">
                          <a:solidFill>
                            <a:srgbClr val="1C216F"/>
                          </a:solidFill>
                          <a:latin typeface="HelveticaNeueLTPro-Md"/>
                        </a:rPr>
                        <a:t>OSHA PEL 1989 (United States, 3/1989). </a:t>
                      </a:r>
                    </a:p>
                    <a:p>
                      <a:r>
                        <a:rPr lang="en-TT" sz="900" dirty="0">
                          <a:solidFill>
                            <a:srgbClr val="1C216F"/>
                          </a:solidFill>
                          <a:latin typeface="HelveticaNeueLTPro-Md"/>
                        </a:rPr>
                        <a:t>TWA: 10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 Form: Total dust </a:t>
                      </a:r>
                    </a:p>
                    <a:p>
                      <a:r>
                        <a:rPr lang="en-TT" sz="900" b="1" dirty="0">
                          <a:solidFill>
                            <a:srgbClr val="1C216F"/>
                          </a:solidFill>
                          <a:latin typeface="HelveticaNeueLTPro-Md"/>
                        </a:rPr>
                        <a:t>OSHA PEL (United States, 6/2010).</a:t>
                      </a:r>
                    </a:p>
                    <a:p>
                      <a:r>
                        <a:rPr lang="en-TT" sz="900" dirty="0">
                          <a:solidFill>
                            <a:srgbClr val="1C216F"/>
                          </a:solidFill>
                          <a:latin typeface="HelveticaNeueLTPro-Md"/>
                        </a:rPr>
                        <a:t>TWA: 15 mg/</a:t>
                      </a:r>
                      <a:r>
                        <a:rPr lang="de-DE" sz="900" dirty="0">
                          <a:solidFill>
                            <a:srgbClr val="1C216F"/>
                          </a:solidFill>
                          <a:latin typeface="HelveticaNeueLTPro-Md"/>
                        </a:rPr>
                        <a:t>m</a:t>
                      </a:r>
                      <a:r>
                        <a:rPr lang="de-DE" sz="900" baseline="30000" dirty="0">
                          <a:solidFill>
                            <a:srgbClr val="1C216F"/>
                          </a:solidFill>
                          <a:latin typeface="HelveticaNeueLTPro-Md"/>
                        </a:rPr>
                        <a:t>3</a:t>
                      </a:r>
                      <a:r>
                        <a:rPr lang="en-TT" sz="900" dirty="0">
                          <a:solidFill>
                            <a:srgbClr val="1C216F"/>
                          </a:solidFill>
                          <a:latin typeface="HelveticaNeueLTPro-Md"/>
                        </a:rPr>
                        <a:t> 8 hours. Form: Total dust</a:t>
                      </a:r>
                    </a:p>
                    <a:p>
                      <a:endParaRPr lang="en-TT" sz="900" dirty="0">
                        <a:solidFill>
                          <a:srgbClr val="1C216F"/>
                        </a:solidFill>
                        <a:latin typeface="HelveticaNeueLTPro-Md"/>
                      </a:endParaRPr>
                    </a:p>
                  </a:txBody>
                  <a:tcPr/>
                </a:tc>
                <a:extLst>
                  <a:ext uri="{0D108BD9-81ED-4DB2-BD59-A6C34878D82A}">
                    <a16:rowId xmlns:a16="http://schemas.microsoft.com/office/drawing/2014/main" val="2586314539"/>
                  </a:ext>
                </a:extLst>
              </a:tr>
            </a:tbl>
          </a:graphicData>
        </a:graphic>
      </p:graphicFrame>
      <p:sp>
        <p:nvSpPr>
          <p:cNvPr id="28" name="object 26">
            <a:extLst>
              <a:ext uri="{FF2B5EF4-FFF2-40B4-BE49-F238E27FC236}">
                <a16:creationId xmlns:a16="http://schemas.microsoft.com/office/drawing/2014/main" id="{1EBBC2A3-8BE3-4D33-9CD7-F65743CD9F26}"/>
              </a:ext>
            </a:extLst>
          </p:cNvPr>
          <p:cNvSpPr/>
          <p:nvPr/>
        </p:nvSpPr>
        <p:spPr>
          <a:xfrm>
            <a:off x="615950" y="1905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2" name="object 26">
            <a:extLst>
              <a:ext uri="{FF2B5EF4-FFF2-40B4-BE49-F238E27FC236}">
                <a16:creationId xmlns:a16="http://schemas.microsoft.com/office/drawing/2014/main" id="{B10654FC-19B2-42B2-96EC-0F730C04995E}"/>
              </a:ext>
            </a:extLst>
          </p:cNvPr>
          <p:cNvSpPr/>
          <p:nvPr/>
        </p:nvSpPr>
        <p:spPr>
          <a:xfrm>
            <a:off x="615950" y="2133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26">
            <a:extLst>
              <a:ext uri="{FF2B5EF4-FFF2-40B4-BE49-F238E27FC236}">
                <a16:creationId xmlns:a16="http://schemas.microsoft.com/office/drawing/2014/main" id="{EA370F03-FA19-41C3-9C56-F28741FE3FEC}"/>
              </a:ext>
            </a:extLst>
          </p:cNvPr>
          <p:cNvSpPr/>
          <p:nvPr/>
        </p:nvSpPr>
        <p:spPr>
          <a:xfrm>
            <a:off x="612458" y="3200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26">
            <a:extLst>
              <a:ext uri="{FF2B5EF4-FFF2-40B4-BE49-F238E27FC236}">
                <a16:creationId xmlns:a16="http://schemas.microsoft.com/office/drawing/2014/main" id="{A501FA48-BDDA-434E-BFFC-4DB49E48B4F0}"/>
              </a:ext>
            </a:extLst>
          </p:cNvPr>
          <p:cNvSpPr/>
          <p:nvPr/>
        </p:nvSpPr>
        <p:spPr>
          <a:xfrm>
            <a:off x="609600" y="381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26">
            <a:extLst>
              <a:ext uri="{FF2B5EF4-FFF2-40B4-BE49-F238E27FC236}">
                <a16:creationId xmlns:a16="http://schemas.microsoft.com/office/drawing/2014/main" id="{7F35F839-6AD6-496D-A05C-E224A38B4DB5}"/>
              </a:ext>
            </a:extLst>
          </p:cNvPr>
          <p:cNvSpPr/>
          <p:nvPr/>
        </p:nvSpPr>
        <p:spPr>
          <a:xfrm>
            <a:off x="525462" y="570412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26">
            <a:extLst>
              <a:ext uri="{FF2B5EF4-FFF2-40B4-BE49-F238E27FC236}">
                <a16:creationId xmlns:a16="http://schemas.microsoft.com/office/drawing/2014/main" id="{43F1BE62-9AF2-49D1-92E0-6D712D32E382}"/>
              </a:ext>
            </a:extLst>
          </p:cNvPr>
          <p:cNvSpPr/>
          <p:nvPr/>
        </p:nvSpPr>
        <p:spPr>
          <a:xfrm>
            <a:off x="594361" y="417274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26">
            <a:extLst>
              <a:ext uri="{FF2B5EF4-FFF2-40B4-BE49-F238E27FC236}">
                <a16:creationId xmlns:a16="http://schemas.microsoft.com/office/drawing/2014/main" id="{0046DDC1-F7D3-4A8B-8C3B-753BDFEA019B}"/>
              </a:ext>
            </a:extLst>
          </p:cNvPr>
          <p:cNvSpPr/>
          <p:nvPr/>
        </p:nvSpPr>
        <p:spPr>
          <a:xfrm>
            <a:off x="594361" y="28355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26">
            <a:extLst>
              <a:ext uri="{FF2B5EF4-FFF2-40B4-BE49-F238E27FC236}">
                <a16:creationId xmlns:a16="http://schemas.microsoft.com/office/drawing/2014/main" id="{6684BC4A-00A9-4C80-810D-7D985F200276}"/>
              </a:ext>
            </a:extLst>
          </p:cNvPr>
          <p:cNvSpPr/>
          <p:nvPr/>
        </p:nvSpPr>
        <p:spPr>
          <a:xfrm>
            <a:off x="631825" y="7010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26">
            <a:extLst>
              <a:ext uri="{FF2B5EF4-FFF2-40B4-BE49-F238E27FC236}">
                <a16:creationId xmlns:a16="http://schemas.microsoft.com/office/drawing/2014/main" id="{FB18832F-9A35-462C-9812-EDCC807E3474}"/>
              </a:ext>
            </a:extLst>
          </p:cNvPr>
          <p:cNvSpPr/>
          <p:nvPr/>
        </p:nvSpPr>
        <p:spPr>
          <a:xfrm>
            <a:off x="594361" y="8382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4" name="object 8">
            <a:extLst>
              <a:ext uri="{FF2B5EF4-FFF2-40B4-BE49-F238E27FC236}">
                <a16:creationId xmlns:a16="http://schemas.microsoft.com/office/drawing/2014/main" id="{0B69AC03-9A12-4AD6-BBBC-D08D2435F3EB}"/>
              </a:ext>
            </a:extLst>
          </p:cNvPr>
          <p:cNvSpPr txBox="1">
            <a:spLocks/>
          </p:cNvSpPr>
          <p:nvPr/>
        </p:nvSpPr>
        <p:spPr>
          <a:xfrm>
            <a:off x="457200" y="914400"/>
            <a:ext cx="5041900" cy="388620"/>
          </a:xfrm>
          <a:prstGeom prst="rect">
            <a:avLst/>
          </a:prstGeom>
        </p:spPr>
        <p:txBody>
          <a:bodyPr vert="horz" wrap="square" lIns="0" tIns="16510" rIns="0" bIns="0" rtlCol="0">
            <a:spAutoFit/>
          </a:bodyPr>
          <a:lstStyle>
            <a:lvl1pPr>
              <a:defRPr sz="6700" b="0" i="0">
                <a:solidFill>
                  <a:schemeClr val="bg1"/>
                </a:solidFill>
                <a:latin typeface="HelveticaNeueLTStd-Lt"/>
                <a:ea typeface="+mj-ea"/>
                <a:cs typeface="HelveticaNeueLTStd-Lt"/>
              </a:defRPr>
            </a:lvl1pPr>
          </a:lstStyle>
          <a:p>
            <a:pPr marL="12700">
              <a:spcBef>
                <a:spcPts val="130"/>
              </a:spcBef>
            </a:pPr>
            <a:r>
              <a:rPr lang="en-TT" sz="2350" kern="0" spc="-85">
                <a:solidFill>
                  <a:srgbClr val="2DBEEF"/>
                </a:solidFill>
                <a:latin typeface="HelveticaNeueLTPro-Roman"/>
                <a:cs typeface="HelveticaNeueLTPro-Roman"/>
              </a:rPr>
              <a:t>BERGER ALD PRIMER</a:t>
            </a:r>
            <a:endParaRPr lang="en-TT" sz="2350" kern="0" dirty="0">
              <a:latin typeface="HelveticaNeueLTPro-Roman"/>
              <a:cs typeface="HelveticaNeueLTPro-Roma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8.</a:t>
            </a:r>
            <a:r>
              <a:rPr sz="1100" b="1" spc="-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EXPOSURE</a:t>
            </a:r>
            <a:r>
              <a:rPr sz="1100" b="1" dirty="0">
                <a:solidFill>
                  <a:srgbClr val="FFFFFF"/>
                </a:solidFill>
                <a:latin typeface="Helvetica Neue LT Pro 75"/>
                <a:cs typeface="Helvetica Neue LT Pro 75"/>
              </a:rPr>
              <a:t> CONTROLS/PERSONAL</a:t>
            </a:r>
            <a:r>
              <a:rPr sz="1100" b="1" spc="-5" dirty="0">
                <a:solidFill>
                  <a:srgbClr val="FFFFFF"/>
                </a:solidFill>
                <a:latin typeface="Helvetica Neue LT Pro 75"/>
                <a:cs typeface="Helvetica Neue LT Pro 75"/>
              </a:rPr>
              <a:t> PROTECTION</a:t>
            </a:r>
            <a:endParaRPr sz="1100">
              <a:latin typeface="Helvetica Neue LT Pro 75"/>
              <a:cs typeface="Helvetica Neue LT Pro 75"/>
            </a:endParaRPr>
          </a:p>
        </p:txBody>
      </p:sp>
      <p:sp>
        <p:nvSpPr>
          <p:cNvPr id="9" name="object 9"/>
          <p:cNvSpPr txBox="1"/>
          <p:nvPr/>
        </p:nvSpPr>
        <p:spPr>
          <a:xfrm>
            <a:off x="2675635" y="1682822"/>
            <a:ext cx="4213860" cy="1692771"/>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If this product contains ingredients with exposure limits, personal, workplace atmosphere or biological monitoring may be required to determine the effectiveness of the ventilation or other control measures and/or the necessity to use respiratory protective equipment. Reference should be made to monitoring standards, such as the following: European Standard EN 689 (Workplace atmospheres - Guidance for the assessment of exposure by inhalation to chemical agents for comparison with limit values and measurement strategy) European Standard EN 14042 (Workplace atmospheres - Guide for the application and use of procedures for the assessment of exposure to chemical and biological agents) European Standard EN 482 (Workplace atmospheres - General requirements for the performance of procedures for the measurement of chemical agents) Reference to national guidance documents for methods for the determination of hazardous substances will also be required.</a:t>
            </a:r>
            <a:endParaRPr sz="900" dirty="0">
              <a:latin typeface="HelveticaNeueLTPro-Md"/>
              <a:cs typeface="HelveticaNeueLTPro-Md"/>
            </a:endParaRPr>
          </a:p>
        </p:txBody>
      </p:sp>
      <p:sp>
        <p:nvSpPr>
          <p:cNvPr id="10" name="object 10"/>
          <p:cNvSpPr txBox="1"/>
          <p:nvPr/>
        </p:nvSpPr>
        <p:spPr>
          <a:xfrm>
            <a:off x="615950" y="1682822"/>
            <a:ext cx="1410335" cy="289823"/>
          </a:xfrm>
          <a:prstGeom prst="rect">
            <a:avLst/>
          </a:prstGeom>
        </p:spPr>
        <p:txBody>
          <a:bodyPr vert="horz" wrap="square" lIns="0" tIns="12700" rIns="0" bIns="0" rtlCol="0">
            <a:spAutoFit/>
          </a:bodyPr>
          <a:lstStyle/>
          <a:p>
            <a:pPr marL="12700">
              <a:lnSpc>
                <a:spcPct val="100000"/>
              </a:lnSpc>
              <a:spcBef>
                <a:spcPts val="100"/>
              </a:spcBef>
            </a:pPr>
            <a:r>
              <a:rPr lang="en-US" sz="900" b="1" spc="-5" dirty="0">
                <a:solidFill>
                  <a:srgbClr val="025FAD"/>
                </a:solidFill>
                <a:latin typeface="Helvetica Neue LT Pro 75"/>
                <a:cs typeface="Helvetica Neue LT Pro 75"/>
              </a:rPr>
              <a:t>RECOMMENNDEED PROCEDURE</a:t>
            </a:r>
            <a:endParaRPr sz="900" dirty="0">
              <a:latin typeface="Helvetica Neue LT Pro 75"/>
              <a:cs typeface="Helvetica Neue LT Pro 75"/>
            </a:endParaRPr>
          </a:p>
        </p:txBody>
      </p:sp>
      <p:sp>
        <p:nvSpPr>
          <p:cNvPr id="12" name="object 12"/>
          <p:cNvSpPr txBox="1"/>
          <p:nvPr/>
        </p:nvSpPr>
        <p:spPr>
          <a:xfrm>
            <a:off x="615950" y="344424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dirty="0">
                <a:solidFill>
                  <a:srgbClr val="025FAD"/>
                </a:solidFill>
                <a:latin typeface="Helvetica Neue LT Pro 75"/>
                <a:cs typeface="Helvetica Neue LT Pro 75"/>
              </a:rPr>
              <a:t>OCCUPATIONAL </a:t>
            </a:r>
            <a:r>
              <a:rPr sz="900" b="1" spc="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13" name="object 13"/>
          <p:cNvSpPr txBox="1"/>
          <p:nvPr/>
        </p:nvSpPr>
        <p:spPr>
          <a:xfrm>
            <a:off x="2675635" y="4358640"/>
            <a:ext cx="4213860" cy="795089"/>
          </a:xfrm>
          <a:prstGeom prst="rect">
            <a:avLst/>
          </a:prstGeom>
        </p:spPr>
        <p:txBody>
          <a:bodyPr vert="horz" wrap="square" lIns="0" tIns="25400" rIns="0" bIns="0" rtlCol="0">
            <a:spAutoFit/>
          </a:bodyPr>
          <a:lstStyle/>
          <a:p>
            <a:pPr marL="12700" marR="5080" algn="just">
              <a:lnSpc>
                <a:spcPts val="1000"/>
              </a:lnSpc>
              <a:spcBef>
                <a:spcPts val="200"/>
              </a:spcBef>
            </a:pPr>
            <a:r>
              <a:rPr lang="en-US" sz="900" dirty="0">
                <a:solidFill>
                  <a:srgbClr val="1C216F"/>
                </a:solidFill>
                <a:latin typeface="HelveticaNeueLTPro-Md"/>
                <a:cs typeface="HelveticaNeueLTPro-Md"/>
              </a:rPr>
              <a:t>Wash hands, forearms and face thoroughly after handling chemical products, before eating, smoking and using the lavatory and at the end of the working period. Appropriate techniques should be used to remove potentially contaminated clothing. Contaminated work clothing should not be allowed out of the workplace. Wash contaminated clothing before reusing. Ensure that eyewash stations and safety showers are close to the workstation location.</a:t>
            </a:r>
            <a:endParaRPr sz="900" dirty="0">
              <a:latin typeface="HelveticaNeueLTPro-Md"/>
              <a:cs typeface="HelveticaNeueLTPro-Md"/>
            </a:endParaRPr>
          </a:p>
        </p:txBody>
      </p:sp>
      <p:sp>
        <p:nvSpPr>
          <p:cNvPr id="14" name="object 14"/>
          <p:cNvSpPr txBox="1"/>
          <p:nvPr/>
        </p:nvSpPr>
        <p:spPr>
          <a:xfrm>
            <a:off x="615950" y="4409440"/>
            <a:ext cx="123952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HYGIENE</a:t>
            </a:r>
            <a:r>
              <a:rPr sz="900" b="1" spc="-4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MEASURES</a:t>
            </a:r>
            <a:endParaRPr sz="900" dirty="0">
              <a:latin typeface="Helvetica Neue LT Pro 75"/>
              <a:cs typeface="Helvetica Neue LT Pro 75"/>
            </a:endParaRPr>
          </a:p>
        </p:txBody>
      </p:sp>
      <p:sp>
        <p:nvSpPr>
          <p:cNvPr id="15" name="object 15"/>
          <p:cNvSpPr txBox="1"/>
          <p:nvPr/>
        </p:nvSpPr>
        <p:spPr>
          <a:xfrm>
            <a:off x="2675635" y="5181600"/>
            <a:ext cx="4213860" cy="54356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Use a properly fitted, air-purifying or air-fed respirator complying with an approved standard if a risk assessment indicates this is necessary. Respirator selection must be based on known or anticipated exposure levels, the hazards of the product and the safe working limits of the selected respirator.</a:t>
            </a:r>
            <a:endParaRPr sz="900" dirty="0">
              <a:latin typeface="HelveticaNeueLTPro-Md"/>
              <a:cs typeface="HelveticaNeueLTPro-Md"/>
            </a:endParaRPr>
          </a:p>
        </p:txBody>
      </p:sp>
      <p:sp>
        <p:nvSpPr>
          <p:cNvPr id="16" name="object 16"/>
          <p:cNvSpPr txBox="1"/>
          <p:nvPr/>
        </p:nvSpPr>
        <p:spPr>
          <a:xfrm>
            <a:off x="615950" y="5247640"/>
            <a:ext cx="1644014"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RESPIRATORY</a:t>
            </a:r>
            <a:r>
              <a:rPr sz="900" b="1" spc="-2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17" name="object 17"/>
          <p:cNvSpPr txBox="1"/>
          <p:nvPr/>
        </p:nvSpPr>
        <p:spPr>
          <a:xfrm>
            <a:off x="2675635" y="5807006"/>
            <a:ext cx="4213860" cy="948978"/>
          </a:xfrm>
          <a:prstGeom prst="rect">
            <a:avLst/>
          </a:prstGeom>
        </p:spPr>
        <p:txBody>
          <a:bodyPr vert="horz" wrap="square" lIns="0" tIns="25400" rIns="0" bIns="0" rtlCol="0">
            <a:spAutoFit/>
          </a:bodyPr>
          <a:lstStyle/>
          <a:p>
            <a:pPr marL="12700" marR="5080">
              <a:lnSpc>
                <a:spcPts val="1000"/>
              </a:lnSpc>
              <a:spcBef>
                <a:spcPts val="200"/>
              </a:spcBef>
            </a:pPr>
            <a:r>
              <a:rPr lang="en-US" sz="900" spc="-20" dirty="0">
                <a:solidFill>
                  <a:srgbClr val="1C216F"/>
                </a:solidFill>
                <a:latin typeface="HelveticaNeueLTPro-Md"/>
                <a:cs typeface="HelveticaNeueLTPro-Md"/>
              </a:rPr>
              <a:t>Chemical-resistant, impervious gloves complying with an approved standard should be worn at all times when handling chemical products if a risk assessment indicates this is necessary. Considering the parameters specified by the glove manufacturer, check during use that the gloves are still retaining their protective properties. It</a:t>
            </a:r>
          </a:p>
          <a:p>
            <a:pPr marL="12700" marR="5080">
              <a:lnSpc>
                <a:spcPts val="1000"/>
              </a:lnSpc>
              <a:spcBef>
                <a:spcPts val="200"/>
              </a:spcBef>
            </a:pPr>
            <a:r>
              <a:rPr lang="en-US" sz="900" spc="-20" dirty="0">
                <a:solidFill>
                  <a:srgbClr val="1C216F"/>
                </a:solidFill>
                <a:latin typeface="HelveticaNeueLTPro-Md"/>
                <a:cs typeface="HelveticaNeueLTPro-Md"/>
              </a:rPr>
              <a:t>should be noted that the time to breakthrough for any glove material may be different for different glove manufacturers. In the case of mixtures, consisting of several substances, the protection time of the gloves cannot be accurately estimated.</a:t>
            </a:r>
          </a:p>
        </p:txBody>
      </p:sp>
      <p:sp>
        <p:nvSpPr>
          <p:cNvPr id="18" name="object 18"/>
          <p:cNvSpPr txBox="1"/>
          <p:nvPr/>
        </p:nvSpPr>
        <p:spPr>
          <a:xfrm>
            <a:off x="615950" y="5807006"/>
            <a:ext cx="115760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HAND</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19" name="object 19"/>
          <p:cNvSpPr txBox="1"/>
          <p:nvPr/>
        </p:nvSpPr>
        <p:spPr>
          <a:xfrm>
            <a:off x="2675635" y="6901552"/>
            <a:ext cx="4213860" cy="692497"/>
          </a:xfrm>
          <a:prstGeom prst="rect">
            <a:avLst/>
          </a:prstGeom>
        </p:spPr>
        <p:txBody>
          <a:bodyPr vert="horz" wrap="square" lIns="0" tIns="25400" rIns="0" bIns="0" rtlCol="0">
            <a:spAutoFit/>
          </a:bodyPr>
          <a:lstStyle/>
          <a:p>
            <a:pPr marL="12700" marR="5080" algn="just">
              <a:lnSpc>
                <a:spcPts val="1000"/>
              </a:lnSpc>
              <a:spcBef>
                <a:spcPts val="200"/>
              </a:spcBef>
            </a:pPr>
            <a:r>
              <a:rPr lang="en-US" sz="900" spc="-5" dirty="0">
                <a:solidFill>
                  <a:srgbClr val="1C216F"/>
                </a:solidFill>
                <a:latin typeface="HelveticaNeueLTPro-Md"/>
                <a:cs typeface="HelveticaNeueLTPro-Md"/>
              </a:rPr>
              <a:t>Safety eyewear complying with an approved standard should be used when a risk assessment indicates this is necessary to avoid exposure to liquid splashes, mists or dusts. If contact is possible, the following protection should be worn, unless the assessment indicates a higher degree of protection: safety glasses with side-</a:t>
            </a:r>
          </a:p>
          <a:p>
            <a:pPr marL="12700" marR="5080" algn="just">
              <a:lnSpc>
                <a:spcPts val="1000"/>
              </a:lnSpc>
              <a:spcBef>
                <a:spcPts val="200"/>
              </a:spcBef>
            </a:pPr>
            <a:r>
              <a:rPr lang="en-US" sz="900" spc="-5" dirty="0">
                <a:solidFill>
                  <a:srgbClr val="1C216F"/>
                </a:solidFill>
                <a:latin typeface="HelveticaNeueLTPro-Md"/>
                <a:cs typeface="HelveticaNeueLTPro-Md"/>
              </a:rPr>
              <a:t>shields.</a:t>
            </a:r>
          </a:p>
        </p:txBody>
      </p:sp>
      <p:sp>
        <p:nvSpPr>
          <p:cNvPr id="20" name="object 20"/>
          <p:cNvSpPr txBox="1"/>
          <p:nvPr/>
        </p:nvSpPr>
        <p:spPr>
          <a:xfrm>
            <a:off x="615950" y="6901552"/>
            <a:ext cx="10496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EYE</a:t>
            </a:r>
            <a:r>
              <a:rPr sz="900" b="1" spc="-35"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a:latin typeface="Helvetica Neue LT Pro 75"/>
              <a:cs typeface="Helvetica Neue LT Pro 75"/>
            </a:endParaRPr>
          </a:p>
        </p:txBody>
      </p:sp>
      <p:sp>
        <p:nvSpPr>
          <p:cNvPr id="21" name="object 21"/>
          <p:cNvSpPr txBox="1"/>
          <p:nvPr/>
        </p:nvSpPr>
        <p:spPr>
          <a:xfrm>
            <a:off x="2675635" y="7762240"/>
            <a:ext cx="4213860" cy="436017"/>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Personal protective equipment for the body should be selected based on the task</a:t>
            </a:r>
          </a:p>
          <a:p>
            <a:pPr marL="12700" marR="5080" algn="just">
              <a:lnSpc>
                <a:spcPts val="1000"/>
              </a:lnSpc>
              <a:spcBef>
                <a:spcPts val="200"/>
              </a:spcBef>
            </a:pPr>
            <a:r>
              <a:rPr lang="en-US" sz="900" spc="-10" dirty="0">
                <a:solidFill>
                  <a:srgbClr val="1C216F"/>
                </a:solidFill>
                <a:latin typeface="HelveticaNeueLTPro-Md"/>
                <a:cs typeface="HelveticaNeueLTPro-Md"/>
              </a:rPr>
              <a:t>being performed and the risks involved and should be approved by a specialist before handling this product.</a:t>
            </a:r>
          </a:p>
        </p:txBody>
      </p:sp>
      <p:sp>
        <p:nvSpPr>
          <p:cNvPr id="22" name="object 22"/>
          <p:cNvSpPr txBox="1"/>
          <p:nvPr/>
        </p:nvSpPr>
        <p:spPr>
          <a:xfrm>
            <a:off x="615950" y="7762240"/>
            <a:ext cx="1100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SKIN</a:t>
            </a:r>
            <a:r>
              <a:rPr sz="900" b="1" spc="-4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PROTECTION</a:t>
            </a:r>
            <a:endParaRPr sz="900" dirty="0">
              <a:latin typeface="Helvetica Neue LT Pro 75"/>
              <a:cs typeface="Helvetica Neue LT Pro 75"/>
            </a:endParaRPr>
          </a:p>
        </p:txBody>
      </p:sp>
      <p:sp>
        <p:nvSpPr>
          <p:cNvPr id="24" name="object 24"/>
          <p:cNvSpPr txBox="1"/>
          <p:nvPr/>
        </p:nvSpPr>
        <p:spPr>
          <a:xfrm>
            <a:off x="615950" y="8458200"/>
            <a:ext cx="1353820"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ENVIRONMENTAL </a:t>
            </a:r>
            <a:r>
              <a:rPr sz="900" b="1" spc="10" dirty="0">
                <a:solidFill>
                  <a:srgbClr val="025FAD"/>
                </a:solidFill>
                <a:latin typeface="Helvetica Neue LT Pro 75"/>
                <a:cs typeface="Helvetica Neue LT Pro 75"/>
              </a:rPr>
              <a:t> EXPOSURE</a:t>
            </a:r>
            <a:r>
              <a:rPr sz="900" b="1" spc="-6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CONTROLS</a:t>
            </a:r>
            <a:endParaRPr sz="900" dirty="0">
              <a:latin typeface="Helvetica Neue LT Pro 75"/>
              <a:cs typeface="Helvetica Neue LT Pro 75"/>
            </a:endParaRPr>
          </a:p>
        </p:txBody>
      </p:sp>
      <p:sp>
        <p:nvSpPr>
          <p:cNvPr id="25" name="object 25"/>
          <p:cNvSpPr/>
          <p:nvPr/>
        </p:nvSpPr>
        <p:spPr>
          <a:xfrm>
            <a:off x="600115" y="3429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6" name="object 26"/>
          <p:cNvSpPr/>
          <p:nvPr/>
        </p:nvSpPr>
        <p:spPr>
          <a:xfrm>
            <a:off x="631825" y="43434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r>
              <a:rPr lang="en-US" dirty="0"/>
              <a:t> </a:t>
            </a:r>
            <a:endParaRPr dirty="0"/>
          </a:p>
        </p:txBody>
      </p:sp>
      <p:sp>
        <p:nvSpPr>
          <p:cNvPr id="27" name="object 27"/>
          <p:cNvSpPr/>
          <p:nvPr/>
        </p:nvSpPr>
        <p:spPr>
          <a:xfrm>
            <a:off x="600115" y="51816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8" name="object 28"/>
          <p:cNvSpPr/>
          <p:nvPr/>
        </p:nvSpPr>
        <p:spPr>
          <a:xfrm>
            <a:off x="600115" y="57912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29" name="object 29"/>
          <p:cNvSpPr/>
          <p:nvPr/>
        </p:nvSpPr>
        <p:spPr>
          <a:xfrm>
            <a:off x="600115" y="682147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0" name="object 30"/>
          <p:cNvSpPr/>
          <p:nvPr/>
        </p:nvSpPr>
        <p:spPr>
          <a:xfrm>
            <a:off x="600115" y="76200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1" name="object 31"/>
          <p:cNvSpPr/>
          <p:nvPr/>
        </p:nvSpPr>
        <p:spPr>
          <a:xfrm>
            <a:off x="600115" y="8305800"/>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3" name="object 33"/>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6</a:t>
            </a:fld>
            <a:endParaRPr dirty="0"/>
          </a:p>
        </p:txBody>
      </p:sp>
      <p:sp>
        <p:nvSpPr>
          <p:cNvPr id="34" name="TextBox 33">
            <a:extLst>
              <a:ext uri="{FF2B5EF4-FFF2-40B4-BE49-F238E27FC236}">
                <a16:creationId xmlns:a16="http://schemas.microsoft.com/office/drawing/2014/main" id="{5A729A25-E778-4C20-B638-02220098DB3E}"/>
              </a:ext>
            </a:extLst>
          </p:cNvPr>
          <p:cNvSpPr txBox="1"/>
          <p:nvPr/>
        </p:nvSpPr>
        <p:spPr>
          <a:xfrm>
            <a:off x="2644140" y="3420070"/>
            <a:ext cx="4213860" cy="923330"/>
          </a:xfrm>
          <a:prstGeom prst="rect">
            <a:avLst/>
          </a:prstGeom>
          <a:noFill/>
        </p:spPr>
        <p:txBody>
          <a:bodyPr wrap="square">
            <a:spAutoFit/>
          </a:bodyPr>
          <a:lstStyle/>
          <a:p>
            <a:r>
              <a:rPr lang="en-US" sz="900" dirty="0">
                <a:solidFill>
                  <a:srgbClr val="002060"/>
                </a:solidFill>
                <a:latin typeface="Helvetica Neue LT Pro 75"/>
              </a:rPr>
              <a:t>Use only with adequate ventilation. Use process enclosures, local exhaust ventilation or other engineering controls to keep worker exposure to airborne contaminants below any recommended or statutory limits. The engineering controls also need to keep gas, vapor or dust concentrations below any lower  explosive limits. Use explosion-proof ventilation equipment</a:t>
            </a:r>
            <a:r>
              <a:rPr lang="en-US" dirty="0">
                <a:solidFill>
                  <a:srgbClr val="002060"/>
                </a:solidFill>
              </a:rPr>
              <a:t>.</a:t>
            </a:r>
            <a:endParaRPr lang="en-TT" dirty="0">
              <a:solidFill>
                <a:srgbClr val="002060"/>
              </a:solidFill>
            </a:endParaRPr>
          </a:p>
        </p:txBody>
      </p:sp>
      <p:sp>
        <p:nvSpPr>
          <p:cNvPr id="23" name="TextBox 22">
            <a:extLst>
              <a:ext uri="{FF2B5EF4-FFF2-40B4-BE49-F238E27FC236}">
                <a16:creationId xmlns:a16="http://schemas.microsoft.com/office/drawing/2014/main" id="{F6FB94BD-5C63-4F3C-ACD2-F3E669B2010B}"/>
              </a:ext>
            </a:extLst>
          </p:cNvPr>
          <p:cNvSpPr txBox="1"/>
          <p:nvPr/>
        </p:nvSpPr>
        <p:spPr>
          <a:xfrm>
            <a:off x="2552411" y="8458200"/>
            <a:ext cx="4626898" cy="646331"/>
          </a:xfrm>
          <a:prstGeom prst="rect">
            <a:avLst/>
          </a:prstGeom>
          <a:noFill/>
        </p:spPr>
        <p:txBody>
          <a:bodyPr wrap="square" rtlCol="0">
            <a:spAutoFit/>
          </a:bodyPr>
          <a:lstStyle/>
          <a:p>
            <a:r>
              <a:rPr lang="en-US" sz="900" dirty="0">
                <a:solidFill>
                  <a:srgbClr val="002060"/>
                </a:solidFill>
                <a:latin typeface="Helvetica Neue LT Pro 75"/>
              </a:rPr>
              <a:t>Emissions from ventilation or work process equipment should be checked to ensure they comply with the requirements of environmental protection legislation. In some </a:t>
            </a:r>
          </a:p>
          <a:p>
            <a:r>
              <a:rPr lang="en-US" sz="900" dirty="0">
                <a:solidFill>
                  <a:srgbClr val="002060"/>
                </a:solidFill>
                <a:latin typeface="Helvetica Neue LT Pro 75"/>
              </a:rPr>
              <a:t>cases, fume scrubbers, filters or engineering modifications to the process equipment will be necessary to reduce emissions to acceptable levels.</a:t>
            </a:r>
          </a:p>
        </p:txBody>
      </p:sp>
      <p:pic>
        <p:nvPicPr>
          <p:cNvPr id="35" name="Picture 34">
            <a:extLst>
              <a:ext uri="{FF2B5EF4-FFF2-40B4-BE49-F238E27FC236}">
                <a16:creationId xmlns:a16="http://schemas.microsoft.com/office/drawing/2014/main" id="{5FE494FA-5E3A-4DF7-9A0D-48720E87A895}"/>
              </a:ext>
            </a:extLst>
          </p:cNvPr>
          <p:cNvPicPr>
            <a:picLocks noChangeAspect="1"/>
          </p:cNvPicPr>
          <p:nvPr/>
        </p:nvPicPr>
        <p:blipFill>
          <a:blip r:embed="rId3"/>
          <a:stretch>
            <a:fillRect/>
          </a:stretch>
        </p:blipFill>
        <p:spPr>
          <a:xfrm>
            <a:off x="606267" y="9131807"/>
            <a:ext cx="6559865" cy="12193"/>
          </a:xfrm>
          <a:prstGeom prst="rect">
            <a:avLst/>
          </a:prstGeom>
        </p:spPr>
      </p:pic>
      <p:sp>
        <p:nvSpPr>
          <p:cNvPr id="37" name="object 8">
            <a:extLst>
              <a:ext uri="{FF2B5EF4-FFF2-40B4-BE49-F238E27FC236}">
                <a16:creationId xmlns:a16="http://schemas.microsoft.com/office/drawing/2014/main" id="{99754A30-6AB0-4FD8-809A-A7B95628E525}"/>
              </a:ext>
            </a:extLst>
          </p:cNvPr>
          <p:cNvSpPr txBox="1">
            <a:spLocks noGrp="1"/>
          </p:cNvSpPr>
          <p:nvPr>
            <p:ph type="title" idx="4294967295"/>
          </p:nvPr>
        </p:nvSpPr>
        <p:spPr>
          <a:xfrm>
            <a:off x="444500" y="889000"/>
            <a:ext cx="42799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dirty="0">
                <a:solidFill>
                  <a:srgbClr val="FFFFFF"/>
                </a:solidFill>
                <a:latin typeface="Helvetica Neue LT Pro 75"/>
                <a:cs typeface="Helvetica Neue LT Pro 75"/>
              </a:rPr>
              <a:t>9.</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PHYSICAL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CHEMICAL</a:t>
            </a:r>
            <a:r>
              <a:rPr sz="1100" b="1" spc="-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PROPERTIES</a:t>
            </a:r>
            <a:endParaRPr sz="1100">
              <a:latin typeface="Helvetica Neue LT Pro 75"/>
              <a:cs typeface="Helvetica Neue LT Pro 75"/>
            </a:endParaRPr>
          </a:p>
        </p:txBody>
      </p:sp>
      <p:sp>
        <p:nvSpPr>
          <p:cNvPr id="9" name="object 9"/>
          <p:cNvSpPr txBox="1"/>
          <p:nvPr/>
        </p:nvSpPr>
        <p:spPr>
          <a:xfrm>
            <a:off x="615950" y="1682822"/>
            <a:ext cx="2427605" cy="162560"/>
          </a:xfrm>
          <a:prstGeom prst="rect">
            <a:avLst/>
          </a:prstGeom>
        </p:spPr>
        <p:txBody>
          <a:bodyPr vert="horz" wrap="square" lIns="0" tIns="12700" rIns="0" bIns="0" rtlCol="0">
            <a:spAutoFit/>
          </a:bodyPr>
          <a:lstStyle/>
          <a:p>
            <a:pPr marL="12700">
              <a:lnSpc>
                <a:spcPct val="100000"/>
              </a:lnSpc>
              <a:spcBef>
                <a:spcPts val="100"/>
              </a:spcBef>
              <a:tabLst>
                <a:tab pos="2063114" algn="l"/>
              </a:tabLst>
            </a:pPr>
            <a:r>
              <a:rPr sz="900" b="1" dirty="0">
                <a:solidFill>
                  <a:srgbClr val="025FAD"/>
                </a:solidFill>
                <a:latin typeface="Helvetica Neue LT Pro 75"/>
                <a:cs typeface="Helvetica Neue LT Pro 75"/>
              </a:rPr>
              <a:t>P</a:t>
            </a:r>
            <a:r>
              <a:rPr sz="900" b="1" spc="15" dirty="0">
                <a:solidFill>
                  <a:srgbClr val="025FAD"/>
                </a:solidFill>
                <a:latin typeface="Helvetica Neue LT Pro 75"/>
                <a:cs typeface="Helvetica Neue LT Pro 75"/>
              </a:rPr>
              <a:t>H</a:t>
            </a:r>
            <a:r>
              <a:rPr sz="900" b="1" spc="-5" dirty="0">
                <a:solidFill>
                  <a:srgbClr val="025FAD"/>
                </a:solidFill>
                <a:latin typeface="Helvetica Neue LT Pro 75"/>
                <a:cs typeface="Helvetica Neue LT Pro 75"/>
              </a:rPr>
              <a:t>Y</a:t>
            </a:r>
            <a:r>
              <a:rPr sz="900" b="1" spc="20" dirty="0">
                <a:solidFill>
                  <a:srgbClr val="025FAD"/>
                </a:solidFill>
                <a:latin typeface="Helvetica Neue LT Pro 75"/>
                <a:cs typeface="Helvetica Neue LT Pro 75"/>
              </a:rPr>
              <a:t>S</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a:t>
            </a:r>
            <a:r>
              <a:rPr sz="900" b="1" spc="5"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E	</a:t>
            </a:r>
            <a:r>
              <a:rPr sz="900" spc="-10" dirty="0">
                <a:solidFill>
                  <a:srgbClr val="1C216F"/>
                </a:solidFill>
                <a:latin typeface="HelveticaNeueLTPro-Md"/>
                <a:cs typeface="HelveticaNeueLTPro-Md"/>
              </a:rPr>
              <a:t>Liqui</a:t>
            </a:r>
            <a:r>
              <a:rPr sz="900" spc="-15" dirty="0">
                <a:solidFill>
                  <a:srgbClr val="1C216F"/>
                </a:solidFill>
                <a:latin typeface="HelveticaNeueLTPro-Md"/>
                <a:cs typeface="HelveticaNeueLTPro-Md"/>
              </a:rPr>
              <a:t>d</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0" name="object 10"/>
          <p:cNvSpPr txBox="1"/>
          <p:nvPr/>
        </p:nvSpPr>
        <p:spPr>
          <a:xfrm>
            <a:off x="615950" y="2089222"/>
            <a:ext cx="37719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ODOR</a:t>
            </a:r>
            <a:endParaRPr sz="900">
              <a:latin typeface="Helvetica Neue LT Pro 75"/>
              <a:cs typeface="Helvetica Neue LT Pro 75"/>
            </a:endParaRPr>
          </a:p>
        </p:txBody>
      </p:sp>
      <p:sp>
        <p:nvSpPr>
          <p:cNvPr id="11" name="object 11"/>
          <p:cNvSpPr txBox="1"/>
          <p:nvPr/>
        </p:nvSpPr>
        <p:spPr>
          <a:xfrm>
            <a:off x="2667000" y="20892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2" name="object 12"/>
          <p:cNvSpPr txBox="1"/>
          <p:nvPr/>
        </p:nvSpPr>
        <p:spPr>
          <a:xfrm>
            <a:off x="615950" y="2495622"/>
            <a:ext cx="113220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ODOR</a:t>
            </a:r>
            <a:r>
              <a:rPr sz="900" b="1" spc="-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THRESHOLD</a:t>
            </a:r>
            <a:endParaRPr sz="900">
              <a:latin typeface="Helvetica Neue LT Pro 75"/>
              <a:cs typeface="Helvetica Neue LT Pro 75"/>
            </a:endParaRPr>
          </a:p>
        </p:txBody>
      </p:sp>
      <p:sp>
        <p:nvSpPr>
          <p:cNvPr id="13" name="object 13"/>
          <p:cNvSpPr txBox="1"/>
          <p:nvPr/>
        </p:nvSpPr>
        <p:spPr>
          <a:xfrm>
            <a:off x="2667000" y="2495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4" name="object 14"/>
          <p:cNvSpPr txBox="1"/>
          <p:nvPr/>
        </p:nvSpPr>
        <p:spPr>
          <a:xfrm>
            <a:off x="615950" y="2902022"/>
            <a:ext cx="18669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PH</a:t>
            </a:r>
            <a:endParaRPr sz="900">
              <a:latin typeface="Helvetica Neue LT Pro 75"/>
              <a:cs typeface="Helvetica Neue LT Pro 75"/>
            </a:endParaRPr>
          </a:p>
        </p:txBody>
      </p:sp>
      <p:sp>
        <p:nvSpPr>
          <p:cNvPr id="15" name="object 15"/>
          <p:cNvSpPr txBox="1"/>
          <p:nvPr/>
        </p:nvSpPr>
        <p:spPr>
          <a:xfrm>
            <a:off x="2667000" y="2902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6" name="object 16"/>
          <p:cNvSpPr txBox="1"/>
          <p:nvPr/>
        </p:nvSpPr>
        <p:spPr>
          <a:xfrm>
            <a:off x="615950" y="3308422"/>
            <a:ext cx="90170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BOILING</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7" name="object 17"/>
          <p:cNvSpPr txBox="1"/>
          <p:nvPr/>
        </p:nvSpPr>
        <p:spPr>
          <a:xfrm>
            <a:off x="2667000" y="3308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18" name="object 18"/>
          <p:cNvSpPr txBox="1"/>
          <p:nvPr/>
        </p:nvSpPr>
        <p:spPr>
          <a:xfrm>
            <a:off x="615950" y="3714822"/>
            <a:ext cx="93853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MELTING</a:t>
            </a:r>
            <a:r>
              <a:rPr sz="900" b="1" spc="-4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19" name="object 19"/>
          <p:cNvSpPr txBox="1"/>
          <p:nvPr/>
        </p:nvSpPr>
        <p:spPr>
          <a:xfrm>
            <a:off x="2667000" y="3714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b="1" dirty="0">
                <a:solidFill>
                  <a:srgbClr val="025FAD"/>
                </a:solidFill>
                <a:latin typeface="Helvetica Neue LT Pro 75"/>
                <a:cs typeface="Helvetica Neue LT Pro 75"/>
              </a:rPr>
              <a:t>.</a:t>
            </a:r>
            <a:endParaRPr sz="900">
              <a:latin typeface="Helvetica Neue LT Pro 75"/>
              <a:cs typeface="Helvetica Neue LT Pro 75"/>
            </a:endParaRPr>
          </a:p>
        </p:txBody>
      </p:sp>
      <p:sp>
        <p:nvSpPr>
          <p:cNvPr id="20" name="object 20"/>
          <p:cNvSpPr txBox="1"/>
          <p:nvPr/>
        </p:nvSpPr>
        <p:spPr>
          <a:xfrm>
            <a:off x="615950" y="4121222"/>
            <a:ext cx="7988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FLASH</a:t>
            </a:r>
            <a:r>
              <a:rPr sz="900" b="1" spc="-5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POINT</a:t>
            </a:r>
            <a:endParaRPr sz="900">
              <a:latin typeface="Helvetica Neue LT Pro 75"/>
              <a:cs typeface="Helvetica Neue LT Pro 75"/>
            </a:endParaRPr>
          </a:p>
        </p:txBody>
      </p:sp>
      <p:sp>
        <p:nvSpPr>
          <p:cNvPr id="21" name="object 21"/>
          <p:cNvSpPr txBox="1"/>
          <p:nvPr/>
        </p:nvSpPr>
        <p:spPr>
          <a:xfrm>
            <a:off x="2667000" y="4121222"/>
            <a:ext cx="2436495" cy="151323"/>
          </a:xfrm>
          <a:prstGeom prst="rect">
            <a:avLst/>
          </a:prstGeom>
        </p:spPr>
        <p:txBody>
          <a:bodyPr vert="horz" wrap="square" lIns="0" tIns="12700" rIns="0" bIns="0" rtlCol="0">
            <a:spAutoFit/>
          </a:bodyPr>
          <a:lstStyle/>
          <a:p>
            <a:pPr marL="12700">
              <a:lnSpc>
                <a:spcPct val="100000"/>
              </a:lnSpc>
              <a:spcBef>
                <a:spcPts val="100"/>
              </a:spcBef>
            </a:pPr>
            <a:r>
              <a:rPr lang="en-US" sz="900" spc="-10" dirty="0">
                <a:solidFill>
                  <a:srgbClr val="1C216F"/>
                </a:solidFill>
                <a:latin typeface="HelveticaNeueLTPro-Md"/>
                <a:cs typeface="HelveticaNeueLTPro-Md"/>
              </a:rPr>
              <a:t>Closed cup: &gt;61°C (&gt;141.8°F)</a:t>
            </a:r>
            <a:endParaRPr lang="en-US" sz="900" dirty="0">
              <a:latin typeface="HelveticaNeueLTPro-Md"/>
              <a:cs typeface="HelveticaNeueLTPro-Md"/>
            </a:endParaRPr>
          </a:p>
        </p:txBody>
      </p:sp>
      <p:sp>
        <p:nvSpPr>
          <p:cNvPr id="22" name="object 22"/>
          <p:cNvSpPr txBox="1"/>
          <p:nvPr/>
        </p:nvSpPr>
        <p:spPr>
          <a:xfrm>
            <a:off x="615950" y="4527622"/>
            <a:ext cx="1094105"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VAPOR</a:t>
            </a:r>
            <a:r>
              <a:rPr sz="900" b="1" spc="-5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PRESSURE</a:t>
            </a:r>
            <a:endParaRPr sz="900">
              <a:latin typeface="Helvetica Neue LT Pro 75"/>
              <a:cs typeface="Helvetica Neue LT Pro 75"/>
            </a:endParaRPr>
          </a:p>
        </p:txBody>
      </p:sp>
      <p:sp>
        <p:nvSpPr>
          <p:cNvPr id="23" name="object 23"/>
          <p:cNvSpPr txBox="1"/>
          <p:nvPr/>
        </p:nvSpPr>
        <p:spPr>
          <a:xfrm>
            <a:off x="2667000" y="45276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4" name="object 24"/>
          <p:cNvSpPr txBox="1"/>
          <p:nvPr/>
        </p:nvSpPr>
        <p:spPr>
          <a:xfrm>
            <a:off x="615950" y="4934022"/>
            <a:ext cx="71882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SO</a:t>
            </a:r>
            <a:r>
              <a:rPr sz="900" b="1" spc="-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U</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5" name="object 25"/>
          <p:cNvSpPr txBox="1"/>
          <p:nvPr/>
        </p:nvSpPr>
        <p:spPr>
          <a:xfrm>
            <a:off x="2667000" y="49340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6" name="object 26"/>
          <p:cNvSpPr txBox="1"/>
          <p:nvPr/>
        </p:nvSpPr>
        <p:spPr>
          <a:xfrm>
            <a:off x="615950" y="5340422"/>
            <a:ext cx="969644" cy="162560"/>
          </a:xfrm>
          <a:prstGeom prst="rect">
            <a:avLst/>
          </a:prstGeom>
        </p:spPr>
        <p:txBody>
          <a:bodyPr vert="horz" wrap="square" lIns="0" tIns="12700" rIns="0" bIns="0" rtlCol="0">
            <a:spAutoFit/>
          </a:bodyPr>
          <a:lstStyle/>
          <a:p>
            <a:pPr marL="12700">
              <a:lnSpc>
                <a:spcPct val="100000"/>
              </a:lnSpc>
              <a:spcBef>
                <a:spcPts val="100"/>
              </a:spcBef>
            </a:pPr>
            <a:r>
              <a:rPr sz="900" b="1" spc="-30" dirty="0">
                <a:solidFill>
                  <a:srgbClr val="025FAD"/>
                </a:solidFill>
                <a:latin typeface="Helvetica Neue LT Pro 75"/>
                <a:cs typeface="Helvetica Neue LT Pro 75"/>
              </a:rPr>
              <a:t>V</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PO</a:t>
            </a:r>
            <a:r>
              <a:rPr sz="900" b="1" dirty="0">
                <a:solidFill>
                  <a:srgbClr val="025FAD"/>
                </a:solidFill>
                <a:latin typeface="Helvetica Neue LT Pro 75"/>
                <a:cs typeface="Helvetica Neue LT Pro 75"/>
              </a:rPr>
              <a:t>R </a:t>
            </a: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27" name="object 27"/>
          <p:cNvSpPr txBox="1"/>
          <p:nvPr/>
        </p:nvSpPr>
        <p:spPr>
          <a:xfrm>
            <a:off x="2667000" y="53404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28" name="object 28"/>
          <p:cNvSpPr txBox="1"/>
          <p:nvPr/>
        </p:nvSpPr>
        <p:spPr>
          <a:xfrm>
            <a:off x="615950" y="5746822"/>
            <a:ext cx="183832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AUTO-IGNITION</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TEMPERATURE</a:t>
            </a:r>
            <a:endParaRPr sz="900">
              <a:latin typeface="Helvetica Neue LT Pro 75"/>
              <a:cs typeface="Helvetica Neue LT Pro 75"/>
            </a:endParaRPr>
          </a:p>
        </p:txBody>
      </p:sp>
      <p:sp>
        <p:nvSpPr>
          <p:cNvPr id="29" name="object 29"/>
          <p:cNvSpPr txBox="1"/>
          <p:nvPr/>
        </p:nvSpPr>
        <p:spPr>
          <a:xfrm>
            <a:off x="2667000" y="5746822"/>
            <a:ext cx="72453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30" name="object 30"/>
          <p:cNvSpPr txBox="1"/>
          <p:nvPr/>
        </p:nvSpPr>
        <p:spPr>
          <a:xfrm>
            <a:off x="615950" y="6153222"/>
            <a:ext cx="5384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D</a:t>
            </a:r>
            <a:r>
              <a:rPr sz="900" b="1" spc="15" dirty="0">
                <a:solidFill>
                  <a:srgbClr val="025FAD"/>
                </a:solidFill>
                <a:latin typeface="Helvetica Neue LT Pro 75"/>
                <a:cs typeface="Helvetica Neue LT Pro 75"/>
              </a:rPr>
              <a:t>EN</a:t>
            </a:r>
            <a:r>
              <a:rPr sz="900" b="1" spc="20" dirty="0">
                <a:solidFill>
                  <a:srgbClr val="025FAD"/>
                </a:solidFill>
                <a:latin typeface="Helvetica Neue LT Pro 75"/>
                <a:cs typeface="Helvetica Neue LT Pro 75"/>
              </a:rPr>
              <a:t>S</a:t>
            </a:r>
            <a:r>
              <a:rPr sz="900" b="1" spc="5" dirty="0">
                <a:solidFill>
                  <a:srgbClr val="025FAD"/>
                </a:solidFill>
                <a:latin typeface="Helvetica Neue LT Pro 75"/>
                <a:cs typeface="Helvetica Neue LT Pro 75"/>
              </a:rPr>
              <a:t>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a:t>
            </a:r>
            <a:endParaRPr sz="900">
              <a:latin typeface="Helvetica Neue LT Pro 75"/>
              <a:cs typeface="Helvetica Neue LT Pro 75"/>
            </a:endParaRPr>
          </a:p>
        </p:txBody>
      </p:sp>
      <p:sp>
        <p:nvSpPr>
          <p:cNvPr id="31" name="object 31"/>
          <p:cNvSpPr txBox="1"/>
          <p:nvPr/>
        </p:nvSpPr>
        <p:spPr>
          <a:xfrm>
            <a:off x="2667000" y="6153222"/>
            <a:ext cx="838200" cy="151323"/>
          </a:xfrm>
          <a:prstGeom prst="rect">
            <a:avLst/>
          </a:prstGeom>
        </p:spPr>
        <p:txBody>
          <a:bodyPr vert="horz" wrap="square" lIns="0" tIns="12700" rIns="0" bIns="0" rtlCol="0">
            <a:spAutoFit/>
          </a:bodyPr>
          <a:lstStyle/>
          <a:p>
            <a:pPr marL="12700">
              <a:lnSpc>
                <a:spcPct val="100000"/>
              </a:lnSpc>
              <a:spcBef>
                <a:spcPts val="100"/>
              </a:spcBef>
            </a:pPr>
            <a:r>
              <a:rPr lang="en-TT" sz="900" spc="-15" dirty="0">
                <a:solidFill>
                  <a:srgbClr val="1C216F"/>
                </a:solidFill>
                <a:latin typeface="HelveticaNeueLTPro-Md"/>
                <a:cs typeface="HelveticaNeueLTPro-Md"/>
              </a:rPr>
              <a:t>1.4218  g/cm³</a:t>
            </a:r>
            <a:endParaRPr sz="900" dirty="0">
              <a:latin typeface="HelveticaNeueLTPro-Md"/>
              <a:cs typeface="HelveticaNeueLTPro-Md"/>
            </a:endParaRPr>
          </a:p>
        </p:txBody>
      </p:sp>
      <p:sp>
        <p:nvSpPr>
          <p:cNvPr id="32" name="object 32"/>
          <p:cNvSpPr txBox="1"/>
          <p:nvPr/>
        </p:nvSpPr>
        <p:spPr>
          <a:xfrm>
            <a:off x="615950" y="6559622"/>
            <a:ext cx="91122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FLAMMABILITY</a:t>
            </a:r>
            <a:endParaRPr sz="900">
              <a:latin typeface="Helvetica Neue LT Pro 75"/>
              <a:cs typeface="Helvetica Neue LT Pro 75"/>
            </a:endParaRPr>
          </a:p>
        </p:txBody>
      </p:sp>
      <p:sp>
        <p:nvSpPr>
          <p:cNvPr id="33" name="object 33"/>
          <p:cNvSpPr txBox="1"/>
          <p:nvPr/>
        </p:nvSpPr>
        <p:spPr>
          <a:xfrm>
            <a:off x="2667000" y="6559622"/>
            <a:ext cx="69405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spc="-15" dirty="0">
                <a:solidFill>
                  <a:srgbClr val="1C216F"/>
                </a:solidFill>
                <a:latin typeface="HelveticaNeueLTPro-Md"/>
                <a:cs typeface="HelveticaNeueLTPro-Md"/>
              </a:rPr>
              <a:t>o</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25" dirty="0">
                <a:solidFill>
                  <a:srgbClr val="1C216F"/>
                </a:solidFill>
                <a:latin typeface="HelveticaNeueLTPro-Md"/>
                <a:cs typeface="HelveticaNeueLTPro-Md"/>
              </a:rPr>
              <a:t>a</a:t>
            </a:r>
            <a:r>
              <a:rPr sz="900" spc="-20" dirty="0">
                <a:solidFill>
                  <a:srgbClr val="1C216F"/>
                </a:solidFill>
                <a:latin typeface="HelveticaNeueLTPro-Md"/>
                <a:cs typeface="HelveticaNeueLTPro-Md"/>
              </a:rPr>
              <a:t>v</a:t>
            </a:r>
            <a:r>
              <a:rPr sz="900" spc="-5" dirty="0">
                <a:solidFill>
                  <a:srgbClr val="1C216F"/>
                </a:solidFill>
                <a:latin typeface="HelveticaNeueLTPro-Md"/>
                <a:cs typeface="HelveticaNeueLTPro-Md"/>
              </a:rPr>
              <a:t>a</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l</a:t>
            </a:r>
            <a:r>
              <a:rPr sz="900" spc="-5" dirty="0">
                <a:solidFill>
                  <a:srgbClr val="1C216F"/>
                </a:solidFill>
                <a:latin typeface="HelveticaNeueLTPro-Md"/>
                <a:cs typeface="HelveticaNeueLTPro-Md"/>
              </a:rPr>
              <a:t>a</a:t>
            </a:r>
            <a:r>
              <a:rPr sz="900" spc="-10" dirty="0">
                <a:solidFill>
                  <a:srgbClr val="1C216F"/>
                </a:solidFill>
                <a:latin typeface="HelveticaNeueLTPro-Md"/>
                <a:cs typeface="HelveticaNeueLTPro-Md"/>
              </a:rPr>
              <a:t>bl</a:t>
            </a:r>
            <a:r>
              <a:rPr sz="900" dirty="0">
                <a:solidFill>
                  <a:srgbClr val="1C216F"/>
                </a:solidFill>
                <a:latin typeface="HelveticaNeueLTPro-Md"/>
                <a:cs typeface="HelveticaNeueLTPro-Md"/>
              </a:rPr>
              <a:t>e</a:t>
            </a:r>
            <a:endParaRPr sz="900">
              <a:latin typeface="HelveticaNeueLTPro-Md"/>
              <a:cs typeface="HelveticaNeueLTPro-Md"/>
            </a:endParaRPr>
          </a:p>
        </p:txBody>
      </p:sp>
      <p:sp>
        <p:nvSpPr>
          <p:cNvPr id="34" name="object 34"/>
          <p:cNvSpPr/>
          <p:nvPr/>
        </p:nvSpPr>
        <p:spPr>
          <a:xfrm>
            <a:off x="600115" y="198145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5" name="object 35"/>
          <p:cNvSpPr/>
          <p:nvPr/>
        </p:nvSpPr>
        <p:spPr>
          <a:xfrm>
            <a:off x="600115" y="44046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6" name="object 36"/>
          <p:cNvSpPr/>
          <p:nvPr/>
        </p:nvSpPr>
        <p:spPr>
          <a:xfrm>
            <a:off x="600115" y="27891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7" name="object 37"/>
          <p:cNvSpPr/>
          <p:nvPr/>
        </p:nvSpPr>
        <p:spPr>
          <a:xfrm>
            <a:off x="600115" y="52123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8" name="object 38"/>
          <p:cNvSpPr/>
          <p:nvPr/>
        </p:nvSpPr>
        <p:spPr>
          <a:xfrm>
            <a:off x="600115" y="35968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39" name="object 39"/>
          <p:cNvSpPr/>
          <p:nvPr/>
        </p:nvSpPr>
        <p:spPr>
          <a:xfrm>
            <a:off x="600115" y="5616194"/>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0" name="object 40"/>
          <p:cNvSpPr/>
          <p:nvPr/>
        </p:nvSpPr>
        <p:spPr>
          <a:xfrm>
            <a:off x="594359" y="2385315"/>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1" name="object 41"/>
          <p:cNvSpPr/>
          <p:nvPr/>
        </p:nvSpPr>
        <p:spPr>
          <a:xfrm>
            <a:off x="600115" y="480847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2" name="object 42"/>
          <p:cNvSpPr/>
          <p:nvPr/>
        </p:nvSpPr>
        <p:spPr>
          <a:xfrm>
            <a:off x="600115" y="3193036"/>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3" name="object 43"/>
          <p:cNvSpPr/>
          <p:nvPr/>
        </p:nvSpPr>
        <p:spPr>
          <a:xfrm>
            <a:off x="600115" y="40007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4" name="object 44"/>
          <p:cNvSpPr/>
          <p:nvPr/>
        </p:nvSpPr>
        <p:spPr>
          <a:xfrm>
            <a:off x="600115" y="6020053"/>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5" name="object 45"/>
          <p:cNvSpPr/>
          <p:nvPr/>
        </p:nvSpPr>
        <p:spPr>
          <a:xfrm>
            <a:off x="600115" y="6423912"/>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6" name="object 46"/>
          <p:cNvSpPr/>
          <p:nvPr/>
        </p:nvSpPr>
        <p:spPr>
          <a:xfrm>
            <a:off x="600115" y="762596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7" name="object 47"/>
          <p:cNvSpPr/>
          <p:nvPr/>
        </p:nvSpPr>
        <p:spPr>
          <a:xfrm>
            <a:off x="600115" y="8216378"/>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8" name="object 48"/>
          <p:cNvSpPr/>
          <p:nvPr/>
        </p:nvSpPr>
        <p:spPr>
          <a:xfrm>
            <a:off x="600115" y="8806791"/>
            <a:ext cx="6547484" cy="0"/>
          </a:xfrm>
          <a:custGeom>
            <a:avLst/>
            <a:gdLst/>
            <a:ahLst/>
            <a:cxnLst/>
            <a:rect l="l" t="t" r="r" b="b"/>
            <a:pathLst>
              <a:path w="6547484">
                <a:moveTo>
                  <a:pt x="0" y="0"/>
                </a:moveTo>
                <a:lnTo>
                  <a:pt x="6547104" y="0"/>
                </a:lnTo>
              </a:path>
            </a:pathLst>
          </a:custGeom>
          <a:ln w="12700">
            <a:solidFill>
              <a:srgbClr val="14B1E7"/>
            </a:solidFill>
          </a:ln>
        </p:spPr>
        <p:txBody>
          <a:bodyPr wrap="square" lIns="0" tIns="0" rIns="0" bIns="0" rtlCol="0"/>
          <a:lstStyle/>
          <a:p>
            <a:endParaRPr/>
          </a:p>
        </p:txBody>
      </p:sp>
      <p:sp>
        <p:nvSpPr>
          <p:cNvPr id="49" name="object 49"/>
          <p:cNvSpPr txBox="1"/>
          <p:nvPr/>
        </p:nvSpPr>
        <p:spPr>
          <a:xfrm>
            <a:off x="457200" y="6940295"/>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10.</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STABILITY</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AND</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REACTIVITY</a:t>
            </a:r>
            <a:endParaRPr sz="1100">
              <a:latin typeface="Helvetica Neue LT Pro 75"/>
              <a:cs typeface="Helvetica Neue LT Pro 75"/>
            </a:endParaRPr>
          </a:p>
        </p:txBody>
      </p:sp>
      <p:sp>
        <p:nvSpPr>
          <p:cNvPr id="58" name="object 5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7</a:t>
            </a:fld>
            <a:endParaRPr dirty="0"/>
          </a:p>
        </p:txBody>
      </p:sp>
      <p:sp>
        <p:nvSpPr>
          <p:cNvPr id="50" name="object 50"/>
          <p:cNvSpPr txBox="1"/>
          <p:nvPr/>
        </p:nvSpPr>
        <p:spPr>
          <a:xfrm>
            <a:off x="615950" y="7308057"/>
            <a:ext cx="3206750" cy="162560"/>
          </a:xfrm>
          <a:prstGeom prst="rect">
            <a:avLst/>
          </a:prstGeom>
        </p:spPr>
        <p:txBody>
          <a:bodyPr vert="horz" wrap="square" lIns="0" tIns="12700" rIns="0" bIns="0" rtlCol="0">
            <a:spAutoFit/>
          </a:bodyPr>
          <a:lstStyle/>
          <a:p>
            <a:pPr marL="12700">
              <a:lnSpc>
                <a:spcPct val="100000"/>
              </a:lnSpc>
              <a:spcBef>
                <a:spcPts val="100"/>
              </a:spcBef>
              <a:tabLst>
                <a:tab pos="2072005" algn="l"/>
              </a:tabLst>
            </a:pPr>
            <a:r>
              <a:rPr sz="900" b="1" spc="10"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HEM</a:t>
            </a:r>
            <a:r>
              <a:rPr sz="900" b="1" spc="10" dirty="0">
                <a:solidFill>
                  <a:srgbClr val="025FAD"/>
                </a:solidFill>
                <a:latin typeface="Helvetica Neue LT Pro 75"/>
                <a:cs typeface="Helvetica Neue LT Pro 75"/>
              </a:rPr>
              <a:t>I</a:t>
            </a:r>
            <a:r>
              <a:rPr sz="900" b="1" spc="-5" dirty="0">
                <a:solidFill>
                  <a:srgbClr val="025FAD"/>
                </a:solidFill>
                <a:latin typeface="Helvetica Neue LT Pro 75"/>
                <a:cs typeface="Helvetica Neue LT Pro 75"/>
              </a:rPr>
              <a:t>C</a:t>
            </a:r>
            <a:r>
              <a:rPr sz="900" b="1" spc="15" dirty="0">
                <a:solidFill>
                  <a:srgbClr val="025FAD"/>
                </a:solidFill>
                <a:latin typeface="Helvetica Neue LT Pro 75"/>
                <a:cs typeface="Helvetica Neue LT Pro 75"/>
              </a:rPr>
              <a:t>A</a:t>
            </a:r>
            <a:r>
              <a:rPr sz="900" b="1" dirty="0">
                <a:solidFill>
                  <a:srgbClr val="025FAD"/>
                </a:solidFill>
                <a:latin typeface="Helvetica Neue LT Pro 75"/>
                <a:cs typeface="Helvetica Neue LT Pro 75"/>
              </a:rPr>
              <a:t>L </a:t>
            </a:r>
            <a:r>
              <a:rPr sz="900" b="1" spc="10" dirty="0">
                <a:solidFill>
                  <a:srgbClr val="025FAD"/>
                </a:solidFill>
                <a:latin typeface="Helvetica Neue LT Pro 75"/>
                <a:cs typeface="Helvetica Neue LT Pro 75"/>
              </a:rPr>
              <a:t>S</a:t>
            </a:r>
            <a:r>
              <a:rPr sz="900" b="1" spc="-55" dirty="0">
                <a:solidFill>
                  <a:srgbClr val="025FAD"/>
                </a:solidFill>
                <a:latin typeface="Helvetica Neue LT Pro 75"/>
                <a:cs typeface="Helvetica Neue LT Pro 75"/>
              </a:rPr>
              <a:t>T</a:t>
            </a:r>
            <a:r>
              <a:rPr sz="900" b="1" spc="15" dirty="0">
                <a:solidFill>
                  <a:srgbClr val="025FAD"/>
                </a:solidFill>
                <a:latin typeface="Helvetica Neue LT Pro 75"/>
                <a:cs typeface="Helvetica Neue LT Pro 75"/>
              </a:rPr>
              <a:t>A</a:t>
            </a:r>
            <a:r>
              <a:rPr sz="900" b="1" spc="10" dirty="0">
                <a:solidFill>
                  <a:srgbClr val="025FAD"/>
                </a:solidFill>
                <a:latin typeface="Helvetica Neue LT Pro 75"/>
                <a:cs typeface="Helvetica Neue LT Pro 75"/>
              </a:rPr>
              <a:t>BI</a:t>
            </a:r>
            <a:r>
              <a:rPr sz="900" b="1" spc="5" dirty="0">
                <a:solidFill>
                  <a:srgbClr val="025FAD"/>
                </a:solidFill>
                <a:latin typeface="Helvetica Neue LT Pro 75"/>
                <a:cs typeface="Helvetica Neue LT Pro 75"/>
              </a:rPr>
              <a:t>LI</a:t>
            </a:r>
            <a:r>
              <a:rPr sz="900" b="1" spc="40" dirty="0">
                <a:solidFill>
                  <a:srgbClr val="025FAD"/>
                </a:solidFill>
                <a:latin typeface="Helvetica Neue LT Pro 75"/>
                <a:cs typeface="Helvetica Neue LT Pro 75"/>
              </a:rPr>
              <a:t>T</a:t>
            </a:r>
            <a:r>
              <a:rPr sz="900" b="1" dirty="0">
                <a:solidFill>
                  <a:srgbClr val="025FAD"/>
                </a:solidFill>
                <a:latin typeface="Helvetica Neue LT Pro 75"/>
                <a:cs typeface="Helvetica Neue LT Pro 75"/>
              </a:rPr>
              <a:t>Y	</a:t>
            </a:r>
            <a:r>
              <a:rPr sz="900" spc="-5" dirty="0">
                <a:solidFill>
                  <a:srgbClr val="1C216F"/>
                </a:solidFill>
                <a:latin typeface="HelveticaNeueLTPro-Md"/>
                <a:cs typeface="HelveticaNeueLTPro-Md"/>
              </a:rPr>
              <a:t>T</a:t>
            </a:r>
            <a:r>
              <a:rPr sz="900" spc="-10" dirty="0">
                <a:solidFill>
                  <a:srgbClr val="1C216F"/>
                </a:solidFill>
                <a:latin typeface="HelveticaNeueLTPro-Md"/>
                <a:cs typeface="HelveticaNeueLTPro-Md"/>
              </a:rPr>
              <a:t>h</a:t>
            </a:r>
            <a:r>
              <a:rPr sz="900" dirty="0">
                <a:solidFill>
                  <a:srgbClr val="1C216F"/>
                </a:solidFill>
                <a:latin typeface="HelveticaNeueLTPro-Md"/>
                <a:cs typeface="HelveticaNeueLTPro-Md"/>
              </a:rPr>
              <a:t>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p</a:t>
            </a:r>
            <a:r>
              <a:rPr sz="900" spc="-5" dirty="0">
                <a:solidFill>
                  <a:srgbClr val="1C216F"/>
                </a:solidFill>
                <a:latin typeface="HelveticaNeueLTPro-Md"/>
                <a:cs typeface="HelveticaNeueLTPro-Md"/>
              </a:rPr>
              <a:t>r</a:t>
            </a:r>
            <a:r>
              <a:rPr sz="900" spc="-10" dirty="0">
                <a:solidFill>
                  <a:srgbClr val="1C216F"/>
                </a:solidFill>
                <a:latin typeface="HelveticaNeueLTPro-Md"/>
                <a:cs typeface="HelveticaNeueLTPro-Md"/>
              </a:rPr>
              <a:t>odu</a:t>
            </a:r>
            <a:r>
              <a:rPr sz="900" spc="-5" dirty="0">
                <a:solidFill>
                  <a:srgbClr val="1C216F"/>
                </a:solidFill>
                <a:latin typeface="HelveticaNeueLTPro-Md"/>
                <a:cs typeface="HelveticaNeueLTPro-Md"/>
              </a:rPr>
              <a:t>c</a:t>
            </a:r>
            <a:r>
              <a:rPr sz="900" dirty="0">
                <a:solidFill>
                  <a:srgbClr val="1C216F"/>
                </a:solidFill>
                <a:latin typeface="HelveticaNeueLTPro-Md"/>
                <a:cs typeface="HelveticaNeueLTPro-Md"/>
              </a:rPr>
              <a:t>t</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i</a:t>
            </a:r>
            <a:r>
              <a:rPr sz="900" dirty="0">
                <a:solidFill>
                  <a:srgbClr val="1C216F"/>
                </a:solidFill>
                <a:latin typeface="HelveticaNeueLTPro-Md"/>
                <a:cs typeface="HelveticaNeueLTPro-Md"/>
              </a:rPr>
              <a:t>s</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sta</a:t>
            </a:r>
            <a:r>
              <a:rPr sz="900" spc="-10" dirty="0">
                <a:solidFill>
                  <a:srgbClr val="1C216F"/>
                </a:solidFill>
                <a:latin typeface="HelveticaNeueLTPro-Md"/>
                <a:cs typeface="HelveticaNeueLTPro-Md"/>
              </a:rPr>
              <a:t>bl</a:t>
            </a:r>
            <a:r>
              <a:rPr sz="900" spc="-15" dirty="0">
                <a:solidFill>
                  <a:srgbClr val="1C216F"/>
                </a:solidFill>
                <a:latin typeface="HelveticaNeueLTPro-Md"/>
                <a:cs typeface="HelveticaNeueLTPro-Md"/>
              </a:rPr>
              <a:t>e</a:t>
            </a:r>
            <a:r>
              <a:rPr sz="900" dirty="0">
                <a:solidFill>
                  <a:srgbClr val="1C216F"/>
                </a:solidFill>
                <a:latin typeface="HelveticaNeueLTPro-Md"/>
                <a:cs typeface="HelveticaNeueLTPro-Md"/>
              </a:rPr>
              <a:t>.</a:t>
            </a:r>
            <a:endParaRPr sz="900">
              <a:latin typeface="HelveticaNeueLTPro-Md"/>
              <a:cs typeface="HelveticaNeueLTPro-Md"/>
            </a:endParaRPr>
          </a:p>
        </p:txBody>
      </p:sp>
      <p:sp>
        <p:nvSpPr>
          <p:cNvPr id="51" name="object 51"/>
          <p:cNvSpPr txBox="1"/>
          <p:nvPr/>
        </p:nvSpPr>
        <p:spPr>
          <a:xfrm>
            <a:off x="2675635" y="7771474"/>
            <a:ext cx="2322195" cy="289560"/>
          </a:xfrm>
          <a:prstGeom prst="rect">
            <a:avLst/>
          </a:prstGeom>
        </p:spPr>
        <p:txBody>
          <a:bodyPr vert="horz" wrap="square" lIns="0" tIns="25400" rIns="0" bIns="0" rtlCol="0">
            <a:spAutoFit/>
          </a:bodyPr>
          <a:lstStyle/>
          <a:p>
            <a:pPr marL="12700" marR="5080">
              <a:lnSpc>
                <a:spcPts val="1000"/>
              </a:lnSpc>
              <a:spcBef>
                <a:spcPts val="200"/>
              </a:spcBef>
            </a:pPr>
            <a:r>
              <a:rPr sz="900" spc="-10" dirty="0">
                <a:solidFill>
                  <a:srgbClr val="1C216F"/>
                </a:solidFill>
                <a:latin typeface="HelveticaNeueLTPro-Md"/>
                <a:cs typeface="HelveticaNeueLTPro-Md"/>
              </a:rPr>
              <a:t>Under</a:t>
            </a:r>
            <a:r>
              <a:rPr sz="900" spc="-50" dirty="0">
                <a:solidFill>
                  <a:srgbClr val="1C216F"/>
                </a:solidFill>
                <a:latin typeface="HelveticaNeueLTPro-Md"/>
                <a:cs typeface="HelveticaNeueLTPro-Md"/>
              </a:rPr>
              <a:t> </a:t>
            </a:r>
            <a:r>
              <a:rPr sz="900" spc="-10" dirty="0">
                <a:solidFill>
                  <a:srgbClr val="1C216F"/>
                </a:solidFill>
                <a:latin typeface="HelveticaNeueLTPro-Md"/>
                <a:cs typeface="HelveticaNeueLTPro-Md"/>
              </a:rPr>
              <a:t>normal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conditions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storage</a:t>
            </a:r>
            <a:r>
              <a:rPr sz="900" spc="-50" dirty="0">
                <a:solidFill>
                  <a:srgbClr val="1C216F"/>
                </a:solidFill>
                <a:latin typeface="HelveticaNeueLTPro-Md"/>
                <a:cs typeface="HelveticaNeueLTPro-Md"/>
              </a:rPr>
              <a:t> </a:t>
            </a:r>
            <a:r>
              <a:rPr sz="900" spc="-5" dirty="0">
                <a:solidFill>
                  <a:srgbClr val="1C216F"/>
                </a:solidFill>
                <a:latin typeface="HelveticaNeueLTPro-Md"/>
                <a:cs typeface="HelveticaNeueLTPro-Md"/>
              </a:rPr>
              <a:t>and</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use,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hazardous</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reactions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will</a:t>
            </a:r>
            <a:r>
              <a:rPr sz="900" spc="-45"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occur.</a:t>
            </a:r>
            <a:endParaRPr sz="900">
              <a:latin typeface="HelveticaNeueLTPro-Md"/>
              <a:cs typeface="HelveticaNeueLTPro-Md"/>
            </a:endParaRPr>
          </a:p>
        </p:txBody>
      </p:sp>
      <p:sp>
        <p:nvSpPr>
          <p:cNvPr id="52" name="object 52"/>
          <p:cNvSpPr txBox="1"/>
          <p:nvPr/>
        </p:nvSpPr>
        <p:spPr>
          <a:xfrm>
            <a:off x="615950" y="7771474"/>
            <a:ext cx="945515" cy="289560"/>
          </a:xfrm>
          <a:prstGeom prst="rect">
            <a:avLst/>
          </a:prstGeom>
        </p:spPr>
        <p:txBody>
          <a:bodyPr vert="horz" wrap="square" lIns="0" tIns="25400" rIns="0" bIns="0" rtlCol="0">
            <a:spAutoFit/>
          </a:bodyPr>
          <a:lstStyle/>
          <a:p>
            <a:pPr marL="12700" marR="5080">
              <a:lnSpc>
                <a:spcPts val="1000"/>
              </a:lnSpc>
              <a:spcBef>
                <a:spcPts val="200"/>
              </a:spcBef>
            </a:pPr>
            <a:r>
              <a:rPr sz="900" b="1" spc="10" dirty="0">
                <a:solidFill>
                  <a:srgbClr val="025FAD"/>
                </a:solidFill>
                <a:latin typeface="Helvetica Neue LT Pro 75"/>
                <a:cs typeface="Helvetica Neue LT Pro 75"/>
              </a:rPr>
              <a:t>POSSIBILITY</a:t>
            </a:r>
            <a:r>
              <a:rPr sz="900" b="1" spc="-6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 </a:t>
            </a:r>
            <a:r>
              <a:rPr sz="900" b="1" spc="-23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REACTIONS</a:t>
            </a:r>
            <a:endParaRPr sz="900">
              <a:latin typeface="Helvetica Neue LT Pro 75"/>
              <a:cs typeface="Helvetica Neue LT Pro 75"/>
            </a:endParaRPr>
          </a:p>
        </p:txBody>
      </p:sp>
      <p:sp>
        <p:nvSpPr>
          <p:cNvPr id="53" name="object 53"/>
          <p:cNvSpPr txBox="1"/>
          <p:nvPr/>
        </p:nvSpPr>
        <p:spPr>
          <a:xfrm>
            <a:off x="2675635" y="8361889"/>
            <a:ext cx="4213860" cy="289560"/>
          </a:xfrm>
          <a:prstGeom prst="rect">
            <a:avLst/>
          </a:prstGeom>
        </p:spPr>
        <p:txBody>
          <a:bodyPr vert="horz" wrap="square" lIns="0" tIns="25400" rIns="0" bIns="0" rtlCol="0">
            <a:spAutoFit/>
          </a:bodyPr>
          <a:lstStyle/>
          <a:p>
            <a:pPr marL="12700" marR="5080">
              <a:lnSpc>
                <a:spcPts val="1000"/>
              </a:lnSpc>
              <a:spcBef>
                <a:spcPts val="200"/>
              </a:spcBef>
            </a:pPr>
            <a:r>
              <a:rPr sz="900" spc="-15" dirty="0">
                <a:solidFill>
                  <a:srgbClr val="1C216F"/>
                </a:solidFill>
                <a:latin typeface="HelveticaNeueLTPro-Md"/>
                <a:cs typeface="HelveticaNeueLTPro-Md"/>
              </a:rPr>
              <a:t>Avoid</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all</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possible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(spark</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65" dirty="0">
                <a:solidFill>
                  <a:srgbClr val="1C216F"/>
                </a:solidFill>
                <a:latin typeface="HelveticaNeueLTPro-Md"/>
                <a:cs typeface="HelveticaNeueLTPro-Md"/>
              </a:rPr>
              <a:t> </a:t>
            </a:r>
            <a:r>
              <a:rPr sz="900" spc="-15" dirty="0">
                <a:solidFill>
                  <a:srgbClr val="1C216F"/>
                </a:solidFill>
                <a:latin typeface="HelveticaNeueLTPro-Md"/>
                <a:cs typeface="HelveticaNeueLTPro-Md"/>
              </a:rPr>
              <a:t>flame).</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Do</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not</a:t>
            </a:r>
            <a:r>
              <a:rPr sz="900" spc="-65" dirty="0">
                <a:solidFill>
                  <a:srgbClr val="1C216F"/>
                </a:solidFill>
                <a:latin typeface="HelveticaNeueLTPro-Md"/>
                <a:cs typeface="HelveticaNeueLTPro-Md"/>
              </a:rPr>
              <a:t> </a:t>
            </a:r>
            <a:r>
              <a:rPr sz="900" spc="-10" dirty="0">
                <a:solidFill>
                  <a:srgbClr val="1C216F"/>
                </a:solidFill>
                <a:latin typeface="HelveticaNeueLTPro-Md"/>
                <a:cs typeface="HelveticaNeueLTPro-Md"/>
              </a:rPr>
              <a:t>pressurize,</a:t>
            </a:r>
            <a:r>
              <a:rPr sz="900" spc="-60" dirty="0">
                <a:solidFill>
                  <a:srgbClr val="1C216F"/>
                </a:solidFill>
                <a:latin typeface="HelveticaNeueLTPro-Md"/>
                <a:cs typeface="HelveticaNeueLTPro-Md"/>
              </a:rPr>
              <a:t> </a:t>
            </a:r>
            <a:r>
              <a:rPr sz="900" spc="-10" dirty="0">
                <a:solidFill>
                  <a:srgbClr val="1C216F"/>
                </a:solidFill>
                <a:latin typeface="HelveticaNeueLTPro-Md"/>
                <a:cs typeface="HelveticaNeueLTPro-Md"/>
              </a:rPr>
              <a:t>cut,</a:t>
            </a:r>
            <a:r>
              <a:rPr sz="900" spc="-60" dirty="0">
                <a:solidFill>
                  <a:srgbClr val="1C216F"/>
                </a:solidFill>
                <a:latin typeface="HelveticaNeueLTPro-Md"/>
                <a:cs typeface="HelveticaNeueLTPro-Md"/>
              </a:rPr>
              <a:t> </a:t>
            </a:r>
            <a:r>
              <a:rPr sz="900" spc="-15" dirty="0">
                <a:solidFill>
                  <a:srgbClr val="1C216F"/>
                </a:solidFill>
                <a:latin typeface="HelveticaNeueLTPro-Md"/>
                <a:cs typeface="HelveticaNeueLTPro-Md"/>
              </a:rPr>
              <a:t>weld, </a:t>
            </a:r>
            <a:r>
              <a:rPr sz="900" spc="-235" dirty="0">
                <a:solidFill>
                  <a:srgbClr val="1C216F"/>
                </a:solidFill>
                <a:latin typeface="HelveticaNeueLTPro-Md"/>
                <a:cs typeface="HelveticaNeueLTPro-Md"/>
              </a:rPr>
              <a:t> </a:t>
            </a:r>
            <a:r>
              <a:rPr sz="900" spc="-10" dirty="0">
                <a:solidFill>
                  <a:srgbClr val="1C216F"/>
                </a:solidFill>
                <a:latin typeface="HelveticaNeueLTPro-Md"/>
                <a:cs typeface="HelveticaNeueLTPro-Md"/>
              </a:rPr>
              <a:t>braze,</a:t>
            </a:r>
            <a:r>
              <a:rPr sz="900" spc="-40" dirty="0">
                <a:solidFill>
                  <a:srgbClr val="1C216F"/>
                </a:solidFill>
                <a:latin typeface="HelveticaNeueLTPro-Md"/>
                <a:cs typeface="HelveticaNeueLTPro-Md"/>
              </a:rPr>
              <a:t> </a:t>
            </a:r>
            <a:r>
              <a:rPr sz="900" spc="-20" dirty="0">
                <a:solidFill>
                  <a:srgbClr val="1C216F"/>
                </a:solidFill>
                <a:latin typeface="HelveticaNeueLTPro-Md"/>
                <a:cs typeface="HelveticaNeueLTPro-Md"/>
              </a:rPr>
              <a:t>solder,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drill,</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grind</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5" dirty="0">
                <a:solidFill>
                  <a:srgbClr val="1C216F"/>
                </a:solidFill>
                <a:latin typeface="HelveticaNeueLTPro-Md"/>
                <a:cs typeface="HelveticaNeueLTPro-Md"/>
              </a:rPr>
              <a:t>expose</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containers</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to</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heat</a:t>
            </a:r>
            <a:r>
              <a:rPr sz="900" spc="-3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sources</a:t>
            </a:r>
            <a:r>
              <a:rPr sz="900" spc="-40" dirty="0">
                <a:solidFill>
                  <a:srgbClr val="1C216F"/>
                </a:solidFill>
                <a:latin typeface="HelveticaNeueLTPro-Md"/>
                <a:cs typeface="HelveticaNeueLTPro-Md"/>
              </a:rPr>
              <a:t> </a:t>
            </a:r>
            <a:r>
              <a:rPr sz="900" spc="-10" dirty="0">
                <a:solidFill>
                  <a:srgbClr val="1C216F"/>
                </a:solidFill>
                <a:latin typeface="HelveticaNeueLTPro-Md"/>
                <a:cs typeface="HelveticaNeueLTPro-Md"/>
              </a:rPr>
              <a:t>of</a:t>
            </a:r>
            <a:r>
              <a:rPr sz="900" spc="-35" dirty="0">
                <a:solidFill>
                  <a:srgbClr val="1C216F"/>
                </a:solidFill>
                <a:latin typeface="HelveticaNeueLTPro-Md"/>
                <a:cs typeface="HelveticaNeueLTPro-Md"/>
              </a:rPr>
              <a:t> </a:t>
            </a:r>
            <a:r>
              <a:rPr sz="900" spc="-10" dirty="0">
                <a:solidFill>
                  <a:srgbClr val="1C216F"/>
                </a:solidFill>
                <a:latin typeface="HelveticaNeueLTPro-Md"/>
                <a:cs typeface="HelveticaNeueLTPro-Md"/>
              </a:rPr>
              <a:t>ignition.</a:t>
            </a:r>
            <a:endParaRPr sz="900">
              <a:latin typeface="HelveticaNeueLTPro-Md"/>
              <a:cs typeface="HelveticaNeueLTPro-Md"/>
            </a:endParaRPr>
          </a:p>
        </p:txBody>
      </p:sp>
      <p:sp>
        <p:nvSpPr>
          <p:cNvPr id="54" name="object 54"/>
          <p:cNvSpPr txBox="1"/>
          <p:nvPr/>
        </p:nvSpPr>
        <p:spPr>
          <a:xfrm>
            <a:off x="615950" y="8361889"/>
            <a:ext cx="767715" cy="289560"/>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a:t>
            </a:r>
            <a:r>
              <a:rPr sz="900" b="1" spc="10" dirty="0">
                <a:solidFill>
                  <a:srgbClr val="025FAD"/>
                </a:solidFill>
                <a:latin typeface="Helvetica Neue LT Pro 75"/>
                <a:cs typeface="Helvetica Neue LT Pro 75"/>
              </a:rPr>
              <a:t>O</a:t>
            </a:r>
            <a:r>
              <a:rPr sz="900" b="1" spc="15" dirty="0">
                <a:solidFill>
                  <a:srgbClr val="025FAD"/>
                </a:solidFill>
                <a:latin typeface="Helvetica Neue LT Pro 75"/>
                <a:cs typeface="Helvetica Neue LT Pro 75"/>
              </a:rPr>
              <a:t>N</a:t>
            </a:r>
            <a:r>
              <a:rPr sz="900" b="1" spc="10" dirty="0">
                <a:solidFill>
                  <a:srgbClr val="025FAD"/>
                </a:solidFill>
                <a:latin typeface="Helvetica Neue LT Pro 75"/>
                <a:cs typeface="Helvetica Neue LT Pro 75"/>
              </a:rPr>
              <a:t>D</a:t>
            </a:r>
            <a:r>
              <a:rPr sz="900" b="1" spc="5" dirty="0">
                <a:solidFill>
                  <a:srgbClr val="025FAD"/>
                </a:solidFill>
                <a:latin typeface="Helvetica Neue LT Pro 75"/>
                <a:cs typeface="Helvetica Neue LT Pro 75"/>
              </a:rPr>
              <a:t>IT</a:t>
            </a:r>
            <a:r>
              <a:rPr sz="900" b="1" spc="10" dirty="0">
                <a:solidFill>
                  <a:srgbClr val="025FAD"/>
                </a:solidFill>
                <a:latin typeface="Helvetica Neue LT Pro 75"/>
                <a:cs typeface="Helvetica Neue LT Pro 75"/>
              </a:rPr>
              <a:t>IO</a:t>
            </a:r>
            <a:r>
              <a:rPr sz="900" b="1" spc="15"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S  </a:t>
            </a:r>
            <a:r>
              <a:rPr sz="900" b="1" spc="-5" dirty="0">
                <a:solidFill>
                  <a:srgbClr val="025FAD"/>
                </a:solidFill>
                <a:latin typeface="Helvetica Neue LT Pro 75"/>
                <a:cs typeface="Helvetica Neue LT Pro 75"/>
              </a:rPr>
              <a:t>TO</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55" name="object 55"/>
          <p:cNvSpPr txBox="1"/>
          <p:nvPr/>
        </p:nvSpPr>
        <p:spPr>
          <a:xfrm>
            <a:off x="2675635" y="9015804"/>
            <a:ext cx="1332865"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N</a:t>
            </a:r>
            <a:r>
              <a:rPr sz="900" dirty="0">
                <a:solidFill>
                  <a:srgbClr val="1C216F"/>
                </a:solidFill>
                <a:latin typeface="HelveticaNeueLTPro-Md"/>
                <a:cs typeface="HelveticaNeueLTPro-Md"/>
              </a:rPr>
              <a:t>o</a:t>
            </a:r>
            <a:r>
              <a:rPr sz="900" spc="-40" dirty="0">
                <a:solidFill>
                  <a:srgbClr val="1C216F"/>
                </a:solidFill>
                <a:latin typeface="HelveticaNeueLTPro-Md"/>
                <a:cs typeface="HelveticaNeueLTPro-Md"/>
              </a:rPr>
              <a:t> </a:t>
            </a:r>
            <a:r>
              <a:rPr sz="900" spc="-5" dirty="0">
                <a:solidFill>
                  <a:srgbClr val="1C216F"/>
                </a:solidFill>
                <a:latin typeface="HelveticaNeueLTPro-Md"/>
                <a:cs typeface="HelveticaNeueLTPro-Md"/>
              </a:rPr>
              <a:t>k</a:t>
            </a:r>
            <a:r>
              <a:rPr sz="900" spc="-10" dirty="0">
                <a:solidFill>
                  <a:srgbClr val="1C216F"/>
                </a:solidFill>
                <a:latin typeface="HelveticaNeueLTPro-Md"/>
                <a:cs typeface="HelveticaNeueLTPro-Md"/>
              </a:rPr>
              <a:t>n</a:t>
            </a:r>
            <a:r>
              <a:rPr sz="900" spc="-25" dirty="0">
                <a:solidFill>
                  <a:srgbClr val="1C216F"/>
                </a:solidFill>
                <a:latin typeface="HelveticaNeueLTPro-Md"/>
                <a:cs typeface="HelveticaNeueLTPro-Md"/>
              </a:rPr>
              <a:t>o</a:t>
            </a:r>
            <a:r>
              <a:rPr sz="900" spc="-10" dirty="0">
                <a:solidFill>
                  <a:srgbClr val="1C216F"/>
                </a:solidFill>
                <a:latin typeface="HelveticaNeueLTPro-Md"/>
                <a:cs typeface="HelveticaNeueLTPro-Md"/>
              </a:rPr>
              <a:t>w</a:t>
            </a:r>
            <a:r>
              <a:rPr sz="900" dirty="0">
                <a:solidFill>
                  <a:srgbClr val="1C216F"/>
                </a:solidFill>
                <a:latin typeface="HelveticaNeueLTPro-Md"/>
                <a:cs typeface="HelveticaNeueLTPro-Md"/>
              </a:rPr>
              <a:t>n</a:t>
            </a:r>
            <a:r>
              <a:rPr sz="900" spc="-40" dirty="0">
                <a:solidFill>
                  <a:srgbClr val="1C216F"/>
                </a:solidFill>
                <a:latin typeface="HelveticaNeueLTPro-Md"/>
                <a:cs typeface="HelveticaNeueLTPro-Md"/>
              </a:rPr>
              <a:t> </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ncompat</a:t>
            </a:r>
            <a:r>
              <a:rPr sz="900" spc="-15" dirty="0">
                <a:solidFill>
                  <a:srgbClr val="1C216F"/>
                </a:solidFill>
                <a:latin typeface="HelveticaNeueLTPro-Md"/>
                <a:cs typeface="HelveticaNeueLTPro-Md"/>
              </a:rPr>
              <a:t>i</a:t>
            </a:r>
            <a:r>
              <a:rPr sz="900" spc="-10" dirty="0">
                <a:solidFill>
                  <a:srgbClr val="1C216F"/>
                </a:solidFill>
                <a:latin typeface="HelveticaNeueLTPro-Md"/>
                <a:cs typeface="HelveticaNeueLTPro-Md"/>
              </a:rPr>
              <a:t>b</a:t>
            </a:r>
            <a:r>
              <a:rPr sz="900" spc="-15" dirty="0">
                <a:solidFill>
                  <a:srgbClr val="1C216F"/>
                </a:solidFill>
                <a:latin typeface="HelveticaNeueLTPro-Md"/>
                <a:cs typeface="HelveticaNeueLTPro-Md"/>
              </a:rPr>
              <a:t>il</a:t>
            </a:r>
            <a:r>
              <a:rPr sz="900" spc="-10" dirty="0">
                <a:solidFill>
                  <a:srgbClr val="1C216F"/>
                </a:solidFill>
                <a:latin typeface="HelveticaNeueLTPro-Md"/>
                <a:cs typeface="HelveticaNeueLTPro-Md"/>
              </a:rPr>
              <a:t>i</a:t>
            </a:r>
            <a:r>
              <a:rPr sz="900" spc="10" dirty="0">
                <a:solidFill>
                  <a:srgbClr val="1C216F"/>
                </a:solidFill>
                <a:latin typeface="HelveticaNeueLTPro-Md"/>
                <a:cs typeface="HelveticaNeueLTPro-Md"/>
              </a:rPr>
              <a:t>t</a:t>
            </a:r>
            <a:r>
              <a:rPr sz="900" dirty="0">
                <a:solidFill>
                  <a:srgbClr val="1C216F"/>
                </a:solidFill>
                <a:latin typeface="HelveticaNeueLTPro-Md"/>
                <a:cs typeface="HelveticaNeueLTPro-Md"/>
              </a:rPr>
              <a:t>y</a:t>
            </a:r>
            <a:endParaRPr sz="900">
              <a:latin typeface="HelveticaNeueLTPro-Md"/>
              <a:cs typeface="HelveticaNeueLTPro-Md"/>
            </a:endParaRPr>
          </a:p>
        </p:txBody>
      </p:sp>
      <p:sp>
        <p:nvSpPr>
          <p:cNvPr id="56" name="object 56"/>
          <p:cNvSpPr txBox="1"/>
          <p:nvPr/>
        </p:nvSpPr>
        <p:spPr>
          <a:xfrm>
            <a:off x="615950" y="9015804"/>
            <a:ext cx="127508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MATERIALS</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TO</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AVOID</a:t>
            </a:r>
            <a:endParaRPr sz="900">
              <a:latin typeface="Helvetica Neue LT Pro 75"/>
              <a:cs typeface="Helvetica Neue LT Pro 75"/>
            </a:endParaRPr>
          </a:p>
        </p:txBody>
      </p:sp>
      <p:sp>
        <p:nvSpPr>
          <p:cNvPr id="60" name="object 8">
            <a:extLst>
              <a:ext uri="{FF2B5EF4-FFF2-40B4-BE49-F238E27FC236}">
                <a16:creationId xmlns:a16="http://schemas.microsoft.com/office/drawing/2014/main" id="{34003C1D-7375-4022-BD94-5402E9987B65}"/>
              </a:ext>
            </a:extLst>
          </p:cNvPr>
          <p:cNvSpPr txBox="1">
            <a:spLocks noGrp="1"/>
          </p:cNvSpPr>
          <p:nvPr>
            <p:ph type="title" idx="4294967295"/>
          </p:nvPr>
        </p:nvSpPr>
        <p:spPr>
          <a:xfrm>
            <a:off x="444500" y="889000"/>
            <a:ext cx="4127500"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5702300" y="522165"/>
            <a:ext cx="1621790" cy="208279"/>
          </a:xfrm>
          <a:prstGeom prst="rect">
            <a:avLst/>
          </a:prstGeom>
        </p:spPr>
        <p:txBody>
          <a:bodyPr vert="horz" wrap="square" lIns="0" tIns="12700" rIns="0" bIns="0" rtlCol="0">
            <a:spAutoFit/>
          </a:bodyPr>
          <a:lstStyle/>
          <a:p>
            <a:pPr marL="12700">
              <a:lnSpc>
                <a:spcPct val="100000"/>
              </a:lnSpc>
              <a:spcBef>
                <a:spcPts val="100"/>
              </a:spcBef>
            </a:pPr>
            <a:r>
              <a:rPr sz="1200" b="1" spc="-50" dirty="0">
                <a:solidFill>
                  <a:srgbClr val="1C216F"/>
                </a:solidFill>
                <a:latin typeface="Helvetica Neue LT Std 75"/>
                <a:cs typeface="Helvetica Neue LT Std 75"/>
              </a:rPr>
              <a:t>D</a:t>
            </a:r>
            <a:r>
              <a:rPr sz="1200" b="1" spc="-140" dirty="0">
                <a:solidFill>
                  <a:srgbClr val="1C216F"/>
                </a:solidFill>
                <a:latin typeface="Helvetica Neue LT Std 75"/>
                <a:cs typeface="Helvetica Neue LT Std 75"/>
              </a:rPr>
              <a:t>AT</a:t>
            </a:r>
            <a:r>
              <a:rPr sz="1200" b="1" dirty="0">
                <a:solidFill>
                  <a:srgbClr val="1C216F"/>
                </a:solidFill>
                <a:latin typeface="Helvetica Neue LT Std 75"/>
                <a:cs typeface="Helvetica Neue LT Std 75"/>
              </a:rPr>
              <a:t>A</a:t>
            </a:r>
            <a:r>
              <a:rPr sz="1200" b="1" spc="-100" dirty="0">
                <a:solidFill>
                  <a:srgbClr val="1C216F"/>
                </a:solidFill>
                <a:latin typeface="Helvetica Neue LT Std 75"/>
                <a:cs typeface="Helvetica Neue LT Std 75"/>
              </a:rPr>
              <a:t> </a:t>
            </a:r>
            <a:r>
              <a:rPr sz="1200" b="1" spc="-50" dirty="0">
                <a:solidFill>
                  <a:srgbClr val="1C216F"/>
                </a:solidFill>
                <a:latin typeface="Helvetica Neue LT Std 75"/>
                <a:cs typeface="Helvetica Neue LT Std 75"/>
              </a:rPr>
              <a:t>SHEETS</a:t>
            </a:r>
            <a:r>
              <a:rPr sz="1200" b="1" dirty="0">
                <a:solidFill>
                  <a:srgbClr val="1C216F"/>
                </a:solidFill>
                <a:latin typeface="Helvetica Neue LT Std 75"/>
                <a:cs typeface="Helvetica Neue LT Std 75"/>
              </a:rPr>
              <a:t>:</a:t>
            </a:r>
            <a:r>
              <a:rPr sz="1200" b="1" spc="20" dirty="0">
                <a:solidFill>
                  <a:srgbClr val="1C216F"/>
                </a:solidFill>
                <a:latin typeface="Helvetica Neue LT Std 75"/>
                <a:cs typeface="Helvetica Neue LT Std 75"/>
              </a:rPr>
              <a:t> </a:t>
            </a:r>
            <a:r>
              <a:rPr sz="1200" spc="-50" dirty="0">
                <a:solidFill>
                  <a:srgbClr val="17B0E6"/>
                </a:solidFill>
                <a:latin typeface="HelveticaNeueLTStd-Md"/>
                <a:cs typeface="HelveticaNeueLTStd-Md"/>
              </a:rPr>
              <a:t>SAFETY</a:t>
            </a:r>
            <a:endParaRPr sz="1200">
              <a:latin typeface="HelveticaNeueLTStd-Md"/>
              <a:cs typeface="HelveticaNeueLTStd-Md"/>
            </a:endParaRPr>
          </a:p>
        </p:txBody>
      </p:sp>
      <p:grpSp>
        <p:nvGrpSpPr>
          <p:cNvPr id="3" name="object 3"/>
          <p:cNvGrpSpPr/>
          <p:nvPr/>
        </p:nvGrpSpPr>
        <p:grpSpPr>
          <a:xfrm>
            <a:off x="7318184" y="1508086"/>
            <a:ext cx="128270" cy="6530340"/>
            <a:chOff x="7318184" y="1508086"/>
            <a:chExt cx="128270" cy="6530340"/>
          </a:xfrm>
        </p:grpSpPr>
        <p:sp>
          <p:nvSpPr>
            <p:cNvPr id="4" name="object 4"/>
            <p:cNvSpPr/>
            <p:nvPr/>
          </p:nvSpPr>
          <p:spPr>
            <a:xfrm>
              <a:off x="7318184" y="1508086"/>
              <a:ext cx="128270" cy="2654935"/>
            </a:xfrm>
            <a:custGeom>
              <a:avLst/>
              <a:gdLst/>
              <a:ahLst/>
              <a:cxnLst/>
              <a:rect l="l" t="t" r="r" b="b"/>
              <a:pathLst>
                <a:path w="128270" h="2654935">
                  <a:moveTo>
                    <a:pt x="128016" y="0"/>
                  </a:moveTo>
                  <a:lnTo>
                    <a:pt x="0" y="0"/>
                  </a:lnTo>
                  <a:lnTo>
                    <a:pt x="0" y="2654338"/>
                  </a:lnTo>
                  <a:lnTo>
                    <a:pt x="128016" y="2654338"/>
                  </a:lnTo>
                  <a:lnTo>
                    <a:pt x="128016" y="0"/>
                  </a:lnTo>
                  <a:close/>
                </a:path>
              </a:pathLst>
            </a:custGeom>
            <a:solidFill>
              <a:srgbClr val="14B1E7"/>
            </a:solidFill>
          </p:spPr>
          <p:txBody>
            <a:bodyPr wrap="square" lIns="0" tIns="0" rIns="0" bIns="0" rtlCol="0"/>
            <a:lstStyle/>
            <a:p>
              <a:endParaRPr/>
            </a:p>
          </p:txBody>
        </p:sp>
        <p:sp>
          <p:nvSpPr>
            <p:cNvPr id="5" name="object 5"/>
            <p:cNvSpPr/>
            <p:nvPr/>
          </p:nvSpPr>
          <p:spPr>
            <a:xfrm>
              <a:off x="7318184" y="4162412"/>
              <a:ext cx="128270" cy="1275080"/>
            </a:xfrm>
            <a:custGeom>
              <a:avLst/>
              <a:gdLst/>
              <a:ahLst/>
              <a:cxnLst/>
              <a:rect l="l" t="t" r="r" b="b"/>
              <a:pathLst>
                <a:path w="128270" h="1275079">
                  <a:moveTo>
                    <a:pt x="128016" y="0"/>
                  </a:moveTo>
                  <a:lnTo>
                    <a:pt x="0" y="0"/>
                  </a:lnTo>
                  <a:lnTo>
                    <a:pt x="0" y="1274914"/>
                  </a:lnTo>
                  <a:lnTo>
                    <a:pt x="128016" y="1274914"/>
                  </a:lnTo>
                  <a:lnTo>
                    <a:pt x="128016" y="0"/>
                  </a:lnTo>
                  <a:close/>
                </a:path>
              </a:pathLst>
            </a:custGeom>
            <a:solidFill>
              <a:srgbClr val="0B61AD"/>
            </a:solidFill>
          </p:spPr>
          <p:txBody>
            <a:bodyPr wrap="square" lIns="0" tIns="0" rIns="0" bIns="0" rtlCol="0"/>
            <a:lstStyle/>
            <a:p>
              <a:endParaRPr/>
            </a:p>
          </p:txBody>
        </p:sp>
        <p:sp>
          <p:nvSpPr>
            <p:cNvPr id="6" name="object 6"/>
            <p:cNvSpPr/>
            <p:nvPr/>
          </p:nvSpPr>
          <p:spPr>
            <a:xfrm>
              <a:off x="7318184" y="5437327"/>
              <a:ext cx="128270" cy="1301115"/>
            </a:xfrm>
            <a:custGeom>
              <a:avLst/>
              <a:gdLst/>
              <a:ahLst/>
              <a:cxnLst/>
              <a:rect l="l" t="t" r="r" b="b"/>
              <a:pathLst>
                <a:path w="128270" h="1301115">
                  <a:moveTo>
                    <a:pt x="128016" y="0"/>
                  </a:moveTo>
                  <a:lnTo>
                    <a:pt x="0" y="0"/>
                  </a:lnTo>
                  <a:lnTo>
                    <a:pt x="0" y="1300492"/>
                  </a:lnTo>
                  <a:lnTo>
                    <a:pt x="128016" y="1300492"/>
                  </a:lnTo>
                  <a:lnTo>
                    <a:pt x="128016" y="0"/>
                  </a:lnTo>
                  <a:close/>
                </a:path>
              </a:pathLst>
            </a:custGeom>
            <a:solidFill>
              <a:srgbClr val="009ADB"/>
            </a:solidFill>
          </p:spPr>
          <p:txBody>
            <a:bodyPr wrap="square" lIns="0" tIns="0" rIns="0" bIns="0" rtlCol="0"/>
            <a:lstStyle/>
            <a:p>
              <a:endParaRPr/>
            </a:p>
          </p:txBody>
        </p:sp>
        <p:sp>
          <p:nvSpPr>
            <p:cNvPr id="7" name="object 7"/>
            <p:cNvSpPr/>
            <p:nvPr/>
          </p:nvSpPr>
          <p:spPr>
            <a:xfrm>
              <a:off x="7318184" y="6737832"/>
              <a:ext cx="128270" cy="1300480"/>
            </a:xfrm>
            <a:custGeom>
              <a:avLst/>
              <a:gdLst/>
              <a:ahLst/>
              <a:cxnLst/>
              <a:rect l="l" t="t" r="r" b="b"/>
              <a:pathLst>
                <a:path w="128270" h="1300479">
                  <a:moveTo>
                    <a:pt x="128016" y="0"/>
                  </a:moveTo>
                  <a:lnTo>
                    <a:pt x="0" y="0"/>
                  </a:lnTo>
                  <a:lnTo>
                    <a:pt x="0" y="1300479"/>
                  </a:lnTo>
                  <a:lnTo>
                    <a:pt x="128016" y="1300479"/>
                  </a:lnTo>
                  <a:lnTo>
                    <a:pt x="128016" y="0"/>
                  </a:lnTo>
                  <a:close/>
                </a:path>
              </a:pathLst>
            </a:custGeom>
            <a:solidFill>
              <a:srgbClr val="00B3F0"/>
            </a:solidFill>
          </p:spPr>
          <p:txBody>
            <a:bodyPr wrap="square" lIns="0" tIns="0" rIns="0" bIns="0" rtlCol="0"/>
            <a:lstStyle/>
            <a:p>
              <a:endParaRPr/>
            </a:p>
          </p:txBody>
        </p:sp>
      </p:grpSp>
      <p:sp>
        <p:nvSpPr>
          <p:cNvPr id="8" name="object 8"/>
          <p:cNvSpPr txBox="1"/>
          <p:nvPr/>
        </p:nvSpPr>
        <p:spPr>
          <a:xfrm>
            <a:off x="457200" y="1362455"/>
            <a:ext cx="6693534"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45" dirty="0">
                <a:solidFill>
                  <a:srgbClr val="FFFFFF"/>
                </a:solidFill>
                <a:latin typeface="Helvetica Neue LT Pro 75"/>
                <a:cs typeface="Helvetica Neue LT Pro 75"/>
              </a:rPr>
              <a:t>11.</a:t>
            </a:r>
            <a:r>
              <a:rPr sz="1100" b="1" spc="-2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TOXICOLOGICAL</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9" name="object 9"/>
          <p:cNvSpPr txBox="1"/>
          <p:nvPr/>
        </p:nvSpPr>
        <p:spPr>
          <a:xfrm>
            <a:off x="615950" y="1655395"/>
            <a:ext cx="21494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POTENTIAL</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ACUTE</a:t>
            </a:r>
            <a:r>
              <a:rPr sz="900" b="1" spc="-20" dirty="0">
                <a:solidFill>
                  <a:srgbClr val="025FAD"/>
                </a:solidFill>
                <a:latin typeface="Helvetica Neue LT Pro 75"/>
                <a:cs typeface="Helvetica Neue LT Pro 75"/>
              </a:rPr>
              <a:t> </a:t>
            </a:r>
            <a:r>
              <a:rPr sz="900" b="1" dirty="0">
                <a:solidFill>
                  <a:srgbClr val="025FAD"/>
                </a:solidFill>
                <a:latin typeface="Helvetica Neue LT Pro 75"/>
                <a:cs typeface="Helvetica Neue LT Pro 75"/>
              </a:rPr>
              <a:t>HEALTH</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a:latin typeface="Helvetica Neue LT Pro 75"/>
              <a:cs typeface="Helvetica Neue LT Pro 75"/>
            </a:endParaRPr>
          </a:p>
        </p:txBody>
      </p:sp>
      <p:sp>
        <p:nvSpPr>
          <p:cNvPr id="10" name="object 10"/>
          <p:cNvSpPr txBox="1"/>
          <p:nvPr/>
        </p:nvSpPr>
        <p:spPr>
          <a:xfrm>
            <a:off x="615950" y="1833195"/>
            <a:ext cx="732155" cy="543560"/>
          </a:xfrm>
          <a:prstGeom prst="rect">
            <a:avLst/>
          </a:prstGeom>
        </p:spPr>
        <p:txBody>
          <a:bodyPr vert="horz" wrap="square" lIns="0" tIns="25400" rIns="0" bIns="0" rtlCol="0">
            <a:spAutoFit/>
          </a:bodyPr>
          <a:lstStyle/>
          <a:p>
            <a:pPr marL="12700" marR="5080">
              <a:lnSpc>
                <a:spcPts val="1000"/>
              </a:lnSpc>
              <a:spcBef>
                <a:spcPts val="200"/>
              </a:spcBef>
            </a:pPr>
            <a:r>
              <a:rPr sz="900" spc="5" dirty="0">
                <a:solidFill>
                  <a:srgbClr val="1C216F"/>
                </a:solidFill>
                <a:latin typeface="HelveticaNeueLTPro-Md"/>
                <a:cs typeface="HelveticaNeueLTPro-Md"/>
              </a:rPr>
              <a:t>Inhalation: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Ingestion: </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Skin</a:t>
            </a:r>
            <a:r>
              <a:rPr sz="900" spc="-6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 </a:t>
            </a:r>
            <a:r>
              <a:rPr sz="900" spc="-235" dirty="0">
                <a:solidFill>
                  <a:srgbClr val="1C216F"/>
                </a:solidFill>
                <a:latin typeface="HelveticaNeueLTPro-Md"/>
                <a:cs typeface="HelveticaNeueLTPro-Md"/>
              </a:rPr>
              <a:t> </a:t>
            </a:r>
            <a:r>
              <a:rPr sz="900" spc="-5" dirty="0">
                <a:solidFill>
                  <a:srgbClr val="1C216F"/>
                </a:solidFill>
                <a:latin typeface="HelveticaNeueLTPro-Md"/>
                <a:cs typeface="HelveticaNeueLTPro-Md"/>
              </a:rPr>
              <a:t>Eye</a:t>
            </a:r>
            <a:r>
              <a:rPr sz="900" spc="-30" dirty="0">
                <a:solidFill>
                  <a:srgbClr val="1C216F"/>
                </a:solidFill>
                <a:latin typeface="HelveticaNeueLTPro-Md"/>
                <a:cs typeface="HelveticaNeueLTPro-Md"/>
              </a:rPr>
              <a:t> </a:t>
            </a:r>
            <a:r>
              <a:rPr sz="900" spc="5" dirty="0">
                <a:solidFill>
                  <a:srgbClr val="1C216F"/>
                </a:solidFill>
                <a:latin typeface="HelveticaNeueLTPro-Md"/>
                <a:cs typeface="HelveticaNeueLTPro-Md"/>
              </a:rPr>
              <a:t>contact:</a:t>
            </a:r>
            <a:endParaRPr sz="900">
              <a:latin typeface="HelveticaNeueLTPro-Md"/>
              <a:cs typeface="HelveticaNeueLTPro-Md"/>
            </a:endParaRPr>
          </a:p>
        </p:txBody>
      </p:sp>
      <p:sp>
        <p:nvSpPr>
          <p:cNvPr id="11" name="object 11"/>
          <p:cNvSpPr txBox="1"/>
          <p:nvPr/>
        </p:nvSpPr>
        <p:spPr>
          <a:xfrm>
            <a:off x="2425700" y="1828800"/>
            <a:ext cx="3594139" cy="564257"/>
          </a:xfrm>
          <a:prstGeom prst="rect">
            <a:avLst/>
          </a:prstGeom>
        </p:spPr>
        <p:txBody>
          <a:bodyPr vert="horz" wrap="square" lIns="0" tIns="12700" rIns="0" bIns="0" rtlCol="0">
            <a:spAutoFit/>
          </a:bodyPr>
          <a:lstStyle/>
          <a:p>
            <a:pPr marL="12700">
              <a:lnSpc>
                <a:spcPts val="1040"/>
              </a:lnSpc>
              <a:spcBef>
                <a:spcPts val="100"/>
              </a:spcBef>
            </a:pPr>
            <a:r>
              <a:rPr lang="en-US" sz="900" spc="5" dirty="0">
                <a:solidFill>
                  <a:srgbClr val="1C216F"/>
                </a:solidFill>
                <a:latin typeface="HelveticaNeueLTPro-Md"/>
                <a:cs typeface="HelveticaNeueLTPro-Md"/>
              </a:rPr>
              <a:t>No known significant effects or critical hazards.</a:t>
            </a:r>
            <a:r>
              <a:rPr sz="900" spc="5" dirty="0">
                <a:solidFill>
                  <a:srgbClr val="1C216F"/>
                </a:solidFill>
                <a:latin typeface="HelveticaNeueLTPro-Md"/>
                <a:cs typeface="HelveticaNeueLTPro-Md"/>
              </a:rPr>
              <a:t>.</a:t>
            </a:r>
            <a:endParaRPr sz="900" dirty="0">
              <a:latin typeface="HelveticaNeueLTPro-Md"/>
              <a:cs typeface="HelveticaNeueLTPro-Md"/>
            </a:endParaRPr>
          </a:p>
          <a:p>
            <a:pPr marL="12700" marR="5080" indent="-635">
              <a:lnSpc>
                <a:spcPts val="1000"/>
              </a:lnSpc>
              <a:spcBef>
                <a:spcPts val="60"/>
              </a:spcBef>
            </a:pPr>
            <a:r>
              <a:rPr lang="en-US" sz="900" spc="5" dirty="0">
                <a:solidFill>
                  <a:srgbClr val="1C216F"/>
                </a:solidFill>
                <a:latin typeface="HelveticaNeueLTPro-Md"/>
                <a:cs typeface="HelveticaNeueLTPro-Md"/>
              </a:rPr>
              <a:t>No known significant effects or critical hazards.</a:t>
            </a:r>
          </a:p>
          <a:p>
            <a:pPr marL="12700" marR="5080" indent="-635">
              <a:lnSpc>
                <a:spcPts val="1000"/>
              </a:lnSpc>
              <a:spcBef>
                <a:spcPts val="60"/>
              </a:spcBef>
            </a:pPr>
            <a:r>
              <a:rPr lang="en-US" sz="900" spc="5" dirty="0">
                <a:solidFill>
                  <a:srgbClr val="1C216F"/>
                </a:solidFill>
                <a:latin typeface="HelveticaNeueLTPro-Md"/>
                <a:cs typeface="HelveticaNeueLTPro-Md"/>
              </a:rPr>
              <a:t>May cause skin irritation. May cause sensitization by skin contact.. </a:t>
            </a:r>
          </a:p>
          <a:p>
            <a:pPr marL="12700" marR="5080" indent="-635">
              <a:lnSpc>
                <a:spcPts val="1000"/>
              </a:lnSpc>
              <a:spcBef>
                <a:spcPts val="60"/>
              </a:spcBef>
            </a:pPr>
            <a:r>
              <a:rPr lang="en-US" sz="900" spc="5" dirty="0">
                <a:solidFill>
                  <a:srgbClr val="1C216F"/>
                </a:solidFill>
                <a:latin typeface="HelveticaNeueLTPro-Md"/>
                <a:cs typeface="HelveticaNeueLTPro-Md"/>
              </a:rPr>
              <a:t>May cause eye irritation.</a:t>
            </a:r>
          </a:p>
        </p:txBody>
      </p:sp>
      <p:sp>
        <p:nvSpPr>
          <p:cNvPr id="18" name="object 18"/>
          <p:cNvSpPr/>
          <p:nvPr/>
        </p:nvSpPr>
        <p:spPr>
          <a:xfrm>
            <a:off x="457200" y="2497748"/>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20" name="object 20"/>
          <p:cNvSpPr txBox="1"/>
          <p:nvPr/>
        </p:nvSpPr>
        <p:spPr>
          <a:xfrm>
            <a:off x="615950" y="2608908"/>
            <a:ext cx="1694180" cy="162560"/>
          </a:xfrm>
          <a:prstGeom prst="rect">
            <a:avLst/>
          </a:prstGeom>
        </p:spPr>
        <p:txBody>
          <a:bodyPr vert="horz" wrap="square" lIns="0" tIns="12700" rIns="0" bIns="0" rtlCol="0">
            <a:spAutoFit/>
          </a:bodyPr>
          <a:lstStyle/>
          <a:p>
            <a:pPr marL="12700">
              <a:lnSpc>
                <a:spcPct val="100000"/>
              </a:lnSpc>
              <a:spcBef>
                <a:spcPts val="100"/>
              </a:spcBef>
            </a:pPr>
            <a:r>
              <a:rPr sz="900" b="1" spc="-15" dirty="0">
                <a:solidFill>
                  <a:srgbClr val="025FAD"/>
                </a:solidFill>
                <a:latin typeface="Helvetica Neue LT Pro 75"/>
                <a:cs typeface="Helvetica Neue LT Pro 75"/>
              </a:rPr>
              <a:t>PRODUCT/INGREDIENT</a:t>
            </a:r>
            <a:r>
              <a:rPr sz="900" b="1" spc="-4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NAME</a:t>
            </a:r>
            <a:endParaRPr sz="900">
              <a:latin typeface="Helvetica Neue LT Pro 75"/>
              <a:cs typeface="Helvetica Neue LT Pro 75"/>
            </a:endParaRPr>
          </a:p>
        </p:txBody>
      </p:sp>
      <p:sp>
        <p:nvSpPr>
          <p:cNvPr id="21" name="object 21"/>
          <p:cNvSpPr txBox="1"/>
          <p:nvPr/>
        </p:nvSpPr>
        <p:spPr>
          <a:xfrm>
            <a:off x="2425700" y="2608908"/>
            <a:ext cx="46545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RESU</a:t>
            </a:r>
            <a:r>
              <a:rPr sz="900" b="1" spc="-85" dirty="0">
                <a:solidFill>
                  <a:srgbClr val="025FAD"/>
                </a:solidFill>
                <a:latin typeface="Helvetica Neue LT Pro 75"/>
                <a:cs typeface="Helvetica Neue LT Pro 75"/>
              </a:rPr>
              <a:t>L</a:t>
            </a:r>
            <a:r>
              <a:rPr sz="900" b="1" spc="-15" dirty="0">
                <a:solidFill>
                  <a:srgbClr val="025FAD"/>
                </a:solidFill>
                <a:latin typeface="Helvetica Neue LT Pro 75"/>
                <a:cs typeface="Helvetica Neue LT Pro 75"/>
              </a:rPr>
              <a:t>T</a:t>
            </a:r>
            <a:endParaRPr sz="900">
              <a:latin typeface="Helvetica Neue LT Pro 75"/>
              <a:cs typeface="Helvetica Neue LT Pro 75"/>
            </a:endParaRPr>
          </a:p>
        </p:txBody>
      </p:sp>
      <p:sp>
        <p:nvSpPr>
          <p:cNvPr id="22" name="object 22"/>
          <p:cNvSpPr txBox="1"/>
          <p:nvPr/>
        </p:nvSpPr>
        <p:spPr>
          <a:xfrm>
            <a:off x="3810004" y="2608908"/>
            <a:ext cx="985519"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SPECIES</a:t>
            </a:r>
            <a:r>
              <a:rPr sz="900" b="1" spc="26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SCORE</a:t>
            </a:r>
            <a:endParaRPr sz="900">
              <a:latin typeface="Helvetica Neue LT Pro 75"/>
              <a:cs typeface="Helvetica Neue LT Pro 75"/>
            </a:endParaRPr>
          </a:p>
        </p:txBody>
      </p:sp>
      <p:sp>
        <p:nvSpPr>
          <p:cNvPr id="23" name="object 23"/>
          <p:cNvSpPr txBox="1"/>
          <p:nvPr/>
        </p:nvSpPr>
        <p:spPr>
          <a:xfrm>
            <a:off x="4889558" y="2608908"/>
            <a:ext cx="654685"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X</a:t>
            </a:r>
            <a:r>
              <a:rPr sz="900" b="1" spc="-10" dirty="0">
                <a:solidFill>
                  <a:srgbClr val="025FAD"/>
                </a:solidFill>
                <a:latin typeface="Helvetica Neue LT Pro 75"/>
                <a:cs typeface="Helvetica Neue LT Pro 75"/>
              </a:rPr>
              <a:t>POSURE</a:t>
            </a:r>
            <a:endParaRPr sz="900">
              <a:latin typeface="Helvetica Neue LT Pro 75"/>
              <a:cs typeface="Helvetica Neue LT Pro 75"/>
            </a:endParaRPr>
          </a:p>
        </p:txBody>
      </p:sp>
      <p:sp>
        <p:nvSpPr>
          <p:cNvPr id="24" name="object 24"/>
          <p:cNvSpPr txBox="1"/>
          <p:nvPr/>
        </p:nvSpPr>
        <p:spPr>
          <a:xfrm>
            <a:off x="6098302" y="2608908"/>
            <a:ext cx="806450" cy="162560"/>
          </a:xfrm>
          <a:prstGeom prst="rect">
            <a:avLst/>
          </a:prstGeom>
        </p:spPr>
        <p:txBody>
          <a:bodyPr vert="horz" wrap="square" lIns="0" tIns="12700" rIns="0" bIns="0" rtlCol="0">
            <a:spAutoFit/>
          </a:bodyPr>
          <a:lstStyle/>
          <a:p>
            <a:pPr marL="12700">
              <a:lnSpc>
                <a:spcPct val="100000"/>
              </a:lnSpc>
              <a:spcBef>
                <a:spcPts val="100"/>
              </a:spcBef>
            </a:pPr>
            <a:r>
              <a:rPr sz="900" b="1" spc="-40" dirty="0">
                <a:solidFill>
                  <a:srgbClr val="025FAD"/>
                </a:solidFill>
                <a:latin typeface="Helvetica Neue LT Pro 75"/>
                <a:cs typeface="Helvetica Neue LT Pro 75"/>
              </a:rPr>
              <a:t>OBSERVATION</a:t>
            </a:r>
            <a:endParaRPr sz="900">
              <a:latin typeface="Helvetica Neue LT Pro 75"/>
              <a:cs typeface="Helvetica Neue LT Pro 75"/>
            </a:endParaRPr>
          </a:p>
        </p:txBody>
      </p:sp>
      <p:sp>
        <p:nvSpPr>
          <p:cNvPr id="25" name="object 25"/>
          <p:cNvSpPr txBox="1"/>
          <p:nvPr/>
        </p:nvSpPr>
        <p:spPr>
          <a:xfrm>
            <a:off x="651061" y="4342405"/>
            <a:ext cx="895599"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octhilinone (ISO)</a:t>
            </a:r>
            <a:endParaRPr sz="900" dirty="0">
              <a:latin typeface="HelveticaNeueLTPro-Md"/>
              <a:cs typeface="HelveticaNeueLTPro-Md"/>
            </a:endParaRPr>
          </a:p>
        </p:txBody>
      </p:sp>
      <p:sp>
        <p:nvSpPr>
          <p:cNvPr id="26" name="object 26"/>
          <p:cNvSpPr txBox="1"/>
          <p:nvPr/>
        </p:nvSpPr>
        <p:spPr>
          <a:xfrm>
            <a:off x="2460773" y="4342405"/>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dirty="0">
                <a:solidFill>
                  <a:srgbClr val="1C216F"/>
                </a:solidFill>
                <a:latin typeface="HelveticaNeueLTPro-Md"/>
                <a:cs typeface="HelveticaNeueLTPro-Md"/>
              </a:rPr>
              <a:t>Eyes - Severe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27" name="object 27"/>
          <p:cNvSpPr txBox="1"/>
          <p:nvPr/>
        </p:nvSpPr>
        <p:spPr>
          <a:xfrm>
            <a:off x="3845061" y="4342405"/>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sz="900" spc="10" dirty="0">
                <a:solidFill>
                  <a:srgbClr val="1C216F"/>
                </a:solidFill>
                <a:latin typeface="HelveticaNeueLTPro-Md"/>
                <a:cs typeface="HelveticaNeueLTPro-Md"/>
              </a:rPr>
              <a:t>Rabb</a:t>
            </a:r>
            <a:r>
              <a:rPr sz="900" spc="5" dirty="0">
                <a:solidFill>
                  <a:srgbClr val="1C216F"/>
                </a:solidFill>
                <a:latin typeface="HelveticaNeueLTPro-Md"/>
                <a:cs typeface="HelveticaNeueLTPro-Md"/>
              </a:rPr>
              <a:t>i</a:t>
            </a:r>
            <a:r>
              <a:rPr sz="900" dirty="0">
                <a:solidFill>
                  <a:srgbClr val="1C216F"/>
                </a:solidFill>
                <a:latin typeface="HelveticaNeueLTPro-Md"/>
                <a:cs typeface="HelveticaNeueLTPro-Md"/>
              </a:rPr>
              <a:t>t	-</a:t>
            </a:r>
            <a:endParaRPr sz="900" dirty="0">
              <a:latin typeface="HelveticaNeueLTPro-Md"/>
              <a:cs typeface="HelveticaNeueLTPro-Md"/>
            </a:endParaRPr>
          </a:p>
        </p:txBody>
      </p:sp>
      <p:sp>
        <p:nvSpPr>
          <p:cNvPr id="28" name="object 28"/>
          <p:cNvSpPr txBox="1"/>
          <p:nvPr/>
        </p:nvSpPr>
        <p:spPr>
          <a:xfrm>
            <a:off x="4924624" y="4342405"/>
            <a:ext cx="1301115" cy="151323"/>
          </a:xfrm>
          <a:prstGeom prst="rect">
            <a:avLst/>
          </a:prstGeom>
        </p:spPr>
        <p:txBody>
          <a:bodyPr vert="horz" wrap="square" lIns="0" tIns="12700" rIns="0" bIns="0" rtlCol="0">
            <a:spAutoFit/>
          </a:bodyPr>
          <a:lstStyle/>
          <a:p>
            <a:pPr marL="12700">
              <a:lnSpc>
                <a:spcPct val="100000"/>
              </a:lnSpc>
              <a:spcBef>
                <a:spcPts val="100"/>
              </a:spcBef>
            </a:pPr>
            <a:r>
              <a:rPr lang="en-US" sz="900" spc="-5" dirty="0">
                <a:solidFill>
                  <a:srgbClr val="1C216F"/>
                </a:solidFill>
                <a:latin typeface="HelveticaNeueLTPro-Md"/>
                <a:cs typeface="HelveticaNeueLTPro-Md"/>
              </a:rPr>
              <a:t>100 milligrams</a:t>
            </a:r>
            <a:endParaRPr sz="900" dirty="0">
              <a:latin typeface="HelveticaNeueLTPro-Md"/>
              <a:cs typeface="HelveticaNeueLTPro-Md"/>
            </a:endParaRPr>
          </a:p>
        </p:txBody>
      </p:sp>
      <p:sp>
        <p:nvSpPr>
          <p:cNvPr id="29" name="object 29"/>
          <p:cNvSpPr txBox="1"/>
          <p:nvPr/>
        </p:nvSpPr>
        <p:spPr>
          <a:xfrm>
            <a:off x="6515337" y="4342405"/>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46" name="object 46"/>
          <p:cNvSpPr/>
          <p:nvPr/>
        </p:nvSpPr>
        <p:spPr>
          <a:xfrm>
            <a:off x="316866" y="3608236"/>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48" name="object 48"/>
          <p:cNvSpPr txBox="1">
            <a:spLocks noGrp="1"/>
          </p:cNvSpPr>
          <p:nvPr>
            <p:ph type="sldNum" sz="quarter" idx="7"/>
          </p:nvPr>
        </p:nvSpPr>
        <p:spPr>
          <a:prstGeom prst="rect">
            <a:avLst/>
          </a:prstGeom>
        </p:spPr>
        <p:txBody>
          <a:bodyPr vert="horz" wrap="square" lIns="0" tIns="9525" rIns="0" bIns="0" rtlCol="0">
            <a:spAutoFit/>
          </a:bodyPr>
          <a:lstStyle/>
          <a:p>
            <a:pPr marL="38100">
              <a:lnSpc>
                <a:spcPct val="100000"/>
              </a:lnSpc>
              <a:spcBef>
                <a:spcPts val="75"/>
              </a:spcBef>
            </a:pPr>
            <a:fld id="{81D60167-4931-47E6-BA6A-407CBD079E47}" type="slidenum">
              <a:rPr dirty="0"/>
              <a:t>8</a:t>
            </a:fld>
            <a:endParaRPr dirty="0"/>
          </a:p>
        </p:txBody>
      </p:sp>
      <p:sp>
        <p:nvSpPr>
          <p:cNvPr id="49" name="object 25">
            <a:extLst>
              <a:ext uri="{FF2B5EF4-FFF2-40B4-BE49-F238E27FC236}">
                <a16:creationId xmlns:a16="http://schemas.microsoft.com/office/drawing/2014/main" id="{3FEB98FD-4F93-4488-8894-02365976FA73}"/>
              </a:ext>
            </a:extLst>
          </p:cNvPr>
          <p:cNvSpPr txBox="1"/>
          <p:nvPr/>
        </p:nvSpPr>
        <p:spPr>
          <a:xfrm>
            <a:off x="671473" y="3793841"/>
            <a:ext cx="1183720"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titanium dioxide</a:t>
            </a:r>
            <a:endParaRPr sz="900" dirty="0">
              <a:latin typeface="HelveticaNeueLTPro-Md"/>
              <a:cs typeface="HelveticaNeueLTPro-Md"/>
            </a:endParaRPr>
          </a:p>
        </p:txBody>
      </p:sp>
      <p:sp>
        <p:nvSpPr>
          <p:cNvPr id="50" name="object 26">
            <a:extLst>
              <a:ext uri="{FF2B5EF4-FFF2-40B4-BE49-F238E27FC236}">
                <a16:creationId xmlns:a16="http://schemas.microsoft.com/office/drawing/2014/main" id="{8FD2C35A-5FCE-4DF0-B0AD-C8A0B00E67C3}"/>
              </a:ext>
            </a:extLst>
          </p:cNvPr>
          <p:cNvSpPr txBox="1"/>
          <p:nvPr/>
        </p:nvSpPr>
        <p:spPr>
          <a:xfrm>
            <a:off x="2481184" y="3793841"/>
            <a:ext cx="1269365" cy="151323"/>
          </a:xfrm>
          <a:prstGeom prst="rect">
            <a:avLst/>
          </a:prstGeom>
        </p:spPr>
        <p:txBody>
          <a:bodyPr vert="horz" wrap="square" lIns="0" tIns="12700" rIns="0" bIns="0" rtlCol="0">
            <a:spAutoFit/>
          </a:bodyPr>
          <a:lstStyle/>
          <a:p>
            <a:pPr marL="12700" marR="132080">
              <a:lnSpc>
                <a:spcPct val="100000"/>
              </a:lnSpc>
              <a:spcBef>
                <a:spcPts val="100"/>
              </a:spcBef>
            </a:pPr>
            <a:r>
              <a:rPr lang="en-TT" sz="900" spc="5" dirty="0">
                <a:solidFill>
                  <a:srgbClr val="1C216F"/>
                </a:solidFill>
                <a:latin typeface="HelveticaNeueLTPro-Md"/>
                <a:cs typeface="HelveticaNeueLTPro-Md"/>
              </a:rPr>
              <a:t>Skin</a:t>
            </a:r>
            <a:r>
              <a:rPr lang="en-TT" sz="900" spc="-15" dirty="0">
                <a:solidFill>
                  <a:srgbClr val="1C216F"/>
                </a:solidFill>
                <a:latin typeface="HelveticaNeueLTPro-Md"/>
                <a:cs typeface="HelveticaNeueLTPro-Md"/>
              </a:rPr>
              <a:t> </a:t>
            </a:r>
            <a:r>
              <a:rPr lang="en-TT" sz="900" dirty="0">
                <a:solidFill>
                  <a:srgbClr val="1C216F"/>
                </a:solidFill>
                <a:latin typeface="HelveticaNeueLTPro-Md"/>
                <a:cs typeface="HelveticaNeueLTPro-Md"/>
              </a:rPr>
              <a:t>-</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Mild</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51" name="object 27">
            <a:extLst>
              <a:ext uri="{FF2B5EF4-FFF2-40B4-BE49-F238E27FC236}">
                <a16:creationId xmlns:a16="http://schemas.microsoft.com/office/drawing/2014/main" id="{AB8CA6DC-DBB7-4C33-8D5F-C1ADDB293ECE}"/>
              </a:ext>
            </a:extLst>
          </p:cNvPr>
          <p:cNvSpPr txBox="1"/>
          <p:nvPr/>
        </p:nvSpPr>
        <p:spPr>
          <a:xfrm>
            <a:off x="3865472" y="3793841"/>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52" name="object 28">
            <a:extLst>
              <a:ext uri="{FF2B5EF4-FFF2-40B4-BE49-F238E27FC236}">
                <a16:creationId xmlns:a16="http://schemas.microsoft.com/office/drawing/2014/main" id="{748F5974-5B0B-4202-8DE3-DD8A13191F8C}"/>
              </a:ext>
            </a:extLst>
          </p:cNvPr>
          <p:cNvSpPr txBox="1"/>
          <p:nvPr/>
        </p:nvSpPr>
        <p:spPr>
          <a:xfrm>
            <a:off x="4945035" y="3793841"/>
            <a:ext cx="1555600" cy="302647"/>
          </a:xfrm>
          <a:prstGeom prst="rect">
            <a:avLst/>
          </a:prstGeom>
        </p:spPr>
        <p:txBody>
          <a:bodyPr vert="horz" wrap="square" lIns="0" tIns="12700" rIns="0" bIns="0" rtlCol="0">
            <a:spAutoFit/>
          </a:bodyPr>
          <a:lstStyle/>
          <a:p>
            <a:pPr marL="12700">
              <a:lnSpc>
                <a:spcPct val="100000"/>
              </a:lnSpc>
              <a:spcBef>
                <a:spcPts val="100"/>
              </a:spcBef>
            </a:pPr>
            <a:r>
              <a:rPr lang="en-TT" sz="900" spc="-5" dirty="0">
                <a:solidFill>
                  <a:srgbClr val="1C216F"/>
                </a:solidFill>
                <a:latin typeface="HelveticaNeueLTPro-Md"/>
                <a:cs typeface="HelveticaNeueLTPro-Md"/>
              </a:rPr>
              <a:t>72</a:t>
            </a:r>
            <a:r>
              <a:rPr lang="en-TT" sz="900" spc="-1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hours</a:t>
            </a:r>
            <a:r>
              <a:rPr lang="en-TT" sz="900" spc="-15" dirty="0">
                <a:solidFill>
                  <a:srgbClr val="1C216F"/>
                </a:solidFill>
                <a:latin typeface="HelveticaNeueLTPro-Md"/>
                <a:cs typeface="HelveticaNeueLTPro-Md"/>
              </a:rPr>
              <a:t> </a:t>
            </a:r>
            <a:r>
              <a:rPr lang="en-TT" sz="900" spc="10" dirty="0">
                <a:solidFill>
                  <a:srgbClr val="1C216F"/>
                </a:solidFill>
                <a:latin typeface="HelveticaNeueLTPro-Md"/>
                <a:cs typeface="HelveticaNeueLTPro-Md"/>
              </a:rPr>
              <a:t>300</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micrograms </a:t>
            </a:r>
          </a:p>
          <a:p>
            <a:pPr marL="12700">
              <a:lnSpc>
                <a:spcPct val="100000"/>
              </a:lnSpc>
              <a:spcBef>
                <a:spcPts val="100"/>
              </a:spcBef>
            </a:pPr>
            <a:r>
              <a:rPr lang="en-TT" sz="900" spc="5" dirty="0">
                <a:solidFill>
                  <a:srgbClr val="1C216F"/>
                </a:solidFill>
                <a:latin typeface="HelveticaNeueLTPro-Md"/>
                <a:cs typeface="HelveticaNeueLTPro-Md"/>
              </a:rPr>
              <a:t>Intermittent</a:t>
            </a:r>
            <a:endParaRPr sz="900" dirty="0">
              <a:latin typeface="HelveticaNeueLTPro-Md"/>
              <a:cs typeface="HelveticaNeueLTPro-Md"/>
            </a:endParaRPr>
          </a:p>
        </p:txBody>
      </p:sp>
      <p:sp>
        <p:nvSpPr>
          <p:cNvPr id="53" name="object 29">
            <a:extLst>
              <a:ext uri="{FF2B5EF4-FFF2-40B4-BE49-F238E27FC236}">
                <a16:creationId xmlns:a16="http://schemas.microsoft.com/office/drawing/2014/main" id="{0ED72BD6-6A59-4B53-B292-61EF8374DA7C}"/>
              </a:ext>
            </a:extLst>
          </p:cNvPr>
          <p:cNvSpPr txBox="1"/>
          <p:nvPr/>
        </p:nvSpPr>
        <p:spPr>
          <a:xfrm>
            <a:off x="6535748" y="3793841"/>
            <a:ext cx="123834"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44" name="object 25">
            <a:extLst>
              <a:ext uri="{FF2B5EF4-FFF2-40B4-BE49-F238E27FC236}">
                <a16:creationId xmlns:a16="http://schemas.microsoft.com/office/drawing/2014/main" id="{E4B90698-5371-4937-AEC3-0035AF4842C0}"/>
              </a:ext>
            </a:extLst>
          </p:cNvPr>
          <p:cNvSpPr txBox="1"/>
          <p:nvPr/>
        </p:nvSpPr>
        <p:spPr>
          <a:xfrm>
            <a:off x="645080" y="2842099"/>
            <a:ext cx="1183720" cy="151323"/>
          </a:xfrm>
          <a:prstGeom prst="rect">
            <a:avLst/>
          </a:prstGeom>
        </p:spPr>
        <p:txBody>
          <a:bodyPr vert="horz" wrap="square" lIns="0" tIns="12700" rIns="0" bIns="0" rtlCol="0">
            <a:spAutoFit/>
          </a:bodyPr>
          <a:lstStyle/>
          <a:p>
            <a:pPr marL="12700">
              <a:lnSpc>
                <a:spcPct val="100000"/>
              </a:lnSpc>
              <a:spcBef>
                <a:spcPts val="100"/>
              </a:spcBef>
            </a:pPr>
            <a:r>
              <a:rPr lang="en-TT" sz="900" spc="-25" dirty="0">
                <a:solidFill>
                  <a:srgbClr val="1C216F"/>
                </a:solidFill>
                <a:latin typeface="HelveticaNeueLTPro-Md"/>
                <a:cs typeface="HelveticaNeueLTPro-Md"/>
              </a:rPr>
              <a:t>n-butyl acrylate</a:t>
            </a:r>
            <a:endParaRPr sz="900" dirty="0">
              <a:latin typeface="HelveticaNeueLTPro-Md"/>
              <a:cs typeface="HelveticaNeueLTPro-Md"/>
            </a:endParaRPr>
          </a:p>
        </p:txBody>
      </p:sp>
      <p:sp>
        <p:nvSpPr>
          <p:cNvPr id="45" name="object 26">
            <a:extLst>
              <a:ext uri="{FF2B5EF4-FFF2-40B4-BE49-F238E27FC236}">
                <a16:creationId xmlns:a16="http://schemas.microsoft.com/office/drawing/2014/main" id="{B56CBF8E-D1E2-47A3-9E8F-F189B1ED6045}"/>
              </a:ext>
            </a:extLst>
          </p:cNvPr>
          <p:cNvSpPr txBox="1"/>
          <p:nvPr/>
        </p:nvSpPr>
        <p:spPr>
          <a:xfrm>
            <a:off x="2454791" y="2842099"/>
            <a:ext cx="1269365" cy="605294"/>
          </a:xfrm>
          <a:prstGeom prst="rect">
            <a:avLst/>
          </a:prstGeom>
        </p:spPr>
        <p:txBody>
          <a:bodyPr vert="horz" wrap="square" lIns="0" tIns="12700" rIns="0" bIns="0" rtlCol="0">
            <a:spAutoFit/>
          </a:bodyPr>
          <a:lstStyle/>
          <a:p>
            <a:pPr marL="12700" marR="132080">
              <a:lnSpc>
                <a:spcPct val="100000"/>
              </a:lnSpc>
              <a:spcBef>
                <a:spcPts val="100"/>
              </a:spcBef>
            </a:pPr>
            <a:r>
              <a:rPr lang="en-TT" sz="900" dirty="0">
                <a:solidFill>
                  <a:srgbClr val="1C216F"/>
                </a:solidFill>
                <a:latin typeface="HelveticaNeueLTPro-Md"/>
                <a:cs typeface="HelveticaNeueLTPro-Md"/>
              </a:rPr>
              <a:t>Eyes - </a:t>
            </a:r>
            <a:r>
              <a:rPr lang="en-TT" sz="900" spc="5" dirty="0">
                <a:solidFill>
                  <a:srgbClr val="1C216F"/>
                </a:solidFill>
                <a:latin typeface="HelveticaNeueLTPro-Md"/>
                <a:cs typeface="HelveticaNeueLTPro-Md"/>
              </a:rPr>
              <a:t>Mild irritant </a:t>
            </a:r>
          </a:p>
          <a:p>
            <a:pPr marL="12700" marR="132080">
              <a:lnSpc>
                <a:spcPct val="100000"/>
              </a:lnSpc>
              <a:spcBef>
                <a:spcPts val="100"/>
              </a:spcBef>
            </a:pPr>
            <a:r>
              <a:rPr lang="en-TT" sz="900" dirty="0">
                <a:solidFill>
                  <a:srgbClr val="1C216F"/>
                </a:solidFill>
                <a:latin typeface="HelveticaNeueLTPro-Md"/>
                <a:cs typeface="HelveticaNeueLTPro-Md"/>
              </a:rPr>
              <a:t>Eyes - </a:t>
            </a:r>
            <a:r>
              <a:rPr lang="en-TT" sz="900" spc="5" dirty="0">
                <a:solidFill>
                  <a:srgbClr val="1C216F"/>
                </a:solidFill>
                <a:latin typeface="HelveticaNeueLTPro-Md"/>
                <a:cs typeface="HelveticaNeueLTPro-Md"/>
              </a:rPr>
              <a:t>Mild irritant</a:t>
            </a:r>
          </a:p>
          <a:p>
            <a:pPr marL="12700" marR="132080">
              <a:lnSpc>
                <a:spcPct val="100000"/>
              </a:lnSpc>
              <a:spcBef>
                <a:spcPts val="100"/>
              </a:spcBef>
            </a:pPr>
            <a:r>
              <a:rPr lang="en-TT" sz="900" spc="5" dirty="0">
                <a:solidFill>
                  <a:srgbClr val="1C216F"/>
                </a:solidFill>
                <a:latin typeface="HelveticaNeueLTPro-Md"/>
                <a:cs typeface="HelveticaNeueLTPro-Md"/>
              </a:rPr>
              <a:t>Skin</a:t>
            </a:r>
            <a:r>
              <a:rPr lang="en-TT" sz="900" spc="-15" dirty="0">
                <a:solidFill>
                  <a:srgbClr val="1C216F"/>
                </a:solidFill>
                <a:latin typeface="HelveticaNeueLTPro-Md"/>
                <a:cs typeface="HelveticaNeueLTPro-Md"/>
              </a:rPr>
              <a:t> </a:t>
            </a:r>
            <a:r>
              <a:rPr lang="en-TT" sz="900" dirty="0">
                <a:solidFill>
                  <a:srgbClr val="1C216F"/>
                </a:solidFill>
                <a:latin typeface="HelveticaNeueLTPro-Md"/>
                <a:cs typeface="HelveticaNeueLTPro-Md"/>
              </a:rPr>
              <a:t>-</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Mild</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irritant</a:t>
            </a:r>
          </a:p>
          <a:p>
            <a:pPr marL="12700" marR="132080">
              <a:spcBef>
                <a:spcPts val="100"/>
              </a:spcBef>
            </a:pPr>
            <a:r>
              <a:rPr lang="en-TT" sz="900" spc="5" dirty="0">
                <a:solidFill>
                  <a:srgbClr val="1C216F"/>
                </a:solidFill>
                <a:latin typeface="HelveticaNeueLTPro-Md"/>
                <a:cs typeface="HelveticaNeueLTPro-Md"/>
              </a:rPr>
              <a:t>Skin</a:t>
            </a:r>
            <a:r>
              <a:rPr lang="en-TT" sz="900" spc="-15" dirty="0">
                <a:solidFill>
                  <a:srgbClr val="1C216F"/>
                </a:solidFill>
                <a:latin typeface="HelveticaNeueLTPro-Md"/>
                <a:cs typeface="HelveticaNeueLTPro-Md"/>
              </a:rPr>
              <a:t> </a:t>
            </a:r>
            <a:r>
              <a:rPr lang="en-TT" sz="900" dirty="0">
                <a:solidFill>
                  <a:srgbClr val="1C216F"/>
                </a:solidFill>
                <a:latin typeface="HelveticaNeueLTPro-Md"/>
                <a:cs typeface="HelveticaNeueLTPro-Md"/>
              </a:rPr>
              <a:t>-</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Mild</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irritant</a:t>
            </a:r>
            <a:endParaRPr lang="en-TT" sz="900" dirty="0">
              <a:latin typeface="HelveticaNeueLTPro-Md"/>
              <a:cs typeface="HelveticaNeueLTPro-Md"/>
            </a:endParaRPr>
          </a:p>
        </p:txBody>
      </p:sp>
      <p:sp>
        <p:nvSpPr>
          <p:cNvPr id="61" name="object 27">
            <a:extLst>
              <a:ext uri="{FF2B5EF4-FFF2-40B4-BE49-F238E27FC236}">
                <a16:creationId xmlns:a16="http://schemas.microsoft.com/office/drawing/2014/main" id="{68F60F99-9978-44DD-8EC9-969CC083C918}"/>
              </a:ext>
            </a:extLst>
          </p:cNvPr>
          <p:cNvSpPr txBox="1"/>
          <p:nvPr/>
        </p:nvSpPr>
        <p:spPr>
          <a:xfrm>
            <a:off x="3839079" y="2842099"/>
            <a:ext cx="629285" cy="592470"/>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TT" sz="900" spc="10" dirty="0">
                <a:solidFill>
                  <a:srgbClr val="1C216F"/>
                </a:solidFill>
                <a:latin typeface="HelveticaNeueLTPro-Md"/>
                <a:cs typeface="HelveticaNeueLTPro-Md"/>
              </a:rPr>
              <a:t>Rabb</a:t>
            </a:r>
            <a:r>
              <a:rPr lang="en-TT" sz="900" spc="5" dirty="0">
                <a:solidFill>
                  <a:srgbClr val="1C216F"/>
                </a:solidFill>
                <a:latin typeface="HelveticaNeueLTPro-Md"/>
                <a:cs typeface="HelveticaNeueLTPro-Md"/>
              </a:rPr>
              <a:t>i</a:t>
            </a:r>
            <a:r>
              <a:rPr lang="en-TT" sz="900" dirty="0">
                <a:solidFill>
                  <a:srgbClr val="1C216F"/>
                </a:solidFill>
                <a:latin typeface="HelveticaNeueLTPro-Md"/>
                <a:cs typeface="HelveticaNeueLTPro-Md"/>
              </a:rPr>
              <a:t>t	-</a:t>
            </a:r>
            <a:endParaRPr lang="en-TT" sz="900" dirty="0">
              <a:latin typeface="HelveticaNeueLTPro-Md"/>
              <a:cs typeface="HelveticaNeueLTPro-Md"/>
            </a:endParaRPr>
          </a:p>
          <a:p>
            <a:pPr marL="12700">
              <a:lnSpc>
                <a:spcPct val="100000"/>
              </a:lnSpc>
              <a:spcBef>
                <a:spcPts val="100"/>
              </a:spcBef>
              <a:tabLst>
                <a:tab pos="570865" algn="l"/>
              </a:tabLst>
            </a:pPr>
            <a:r>
              <a:rPr lang="en-TT" sz="900" spc="10" dirty="0">
                <a:solidFill>
                  <a:srgbClr val="1C216F"/>
                </a:solidFill>
                <a:latin typeface="HelveticaNeueLTPro-Md"/>
                <a:cs typeface="HelveticaNeueLTPro-Md"/>
              </a:rPr>
              <a:t>Rabb</a:t>
            </a:r>
            <a:r>
              <a:rPr lang="en-TT" sz="900" spc="5" dirty="0">
                <a:solidFill>
                  <a:srgbClr val="1C216F"/>
                </a:solidFill>
                <a:latin typeface="HelveticaNeueLTPro-Md"/>
                <a:cs typeface="HelveticaNeueLTPro-Md"/>
              </a:rPr>
              <a:t>i</a:t>
            </a:r>
            <a:r>
              <a:rPr lang="en-TT" sz="900" dirty="0">
                <a:solidFill>
                  <a:srgbClr val="1C216F"/>
                </a:solidFill>
                <a:latin typeface="HelveticaNeueLTPro-Md"/>
                <a:cs typeface="HelveticaNeueLTPro-Md"/>
              </a:rPr>
              <a:t>t	- </a:t>
            </a:r>
            <a:r>
              <a:rPr lang="en-TT" sz="900" spc="10" dirty="0">
                <a:solidFill>
                  <a:srgbClr val="1C216F"/>
                </a:solidFill>
                <a:latin typeface="HelveticaNeueLTPro-Md"/>
                <a:cs typeface="HelveticaNeueLTPro-Md"/>
              </a:rPr>
              <a:t>Rabb</a:t>
            </a:r>
            <a:r>
              <a:rPr lang="en-TT" sz="900" spc="5" dirty="0">
                <a:solidFill>
                  <a:srgbClr val="1C216F"/>
                </a:solidFill>
                <a:latin typeface="HelveticaNeueLTPro-Md"/>
                <a:cs typeface="HelveticaNeueLTPro-Md"/>
              </a:rPr>
              <a:t>i</a:t>
            </a:r>
            <a:r>
              <a:rPr lang="en-TT" sz="900" dirty="0">
                <a:solidFill>
                  <a:srgbClr val="1C216F"/>
                </a:solidFill>
                <a:latin typeface="HelveticaNeueLTPro-Md"/>
                <a:cs typeface="HelveticaNeueLTPro-Md"/>
              </a:rPr>
              <a:t>t	-</a:t>
            </a:r>
          </a:p>
          <a:p>
            <a:pPr marL="12700">
              <a:spcBef>
                <a:spcPts val="100"/>
              </a:spcBef>
              <a:tabLst>
                <a:tab pos="570865" algn="l"/>
              </a:tabLst>
            </a:pPr>
            <a:r>
              <a:rPr lang="en-TT" sz="900" spc="10" dirty="0">
                <a:solidFill>
                  <a:srgbClr val="1C216F"/>
                </a:solidFill>
                <a:latin typeface="HelveticaNeueLTPro-Md"/>
                <a:cs typeface="HelveticaNeueLTPro-Md"/>
              </a:rPr>
              <a:t>Rabb</a:t>
            </a:r>
            <a:r>
              <a:rPr lang="en-TT" sz="900" spc="5" dirty="0">
                <a:solidFill>
                  <a:srgbClr val="1C216F"/>
                </a:solidFill>
                <a:latin typeface="HelveticaNeueLTPro-Md"/>
                <a:cs typeface="HelveticaNeueLTPro-Md"/>
              </a:rPr>
              <a:t>i</a:t>
            </a:r>
            <a:r>
              <a:rPr lang="en-TT" sz="900" dirty="0">
                <a:solidFill>
                  <a:srgbClr val="1C216F"/>
                </a:solidFill>
                <a:latin typeface="HelveticaNeueLTPro-Md"/>
                <a:cs typeface="HelveticaNeueLTPro-Md"/>
              </a:rPr>
              <a:t>t	-</a:t>
            </a:r>
            <a:endParaRPr lang="en-TT" sz="900" dirty="0">
              <a:latin typeface="HelveticaNeueLTPro-Md"/>
              <a:cs typeface="HelveticaNeueLTPro-Md"/>
            </a:endParaRPr>
          </a:p>
        </p:txBody>
      </p:sp>
      <p:sp>
        <p:nvSpPr>
          <p:cNvPr id="62" name="object 28">
            <a:extLst>
              <a:ext uri="{FF2B5EF4-FFF2-40B4-BE49-F238E27FC236}">
                <a16:creationId xmlns:a16="http://schemas.microsoft.com/office/drawing/2014/main" id="{F7FB87CA-8013-429C-80ED-110EED99624F}"/>
              </a:ext>
            </a:extLst>
          </p:cNvPr>
          <p:cNvSpPr txBox="1"/>
          <p:nvPr/>
        </p:nvSpPr>
        <p:spPr>
          <a:xfrm>
            <a:off x="4918642" y="2842099"/>
            <a:ext cx="1405958" cy="566822"/>
          </a:xfrm>
          <a:prstGeom prst="rect">
            <a:avLst/>
          </a:prstGeom>
        </p:spPr>
        <p:txBody>
          <a:bodyPr vert="horz" wrap="square" lIns="0" tIns="12700" rIns="0" bIns="0" rtlCol="0">
            <a:spAutoFit/>
          </a:bodyPr>
          <a:lstStyle/>
          <a:p>
            <a:pPr marL="12700">
              <a:lnSpc>
                <a:spcPct val="100000"/>
              </a:lnSpc>
            </a:pPr>
            <a:r>
              <a:rPr lang="en-TT" sz="900" spc="-5" dirty="0">
                <a:solidFill>
                  <a:srgbClr val="1C216F"/>
                </a:solidFill>
                <a:latin typeface="HelveticaNeueLTPro-Md"/>
                <a:cs typeface="HelveticaNeueLTPro-Md"/>
              </a:rPr>
              <a:t>24</a:t>
            </a:r>
            <a:r>
              <a:rPr lang="en-TT" sz="900" spc="-1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hours</a:t>
            </a:r>
            <a:r>
              <a:rPr lang="en-TT" sz="900" spc="-15" dirty="0">
                <a:solidFill>
                  <a:srgbClr val="1C216F"/>
                </a:solidFill>
                <a:latin typeface="HelveticaNeueLTPro-Md"/>
                <a:cs typeface="HelveticaNeueLTPro-Md"/>
              </a:rPr>
              <a:t> </a:t>
            </a:r>
            <a:r>
              <a:rPr lang="en-TT" sz="900" spc="10" dirty="0">
                <a:solidFill>
                  <a:srgbClr val="1C216F"/>
                </a:solidFill>
                <a:latin typeface="HelveticaNeueLTPro-Md"/>
                <a:cs typeface="HelveticaNeueLTPro-Md"/>
              </a:rPr>
              <a:t>500</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milligrams</a:t>
            </a:r>
          </a:p>
          <a:p>
            <a:pPr marL="12700">
              <a:lnSpc>
                <a:spcPct val="100000"/>
              </a:lnSpc>
            </a:pPr>
            <a:r>
              <a:rPr lang="en-TT" sz="900" spc="-5" dirty="0">
                <a:solidFill>
                  <a:srgbClr val="1C216F"/>
                </a:solidFill>
                <a:latin typeface="HelveticaNeueLTPro-Md"/>
                <a:cs typeface="HelveticaNeueLTPro-Md"/>
              </a:rPr>
              <a:t>50 </a:t>
            </a:r>
            <a:r>
              <a:rPr lang="en-TT" sz="900" spc="5" dirty="0">
                <a:solidFill>
                  <a:srgbClr val="1C216F"/>
                </a:solidFill>
                <a:latin typeface="HelveticaNeueLTPro-Md"/>
                <a:cs typeface="HelveticaNeueLTPro-Md"/>
              </a:rPr>
              <a:t>milligrams</a:t>
            </a:r>
          </a:p>
          <a:p>
            <a:pPr marL="12700">
              <a:lnSpc>
                <a:spcPct val="100000"/>
              </a:lnSpc>
            </a:pPr>
            <a:r>
              <a:rPr lang="en-TT" sz="900" spc="-5" dirty="0">
                <a:solidFill>
                  <a:srgbClr val="1C216F"/>
                </a:solidFill>
                <a:latin typeface="HelveticaNeueLTPro-Md"/>
                <a:cs typeface="HelveticaNeueLTPro-Md"/>
              </a:rPr>
              <a:t>24</a:t>
            </a:r>
            <a:r>
              <a:rPr lang="en-TT" sz="900" spc="-1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hours</a:t>
            </a:r>
            <a:r>
              <a:rPr lang="en-TT" sz="900" spc="-15" dirty="0">
                <a:solidFill>
                  <a:srgbClr val="1C216F"/>
                </a:solidFill>
                <a:latin typeface="HelveticaNeueLTPro-Md"/>
                <a:cs typeface="HelveticaNeueLTPro-Md"/>
              </a:rPr>
              <a:t> </a:t>
            </a:r>
            <a:r>
              <a:rPr lang="en-TT" sz="900" spc="10" dirty="0">
                <a:solidFill>
                  <a:srgbClr val="1C216F"/>
                </a:solidFill>
                <a:latin typeface="HelveticaNeueLTPro-Md"/>
                <a:cs typeface="HelveticaNeueLTPro-Md"/>
              </a:rPr>
              <a:t>10</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milligrams</a:t>
            </a:r>
          </a:p>
          <a:p>
            <a:pPr marL="12700"/>
            <a:r>
              <a:rPr lang="en-TT" sz="900" spc="-5" dirty="0">
                <a:solidFill>
                  <a:srgbClr val="1C216F"/>
                </a:solidFill>
                <a:latin typeface="HelveticaNeueLTPro-Md"/>
                <a:cs typeface="HelveticaNeueLTPro-Md"/>
              </a:rPr>
              <a:t>24</a:t>
            </a:r>
            <a:r>
              <a:rPr lang="en-TT" sz="900" spc="-15"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hours</a:t>
            </a:r>
            <a:r>
              <a:rPr lang="en-TT" sz="900" spc="-15" dirty="0">
                <a:solidFill>
                  <a:srgbClr val="1C216F"/>
                </a:solidFill>
                <a:latin typeface="HelveticaNeueLTPro-Md"/>
                <a:cs typeface="HelveticaNeueLTPro-Md"/>
              </a:rPr>
              <a:t> </a:t>
            </a:r>
            <a:r>
              <a:rPr lang="en-TT" sz="900" spc="10" dirty="0">
                <a:solidFill>
                  <a:srgbClr val="1C216F"/>
                </a:solidFill>
                <a:latin typeface="HelveticaNeueLTPro-Md"/>
                <a:cs typeface="HelveticaNeueLTPro-Md"/>
              </a:rPr>
              <a:t>500</a:t>
            </a:r>
            <a:r>
              <a:rPr lang="en-TT" sz="900" spc="-10" dirty="0">
                <a:solidFill>
                  <a:srgbClr val="1C216F"/>
                </a:solidFill>
                <a:latin typeface="HelveticaNeueLTPro-Md"/>
                <a:cs typeface="HelveticaNeueLTPro-Md"/>
              </a:rPr>
              <a:t> </a:t>
            </a:r>
            <a:r>
              <a:rPr lang="en-TT" sz="900" spc="5" dirty="0">
                <a:solidFill>
                  <a:srgbClr val="1C216F"/>
                </a:solidFill>
                <a:latin typeface="HelveticaNeueLTPro-Md"/>
                <a:cs typeface="HelveticaNeueLTPro-Md"/>
              </a:rPr>
              <a:t>milligrams</a:t>
            </a:r>
          </a:p>
        </p:txBody>
      </p:sp>
      <p:sp>
        <p:nvSpPr>
          <p:cNvPr id="63" name="object 29">
            <a:extLst>
              <a:ext uri="{FF2B5EF4-FFF2-40B4-BE49-F238E27FC236}">
                <a16:creationId xmlns:a16="http://schemas.microsoft.com/office/drawing/2014/main" id="{34F92242-EE00-42BC-BFAE-A2B7AB21C211}"/>
              </a:ext>
            </a:extLst>
          </p:cNvPr>
          <p:cNvSpPr txBox="1"/>
          <p:nvPr/>
        </p:nvSpPr>
        <p:spPr>
          <a:xfrm>
            <a:off x="6509355" y="2842099"/>
            <a:ext cx="123834" cy="579646"/>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a:p>
            <a:pPr marL="12700">
              <a:lnSpc>
                <a:spcPct val="100000"/>
              </a:lnSpc>
            </a:pPr>
            <a:r>
              <a:rPr sz="900" dirty="0">
                <a:solidFill>
                  <a:srgbClr val="1C216F"/>
                </a:solidFill>
                <a:latin typeface="HelveticaNeueLTPro-Md"/>
                <a:cs typeface="HelveticaNeueLTPro-Md"/>
              </a:rPr>
              <a:t>-</a:t>
            </a:r>
            <a:endParaRPr lang="en-US" sz="900" dirty="0">
              <a:solidFill>
                <a:srgbClr val="1C216F"/>
              </a:solidFill>
              <a:latin typeface="HelveticaNeueLTPro-Md"/>
              <a:cs typeface="HelveticaNeueLTPro-Md"/>
            </a:endParaRPr>
          </a:p>
          <a:p>
            <a:pPr marL="12700">
              <a:lnSpc>
                <a:spcPct val="100000"/>
              </a:lnSpc>
              <a:spcBef>
                <a:spcPts val="100"/>
              </a:spcBef>
            </a:pPr>
            <a:r>
              <a:rPr lang="en-TT" sz="900" dirty="0">
                <a:solidFill>
                  <a:srgbClr val="1C216F"/>
                </a:solidFill>
                <a:latin typeface="HelveticaNeueLTPro-Md"/>
                <a:cs typeface="HelveticaNeueLTPro-Md"/>
              </a:rPr>
              <a:t>-</a:t>
            </a:r>
            <a:endParaRPr lang="en-TT" sz="900" dirty="0">
              <a:latin typeface="HelveticaNeueLTPro-Md"/>
              <a:cs typeface="HelveticaNeueLTPro-Md"/>
            </a:endParaRPr>
          </a:p>
          <a:p>
            <a:pPr marL="12700">
              <a:lnSpc>
                <a:spcPct val="100000"/>
              </a:lnSpc>
            </a:pPr>
            <a:r>
              <a:rPr lang="en-TT" sz="900" dirty="0">
                <a:solidFill>
                  <a:srgbClr val="1C216F"/>
                </a:solidFill>
                <a:latin typeface="HelveticaNeueLTPro-Md"/>
                <a:cs typeface="HelveticaNeueLTPro-Md"/>
              </a:rPr>
              <a:t>-</a:t>
            </a:r>
            <a:endParaRPr lang="en-TT" sz="900" dirty="0">
              <a:latin typeface="HelveticaNeueLTPro-Md"/>
              <a:cs typeface="HelveticaNeueLTPro-Md"/>
            </a:endParaRPr>
          </a:p>
        </p:txBody>
      </p:sp>
      <p:sp>
        <p:nvSpPr>
          <p:cNvPr id="64" name="object 46">
            <a:extLst>
              <a:ext uri="{FF2B5EF4-FFF2-40B4-BE49-F238E27FC236}">
                <a16:creationId xmlns:a16="http://schemas.microsoft.com/office/drawing/2014/main" id="{998D21DB-4093-44C6-8E90-931DEB4B0CB8}"/>
              </a:ext>
            </a:extLst>
          </p:cNvPr>
          <p:cNvSpPr/>
          <p:nvPr/>
        </p:nvSpPr>
        <p:spPr>
          <a:xfrm>
            <a:off x="381000" y="420109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5" name="object 46">
            <a:extLst>
              <a:ext uri="{FF2B5EF4-FFF2-40B4-BE49-F238E27FC236}">
                <a16:creationId xmlns:a16="http://schemas.microsoft.com/office/drawing/2014/main" id="{F0CDCE18-00AD-48B3-A966-BAF9FFA0453A}"/>
              </a:ext>
            </a:extLst>
          </p:cNvPr>
          <p:cNvSpPr/>
          <p:nvPr/>
        </p:nvSpPr>
        <p:spPr>
          <a:xfrm>
            <a:off x="392097" y="461745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6" name="object 25">
            <a:extLst>
              <a:ext uri="{FF2B5EF4-FFF2-40B4-BE49-F238E27FC236}">
                <a16:creationId xmlns:a16="http://schemas.microsoft.com/office/drawing/2014/main" id="{62A6E773-EC30-4ACA-A51C-B1A39BE9B71E}"/>
              </a:ext>
            </a:extLst>
          </p:cNvPr>
          <p:cNvSpPr txBox="1"/>
          <p:nvPr/>
        </p:nvSpPr>
        <p:spPr>
          <a:xfrm>
            <a:off x="579977" y="4769854"/>
            <a:ext cx="1729184" cy="718145"/>
          </a:xfrm>
          <a:prstGeom prst="rect">
            <a:avLst/>
          </a:prstGeom>
        </p:spPr>
        <p:txBody>
          <a:bodyPr vert="horz" wrap="square" lIns="0" tIns="12700" rIns="0" bIns="0" rtlCol="0">
            <a:spAutoFit/>
          </a:bodyPr>
          <a:lstStyle/>
          <a:p>
            <a:pPr marL="12700">
              <a:lnSpc>
                <a:spcPct val="100000"/>
              </a:lnSpc>
              <a:spcBef>
                <a:spcPts val="100"/>
              </a:spcBef>
            </a:pPr>
            <a:r>
              <a:rPr lang="en-TT" sz="900" dirty="0">
                <a:solidFill>
                  <a:srgbClr val="1C216F"/>
                </a:solidFill>
                <a:latin typeface="HelveticaNeueLTPro-Md"/>
                <a:cs typeface="HelveticaNeueLTPro-Md"/>
              </a:rPr>
              <a:t>reaction product:  5-chloro-2-methyl-4-isothiazolin-3-one (</a:t>
            </a:r>
            <a:r>
              <a:rPr lang="en-US" sz="900" dirty="0">
                <a:solidFill>
                  <a:srgbClr val="1C216F"/>
                </a:solidFill>
                <a:latin typeface="HelveticaNeueLTPro-Md"/>
                <a:cs typeface="HelveticaNeueLTPro-Md"/>
              </a:rPr>
              <a:t>[EC no. 247-500-7] and 2-methyl-2H-</a:t>
            </a:r>
          </a:p>
          <a:p>
            <a:pPr marL="12700">
              <a:lnSpc>
                <a:spcPct val="100000"/>
              </a:lnSpc>
              <a:spcBef>
                <a:spcPts val="100"/>
              </a:spcBef>
            </a:pPr>
            <a:r>
              <a:rPr lang="en-US" sz="900" dirty="0">
                <a:solidFill>
                  <a:srgbClr val="1C216F"/>
                </a:solidFill>
                <a:latin typeface="HelveticaNeueLTPro-Md"/>
                <a:cs typeface="HelveticaNeueLTPro-Md"/>
              </a:rPr>
              <a:t>isothiazol-3-one [EC no. 220-239-6] (3:1)</a:t>
            </a:r>
          </a:p>
        </p:txBody>
      </p:sp>
      <p:sp>
        <p:nvSpPr>
          <p:cNvPr id="72" name="object 26">
            <a:extLst>
              <a:ext uri="{FF2B5EF4-FFF2-40B4-BE49-F238E27FC236}">
                <a16:creationId xmlns:a16="http://schemas.microsoft.com/office/drawing/2014/main" id="{A9FD69A3-D666-44E5-BC5E-4C9CAE692030}"/>
              </a:ext>
            </a:extLst>
          </p:cNvPr>
          <p:cNvSpPr txBox="1"/>
          <p:nvPr/>
        </p:nvSpPr>
        <p:spPr>
          <a:xfrm>
            <a:off x="2445102" y="4774373"/>
            <a:ext cx="1269365" cy="151323"/>
          </a:xfrm>
          <a:prstGeom prst="rect">
            <a:avLst/>
          </a:prstGeom>
        </p:spPr>
        <p:txBody>
          <a:bodyPr vert="horz" wrap="square" lIns="0" tIns="12700" rIns="0" bIns="0" rtlCol="0">
            <a:spAutoFit/>
          </a:bodyPr>
          <a:lstStyle/>
          <a:p>
            <a:pPr marL="12700" marR="132080">
              <a:lnSpc>
                <a:spcPct val="100000"/>
              </a:lnSpc>
              <a:spcBef>
                <a:spcPts val="100"/>
              </a:spcBef>
            </a:pPr>
            <a:r>
              <a:rPr sz="900" spc="5" dirty="0">
                <a:solidFill>
                  <a:srgbClr val="1C216F"/>
                </a:solidFill>
                <a:latin typeface="HelveticaNeueLTPro-Md"/>
                <a:cs typeface="HelveticaNeueLTPro-Md"/>
              </a:rPr>
              <a:t>Skin</a:t>
            </a:r>
            <a:r>
              <a:rPr sz="900" spc="-15"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1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Severe</a:t>
            </a:r>
            <a:r>
              <a:rPr sz="900" spc="-10" dirty="0">
                <a:solidFill>
                  <a:srgbClr val="1C216F"/>
                </a:solidFill>
                <a:latin typeface="HelveticaNeueLTPro-Md"/>
                <a:cs typeface="HelveticaNeueLTPro-Md"/>
              </a:rPr>
              <a:t> </a:t>
            </a:r>
            <a:r>
              <a:rPr sz="900" spc="5" dirty="0">
                <a:solidFill>
                  <a:srgbClr val="1C216F"/>
                </a:solidFill>
                <a:latin typeface="HelveticaNeueLTPro-Md"/>
                <a:cs typeface="HelveticaNeueLTPro-Md"/>
              </a:rPr>
              <a:t>irritant</a:t>
            </a:r>
            <a:endParaRPr sz="900" dirty="0">
              <a:latin typeface="HelveticaNeueLTPro-Md"/>
              <a:cs typeface="HelveticaNeueLTPro-Md"/>
            </a:endParaRPr>
          </a:p>
        </p:txBody>
      </p:sp>
      <p:sp>
        <p:nvSpPr>
          <p:cNvPr id="73" name="object 27">
            <a:extLst>
              <a:ext uri="{FF2B5EF4-FFF2-40B4-BE49-F238E27FC236}">
                <a16:creationId xmlns:a16="http://schemas.microsoft.com/office/drawing/2014/main" id="{3F82B894-0244-408C-9837-E9D6E0ADF8F0}"/>
              </a:ext>
            </a:extLst>
          </p:cNvPr>
          <p:cNvSpPr txBox="1"/>
          <p:nvPr/>
        </p:nvSpPr>
        <p:spPr>
          <a:xfrm>
            <a:off x="3829390" y="4774373"/>
            <a:ext cx="629285" cy="151323"/>
          </a:xfrm>
          <a:prstGeom prst="rect">
            <a:avLst/>
          </a:prstGeom>
        </p:spPr>
        <p:txBody>
          <a:bodyPr vert="horz" wrap="square" lIns="0" tIns="12700" rIns="0" bIns="0" rtlCol="0">
            <a:spAutoFit/>
          </a:bodyPr>
          <a:lstStyle/>
          <a:p>
            <a:pPr marL="12700">
              <a:lnSpc>
                <a:spcPct val="100000"/>
              </a:lnSpc>
              <a:spcBef>
                <a:spcPts val="100"/>
              </a:spcBef>
              <a:tabLst>
                <a:tab pos="570865" algn="l"/>
              </a:tabLst>
            </a:pPr>
            <a:r>
              <a:rPr lang="en-US" sz="900" spc="10" dirty="0">
                <a:solidFill>
                  <a:srgbClr val="1C216F"/>
                </a:solidFill>
                <a:latin typeface="HelveticaNeueLTPro-Md"/>
                <a:cs typeface="HelveticaNeueLTPro-Md"/>
              </a:rPr>
              <a:t>Human</a:t>
            </a:r>
            <a:r>
              <a:rPr sz="900" dirty="0">
                <a:solidFill>
                  <a:srgbClr val="1C216F"/>
                </a:solidFill>
                <a:latin typeface="HelveticaNeueLTPro-Md"/>
                <a:cs typeface="HelveticaNeueLTPro-Md"/>
              </a:rPr>
              <a:t>	-</a:t>
            </a:r>
            <a:endParaRPr sz="900" dirty="0">
              <a:latin typeface="HelveticaNeueLTPro-Md"/>
              <a:cs typeface="HelveticaNeueLTPro-Md"/>
            </a:endParaRPr>
          </a:p>
        </p:txBody>
      </p:sp>
      <p:sp>
        <p:nvSpPr>
          <p:cNvPr id="74" name="object 28">
            <a:extLst>
              <a:ext uri="{FF2B5EF4-FFF2-40B4-BE49-F238E27FC236}">
                <a16:creationId xmlns:a16="http://schemas.microsoft.com/office/drawing/2014/main" id="{05893C69-14FE-4949-B2F8-B6B561A5CAE0}"/>
              </a:ext>
            </a:extLst>
          </p:cNvPr>
          <p:cNvSpPr txBox="1"/>
          <p:nvPr/>
        </p:nvSpPr>
        <p:spPr>
          <a:xfrm>
            <a:off x="4908953" y="4774373"/>
            <a:ext cx="1301115" cy="151323"/>
          </a:xfrm>
          <a:prstGeom prst="rect">
            <a:avLst/>
          </a:prstGeom>
        </p:spPr>
        <p:txBody>
          <a:bodyPr vert="horz" wrap="square" lIns="0" tIns="12700" rIns="0" bIns="0" rtlCol="0">
            <a:spAutoFit/>
          </a:bodyPr>
          <a:lstStyle/>
          <a:p>
            <a:pPr marL="12700">
              <a:lnSpc>
                <a:spcPct val="100000"/>
              </a:lnSpc>
              <a:spcBef>
                <a:spcPts val="100"/>
              </a:spcBef>
            </a:pPr>
            <a:r>
              <a:rPr lang="en-US" sz="900" spc="-5" dirty="0">
                <a:solidFill>
                  <a:srgbClr val="1C216F"/>
                </a:solidFill>
                <a:latin typeface="HelveticaNeueLTPro-Md"/>
                <a:cs typeface="HelveticaNeueLTPro-Md"/>
              </a:rPr>
              <a:t>0.01 percent</a:t>
            </a:r>
            <a:endParaRPr sz="900" dirty="0">
              <a:latin typeface="HelveticaNeueLTPro-Md"/>
              <a:cs typeface="HelveticaNeueLTPro-Md"/>
            </a:endParaRPr>
          </a:p>
        </p:txBody>
      </p:sp>
      <p:sp>
        <p:nvSpPr>
          <p:cNvPr id="75" name="object 29">
            <a:extLst>
              <a:ext uri="{FF2B5EF4-FFF2-40B4-BE49-F238E27FC236}">
                <a16:creationId xmlns:a16="http://schemas.microsoft.com/office/drawing/2014/main" id="{56F28B80-E083-4547-9B95-60CD4AE0DDB5}"/>
              </a:ext>
            </a:extLst>
          </p:cNvPr>
          <p:cNvSpPr txBox="1"/>
          <p:nvPr/>
        </p:nvSpPr>
        <p:spPr>
          <a:xfrm>
            <a:off x="6499666" y="4774373"/>
            <a:ext cx="70485" cy="151323"/>
          </a:xfrm>
          <a:prstGeom prst="rect">
            <a:avLst/>
          </a:prstGeom>
        </p:spPr>
        <p:txBody>
          <a:bodyPr vert="horz" wrap="square" lIns="0" tIns="12700" rIns="0" bIns="0" rtlCol="0">
            <a:spAutoFit/>
          </a:bodyPr>
          <a:lstStyle/>
          <a:p>
            <a:pPr marL="12700">
              <a:lnSpc>
                <a:spcPct val="100000"/>
              </a:lnSpc>
              <a:spcBef>
                <a:spcPts val="100"/>
              </a:spcBef>
            </a:pPr>
            <a:r>
              <a:rPr sz="900" dirty="0">
                <a:solidFill>
                  <a:srgbClr val="1C216F"/>
                </a:solidFill>
                <a:latin typeface="HelveticaNeueLTPro-Md"/>
                <a:cs typeface="HelveticaNeueLTPro-Md"/>
              </a:rPr>
              <a:t>-</a:t>
            </a:r>
            <a:endParaRPr sz="900" dirty="0">
              <a:latin typeface="HelveticaNeueLTPro-Md"/>
              <a:cs typeface="HelveticaNeueLTPro-Md"/>
            </a:endParaRPr>
          </a:p>
        </p:txBody>
      </p:sp>
      <p:sp>
        <p:nvSpPr>
          <p:cNvPr id="88" name="object 46">
            <a:extLst>
              <a:ext uri="{FF2B5EF4-FFF2-40B4-BE49-F238E27FC236}">
                <a16:creationId xmlns:a16="http://schemas.microsoft.com/office/drawing/2014/main" id="{FAD5BFF5-569B-4C77-A833-E9A08B643A1D}"/>
              </a:ext>
            </a:extLst>
          </p:cNvPr>
          <p:cNvSpPr/>
          <p:nvPr/>
        </p:nvSpPr>
        <p:spPr>
          <a:xfrm>
            <a:off x="377389" y="56388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graphicFrame>
        <p:nvGraphicFramePr>
          <p:cNvPr id="31" name="Table 31">
            <a:extLst>
              <a:ext uri="{FF2B5EF4-FFF2-40B4-BE49-F238E27FC236}">
                <a16:creationId xmlns:a16="http://schemas.microsoft.com/office/drawing/2014/main" id="{B4E66084-C212-43D6-A162-7C66614911D8}"/>
              </a:ext>
            </a:extLst>
          </p:cNvPr>
          <p:cNvGraphicFramePr>
            <a:graphicFrameLocks noGrp="1"/>
          </p:cNvGraphicFramePr>
          <p:nvPr>
            <p:extLst>
              <p:ext uri="{D42A27DB-BD31-4B8C-83A1-F6EECF244321}">
                <p14:modId xmlns:p14="http://schemas.microsoft.com/office/powerpoint/2010/main" val="550412938"/>
              </p:ext>
            </p:extLst>
          </p:nvPr>
        </p:nvGraphicFramePr>
        <p:xfrm>
          <a:off x="553230" y="5801610"/>
          <a:ext cx="6457170" cy="1132590"/>
        </p:xfrm>
        <a:graphic>
          <a:graphicData uri="http://schemas.openxmlformats.org/drawingml/2006/table">
            <a:tbl>
              <a:tblPr firstRow="1" bandRow="1">
                <a:tableStyleId>{2D5ABB26-0587-4C30-8999-92F81FD0307C}</a:tableStyleId>
              </a:tblPr>
              <a:tblGrid>
                <a:gridCol w="1262166">
                  <a:extLst>
                    <a:ext uri="{9D8B030D-6E8A-4147-A177-3AD203B41FA5}">
                      <a16:colId xmlns:a16="http://schemas.microsoft.com/office/drawing/2014/main" val="481018018"/>
                    </a:ext>
                  </a:extLst>
                </a:gridCol>
                <a:gridCol w="1298751">
                  <a:extLst>
                    <a:ext uri="{9D8B030D-6E8A-4147-A177-3AD203B41FA5}">
                      <a16:colId xmlns:a16="http://schemas.microsoft.com/office/drawing/2014/main" val="2212317393"/>
                    </a:ext>
                  </a:extLst>
                </a:gridCol>
                <a:gridCol w="1298751">
                  <a:extLst>
                    <a:ext uri="{9D8B030D-6E8A-4147-A177-3AD203B41FA5}">
                      <a16:colId xmlns:a16="http://schemas.microsoft.com/office/drawing/2014/main" val="3557707486"/>
                    </a:ext>
                  </a:extLst>
                </a:gridCol>
                <a:gridCol w="1298751">
                  <a:extLst>
                    <a:ext uri="{9D8B030D-6E8A-4147-A177-3AD203B41FA5}">
                      <a16:colId xmlns:a16="http://schemas.microsoft.com/office/drawing/2014/main" val="4025481612"/>
                    </a:ext>
                  </a:extLst>
                </a:gridCol>
                <a:gridCol w="1298751">
                  <a:extLst>
                    <a:ext uri="{9D8B030D-6E8A-4147-A177-3AD203B41FA5}">
                      <a16:colId xmlns:a16="http://schemas.microsoft.com/office/drawing/2014/main" val="2038649104"/>
                    </a:ext>
                  </a:extLst>
                </a:gridCol>
              </a:tblGrid>
              <a:tr h="426968">
                <a:tc>
                  <a:txBody>
                    <a:bodyPr/>
                    <a:lstStyle/>
                    <a:p>
                      <a:r>
                        <a:rPr lang="en-US" sz="900" b="1" dirty="0">
                          <a:solidFill>
                            <a:srgbClr val="1C216F"/>
                          </a:solidFill>
                          <a:latin typeface="HelveticaNeueLTPro-Md"/>
                        </a:rPr>
                        <a:t>PRODUCT NAME </a:t>
                      </a:r>
                      <a:endParaRPr lang="en-TT" sz="900" b="1" dirty="0">
                        <a:solidFill>
                          <a:srgbClr val="1C216F"/>
                        </a:solidFill>
                        <a:latin typeface="HelveticaNeueLTPro-Md"/>
                      </a:endParaRPr>
                    </a:p>
                  </a:txBody>
                  <a:tcPr/>
                </a:tc>
                <a:tc>
                  <a:txBody>
                    <a:bodyPr/>
                    <a:lstStyle/>
                    <a:p>
                      <a:r>
                        <a:rPr lang="en-US" sz="900" b="1" dirty="0">
                          <a:solidFill>
                            <a:srgbClr val="1C216F"/>
                          </a:solidFill>
                          <a:latin typeface="HelveticaNeueLTPro-Md"/>
                        </a:rPr>
                        <a:t>CARCINOGENIC EFFECTS</a:t>
                      </a:r>
                      <a:endParaRPr lang="en-TT" sz="900" b="1" dirty="0">
                        <a:solidFill>
                          <a:srgbClr val="1C216F"/>
                        </a:solidFill>
                        <a:latin typeface="HelveticaNeueLTPro-Md"/>
                      </a:endParaRPr>
                    </a:p>
                  </a:txBody>
                  <a:tcPr/>
                </a:tc>
                <a:tc>
                  <a:txBody>
                    <a:bodyPr/>
                    <a:lstStyle/>
                    <a:p>
                      <a:r>
                        <a:rPr lang="en-US" sz="900" b="1" dirty="0">
                          <a:solidFill>
                            <a:srgbClr val="1C216F"/>
                          </a:solidFill>
                          <a:latin typeface="HelveticaNeueLTPro-Md"/>
                        </a:rPr>
                        <a:t>MUTAGENIC EFFECTS </a:t>
                      </a:r>
                      <a:endParaRPr lang="en-TT" sz="900" b="1" dirty="0">
                        <a:solidFill>
                          <a:srgbClr val="1C216F"/>
                        </a:solidFill>
                        <a:latin typeface="HelveticaNeueLTPro-Md"/>
                      </a:endParaRPr>
                    </a:p>
                  </a:txBody>
                  <a:tcPr/>
                </a:tc>
                <a:tc>
                  <a:txBody>
                    <a:bodyPr/>
                    <a:lstStyle/>
                    <a:p>
                      <a:r>
                        <a:rPr lang="en-US" sz="900" b="1" dirty="0">
                          <a:solidFill>
                            <a:srgbClr val="1C216F"/>
                          </a:solidFill>
                          <a:latin typeface="HelveticaNeueLTPro-Md"/>
                        </a:rPr>
                        <a:t>DEVELOPMENTAL EFFECTS</a:t>
                      </a:r>
                      <a:endParaRPr lang="en-TT" sz="900" b="1" dirty="0">
                        <a:solidFill>
                          <a:srgbClr val="1C216F"/>
                        </a:solidFill>
                        <a:latin typeface="HelveticaNeueLTPro-Md"/>
                      </a:endParaRPr>
                    </a:p>
                  </a:txBody>
                  <a:tcPr/>
                </a:tc>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900" b="1" dirty="0">
                          <a:solidFill>
                            <a:srgbClr val="1C216F"/>
                          </a:solidFill>
                          <a:latin typeface="HelveticaNeueLTPro-Md"/>
                        </a:rPr>
                        <a:t>FERTILITY EFFECTS </a:t>
                      </a:r>
                      <a:endParaRPr lang="en-TT" sz="900" b="1" dirty="0">
                        <a:solidFill>
                          <a:srgbClr val="1C216F"/>
                        </a:solidFill>
                        <a:latin typeface="HelveticaNeueLTPro-Md"/>
                      </a:endParaRPr>
                    </a:p>
                    <a:p>
                      <a:endParaRPr lang="en-TT" sz="900" b="1" dirty="0">
                        <a:solidFill>
                          <a:srgbClr val="1C216F"/>
                        </a:solidFill>
                        <a:latin typeface="HelveticaNeueLTPro-Md"/>
                      </a:endParaRPr>
                    </a:p>
                  </a:txBody>
                  <a:tcPr/>
                </a:tc>
                <a:extLst>
                  <a:ext uri="{0D108BD9-81ED-4DB2-BD59-A6C34878D82A}">
                    <a16:rowId xmlns:a16="http://schemas.microsoft.com/office/drawing/2014/main" val="1902293187"/>
                  </a:ext>
                </a:extLst>
              </a:tr>
              <a:tr h="314835">
                <a:tc>
                  <a:txBody>
                    <a:bodyPr/>
                    <a:lstStyle/>
                    <a:p>
                      <a:r>
                        <a:rPr lang="en-US" sz="900" dirty="0">
                          <a:solidFill>
                            <a:srgbClr val="1C216F"/>
                          </a:solidFill>
                          <a:effectLst/>
                          <a:latin typeface="HelveticaNeueLTPro-Md"/>
                          <a:ea typeface="Calibri" panose="020F0502020204030204" pitchFamily="34" charset="0"/>
                          <a:cs typeface="Times New Roman" panose="02020603050405020304" pitchFamily="18" charset="0"/>
                        </a:rPr>
                        <a:t>diuron (ISO)</a:t>
                      </a:r>
                      <a:endParaRPr lang="en-TT" sz="900" dirty="0">
                        <a:solidFill>
                          <a:srgbClr val="1C216F"/>
                        </a:solidFill>
                        <a:latin typeface="HelveticaNeueLTPro-Md"/>
                      </a:endParaRPr>
                    </a:p>
                  </a:txBody>
                  <a:tcPr/>
                </a:tc>
                <a:tc>
                  <a:txBody>
                    <a:bodyPr/>
                    <a:lstStyle/>
                    <a:p>
                      <a:pPr marL="40005"/>
                      <a:r>
                        <a:rPr lang="en-US" sz="900" spc="-20" dirty="0" err="1">
                          <a:solidFill>
                            <a:srgbClr val="1C216F"/>
                          </a:solidFill>
                          <a:effectLst/>
                          <a:latin typeface="HelveticaNeueLTPro-Md"/>
                          <a:ea typeface="Calibri" panose="020F0502020204030204" pitchFamily="34" charset="0"/>
                          <a:cs typeface="Times New Roman" panose="02020603050405020304" pitchFamily="18" charset="0"/>
                        </a:rPr>
                        <a:t>Carc</a:t>
                      </a:r>
                      <a:r>
                        <a:rPr lang="en-US" sz="900" spc="-20" dirty="0">
                          <a:solidFill>
                            <a:srgbClr val="1C216F"/>
                          </a:solidFill>
                          <a:effectLst/>
                          <a:latin typeface="HelveticaNeueLTPro-Md"/>
                          <a:ea typeface="Calibri" panose="020F0502020204030204" pitchFamily="34" charset="0"/>
                          <a:cs typeface="Times New Roman" panose="02020603050405020304" pitchFamily="18" charset="0"/>
                        </a:rPr>
                        <a:t>. Cat. 3; R40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a:tc>
                <a:tc>
                  <a:txBody>
                    <a:bodyPr/>
                    <a:lstStyle/>
                    <a:p>
                      <a:endParaRPr lang="en-TT" sz="900" dirty="0">
                        <a:solidFill>
                          <a:srgbClr val="1C216F"/>
                        </a:solidFill>
                        <a:latin typeface="HelveticaNeueLTPro-Md"/>
                      </a:endParaRPr>
                    </a:p>
                  </a:txBody>
                  <a:tcPr/>
                </a:tc>
                <a:tc>
                  <a:txBody>
                    <a:bodyPr/>
                    <a:lstStyle/>
                    <a:p>
                      <a:endParaRPr lang="en-TT" sz="900" dirty="0">
                        <a:solidFill>
                          <a:srgbClr val="1C216F"/>
                        </a:solidFill>
                        <a:latin typeface="HelveticaNeueLTPro-Md"/>
                      </a:endParaRPr>
                    </a:p>
                  </a:txBody>
                  <a:tcPr/>
                </a:tc>
                <a:tc>
                  <a:txBody>
                    <a:bodyPr/>
                    <a:lstStyle/>
                    <a:p>
                      <a:endParaRPr lang="en-TT" sz="900" dirty="0">
                        <a:solidFill>
                          <a:srgbClr val="1C216F"/>
                        </a:solidFill>
                        <a:latin typeface="HelveticaNeueLTPro-Md"/>
                      </a:endParaRPr>
                    </a:p>
                  </a:txBody>
                  <a:tcPr/>
                </a:tc>
                <a:extLst>
                  <a:ext uri="{0D108BD9-81ED-4DB2-BD59-A6C34878D82A}">
                    <a16:rowId xmlns:a16="http://schemas.microsoft.com/office/drawing/2014/main" val="2899172923"/>
                  </a:ext>
                </a:extLst>
              </a:tr>
              <a:tr h="314835">
                <a:tc>
                  <a:txBody>
                    <a:bodyPr/>
                    <a:lstStyle/>
                    <a:p>
                      <a:pPr marL="22860" marR="571500">
                        <a:spcBef>
                          <a:spcPts val="360"/>
                        </a:spcBef>
                        <a:spcAft>
                          <a:spcPts val="0"/>
                        </a:spcAft>
                      </a:pPr>
                      <a:r>
                        <a:rPr lang="en-US" sz="900" spc="-45" dirty="0">
                          <a:solidFill>
                            <a:srgbClr val="1C216F"/>
                          </a:solidFill>
                          <a:effectLst/>
                          <a:latin typeface="HelveticaNeueLTPro-Md"/>
                          <a:ea typeface="Calibri" panose="020F0502020204030204" pitchFamily="34" charset="0"/>
                          <a:cs typeface="Times New Roman" panose="02020603050405020304" pitchFamily="18" charset="0"/>
                        </a:rPr>
                        <a:t>carbendazim (ISO)</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tc>
                <a:tc>
                  <a:txBody>
                    <a:bodyPr/>
                    <a:lstStyle/>
                    <a:p>
                      <a:pPr marL="40005">
                        <a:spcBef>
                          <a:spcPts val="1260"/>
                        </a:spcBef>
                        <a:spcAft>
                          <a:spcPts val="0"/>
                        </a:spcAft>
                      </a:pPr>
                      <a:r>
                        <a:rPr lang="en-US" sz="900" spc="-30">
                          <a:solidFill>
                            <a:srgbClr val="1C216F"/>
                          </a:solidFill>
                          <a:effectLst/>
                          <a:latin typeface="HelveticaNeueLTPro-Md"/>
                          <a:ea typeface="Calibri" panose="020F0502020204030204" pitchFamily="34" charset="0"/>
                          <a:cs typeface="Times New Roman" panose="02020603050405020304" pitchFamily="18" charset="0"/>
                        </a:rPr>
                        <a:t>Muta. Cat. 2; R46</a:t>
                      </a:r>
                      <a:endParaRPr lang="en-TT" sz="90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b"/>
                </a:tc>
                <a:tc>
                  <a:txBody>
                    <a:bodyPr/>
                    <a:lstStyle/>
                    <a:p>
                      <a:pPr marL="42545">
                        <a:spcBef>
                          <a:spcPts val="1260"/>
                        </a:spcBef>
                        <a:spcAft>
                          <a:spcPts val="0"/>
                        </a:spcAft>
                      </a:pPr>
                      <a:r>
                        <a:rPr lang="en-US" sz="900" spc="-40">
                          <a:solidFill>
                            <a:srgbClr val="1C216F"/>
                          </a:solidFill>
                          <a:effectLst/>
                          <a:latin typeface="HelveticaNeueLTPro-Md"/>
                          <a:ea typeface="Calibri" panose="020F0502020204030204" pitchFamily="34" charset="0"/>
                          <a:cs typeface="Times New Roman" panose="02020603050405020304" pitchFamily="18" charset="0"/>
                        </a:rPr>
                        <a:t>Repr. Cat. 2; R61</a:t>
                      </a:r>
                      <a:endParaRPr lang="en-TT" sz="90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b"/>
                </a:tc>
                <a:tc>
                  <a:txBody>
                    <a:bodyPr/>
                    <a:lstStyle/>
                    <a:p>
                      <a:pPr marL="36830">
                        <a:spcBef>
                          <a:spcPts val="1260"/>
                        </a:spcBef>
                        <a:spcAft>
                          <a:spcPts val="0"/>
                        </a:spcAft>
                      </a:pPr>
                      <a:r>
                        <a:rPr lang="en-US" sz="900" spc="-30" dirty="0" err="1">
                          <a:solidFill>
                            <a:srgbClr val="1C216F"/>
                          </a:solidFill>
                          <a:effectLst/>
                          <a:latin typeface="HelveticaNeueLTPro-Md"/>
                          <a:ea typeface="Calibri" panose="020F0502020204030204" pitchFamily="34" charset="0"/>
                          <a:cs typeface="Times New Roman" panose="02020603050405020304" pitchFamily="18" charset="0"/>
                        </a:rPr>
                        <a:t>Repr</a:t>
                      </a:r>
                      <a:r>
                        <a:rPr lang="en-US" sz="900" spc="-30" dirty="0">
                          <a:solidFill>
                            <a:srgbClr val="1C216F"/>
                          </a:solidFill>
                          <a:effectLst/>
                          <a:latin typeface="HelveticaNeueLTPro-Md"/>
                          <a:ea typeface="Calibri" panose="020F0502020204030204" pitchFamily="34" charset="0"/>
                          <a:cs typeface="Times New Roman" panose="02020603050405020304" pitchFamily="18" charset="0"/>
                        </a:rPr>
                        <a:t>. Cat. 2; R60</a:t>
                      </a:r>
                      <a:endParaRPr lang="en-TT" sz="90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b"/>
                </a:tc>
                <a:extLst>
                  <a:ext uri="{0D108BD9-81ED-4DB2-BD59-A6C34878D82A}">
                    <a16:rowId xmlns:a16="http://schemas.microsoft.com/office/drawing/2014/main" val="1709605820"/>
                  </a:ext>
                </a:extLst>
              </a:tr>
            </a:tbl>
          </a:graphicData>
        </a:graphic>
      </p:graphicFrame>
      <p:sp>
        <p:nvSpPr>
          <p:cNvPr id="91" name="object 46">
            <a:extLst>
              <a:ext uri="{FF2B5EF4-FFF2-40B4-BE49-F238E27FC236}">
                <a16:creationId xmlns:a16="http://schemas.microsoft.com/office/drawing/2014/main" id="{612C1228-0354-451A-9DC8-1AB17FFE21FA}"/>
              </a:ext>
            </a:extLst>
          </p:cNvPr>
          <p:cNvSpPr/>
          <p:nvPr/>
        </p:nvSpPr>
        <p:spPr>
          <a:xfrm>
            <a:off x="368669" y="625881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67" name="object 12">
            <a:extLst>
              <a:ext uri="{FF2B5EF4-FFF2-40B4-BE49-F238E27FC236}">
                <a16:creationId xmlns:a16="http://schemas.microsoft.com/office/drawing/2014/main" id="{0539561F-29B4-4278-88B5-509A115E499B}"/>
              </a:ext>
            </a:extLst>
          </p:cNvPr>
          <p:cNvSpPr txBox="1"/>
          <p:nvPr/>
        </p:nvSpPr>
        <p:spPr>
          <a:xfrm>
            <a:off x="615950" y="8524240"/>
            <a:ext cx="215773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OVER-EXPOSURE</a:t>
            </a:r>
            <a:r>
              <a:rPr sz="900" b="1" spc="-6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SIGNS/SYMPTOMS</a:t>
            </a:r>
            <a:endParaRPr sz="900" dirty="0">
              <a:latin typeface="Helvetica Neue LT Pro 75"/>
              <a:cs typeface="Helvetica Neue LT Pro 75"/>
            </a:endParaRPr>
          </a:p>
        </p:txBody>
      </p:sp>
      <p:sp>
        <p:nvSpPr>
          <p:cNvPr id="68" name="object 13">
            <a:extLst>
              <a:ext uri="{FF2B5EF4-FFF2-40B4-BE49-F238E27FC236}">
                <a16:creationId xmlns:a16="http://schemas.microsoft.com/office/drawing/2014/main" id="{F7FA8E99-E536-4753-B9EE-25A2DFD64864}"/>
              </a:ext>
            </a:extLst>
          </p:cNvPr>
          <p:cNvSpPr txBox="1"/>
          <p:nvPr/>
        </p:nvSpPr>
        <p:spPr>
          <a:xfrm>
            <a:off x="615950" y="8686800"/>
            <a:ext cx="1204131" cy="615553"/>
          </a:xfrm>
          <a:prstGeom prst="rect">
            <a:avLst/>
          </a:prstGeom>
        </p:spPr>
        <p:txBody>
          <a:bodyPr vert="horz" wrap="square" lIns="0" tIns="25400" rIns="0" bIns="0" rtlCol="0">
            <a:spAutoFit/>
          </a:bodyPr>
          <a:lstStyle/>
          <a:p>
            <a:pPr marL="12700" marR="5080" algn="just">
              <a:lnSpc>
                <a:spcPts val="1000"/>
              </a:lnSpc>
              <a:spcBef>
                <a:spcPts val="200"/>
              </a:spcBef>
            </a:pPr>
            <a:r>
              <a:rPr sz="900" spc="5" dirty="0">
                <a:solidFill>
                  <a:srgbClr val="1C216F"/>
                </a:solidFill>
                <a:latin typeface="HelveticaNeueLTPro-Md"/>
                <a:cs typeface="HelveticaNeueLTPro-Md"/>
              </a:rPr>
              <a:t>Inh</a:t>
            </a:r>
            <a:r>
              <a:rPr sz="900" spc="15" dirty="0">
                <a:solidFill>
                  <a:srgbClr val="1C216F"/>
                </a:solidFill>
                <a:latin typeface="HelveticaNeueLTPro-Md"/>
                <a:cs typeface="HelveticaNeueLTPro-Md"/>
              </a:rPr>
              <a:t>a</a:t>
            </a:r>
            <a:r>
              <a:rPr sz="900" spc="5" dirty="0">
                <a:solidFill>
                  <a:srgbClr val="1C216F"/>
                </a:solidFill>
                <a:latin typeface="HelveticaNeueLTPro-Md"/>
                <a:cs typeface="HelveticaNeueLTPro-Md"/>
              </a:rPr>
              <a:t>lation</a:t>
            </a:r>
            <a:r>
              <a:rPr lang="en-US" sz="900" spc="5" dirty="0">
                <a:solidFill>
                  <a:srgbClr val="1C216F"/>
                </a:solidFill>
                <a:latin typeface="HelveticaNeueLTPro-Md"/>
                <a:cs typeface="HelveticaNeueLTPro-Md"/>
              </a:rPr>
              <a:t>                                                                                                           </a:t>
            </a:r>
          </a:p>
          <a:p>
            <a:pPr marL="12700" marR="5080" algn="just">
              <a:lnSpc>
                <a:spcPts val="1000"/>
              </a:lnSpc>
              <a:spcBef>
                <a:spcPts val="200"/>
              </a:spcBef>
            </a:pPr>
            <a:r>
              <a:rPr sz="900" spc="5" dirty="0">
                <a:solidFill>
                  <a:srgbClr val="1C216F"/>
                </a:solidFill>
                <a:latin typeface="HelveticaNeueLTPro-Md"/>
                <a:cs typeface="HelveticaNeueLTPro-Md"/>
              </a:rPr>
              <a:t>Ingestion </a:t>
            </a:r>
            <a:r>
              <a:rPr sz="900" spc="-240" dirty="0">
                <a:solidFill>
                  <a:srgbClr val="1C216F"/>
                </a:solidFill>
                <a:latin typeface="HelveticaNeueLTPro-Md"/>
                <a:cs typeface="HelveticaNeueLTPro-Md"/>
              </a:rPr>
              <a:t> </a:t>
            </a:r>
            <a:endParaRPr lang="en-US" sz="900" spc="-240" dirty="0">
              <a:solidFill>
                <a:srgbClr val="1C216F"/>
              </a:solidFill>
              <a:latin typeface="HelveticaNeueLTPro-Md"/>
              <a:cs typeface="HelveticaNeueLTPro-Md"/>
            </a:endParaRPr>
          </a:p>
          <a:p>
            <a:pPr marL="12700" marR="5080" algn="just">
              <a:lnSpc>
                <a:spcPts val="1000"/>
              </a:lnSpc>
              <a:spcBef>
                <a:spcPts val="200"/>
              </a:spcBef>
            </a:pPr>
            <a:r>
              <a:rPr sz="900" spc="5" dirty="0">
                <a:solidFill>
                  <a:srgbClr val="1C216F"/>
                </a:solidFill>
                <a:latin typeface="HelveticaNeueLTPro-Md"/>
                <a:cs typeface="HelveticaNeueLTPro-Md"/>
              </a:rPr>
              <a:t>Ski</a:t>
            </a:r>
            <a:r>
              <a:rPr lang="en-US" sz="900" spc="5" dirty="0">
                <a:solidFill>
                  <a:srgbClr val="1C216F"/>
                </a:solidFill>
                <a:latin typeface="HelveticaNeueLTPro-Md"/>
                <a:cs typeface="HelveticaNeueLTPro-Md"/>
              </a:rPr>
              <a:t>n</a:t>
            </a:r>
          </a:p>
          <a:p>
            <a:pPr marL="12700" marR="5080" algn="just">
              <a:lnSpc>
                <a:spcPts val="1000"/>
              </a:lnSpc>
              <a:spcBef>
                <a:spcPts val="200"/>
              </a:spcBef>
            </a:pPr>
            <a:r>
              <a:rPr sz="900" dirty="0">
                <a:solidFill>
                  <a:srgbClr val="1C216F"/>
                </a:solidFill>
                <a:latin typeface="HelveticaNeueLTPro-Md"/>
                <a:cs typeface="HelveticaNeueLTPro-Md"/>
              </a:rPr>
              <a:t>Eyes</a:t>
            </a:r>
            <a:endParaRPr sz="900" dirty="0">
              <a:latin typeface="HelveticaNeueLTPro-Md"/>
              <a:cs typeface="HelveticaNeueLTPro-Md"/>
            </a:endParaRPr>
          </a:p>
        </p:txBody>
      </p:sp>
      <p:sp>
        <p:nvSpPr>
          <p:cNvPr id="69" name="object 14">
            <a:extLst>
              <a:ext uri="{FF2B5EF4-FFF2-40B4-BE49-F238E27FC236}">
                <a16:creationId xmlns:a16="http://schemas.microsoft.com/office/drawing/2014/main" id="{DC6E44AD-2AA7-4B77-A875-A6BF8A7DDDBF}"/>
              </a:ext>
            </a:extLst>
          </p:cNvPr>
          <p:cNvSpPr txBox="1"/>
          <p:nvPr/>
        </p:nvSpPr>
        <p:spPr>
          <a:xfrm>
            <a:off x="2425776" y="8744967"/>
            <a:ext cx="4316049" cy="551433"/>
          </a:xfrm>
          <a:prstGeom prst="rect">
            <a:avLst/>
          </a:prstGeom>
        </p:spPr>
        <p:txBody>
          <a:bodyPr vert="horz" wrap="square" lIns="0" tIns="12700" rIns="0" bIns="0" rtlCol="0">
            <a:spAutoFit/>
          </a:bodyPr>
          <a:lstStyle/>
          <a:p>
            <a:pPr marL="12700">
              <a:lnSpc>
                <a:spcPts val="1040"/>
              </a:lnSpc>
              <a:spcBef>
                <a:spcPts val="100"/>
              </a:spcBef>
            </a:pPr>
            <a:r>
              <a:rPr lang="en-US" sz="900" dirty="0">
                <a:solidFill>
                  <a:srgbClr val="1C216F"/>
                </a:solidFill>
                <a:latin typeface="HelveticaNeueLTPro-Md"/>
                <a:cs typeface="HelveticaNeueLTPro-Md"/>
              </a:rPr>
              <a:t> :</a:t>
            </a:r>
            <a:r>
              <a:rPr lang="en-US" sz="900" spc="-2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No</a:t>
            </a:r>
            <a:r>
              <a:rPr lang="en-US" sz="900" spc="-2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specific</a:t>
            </a:r>
            <a:r>
              <a:rPr lang="en-US" sz="900" spc="-2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data.</a:t>
            </a:r>
            <a:endParaRPr lang="en-US" sz="900" dirty="0">
              <a:latin typeface="HelveticaNeueLTPro-Md"/>
              <a:cs typeface="HelveticaNeueLTPro-Md"/>
            </a:endParaRPr>
          </a:p>
          <a:p>
            <a:pPr marL="12700">
              <a:lnSpc>
                <a:spcPts val="1040"/>
              </a:lnSpc>
              <a:spcBef>
                <a:spcPts val="100"/>
              </a:spcBef>
            </a:pPr>
            <a:r>
              <a:rPr lang="en-US" sz="900" dirty="0">
                <a:solidFill>
                  <a:srgbClr val="1C216F"/>
                </a:solidFill>
                <a:latin typeface="HelveticaNeueLTPro-Md"/>
                <a:cs typeface="HelveticaNeueLTPro-Md"/>
              </a:rPr>
              <a:t> </a:t>
            </a:r>
            <a:r>
              <a:rPr sz="900" dirty="0">
                <a:solidFill>
                  <a:srgbClr val="1C216F"/>
                </a:solidFill>
                <a:latin typeface="HelveticaNeueLTPro-Md"/>
                <a:cs typeface="HelveticaNeueLTPro-Md"/>
              </a:rPr>
              <a:t>:</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specific</a:t>
            </a:r>
            <a:r>
              <a:rPr sz="900" spc="-20" dirty="0">
                <a:solidFill>
                  <a:srgbClr val="1C216F"/>
                </a:solidFill>
                <a:latin typeface="HelveticaNeueLTPro-Md"/>
                <a:cs typeface="HelveticaNeueLTPro-Md"/>
              </a:rPr>
              <a:t> </a:t>
            </a:r>
            <a:r>
              <a:rPr sz="900" spc="5" dirty="0">
                <a:solidFill>
                  <a:srgbClr val="1C216F"/>
                </a:solidFill>
                <a:latin typeface="HelveticaNeueLTPro-Md"/>
                <a:cs typeface="HelveticaNeueLTPro-Md"/>
              </a:rPr>
              <a:t>data.</a:t>
            </a:r>
            <a:endParaRPr sz="900" dirty="0">
              <a:latin typeface="HelveticaNeueLTPro-Md"/>
              <a:cs typeface="HelveticaNeueLTPro-Md"/>
            </a:endParaRPr>
          </a:p>
          <a:p>
            <a:pPr marL="12700">
              <a:lnSpc>
                <a:spcPts val="1000"/>
              </a:lnSpc>
            </a:pPr>
            <a:r>
              <a:rPr sz="900" dirty="0">
                <a:solidFill>
                  <a:srgbClr val="1C216F"/>
                </a:solidFill>
                <a:latin typeface="HelveticaNeueLTPro-Md"/>
                <a:cs typeface="HelveticaNeueLTPro-Md"/>
              </a:rPr>
              <a:t>:</a:t>
            </a:r>
            <a:r>
              <a:rPr sz="900" spc="5" dirty="0">
                <a:solidFill>
                  <a:srgbClr val="1C216F"/>
                </a:solidFill>
                <a:latin typeface="HelveticaNeueLTPro-Md"/>
                <a:cs typeface="HelveticaNeueLTPro-Md"/>
              </a:rPr>
              <a:t> Adverse </a:t>
            </a:r>
            <a:r>
              <a:rPr sz="900" dirty="0">
                <a:solidFill>
                  <a:srgbClr val="1C216F"/>
                </a:solidFill>
                <a:latin typeface="HelveticaNeueLTPro-Md"/>
                <a:cs typeface="HelveticaNeueLTPro-Md"/>
              </a:rPr>
              <a:t>symptoms</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may</a:t>
            </a:r>
            <a:r>
              <a:rPr sz="900" spc="5" dirty="0">
                <a:solidFill>
                  <a:srgbClr val="1C216F"/>
                </a:solidFill>
                <a:latin typeface="HelveticaNeueLTPro-Md"/>
                <a:cs typeface="HelveticaNeueLTPro-Md"/>
              </a:rPr>
              <a:t> include </a:t>
            </a:r>
            <a:r>
              <a:rPr sz="900" dirty="0">
                <a:solidFill>
                  <a:srgbClr val="1C216F"/>
                </a:solidFill>
                <a:latin typeface="HelveticaNeueLTPro-Md"/>
                <a:cs typeface="HelveticaNeueLTPro-Md"/>
              </a:rPr>
              <a:t>the</a:t>
            </a:r>
            <a:r>
              <a:rPr sz="900" spc="5" dirty="0">
                <a:solidFill>
                  <a:srgbClr val="1C216F"/>
                </a:solidFill>
                <a:latin typeface="HelveticaNeueLTPro-Md"/>
                <a:cs typeface="HelveticaNeueLTPro-Md"/>
              </a:rPr>
              <a:t> </a:t>
            </a:r>
            <a:r>
              <a:rPr sz="900" dirty="0">
                <a:solidFill>
                  <a:srgbClr val="1C216F"/>
                </a:solidFill>
                <a:latin typeface="HelveticaNeueLTPro-Md"/>
                <a:cs typeface="HelveticaNeueLTPro-Md"/>
              </a:rPr>
              <a:t>following:</a:t>
            </a:r>
            <a:r>
              <a:rPr sz="900" spc="5" dirty="0">
                <a:solidFill>
                  <a:srgbClr val="1C216F"/>
                </a:solidFill>
                <a:latin typeface="HelveticaNeueLTPro-Md"/>
                <a:cs typeface="HelveticaNeueLTPro-Md"/>
              </a:rPr>
              <a:t> irritation, redness</a:t>
            </a:r>
            <a:endParaRPr sz="900" dirty="0">
              <a:latin typeface="HelveticaNeueLTPro-Md"/>
              <a:cs typeface="HelveticaNeueLTPro-Md"/>
            </a:endParaRPr>
          </a:p>
          <a:p>
            <a:pPr marL="12700">
              <a:lnSpc>
                <a:spcPts val="1040"/>
              </a:lnSpc>
              <a:spcBef>
                <a:spcPts val="100"/>
              </a:spcBef>
            </a:pPr>
            <a:r>
              <a:rPr lang="en-US" sz="900" dirty="0">
                <a:solidFill>
                  <a:srgbClr val="1C216F"/>
                </a:solidFill>
                <a:latin typeface="HelveticaNeueLTPro-Md"/>
                <a:cs typeface="HelveticaNeueLTPro-Md"/>
              </a:rPr>
              <a:t> :</a:t>
            </a:r>
            <a:r>
              <a:rPr lang="en-US" sz="900" spc="-2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No</a:t>
            </a:r>
            <a:r>
              <a:rPr lang="en-US" sz="900" spc="-2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specific</a:t>
            </a:r>
            <a:r>
              <a:rPr lang="en-US" sz="900" spc="-2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data.</a:t>
            </a:r>
            <a:endParaRPr lang="en-US" sz="900" dirty="0">
              <a:latin typeface="HelveticaNeueLTPro-Md"/>
              <a:cs typeface="HelveticaNeueLTPro-Md"/>
            </a:endParaRPr>
          </a:p>
        </p:txBody>
      </p:sp>
      <p:sp>
        <p:nvSpPr>
          <p:cNvPr id="70" name="object 15">
            <a:extLst>
              <a:ext uri="{FF2B5EF4-FFF2-40B4-BE49-F238E27FC236}">
                <a16:creationId xmlns:a16="http://schemas.microsoft.com/office/drawing/2014/main" id="{C509596E-D334-461C-A69E-E2FA18CA75B7}"/>
              </a:ext>
            </a:extLst>
          </p:cNvPr>
          <p:cNvSpPr txBox="1"/>
          <p:nvPr/>
        </p:nvSpPr>
        <p:spPr>
          <a:xfrm>
            <a:off x="615950" y="7162800"/>
            <a:ext cx="1739900" cy="1077218"/>
          </a:xfrm>
          <a:prstGeom prst="rect">
            <a:avLst/>
          </a:prstGeom>
        </p:spPr>
        <p:txBody>
          <a:bodyPr vert="horz" wrap="square" lIns="0" tIns="25400" rIns="0" bIns="0" rtlCol="0">
            <a:spAutoFit/>
          </a:bodyPr>
          <a:lstStyle/>
          <a:p>
            <a:pPr marL="12700" marR="5080">
              <a:lnSpc>
                <a:spcPts val="1000"/>
              </a:lnSpc>
              <a:spcBef>
                <a:spcPts val="200"/>
              </a:spcBef>
            </a:pPr>
            <a:r>
              <a:rPr sz="900" b="1" spc="5" dirty="0">
                <a:solidFill>
                  <a:srgbClr val="025FAD"/>
                </a:solidFill>
                <a:latin typeface="Helvetica Neue LT Pro 75"/>
                <a:cs typeface="Helvetica Neue LT Pro 75"/>
              </a:rPr>
              <a:t>CHRONIC EFFECTS </a:t>
            </a:r>
            <a:r>
              <a:rPr sz="900" b="1" spc="10" dirty="0">
                <a:solidFill>
                  <a:srgbClr val="025FAD"/>
                </a:solidFill>
                <a:latin typeface="Helvetica Neue LT Pro 75"/>
                <a:cs typeface="Helvetica Neue LT Pro 75"/>
              </a:rPr>
              <a:t> </a:t>
            </a:r>
            <a:r>
              <a:rPr lang="en-US"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CARCINOGENICITY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MUTAGENICITY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TERATOGENICITY </a:t>
            </a:r>
            <a:r>
              <a:rPr sz="900" b="1" spc="1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DEVELOPMENTAL EFFECTS </a:t>
            </a:r>
            <a:r>
              <a:rPr sz="900" b="1" spc="10" dirty="0">
                <a:solidFill>
                  <a:srgbClr val="025FAD"/>
                </a:solidFill>
                <a:latin typeface="Helvetica Neue LT Pro 75"/>
                <a:cs typeface="Helvetica Neue LT Pro 75"/>
              </a:rPr>
              <a:t> FERTILITY </a:t>
            </a:r>
            <a:r>
              <a:rPr sz="900" b="1" spc="5" dirty="0">
                <a:solidFill>
                  <a:srgbClr val="025FAD"/>
                </a:solidFill>
                <a:latin typeface="Helvetica Neue LT Pro 75"/>
                <a:cs typeface="Helvetica Neue LT Pro 75"/>
              </a:rPr>
              <a:t>EFFECTS</a:t>
            </a:r>
            <a:endParaRPr lang="en-US" sz="900" b="1" spc="5" dirty="0">
              <a:solidFill>
                <a:srgbClr val="025FAD"/>
              </a:solidFill>
              <a:latin typeface="Helvetica Neue LT Pro 75"/>
              <a:cs typeface="Helvetica Neue LT Pro 75"/>
            </a:endParaRPr>
          </a:p>
          <a:p>
            <a:pPr marL="12700" marR="5080">
              <a:lnSpc>
                <a:spcPts val="1000"/>
              </a:lnSpc>
              <a:spcBef>
                <a:spcPts val="200"/>
              </a:spcBef>
            </a:pPr>
            <a:r>
              <a:rPr lang="en-TT" sz="900" dirty="0">
                <a:solidFill>
                  <a:srgbClr val="002060"/>
                </a:solidFill>
                <a:latin typeface="Helvetica Neue LT Pro 75"/>
                <a:cs typeface="Helvetica Neue LT Pro 75"/>
              </a:rPr>
              <a:t>DENMARK CARCINOGEN LIST</a:t>
            </a:r>
          </a:p>
        </p:txBody>
      </p:sp>
      <p:sp>
        <p:nvSpPr>
          <p:cNvPr id="71" name="object 16">
            <a:extLst>
              <a:ext uri="{FF2B5EF4-FFF2-40B4-BE49-F238E27FC236}">
                <a16:creationId xmlns:a16="http://schemas.microsoft.com/office/drawing/2014/main" id="{A86017A1-42AA-429B-88AC-BF61343B21C5}"/>
              </a:ext>
            </a:extLst>
          </p:cNvPr>
          <p:cNvSpPr txBox="1"/>
          <p:nvPr/>
        </p:nvSpPr>
        <p:spPr>
          <a:xfrm>
            <a:off x="2425730" y="7162800"/>
            <a:ext cx="6457170" cy="1384995"/>
          </a:xfrm>
          <a:prstGeom prst="rect">
            <a:avLst/>
          </a:prstGeom>
        </p:spPr>
        <p:txBody>
          <a:bodyPr vert="horz" wrap="square" lIns="0" tIns="25400" rIns="0" bIns="0" rtlCol="0">
            <a:spAutoFit/>
          </a:bodyPr>
          <a:lstStyle/>
          <a:p>
            <a:pPr marL="12700" marR="1769745" algn="just">
              <a:lnSpc>
                <a:spcPts val="1000"/>
              </a:lnSpc>
              <a:spcBef>
                <a:spcPts val="200"/>
              </a:spcBef>
            </a:pPr>
            <a:r>
              <a:rPr lang="en-US" sz="900" spc="5" dirty="0">
                <a:solidFill>
                  <a:srgbClr val="1C216F"/>
                </a:solidFill>
                <a:latin typeface="HelveticaNeueLTPro-Md"/>
                <a:cs typeface="HelveticaNeueLTPro-Md"/>
              </a:rPr>
              <a:t>Once sensitized, a severe allergic reaction may occur when subsequently exposed to very low levels.                                                     		                            No known significant </a:t>
            </a:r>
            <a:r>
              <a:rPr lang="en-US" sz="900" spc="10" dirty="0">
                <a:solidFill>
                  <a:srgbClr val="1C216F"/>
                </a:solidFill>
                <a:latin typeface="HelveticaNeueLTPro-Md"/>
                <a:cs typeface="HelveticaNeueLTPro-Md"/>
              </a:rPr>
              <a:t>effects </a:t>
            </a:r>
            <a:r>
              <a:rPr lang="en-US" sz="900" spc="5" dirty="0">
                <a:solidFill>
                  <a:srgbClr val="1C216F"/>
                </a:solidFill>
                <a:latin typeface="HelveticaNeueLTPro-Md"/>
                <a:cs typeface="HelveticaNeueLTPro-Md"/>
              </a:rPr>
              <a:t>or critical </a:t>
            </a:r>
            <a:r>
              <a:rPr lang="en-US" sz="900" spc="10" dirty="0">
                <a:solidFill>
                  <a:srgbClr val="1C216F"/>
                </a:solidFill>
                <a:latin typeface="HelveticaNeueLTPro-Md"/>
                <a:cs typeface="HelveticaNeueLTPro-Md"/>
              </a:rPr>
              <a:t>hazards </a:t>
            </a:r>
            <a:r>
              <a:rPr lang="en-US" sz="900" spc="-24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No known significant </a:t>
            </a:r>
            <a:r>
              <a:rPr lang="en-US" sz="900" spc="10" dirty="0">
                <a:solidFill>
                  <a:srgbClr val="1C216F"/>
                </a:solidFill>
                <a:latin typeface="HelveticaNeueLTPro-Md"/>
                <a:cs typeface="HelveticaNeueLTPro-Md"/>
              </a:rPr>
              <a:t>effects </a:t>
            </a:r>
            <a:r>
              <a:rPr lang="en-US" sz="900" spc="5" dirty="0">
                <a:solidFill>
                  <a:srgbClr val="1C216F"/>
                </a:solidFill>
                <a:latin typeface="HelveticaNeueLTPro-Md"/>
                <a:cs typeface="HelveticaNeueLTPro-Md"/>
              </a:rPr>
              <a:t>or critical </a:t>
            </a:r>
            <a:r>
              <a:rPr lang="en-US" sz="900" spc="10" dirty="0">
                <a:solidFill>
                  <a:srgbClr val="1C216F"/>
                </a:solidFill>
                <a:latin typeface="HelveticaNeueLTPro-Md"/>
                <a:cs typeface="HelveticaNeueLTPro-Md"/>
              </a:rPr>
              <a:t>hazards </a:t>
            </a:r>
            <a:r>
              <a:rPr lang="en-US" sz="900" spc="-24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No known significant </a:t>
            </a:r>
            <a:r>
              <a:rPr lang="en-US" sz="900" spc="10" dirty="0">
                <a:solidFill>
                  <a:srgbClr val="1C216F"/>
                </a:solidFill>
                <a:latin typeface="HelveticaNeueLTPro-Md"/>
                <a:cs typeface="HelveticaNeueLTPro-Md"/>
              </a:rPr>
              <a:t>effects </a:t>
            </a:r>
            <a:r>
              <a:rPr lang="en-US" sz="900" spc="5" dirty="0">
                <a:solidFill>
                  <a:srgbClr val="1C216F"/>
                </a:solidFill>
                <a:latin typeface="HelveticaNeueLTPro-Md"/>
                <a:cs typeface="HelveticaNeueLTPro-Md"/>
              </a:rPr>
              <a:t>or critical </a:t>
            </a:r>
            <a:r>
              <a:rPr lang="en-US" sz="900" spc="10" dirty="0">
                <a:solidFill>
                  <a:srgbClr val="1C216F"/>
                </a:solidFill>
                <a:latin typeface="HelveticaNeueLTPro-Md"/>
                <a:cs typeface="HelveticaNeueLTPro-Md"/>
              </a:rPr>
              <a:t>hazards 			</a:t>
            </a:r>
            <a:r>
              <a:rPr lang="en-US" sz="900" spc="-24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No known significant </a:t>
            </a:r>
            <a:r>
              <a:rPr lang="en-US" sz="900" spc="10" dirty="0">
                <a:solidFill>
                  <a:srgbClr val="1C216F"/>
                </a:solidFill>
                <a:latin typeface="HelveticaNeueLTPro-Md"/>
                <a:cs typeface="HelveticaNeueLTPro-Md"/>
              </a:rPr>
              <a:t>effects </a:t>
            </a:r>
            <a:r>
              <a:rPr lang="en-US" sz="900" spc="5" dirty="0">
                <a:solidFill>
                  <a:srgbClr val="1C216F"/>
                </a:solidFill>
                <a:latin typeface="HelveticaNeueLTPro-Md"/>
                <a:cs typeface="HelveticaNeueLTPro-Md"/>
              </a:rPr>
              <a:t>or critical </a:t>
            </a:r>
            <a:r>
              <a:rPr lang="en-US" sz="900" spc="10" dirty="0">
                <a:solidFill>
                  <a:srgbClr val="1C216F"/>
                </a:solidFill>
                <a:latin typeface="HelveticaNeueLTPro-Md"/>
                <a:cs typeface="HelveticaNeueLTPro-Md"/>
              </a:rPr>
              <a:t>hazards 			</a:t>
            </a:r>
            <a:r>
              <a:rPr lang="en-US" sz="900" spc="-24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No</a:t>
            </a:r>
            <a:r>
              <a:rPr lang="en-US" sz="900" spc="-10"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known</a:t>
            </a:r>
            <a:r>
              <a:rPr lang="en-US" sz="900" spc="-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significant</a:t>
            </a:r>
            <a:r>
              <a:rPr lang="en-US" sz="900" spc="-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effects</a:t>
            </a:r>
            <a:r>
              <a:rPr lang="en-US" sz="900" spc="-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or</a:t>
            </a:r>
            <a:r>
              <a:rPr lang="en-US" sz="900" spc="-5" dirty="0">
                <a:solidFill>
                  <a:srgbClr val="1C216F"/>
                </a:solidFill>
                <a:latin typeface="HelveticaNeueLTPro-Md"/>
                <a:cs typeface="HelveticaNeueLTPro-Md"/>
              </a:rPr>
              <a:t> </a:t>
            </a:r>
            <a:r>
              <a:rPr lang="en-US" sz="900" spc="5" dirty="0">
                <a:solidFill>
                  <a:srgbClr val="1C216F"/>
                </a:solidFill>
                <a:latin typeface="HelveticaNeueLTPro-Md"/>
                <a:cs typeface="HelveticaNeueLTPro-Md"/>
              </a:rPr>
              <a:t>critical</a:t>
            </a:r>
            <a:r>
              <a:rPr lang="en-US" sz="900" spc="-5" dirty="0">
                <a:solidFill>
                  <a:srgbClr val="1C216F"/>
                </a:solidFill>
                <a:latin typeface="HelveticaNeueLTPro-Md"/>
                <a:cs typeface="HelveticaNeueLTPro-Md"/>
              </a:rPr>
              <a:t> </a:t>
            </a:r>
            <a:r>
              <a:rPr lang="en-US" sz="900" spc="10" dirty="0">
                <a:solidFill>
                  <a:srgbClr val="1C216F"/>
                </a:solidFill>
                <a:latin typeface="HelveticaNeueLTPro-Md"/>
                <a:cs typeface="HelveticaNeueLTPro-Md"/>
              </a:rPr>
              <a:t>hazards</a:t>
            </a:r>
          </a:p>
          <a:p>
            <a:pPr marL="12700" marR="1769745" algn="just">
              <a:lnSpc>
                <a:spcPts val="1000"/>
              </a:lnSpc>
              <a:spcBef>
                <a:spcPts val="200"/>
              </a:spcBef>
            </a:pPr>
            <a:r>
              <a:rPr lang="en-US" sz="900" dirty="0">
                <a:solidFill>
                  <a:srgbClr val="002060"/>
                </a:solidFill>
                <a:latin typeface="HelveticaNeueLTPro-Md"/>
                <a:cs typeface="HelveticaNeueLTPro-Md"/>
              </a:rPr>
              <a:t>Contains a substance or substances listed under National Working Environment</a:t>
            </a:r>
          </a:p>
          <a:p>
            <a:pPr marL="12700" marR="1769745" algn="just">
              <a:lnSpc>
                <a:spcPts val="1000"/>
              </a:lnSpc>
              <a:spcBef>
                <a:spcPts val="200"/>
              </a:spcBef>
            </a:pPr>
            <a:r>
              <a:rPr lang="en-US" sz="900" dirty="0">
                <a:solidFill>
                  <a:srgbClr val="002060"/>
                </a:solidFill>
                <a:latin typeface="HelveticaNeueLTPro-Md"/>
                <a:cs typeface="HelveticaNeueLTPro-Md"/>
              </a:rPr>
              <a:t>Authorities Executive Order 908/2005.</a:t>
            </a:r>
          </a:p>
          <a:p>
            <a:pPr marL="12700" marR="1769745" algn="just">
              <a:lnSpc>
                <a:spcPts val="1000"/>
              </a:lnSpc>
              <a:spcBef>
                <a:spcPts val="200"/>
              </a:spcBef>
            </a:pPr>
            <a:endParaRPr lang="en-US" sz="900" dirty="0">
              <a:latin typeface="HelveticaNeueLTPro-Md"/>
              <a:cs typeface="HelveticaNeueLTPro-Md"/>
            </a:endParaRPr>
          </a:p>
        </p:txBody>
      </p:sp>
      <p:sp>
        <p:nvSpPr>
          <p:cNvPr id="89" name="object 19">
            <a:extLst>
              <a:ext uri="{FF2B5EF4-FFF2-40B4-BE49-F238E27FC236}">
                <a16:creationId xmlns:a16="http://schemas.microsoft.com/office/drawing/2014/main" id="{B9F4A5DC-1DE4-459E-B72C-17D2A4EE8008}"/>
              </a:ext>
            </a:extLst>
          </p:cNvPr>
          <p:cNvSpPr/>
          <p:nvPr/>
        </p:nvSpPr>
        <p:spPr>
          <a:xfrm>
            <a:off x="316866" y="84582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90" name="object 46">
            <a:extLst>
              <a:ext uri="{FF2B5EF4-FFF2-40B4-BE49-F238E27FC236}">
                <a16:creationId xmlns:a16="http://schemas.microsoft.com/office/drawing/2014/main" id="{18A9A6CC-B8D1-4D56-AD14-071F60E0926B}"/>
              </a:ext>
            </a:extLst>
          </p:cNvPr>
          <p:cNvSpPr/>
          <p:nvPr/>
        </p:nvSpPr>
        <p:spPr>
          <a:xfrm>
            <a:off x="316866" y="7086600"/>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55" name="object 8">
            <a:extLst>
              <a:ext uri="{FF2B5EF4-FFF2-40B4-BE49-F238E27FC236}">
                <a16:creationId xmlns:a16="http://schemas.microsoft.com/office/drawing/2014/main" id="{B14A9CFC-BFDD-4903-85A7-69FB8B5412B6}"/>
              </a:ext>
            </a:extLst>
          </p:cNvPr>
          <p:cNvSpPr txBox="1">
            <a:spLocks noGrp="1"/>
          </p:cNvSpPr>
          <p:nvPr>
            <p:ph type="title" idx="4294967295"/>
          </p:nvPr>
        </p:nvSpPr>
        <p:spPr>
          <a:xfrm>
            <a:off x="444500" y="889000"/>
            <a:ext cx="4443413" cy="387350"/>
          </a:xfrm>
          <a:prstGeom prst="rect">
            <a:avLst/>
          </a:prstGeom>
        </p:spPr>
        <p:txBody>
          <a:bodyPr vert="horz" wrap="square" lIns="0" tIns="16510" rIns="0" bIns="0" rtlCol="0">
            <a:spAutoFit/>
          </a:bodyPr>
          <a:lstStyle/>
          <a:p>
            <a:pPr marL="12700">
              <a:lnSpc>
                <a:spcPct val="100000"/>
              </a:lnSpc>
              <a:spcBef>
                <a:spcPts val="130"/>
              </a:spcBef>
            </a:pPr>
            <a:r>
              <a:rPr lang="en-TT" sz="2350" spc="-85" dirty="0">
                <a:solidFill>
                  <a:srgbClr val="2DBEEF"/>
                </a:solidFill>
                <a:latin typeface="HelveticaNeueLTPro-Roman"/>
                <a:cs typeface="HelveticaNeueLTPro-Roman"/>
              </a:rPr>
              <a:t>BERGER ALD PRIMER</a:t>
            </a:r>
            <a:endParaRPr sz="2350" dirty="0">
              <a:latin typeface="HelveticaNeueLTPro-Roman"/>
              <a:cs typeface="HelveticaNeueLTPro-Roman"/>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a:extLst>
              <a:ext uri="{FF2B5EF4-FFF2-40B4-BE49-F238E27FC236}">
                <a16:creationId xmlns:a16="http://schemas.microsoft.com/office/drawing/2014/main" id="{E27E4A82-2A3D-48CA-9A03-5C62FD881556}"/>
              </a:ext>
            </a:extLst>
          </p:cNvPr>
          <p:cNvSpPr txBox="1"/>
          <p:nvPr/>
        </p:nvSpPr>
        <p:spPr>
          <a:xfrm>
            <a:off x="457200" y="526081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0" dirty="0">
                <a:solidFill>
                  <a:srgbClr val="FFFFFF"/>
                </a:solidFill>
                <a:latin typeface="Helvetica Neue LT Pro 75"/>
                <a:cs typeface="Helvetica Neue LT Pro 75"/>
              </a:rPr>
              <a:t>13.</a:t>
            </a:r>
            <a:r>
              <a:rPr sz="1100" b="1" spc="-15"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DISPOSAL</a:t>
            </a:r>
            <a:r>
              <a:rPr sz="1100" b="1" spc="-10" dirty="0">
                <a:solidFill>
                  <a:srgbClr val="FFFFFF"/>
                </a:solidFill>
                <a:latin typeface="Helvetica Neue LT Pro 75"/>
                <a:cs typeface="Helvetica Neue LT Pro 75"/>
              </a:rPr>
              <a:t> </a:t>
            </a:r>
            <a:r>
              <a:rPr sz="1100" b="1" dirty="0">
                <a:solidFill>
                  <a:srgbClr val="FFFFFF"/>
                </a:solidFill>
                <a:latin typeface="Helvetica Neue LT Pro 75"/>
                <a:cs typeface="Helvetica Neue LT Pro 75"/>
              </a:rPr>
              <a:t>CONSIDERATIONS</a:t>
            </a:r>
            <a:endParaRPr sz="1100">
              <a:latin typeface="Helvetica Neue LT Pro 75"/>
              <a:cs typeface="Helvetica Neue LT Pro 75"/>
            </a:endParaRPr>
          </a:p>
        </p:txBody>
      </p:sp>
      <p:sp>
        <p:nvSpPr>
          <p:cNvPr id="10" name="object 11">
            <a:extLst>
              <a:ext uri="{FF2B5EF4-FFF2-40B4-BE49-F238E27FC236}">
                <a16:creationId xmlns:a16="http://schemas.microsoft.com/office/drawing/2014/main" id="{6EA750EA-233B-49E3-85FD-CB89085CEA57}"/>
              </a:ext>
            </a:extLst>
          </p:cNvPr>
          <p:cNvSpPr txBox="1"/>
          <p:nvPr/>
        </p:nvSpPr>
        <p:spPr>
          <a:xfrm>
            <a:off x="615950" y="1983904"/>
            <a:ext cx="6684645" cy="453970"/>
          </a:xfrm>
          <a:prstGeom prst="rect">
            <a:avLst/>
          </a:prstGeom>
        </p:spPr>
        <p:txBody>
          <a:bodyPr vert="horz" wrap="square" lIns="0" tIns="12700" rIns="0" bIns="0" rtlCol="0">
            <a:spAutoFit/>
          </a:bodyPr>
          <a:lstStyle/>
          <a:p>
            <a:pPr marL="12700">
              <a:lnSpc>
                <a:spcPct val="100000"/>
              </a:lnSpc>
              <a:spcBef>
                <a:spcPts val="100"/>
              </a:spcBef>
              <a:tabLst>
                <a:tab pos="1821814" algn="l"/>
              </a:tabLst>
            </a:pPr>
            <a:r>
              <a:rPr lang="en-US" sz="900" b="1" spc="5" dirty="0">
                <a:solidFill>
                  <a:srgbClr val="025FAD"/>
                </a:solidFill>
                <a:latin typeface="Helvetica Neue LT Pro 75"/>
                <a:cs typeface="Helvetica Neue LT Pro 75"/>
              </a:rPr>
              <a:t>ECOTOXICITY	</a:t>
            </a:r>
            <a:r>
              <a:rPr lang="en-US" sz="900" spc="5" dirty="0">
                <a:solidFill>
                  <a:srgbClr val="1C216F"/>
                </a:solidFill>
                <a:latin typeface="HelveticaNeueLTPro-Md"/>
                <a:cs typeface="HelveticaNeueLTPro-Md"/>
              </a:rPr>
              <a:t>Harmful to aquatic organisms, may cause long-term adverse effects in the aquatic</a:t>
            </a:r>
          </a:p>
          <a:p>
            <a:pPr marL="12700">
              <a:lnSpc>
                <a:spcPct val="100000"/>
              </a:lnSpc>
              <a:spcBef>
                <a:spcPts val="100"/>
              </a:spcBef>
              <a:tabLst>
                <a:tab pos="1821814" algn="l"/>
              </a:tabLst>
            </a:pPr>
            <a:r>
              <a:rPr lang="en-US" sz="900" spc="5" dirty="0">
                <a:solidFill>
                  <a:srgbClr val="1C216F"/>
                </a:solidFill>
                <a:latin typeface="HelveticaNeueLTPro-Md"/>
                <a:cs typeface="HelveticaNeueLTPro-Md"/>
              </a:rPr>
              <a:t>	environment.</a:t>
            </a:r>
          </a:p>
          <a:p>
            <a:pPr marL="12700">
              <a:lnSpc>
                <a:spcPct val="100000"/>
              </a:lnSpc>
              <a:spcBef>
                <a:spcPts val="100"/>
              </a:spcBef>
              <a:tabLst>
                <a:tab pos="1821814" algn="l"/>
              </a:tabLst>
            </a:pPr>
            <a:r>
              <a:rPr lang="en-US" sz="900" spc="10" dirty="0">
                <a:solidFill>
                  <a:srgbClr val="1C216F"/>
                </a:solidFill>
                <a:latin typeface="HelveticaNeueLTPro-Md"/>
                <a:cs typeface="HelveticaNeueLTPro-Md"/>
              </a:rPr>
              <a:t>.</a:t>
            </a:r>
            <a:endParaRPr lang="en-US" sz="900" dirty="0">
              <a:latin typeface="HelveticaNeueLTPro-Md"/>
              <a:cs typeface="HelveticaNeueLTPro-Md"/>
            </a:endParaRPr>
          </a:p>
        </p:txBody>
      </p:sp>
      <p:sp>
        <p:nvSpPr>
          <p:cNvPr id="11" name="object 12">
            <a:extLst>
              <a:ext uri="{FF2B5EF4-FFF2-40B4-BE49-F238E27FC236}">
                <a16:creationId xmlns:a16="http://schemas.microsoft.com/office/drawing/2014/main" id="{8FC4FC1A-D3A7-427D-AD97-8F52D6B5038F}"/>
              </a:ext>
            </a:extLst>
          </p:cNvPr>
          <p:cNvSpPr txBox="1"/>
          <p:nvPr/>
        </p:nvSpPr>
        <p:spPr>
          <a:xfrm>
            <a:off x="615950" y="2447454"/>
            <a:ext cx="1363980" cy="162560"/>
          </a:xfrm>
          <a:prstGeom prst="rect">
            <a:avLst/>
          </a:prstGeom>
        </p:spPr>
        <p:txBody>
          <a:bodyPr vert="horz" wrap="square" lIns="0" tIns="12700" rIns="0" bIns="0" rtlCol="0">
            <a:spAutoFit/>
          </a:bodyPr>
          <a:lstStyle/>
          <a:p>
            <a:pPr marL="12700">
              <a:lnSpc>
                <a:spcPct val="100000"/>
              </a:lnSpc>
              <a:spcBef>
                <a:spcPts val="100"/>
              </a:spcBef>
            </a:pPr>
            <a:r>
              <a:rPr sz="900" b="1" spc="-10" dirty="0">
                <a:solidFill>
                  <a:srgbClr val="025FAD"/>
                </a:solidFill>
                <a:latin typeface="Helvetica Neue LT Pro 75"/>
                <a:cs typeface="Helvetica Neue LT Pro 75"/>
              </a:rPr>
              <a:t>AQUATIC</a:t>
            </a:r>
            <a:r>
              <a:rPr sz="900" b="1" spc="-5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ECOTOXICITY</a:t>
            </a:r>
            <a:endParaRPr sz="900">
              <a:latin typeface="Helvetica Neue LT Pro 75"/>
              <a:cs typeface="Helvetica Neue LT Pro 75"/>
            </a:endParaRPr>
          </a:p>
        </p:txBody>
      </p:sp>
      <p:sp>
        <p:nvSpPr>
          <p:cNvPr id="12" name="object 13">
            <a:extLst>
              <a:ext uri="{FF2B5EF4-FFF2-40B4-BE49-F238E27FC236}">
                <a16:creationId xmlns:a16="http://schemas.microsoft.com/office/drawing/2014/main" id="{6F721D74-B208-4EC1-9729-D0B3544F7C8E}"/>
              </a:ext>
            </a:extLst>
          </p:cNvPr>
          <p:cNvSpPr txBox="1"/>
          <p:nvPr/>
        </p:nvSpPr>
        <p:spPr>
          <a:xfrm>
            <a:off x="2425734" y="2447454"/>
            <a:ext cx="1981200" cy="162560"/>
          </a:xfrm>
          <a:prstGeom prst="rect">
            <a:avLst/>
          </a:prstGeom>
        </p:spPr>
        <p:txBody>
          <a:bodyPr vert="horz" wrap="square" lIns="0" tIns="12700" rIns="0" bIns="0" rtlCol="0">
            <a:spAutoFit/>
          </a:bodyPr>
          <a:lstStyle/>
          <a:p>
            <a:pPr marL="12700">
              <a:lnSpc>
                <a:spcPct val="100000"/>
              </a:lnSpc>
              <a:spcBef>
                <a:spcPts val="100"/>
              </a:spcBef>
            </a:pPr>
            <a:r>
              <a:rPr sz="900" spc="10" dirty="0">
                <a:solidFill>
                  <a:srgbClr val="1C216F"/>
                </a:solidFill>
                <a:latin typeface="HelveticaNeueLTPro-Md"/>
                <a:cs typeface="HelveticaNeueLTPro-Md"/>
              </a:rPr>
              <a:t>Conclusion/Summary:</a:t>
            </a:r>
            <a:r>
              <a:rPr sz="900" spc="-25" dirty="0">
                <a:solidFill>
                  <a:srgbClr val="1C216F"/>
                </a:solidFill>
                <a:latin typeface="HelveticaNeueLTPro-Md"/>
                <a:cs typeface="HelveticaNeueLTPro-Md"/>
              </a:rPr>
              <a:t> </a:t>
            </a:r>
            <a:r>
              <a:rPr sz="900" spc="5" dirty="0">
                <a:solidFill>
                  <a:srgbClr val="1C216F"/>
                </a:solidFill>
                <a:latin typeface="HelveticaNeueLTPro-Md"/>
                <a:cs typeface="HelveticaNeueLTPro-Md"/>
              </a:rPr>
              <a:t>Not</a:t>
            </a:r>
            <a:r>
              <a:rPr sz="900" spc="-20" dirty="0">
                <a:solidFill>
                  <a:srgbClr val="1C216F"/>
                </a:solidFill>
                <a:latin typeface="HelveticaNeueLTPro-Md"/>
                <a:cs typeface="HelveticaNeueLTPro-Md"/>
              </a:rPr>
              <a:t> </a:t>
            </a:r>
            <a:r>
              <a:rPr sz="900" dirty="0">
                <a:solidFill>
                  <a:srgbClr val="1C216F"/>
                </a:solidFill>
                <a:latin typeface="HelveticaNeueLTPro-Md"/>
                <a:cs typeface="HelveticaNeueLTPro-Md"/>
              </a:rPr>
              <a:t>available.</a:t>
            </a:r>
            <a:endParaRPr sz="900">
              <a:latin typeface="HelveticaNeueLTPro-Md"/>
              <a:cs typeface="HelveticaNeueLTPro-Md"/>
            </a:endParaRPr>
          </a:p>
        </p:txBody>
      </p:sp>
      <p:sp>
        <p:nvSpPr>
          <p:cNvPr id="13" name="object 14">
            <a:extLst>
              <a:ext uri="{FF2B5EF4-FFF2-40B4-BE49-F238E27FC236}">
                <a16:creationId xmlns:a16="http://schemas.microsoft.com/office/drawing/2014/main" id="{073B7D4B-832F-4059-BA5D-B0AA838E4B50}"/>
              </a:ext>
            </a:extLst>
          </p:cNvPr>
          <p:cNvSpPr txBox="1"/>
          <p:nvPr/>
        </p:nvSpPr>
        <p:spPr>
          <a:xfrm>
            <a:off x="615950" y="4790440"/>
            <a:ext cx="1565275"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OTHER</a:t>
            </a:r>
            <a:r>
              <a:rPr sz="900" b="1" spc="-2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ADVERSE</a:t>
            </a:r>
            <a:r>
              <a:rPr sz="900" b="1" spc="-2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EFFECTS</a:t>
            </a:r>
            <a:endParaRPr sz="900" dirty="0">
              <a:latin typeface="Helvetica Neue LT Pro 75"/>
              <a:cs typeface="Helvetica Neue LT Pro 75"/>
            </a:endParaRPr>
          </a:p>
        </p:txBody>
      </p:sp>
      <p:sp>
        <p:nvSpPr>
          <p:cNvPr id="14" name="object 15">
            <a:extLst>
              <a:ext uri="{FF2B5EF4-FFF2-40B4-BE49-F238E27FC236}">
                <a16:creationId xmlns:a16="http://schemas.microsoft.com/office/drawing/2014/main" id="{AD8E5082-3BAE-4DEE-BBC7-1F8E618903A7}"/>
              </a:ext>
            </a:extLst>
          </p:cNvPr>
          <p:cNvSpPr txBox="1"/>
          <p:nvPr/>
        </p:nvSpPr>
        <p:spPr>
          <a:xfrm>
            <a:off x="2425691" y="4790440"/>
            <a:ext cx="2584450" cy="162560"/>
          </a:xfrm>
          <a:prstGeom prst="rect">
            <a:avLst/>
          </a:prstGeom>
        </p:spPr>
        <p:txBody>
          <a:bodyPr vert="horz" wrap="square" lIns="0" tIns="12700" rIns="0" bIns="0" rtlCol="0">
            <a:spAutoFit/>
          </a:bodyPr>
          <a:lstStyle/>
          <a:p>
            <a:pPr marL="12700">
              <a:lnSpc>
                <a:spcPct val="100000"/>
              </a:lnSpc>
              <a:spcBef>
                <a:spcPts val="100"/>
              </a:spcBef>
            </a:pPr>
            <a:r>
              <a:rPr sz="900" spc="5" dirty="0">
                <a:solidFill>
                  <a:srgbClr val="1C216F"/>
                </a:solidFill>
                <a:latin typeface="HelveticaNeueLTPro-Md"/>
                <a:cs typeface="HelveticaNeueLTPro-Md"/>
              </a:rPr>
              <a:t>No</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known</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significant</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effects</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or</a:t>
            </a:r>
            <a:r>
              <a:rPr sz="900" spc="-5" dirty="0">
                <a:solidFill>
                  <a:srgbClr val="1C216F"/>
                </a:solidFill>
                <a:latin typeface="HelveticaNeueLTPro-Md"/>
                <a:cs typeface="HelveticaNeueLTPro-Md"/>
              </a:rPr>
              <a:t> </a:t>
            </a:r>
            <a:r>
              <a:rPr sz="900" spc="5" dirty="0">
                <a:solidFill>
                  <a:srgbClr val="1C216F"/>
                </a:solidFill>
                <a:latin typeface="HelveticaNeueLTPro-Md"/>
                <a:cs typeface="HelveticaNeueLTPro-Md"/>
              </a:rPr>
              <a:t>critical</a:t>
            </a:r>
            <a:r>
              <a:rPr sz="900" spc="-5" dirty="0">
                <a:solidFill>
                  <a:srgbClr val="1C216F"/>
                </a:solidFill>
                <a:latin typeface="HelveticaNeueLTPro-Md"/>
                <a:cs typeface="HelveticaNeueLTPro-Md"/>
              </a:rPr>
              <a:t> </a:t>
            </a:r>
            <a:r>
              <a:rPr sz="900" spc="10" dirty="0">
                <a:solidFill>
                  <a:srgbClr val="1C216F"/>
                </a:solidFill>
                <a:latin typeface="HelveticaNeueLTPro-Md"/>
                <a:cs typeface="HelveticaNeueLTPro-Md"/>
              </a:rPr>
              <a:t>hazards.</a:t>
            </a:r>
            <a:endParaRPr sz="900">
              <a:latin typeface="HelveticaNeueLTPro-Md"/>
              <a:cs typeface="HelveticaNeueLTPro-Md"/>
            </a:endParaRPr>
          </a:p>
        </p:txBody>
      </p:sp>
      <p:sp>
        <p:nvSpPr>
          <p:cNvPr id="15" name="object 16">
            <a:extLst>
              <a:ext uri="{FF2B5EF4-FFF2-40B4-BE49-F238E27FC236}">
                <a16:creationId xmlns:a16="http://schemas.microsoft.com/office/drawing/2014/main" id="{3A071551-8236-4513-A73B-EE6C29BAD733}"/>
              </a:ext>
            </a:extLst>
          </p:cNvPr>
          <p:cNvSpPr txBox="1"/>
          <p:nvPr/>
        </p:nvSpPr>
        <p:spPr>
          <a:xfrm>
            <a:off x="615950" y="2946818"/>
            <a:ext cx="1844039"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BIOACCUMULATIVE</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POTENTIAL</a:t>
            </a:r>
            <a:endParaRPr sz="900">
              <a:latin typeface="Helvetica Neue LT Pro 75"/>
              <a:cs typeface="Helvetica Neue LT Pro 75"/>
            </a:endParaRPr>
          </a:p>
        </p:txBody>
      </p:sp>
      <p:graphicFrame>
        <p:nvGraphicFramePr>
          <p:cNvPr id="16" name="object 17">
            <a:extLst>
              <a:ext uri="{FF2B5EF4-FFF2-40B4-BE49-F238E27FC236}">
                <a16:creationId xmlns:a16="http://schemas.microsoft.com/office/drawing/2014/main" id="{ED2D84BB-E41E-4E82-922C-A888EDACE88E}"/>
              </a:ext>
            </a:extLst>
          </p:cNvPr>
          <p:cNvGraphicFramePr>
            <a:graphicFrameLocks noGrp="1"/>
          </p:cNvGraphicFramePr>
          <p:nvPr>
            <p:extLst>
              <p:ext uri="{D42A27DB-BD31-4B8C-83A1-F6EECF244321}">
                <p14:modId xmlns:p14="http://schemas.microsoft.com/office/powerpoint/2010/main" val="3547035264"/>
              </p:ext>
            </p:extLst>
          </p:nvPr>
        </p:nvGraphicFramePr>
        <p:xfrm>
          <a:off x="457200" y="3213872"/>
          <a:ext cx="6692899" cy="1144675"/>
        </p:xfrm>
        <a:graphic>
          <a:graphicData uri="http://schemas.openxmlformats.org/drawingml/2006/table">
            <a:tbl>
              <a:tblPr firstRow="1" bandRow="1">
                <a:tableStyleId>{2D5ABB26-0587-4C30-8999-92F81FD0307C}</a:tableStyleId>
              </a:tblPr>
              <a:tblGrid>
                <a:gridCol w="1612265">
                  <a:extLst>
                    <a:ext uri="{9D8B030D-6E8A-4147-A177-3AD203B41FA5}">
                      <a16:colId xmlns:a16="http://schemas.microsoft.com/office/drawing/2014/main" val="20000"/>
                    </a:ext>
                  </a:extLst>
                </a:gridCol>
                <a:gridCol w="1369695">
                  <a:extLst>
                    <a:ext uri="{9D8B030D-6E8A-4147-A177-3AD203B41FA5}">
                      <a16:colId xmlns:a16="http://schemas.microsoft.com/office/drawing/2014/main" val="20001"/>
                    </a:ext>
                  </a:extLst>
                </a:gridCol>
                <a:gridCol w="1860550">
                  <a:extLst>
                    <a:ext uri="{9D8B030D-6E8A-4147-A177-3AD203B41FA5}">
                      <a16:colId xmlns:a16="http://schemas.microsoft.com/office/drawing/2014/main" val="20002"/>
                    </a:ext>
                  </a:extLst>
                </a:gridCol>
                <a:gridCol w="1850389">
                  <a:extLst>
                    <a:ext uri="{9D8B030D-6E8A-4147-A177-3AD203B41FA5}">
                      <a16:colId xmlns:a16="http://schemas.microsoft.com/office/drawing/2014/main" val="20003"/>
                    </a:ext>
                  </a:extLst>
                </a:gridCol>
              </a:tblGrid>
              <a:tr h="274955">
                <a:tc>
                  <a:txBody>
                    <a:bodyPr/>
                    <a:lstStyle/>
                    <a:p>
                      <a:pPr marL="171450" marR="360680">
                        <a:lnSpc>
                          <a:spcPts val="1080"/>
                        </a:lnSpc>
                      </a:pPr>
                      <a:r>
                        <a:rPr sz="900" b="1" spc="-20" dirty="0">
                          <a:solidFill>
                            <a:srgbClr val="025FAD"/>
                          </a:solidFill>
                          <a:latin typeface="Helvetica Neue LT Pro 75"/>
                          <a:cs typeface="Helvetica Neue LT Pro 75"/>
                        </a:rPr>
                        <a:t>PRODUCT/ </a:t>
                      </a:r>
                      <a:r>
                        <a:rPr sz="900" b="1" spc="-1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INGR</a:t>
                      </a:r>
                      <a:r>
                        <a:rPr sz="900" b="1" dirty="0">
                          <a:solidFill>
                            <a:srgbClr val="025FAD"/>
                          </a:solidFill>
                          <a:latin typeface="Helvetica Neue LT Pro 75"/>
                          <a:cs typeface="Helvetica Neue LT Pro 75"/>
                        </a:rPr>
                        <a:t>E</a:t>
                      </a:r>
                      <a:r>
                        <a:rPr sz="900" b="1" spc="-5" dirty="0">
                          <a:solidFill>
                            <a:srgbClr val="025FAD"/>
                          </a:solidFill>
                          <a:latin typeface="Helvetica Neue LT Pro 75"/>
                          <a:cs typeface="Helvetica Neue LT Pro 75"/>
                        </a:rPr>
                        <a:t>DI</a:t>
                      </a:r>
                      <a:r>
                        <a:rPr sz="900" b="1" dirty="0">
                          <a:solidFill>
                            <a:srgbClr val="025FAD"/>
                          </a:solidFill>
                          <a:latin typeface="Helvetica Neue LT Pro 75"/>
                          <a:cs typeface="Helvetica Neue LT Pro 75"/>
                        </a:rPr>
                        <a:t>E</a:t>
                      </a:r>
                      <a:r>
                        <a:rPr sz="900" b="1" spc="-10" dirty="0">
                          <a:solidFill>
                            <a:srgbClr val="025FAD"/>
                          </a:solidFill>
                          <a:latin typeface="Helvetica Neue LT Pro 75"/>
                          <a:cs typeface="Helvetica Neue LT Pro 75"/>
                        </a:rPr>
                        <a:t>N</a:t>
                      </a:r>
                      <a:r>
                        <a:rPr sz="900" b="1" dirty="0">
                          <a:solidFill>
                            <a:srgbClr val="025FAD"/>
                          </a:solidFill>
                          <a:latin typeface="Helvetica Neue LT Pro 75"/>
                          <a:cs typeface="Helvetica Neue LT Pro 75"/>
                        </a:rPr>
                        <a:t>T</a:t>
                      </a:r>
                      <a:r>
                        <a:rPr sz="900" b="1" spc="-4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NAM</a:t>
                      </a:r>
                      <a:r>
                        <a:rPr sz="900" b="1" dirty="0">
                          <a:solidFill>
                            <a:srgbClr val="025FAD"/>
                          </a:solidFill>
                          <a:latin typeface="Helvetica Neue LT Pro 75"/>
                          <a:cs typeface="Helvetica Neue LT Pro 75"/>
                        </a:rPr>
                        <a:t>E</a:t>
                      </a:r>
                      <a:endParaRPr sz="900" dirty="0">
                        <a:latin typeface="Helvetica Neue LT Pro 75"/>
                        <a:cs typeface="Helvetica Neue LT Pro 75"/>
                      </a:endParaRPr>
                    </a:p>
                  </a:txBody>
                  <a:tcPr marL="0" marR="0" marT="0" marB="0"/>
                </a:tc>
                <a:tc>
                  <a:txBody>
                    <a:bodyPr/>
                    <a:lstStyle/>
                    <a:p>
                      <a:pPr marL="368300" algn="ctr">
                        <a:lnSpc>
                          <a:spcPts val="1055"/>
                        </a:lnSpc>
                      </a:pPr>
                      <a:r>
                        <a:rPr sz="900" b="1" spc="-5" dirty="0">
                          <a:solidFill>
                            <a:srgbClr val="025FAD"/>
                          </a:solidFill>
                          <a:latin typeface="Helvetica Neue LT Pro 75"/>
                          <a:cs typeface="Helvetica Neue LT Pro 75"/>
                        </a:rPr>
                        <a:t>LOGP</a:t>
                      </a:r>
                      <a:r>
                        <a:rPr sz="500" b="1" spc="-5" dirty="0">
                          <a:solidFill>
                            <a:srgbClr val="025FAD"/>
                          </a:solidFill>
                          <a:latin typeface="Helvetica Neue LT Pro 75"/>
                          <a:cs typeface="Helvetica Neue LT Pro 75"/>
                        </a:rPr>
                        <a:t>OW</a:t>
                      </a:r>
                      <a:endParaRPr sz="500" dirty="0">
                        <a:latin typeface="Helvetica Neue LT Pro 75"/>
                        <a:cs typeface="Helvetica Neue LT Pro 75"/>
                      </a:endParaRPr>
                    </a:p>
                  </a:txBody>
                  <a:tcPr marL="0" marR="0" marT="0" marB="0"/>
                </a:tc>
                <a:tc>
                  <a:txBody>
                    <a:bodyPr/>
                    <a:lstStyle/>
                    <a:p>
                      <a:pPr marL="573405" algn="l">
                        <a:lnSpc>
                          <a:spcPts val="1055"/>
                        </a:lnSpc>
                      </a:pPr>
                      <a:r>
                        <a:rPr sz="900" b="1" spc="-10" dirty="0">
                          <a:solidFill>
                            <a:srgbClr val="025FAD"/>
                          </a:solidFill>
                          <a:latin typeface="Helvetica Neue LT Pro 75"/>
                          <a:cs typeface="Helvetica Neue LT Pro 75"/>
                        </a:rPr>
                        <a:t>BCF</a:t>
                      </a:r>
                      <a:endParaRPr sz="900" dirty="0">
                        <a:latin typeface="Helvetica Neue LT Pro 75"/>
                        <a:cs typeface="Helvetica Neue LT Pro 75"/>
                      </a:endParaRPr>
                    </a:p>
                  </a:txBody>
                  <a:tcPr marL="0" marR="0" marT="0" marB="0"/>
                </a:tc>
                <a:tc>
                  <a:txBody>
                    <a:bodyPr/>
                    <a:lstStyle/>
                    <a:p>
                      <a:pPr marL="630555" algn="l">
                        <a:lnSpc>
                          <a:spcPts val="1055"/>
                        </a:lnSpc>
                      </a:pPr>
                      <a:r>
                        <a:rPr sz="900" b="1" spc="-10" dirty="0">
                          <a:solidFill>
                            <a:srgbClr val="025FAD"/>
                          </a:solidFill>
                          <a:latin typeface="Helvetica Neue LT Pro 75"/>
                          <a:cs typeface="Helvetica Neue LT Pro 75"/>
                        </a:rPr>
                        <a:t>POTENTIAL</a:t>
                      </a:r>
                      <a:endParaRPr sz="900" dirty="0">
                        <a:latin typeface="Helvetica Neue LT Pro 75"/>
                        <a:cs typeface="Helvetica Neue LT Pro 75"/>
                      </a:endParaRPr>
                    </a:p>
                  </a:txBody>
                  <a:tcPr marL="0" marR="0" marT="0" marB="0"/>
                </a:tc>
                <a:extLst>
                  <a:ext uri="{0D108BD9-81ED-4DB2-BD59-A6C34878D82A}">
                    <a16:rowId xmlns:a16="http://schemas.microsoft.com/office/drawing/2014/main" val="10000"/>
                  </a:ext>
                </a:extLst>
              </a:tr>
              <a:tr h="137160">
                <a:tc>
                  <a:txBody>
                    <a:bodyPr/>
                    <a:lstStyle/>
                    <a:p>
                      <a:pPr marL="45720" marR="182880" algn="l">
                        <a:lnSpc>
                          <a:spcPts val="1195"/>
                        </a:lnSpc>
                        <a:spcBef>
                          <a:spcPts val="180"/>
                        </a:spcBef>
                        <a:spcAft>
                          <a:spcPts val="0"/>
                        </a:spcAft>
                      </a:pPr>
                      <a:r>
                        <a:rPr lang="en-US" sz="900" spc="-10" dirty="0">
                          <a:solidFill>
                            <a:srgbClr val="1C216F"/>
                          </a:solidFill>
                          <a:effectLst/>
                          <a:latin typeface="HelveticaNeueLTPro-Md"/>
                        </a:rPr>
                        <a:t>     n-butyl acrylate</a:t>
                      </a:r>
                      <a:endParaRPr lang="en-TT" sz="1050" dirty="0">
                        <a:solidFill>
                          <a:srgbClr val="1C216F"/>
                        </a:solidFill>
                        <a:effectLst/>
                        <a:latin typeface="HelveticaNeueLTPro-Md"/>
                      </a:endParaRPr>
                    </a:p>
                  </a:txBody>
                  <a:tcPr marL="0" marR="0" marT="0" marB="0"/>
                </a:tc>
                <a:tc>
                  <a:txBody>
                    <a:bodyPr/>
                    <a:lstStyle/>
                    <a:p>
                      <a:pPr algn="ctr">
                        <a:tabLst>
                          <a:tab pos="577215" algn="dec"/>
                        </a:tabLst>
                      </a:pPr>
                      <a:r>
                        <a:rPr lang="en-US" sz="900">
                          <a:solidFill>
                            <a:srgbClr val="1C216F"/>
                          </a:solidFill>
                          <a:effectLst/>
                          <a:latin typeface="HelveticaNeueLTPro-Md"/>
                          <a:ea typeface="Calibri" panose="020F0502020204030204" pitchFamily="34" charset="0"/>
                          <a:cs typeface="Times New Roman" panose="02020603050405020304" pitchFamily="18" charset="0"/>
                        </a:rPr>
                        <a:t>2.36</a:t>
                      </a:r>
                      <a:endParaRPr lang="en-TT" sz="105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6394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17.27</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5052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low</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1"/>
                  </a:ext>
                </a:extLst>
              </a:tr>
              <a:tr h="137160">
                <a:tc>
                  <a:txBody>
                    <a:bodyPr/>
                    <a:lstStyle/>
                    <a:p>
                      <a:pPr marL="171450">
                        <a:lnSpc>
                          <a:spcPts val="980"/>
                        </a:lnSpc>
                      </a:pPr>
                      <a:r>
                        <a:rPr lang="en-US" sz="900" spc="-15" dirty="0">
                          <a:solidFill>
                            <a:srgbClr val="1C216F"/>
                          </a:solidFill>
                          <a:effectLst/>
                          <a:latin typeface="HelveticaNeueLTPro-Md"/>
                        </a:rPr>
                        <a:t>titanium dioxide </a:t>
                      </a:r>
                      <a:endParaRPr sz="900" dirty="0">
                        <a:solidFill>
                          <a:srgbClr val="1C216F"/>
                        </a:solidFill>
                        <a:latin typeface="HelveticaNeueLTPro-Md"/>
                        <a:cs typeface="HelveticaNeueLTPro-Md"/>
                      </a:endParaRPr>
                    </a:p>
                  </a:txBody>
                  <a:tcPr marL="0" marR="0" marT="0" marB="0"/>
                </a:tc>
                <a:tc>
                  <a:txBody>
                    <a:bodyPr/>
                    <a:lstStyle/>
                    <a:p>
                      <a:pPr marL="47371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6394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352</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5052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high</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2"/>
                  </a:ext>
                </a:extLst>
              </a:tr>
              <a:tr h="148072">
                <a:tc>
                  <a:txBody>
                    <a:bodyPr/>
                    <a:lstStyle/>
                    <a:p>
                      <a:pPr marL="171450">
                        <a:lnSpc>
                          <a:spcPts val="980"/>
                        </a:lnSpc>
                      </a:pPr>
                      <a:r>
                        <a:rPr lang="en-US" sz="900" spc="-15" dirty="0">
                          <a:solidFill>
                            <a:srgbClr val="1C216F"/>
                          </a:solidFill>
                          <a:effectLst/>
                          <a:latin typeface="HelveticaNeueLTPro-Md"/>
                        </a:rPr>
                        <a:t>titanium dioxide </a:t>
                      </a:r>
                      <a:endParaRPr sz="900" dirty="0">
                        <a:solidFill>
                          <a:srgbClr val="1C216F"/>
                        </a:solidFill>
                        <a:latin typeface="HelveticaNeueLTPro-Md"/>
                        <a:cs typeface="HelveticaNeueLTPro-Md"/>
                      </a:endParaRPr>
                    </a:p>
                  </a:txBody>
                  <a:tcPr marL="0" marR="0" marT="0" marB="0"/>
                </a:tc>
                <a:tc>
                  <a:txBody>
                    <a:bodyPr/>
                    <a:lstStyle/>
                    <a:p>
                      <a:pPr marL="473710"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6394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352</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5052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high</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03"/>
                  </a:ext>
                </a:extLst>
              </a:tr>
              <a:tr h="148072">
                <a:tc>
                  <a:txBody>
                    <a:bodyPr/>
                    <a:lstStyle/>
                    <a:p>
                      <a:pPr marL="171450">
                        <a:lnSpc>
                          <a:spcPts val="980"/>
                        </a:lnSpc>
                      </a:pPr>
                      <a:r>
                        <a:rPr lang="en-US" sz="900" dirty="0">
                          <a:solidFill>
                            <a:srgbClr val="1C216F"/>
                          </a:solidFill>
                          <a:effectLst/>
                          <a:latin typeface="HelveticaNeueLTPro-Md"/>
                        </a:rPr>
                        <a:t>diuron (ISO)</a:t>
                      </a:r>
                      <a:endParaRPr sz="900" dirty="0">
                        <a:solidFill>
                          <a:srgbClr val="1C216F"/>
                        </a:solidFill>
                        <a:latin typeface="HelveticaNeueLTPro-Md"/>
                        <a:cs typeface="HelveticaNeueLTPro-Md"/>
                      </a:endParaRPr>
                    </a:p>
                  </a:txBody>
                  <a:tcPr marL="0" marR="0" marT="0" marB="0"/>
                </a:tc>
                <a:tc>
                  <a:txBody>
                    <a:bodyPr/>
                    <a:lstStyle/>
                    <a:p>
                      <a:pPr algn="ctr">
                        <a:tabLst>
                          <a:tab pos="577215"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2.68</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639445" algn="l"/>
                      <a:r>
                        <a:rPr lang="en-US" sz="900" spc="-40" dirty="0">
                          <a:solidFill>
                            <a:srgbClr val="1C216F"/>
                          </a:solidFill>
                          <a:effectLst/>
                          <a:latin typeface="HelveticaNeueLTPro-Md"/>
                          <a:ea typeface="Calibri" panose="020F0502020204030204" pitchFamily="34" charset="0"/>
                          <a:cs typeface="Times New Roman" panose="02020603050405020304" pitchFamily="18" charset="0"/>
                        </a:rPr>
                        <a:t>14.125375446</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5052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low</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612759321"/>
                  </a:ext>
                </a:extLst>
              </a:tr>
              <a:tr h="148072">
                <a:tc>
                  <a:txBody>
                    <a:bodyPr/>
                    <a:lstStyle/>
                    <a:p>
                      <a:pPr marL="171450">
                        <a:lnSpc>
                          <a:spcPts val="980"/>
                        </a:lnSpc>
                      </a:pPr>
                      <a:r>
                        <a:rPr lang="en-US" sz="900" spc="-15" dirty="0">
                          <a:solidFill>
                            <a:srgbClr val="1C216F"/>
                          </a:solidFill>
                          <a:effectLst/>
                          <a:latin typeface="HelveticaNeueLTPro-Md"/>
                        </a:rPr>
                        <a:t>carbendazim (ISO) </a:t>
                      </a:r>
                      <a:endParaRPr sz="900" dirty="0">
                        <a:solidFill>
                          <a:srgbClr val="1C216F"/>
                        </a:solidFill>
                        <a:latin typeface="HelveticaNeueLTPro-Md"/>
                        <a:cs typeface="HelveticaNeueLTPro-Md"/>
                      </a:endParaRPr>
                    </a:p>
                  </a:txBody>
                  <a:tcPr marL="0" marR="0" marT="0" marB="0"/>
                </a:tc>
                <a:tc>
                  <a:txBody>
                    <a:bodyPr/>
                    <a:lstStyle/>
                    <a:p>
                      <a:pPr algn="ctr">
                        <a:tabLst>
                          <a:tab pos="577215"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1.52</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6394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2.51</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5052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low</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6893192"/>
                  </a:ext>
                </a:extLst>
              </a:tr>
              <a:tr h="148072">
                <a:tc>
                  <a:txBody>
                    <a:bodyPr/>
                    <a:lstStyle/>
                    <a:p>
                      <a:pPr marL="171450">
                        <a:lnSpc>
                          <a:spcPts val="980"/>
                        </a:lnSpc>
                      </a:pPr>
                      <a:r>
                        <a:rPr lang="en-US" sz="900" dirty="0">
                          <a:solidFill>
                            <a:srgbClr val="1C216F"/>
                          </a:solidFill>
                          <a:effectLst/>
                          <a:latin typeface="HelveticaNeueLTPro-Md"/>
                        </a:rPr>
                        <a:t>octhilinone (ISO)</a:t>
                      </a:r>
                      <a:endParaRPr sz="900" dirty="0">
                        <a:solidFill>
                          <a:srgbClr val="1C216F"/>
                        </a:solidFill>
                        <a:latin typeface="HelveticaNeueLTPro-Md"/>
                        <a:cs typeface="HelveticaNeueLTPro-Md"/>
                      </a:endParaRPr>
                    </a:p>
                  </a:txBody>
                  <a:tcPr marL="0" marR="0" marT="0" marB="0"/>
                </a:tc>
                <a:tc>
                  <a:txBody>
                    <a:bodyPr/>
                    <a:lstStyle/>
                    <a:p>
                      <a:pPr algn="ctr">
                        <a:tabLst>
                          <a:tab pos="577215" algn="dec"/>
                        </a:tabLst>
                      </a:pPr>
                      <a:r>
                        <a:rPr lang="en-US" sz="900" dirty="0">
                          <a:solidFill>
                            <a:srgbClr val="1C216F"/>
                          </a:solidFill>
                          <a:effectLst/>
                          <a:latin typeface="HelveticaNeueLTPro-Md"/>
                          <a:ea typeface="Calibri" panose="020F0502020204030204" pitchFamily="34" charset="0"/>
                          <a:cs typeface="Times New Roman" panose="02020603050405020304" pitchFamily="18" charset="0"/>
                        </a:rPr>
                        <a:t>2.45</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639445" algn="l"/>
                      <a:r>
                        <a:rPr lang="en-US" sz="900" dirty="0">
                          <a:solidFill>
                            <a:srgbClr val="1C216F"/>
                          </a:solidFill>
                          <a:effectLst/>
                          <a:latin typeface="HelveticaNeueLTPro-Md"/>
                          <a:ea typeface="Calibri" panose="020F0502020204030204" pitchFamily="34" charset="0"/>
                          <a:cs typeface="Times New Roman" panose="02020603050405020304" pitchFamily="18" charset="0"/>
                        </a:rPr>
                        <a:t>-</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tc>
                  <a:txBody>
                    <a:bodyPr/>
                    <a:lstStyle/>
                    <a:p>
                      <a:pPr marL="350520" algn="ctr"/>
                      <a:r>
                        <a:rPr lang="en-US" sz="900" dirty="0">
                          <a:solidFill>
                            <a:srgbClr val="1C216F"/>
                          </a:solidFill>
                          <a:effectLst/>
                          <a:latin typeface="HelveticaNeueLTPro-Md"/>
                          <a:ea typeface="Calibri" panose="020F0502020204030204" pitchFamily="34" charset="0"/>
                          <a:cs typeface="Times New Roman" panose="02020603050405020304" pitchFamily="18" charset="0"/>
                        </a:rPr>
                        <a:t>low</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77587191"/>
                  </a:ext>
                </a:extLst>
              </a:tr>
            </a:tbl>
          </a:graphicData>
        </a:graphic>
      </p:graphicFrame>
      <p:sp>
        <p:nvSpPr>
          <p:cNvPr id="17" name="object 18">
            <a:extLst>
              <a:ext uri="{FF2B5EF4-FFF2-40B4-BE49-F238E27FC236}">
                <a16:creationId xmlns:a16="http://schemas.microsoft.com/office/drawing/2014/main" id="{1CEB3048-C3A2-4A13-A4CA-91990926D605}"/>
              </a:ext>
            </a:extLst>
          </p:cNvPr>
          <p:cNvSpPr/>
          <p:nvPr/>
        </p:nvSpPr>
        <p:spPr>
          <a:xfrm>
            <a:off x="457200" y="276542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8" name="object 19">
            <a:extLst>
              <a:ext uri="{FF2B5EF4-FFF2-40B4-BE49-F238E27FC236}">
                <a16:creationId xmlns:a16="http://schemas.microsoft.com/office/drawing/2014/main" id="{B83E98E7-F33C-49AF-B6BA-80EB67010E6F}"/>
              </a:ext>
            </a:extLst>
          </p:cNvPr>
          <p:cNvSpPr/>
          <p:nvPr/>
        </p:nvSpPr>
        <p:spPr>
          <a:xfrm>
            <a:off x="457200" y="2301874"/>
            <a:ext cx="6693534" cy="0"/>
          </a:xfrm>
          <a:custGeom>
            <a:avLst/>
            <a:gdLst/>
            <a:ahLst/>
            <a:cxnLst/>
            <a:rect l="l" t="t" r="r" b="b"/>
            <a:pathLst>
              <a:path w="6693534">
                <a:moveTo>
                  <a:pt x="0" y="0"/>
                </a:moveTo>
                <a:lnTo>
                  <a:pt x="6693408" y="0"/>
                </a:lnTo>
              </a:path>
            </a:pathLst>
          </a:custGeom>
          <a:ln w="12700">
            <a:solidFill>
              <a:srgbClr val="14B1E7"/>
            </a:solidFill>
          </a:ln>
        </p:spPr>
        <p:txBody>
          <a:bodyPr wrap="square" lIns="0" tIns="0" rIns="0" bIns="0" rtlCol="0"/>
          <a:lstStyle/>
          <a:p>
            <a:endParaRPr/>
          </a:p>
        </p:txBody>
      </p:sp>
      <p:sp>
        <p:nvSpPr>
          <p:cNvPr id="19" name="object 20">
            <a:extLst>
              <a:ext uri="{FF2B5EF4-FFF2-40B4-BE49-F238E27FC236}">
                <a16:creationId xmlns:a16="http://schemas.microsoft.com/office/drawing/2014/main" id="{F276979B-D969-467E-B2B3-2441A547FD04}"/>
              </a:ext>
            </a:extLst>
          </p:cNvPr>
          <p:cNvSpPr txBox="1"/>
          <p:nvPr/>
        </p:nvSpPr>
        <p:spPr>
          <a:xfrm>
            <a:off x="615950" y="5628640"/>
            <a:ext cx="1428750" cy="162560"/>
          </a:xfrm>
          <a:prstGeom prst="rect">
            <a:avLst/>
          </a:prstGeom>
        </p:spPr>
        <p:txBody>
          <a:bodyPr vert="horz" wrap="square" lIns="0" tIns="12700" rIns="0" bIns="0" rtlCol="0">
            <a:spAutoFit/>
          </a:bodyPr>
          <a:lstStyle/>
          <a:p>
            <a:pPr marL="12700">
              <a:lnSpc>
                <a:spcPct val="100000"/>
              </a:lnSpc>
              <a:spcBef>
                <a:spcPts val="100"/>
              </a:spcBef>
            </a:pPr>
            <a:r>
              <a:rPr sz="900" b="1" spc="5" dirty="0">
                <a:solidFill>
                  <a:srgbClr val="025FAD"/>
                </a:solidFill>
                <a:latin typeface="Helvetica Neue LT Pro 75"/>
                <a:cs typeface="Helvetica Neue LT Pro 75"/>
              </a:rPr>
              <a:t>METHODS</a:t>
            </a:r>
            <a:r>
              <a:rPr sz="900" b="1" spc="-30"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OF</a:t>
            </a:r>
            <a:r>
              <a:rPr sz="900" b="1" spc="-25"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DISPOSAL</a:t>
            </a:r>
            <a:endParaRPr sz="900">
              <a:latin typeface="Helvetica Neue LT Pro 75"/>
              <a:cs typeface="Helvetica Neue LT Pro 75"/>
            </a:endParaRPr>
          </a:p>
        </p:txBody>
      </p:sp>
      <p:sp>
        <p:nvSpPr>
          <p:cNvPr id="20" name="object 21">
            <a:extLst>
              <a:ext uri="{FF2B5EF4-FFF2-40B4-BE49-F238E27FC236}">
                <a16:creationId xmlns:a16="http://schemas.microsoft.com/office/drawing/2014/main" id="{3A20C750-FB1B-452A-B29D-CFE1C53131B0}"/>
              </a:ext>
            </a:extLst>
          </p:cNvPr>
          <p:cNvSpPr txBox="1"/>
          <p:nvPr/>
        </p:nvSpPr>
        <p:spPr>
          <a:xfrm>
            <a:off x="2428748" y="5628640"/>
            <a:ext cx="4718050" cy="1308050"/>
          </a:xfrm>
          <a:prstGeom prst="rect">
            <a:avLst/>
          </a:prstGeom>
        </p:spPr>
        <p:txBody>
          <a:bodyPr vert="horz" wrap="square" lIns="0" tIns="25400" rIns="0" bIns="0" rtlCol="0">
            <a:spAutoFit/>
          </a:bodyPr>
          <a:lstStyle/>
          <a:p>
            <a:pPr marL="12700" marR="5080" algn="just">
              <a:lnSpc>
                <a:spcPts val="1000"/>
              </a:lnSpc>
              <a:spcBef>
                <a:spcPts val="200"/>
              </a:spcBef>
            </a:pPr>
            <a:r>
              <a:rPr lang="en-US" sz="900" spc="-10" dirty="0">
                <a:solidFill>
                  <a:srgbClr val="1C216F"/>
                </a:solidFill>
                <a:latin typeface="HelveticaNeueLTPro-Md"/>
                <a:cs typeface="HelveticaNeueLTPro-Md"/>
              </a:rPr>
              <a:t>The generation of waste should be avoided or minimized wherever possible. Waste product residues should not be disposed of via the sewer but processed in a suitable effluent treatment plant. Dispose of surplus and non-recyclable products via a licensed waste disposal contractor. Disposal of this product, solutions and any by-products should at all times comply with the requirements of environmental protection and waste disposal legislation and any regional local authority requirements. Waste packaging should be recycled. Incineration or landfill should only be considered when recycling is not feasible. This material and its container must be disposed of in a safe way. Care should be taken when handling emptied containers that have not been cleaned or rinsed out. Empty containers or liners may retain some product residues. Avoid dispersal of spilled material and runoff and contact with soil, waterways, drains and sewers.</a:t>
            </a:r>
            <a:endParaRPr sz="900" dirty="0">
              <a:latin typeface="HelveticaNeueLTPro-Md"/>
              <a:cs typeface="HelveticaNeueLTPro-Md"/>
            </a:endParaRPr>
          </a:p>
        </p:txBody>
      </p:sp>
      <p:sp>
        <p:nvSpPr>
          <p:cNvPr id="21" name="object 8">
            <a:extLst>
              <a:ext uri="{FF2B5EF4-FFF2-40B4-BE49-F238E27FC236}">
                <a16:creationId xmlns:a16="http://schemas.microsoft.com/office/drawing/2014/main" id="{9EE6742A-958F-4B6A-96A3-098D5D902A4A}"/>
              </a:ext>
            </a:extLst>
          </p:cNvPr>
          <p:cNvSpPr txBox="1"/>
          <p:nvPr/>
        </p:nvSpPr>
        <p:spPr>
          <a:xfrm>
            <a:off x="457200" y="144780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5" dirty="0">
                <a:solidFill>
                  <a:srgbClr val="FFFFFF"/>
                </a:solidFill>
                <a:latin typeface="Helvetica Neue LT Pro 75"/>
                <a:cs typeface="Helvetica Neue LT Pro 75"/>
              </a:rPr>
              <a:t>12.</a:t>
            </a:r>
            <a:r>
              <a:rPr sz="1100" b="1" spc="-1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ECOLOGICAL</a:t>
            </a:r>
            <a:r>
              <a:rPr sz="1100" b="1" spc="-10"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34" name="object 10">
            <a:extLst>
              <a:ext uri="{FF2B5EF4-FFF2-40B4-BE49-F238E27FC236}">
                <a16:creationId xmlns:a16="http://schemas.microsoft.com/office/drawing/2014/main" id="{49437639-A36B-4EF7-8EC0-F5F5C83EF59B}"/>
              </a:ext>
            </a:extLst>
          </p:cNvPr>
          <p:cNvSpPr txBox="1"/>
          <p:nvPr/>
        </p:nvSpPr>
        <p:spPr>
          <a:xfrm>
            <a:off x="457200" y="7457750"/>
            <a:ext cx="6684645" cy="228600"/>
          </a:xfrm>
          <a:prstGeom prst="rect">
            <a:avLst/>
          </a:prstGeom>
          <a:solidFill>
            <a:srgbClr val="0B61AD"/>
          </a:solidFill>
        </p:spPr>
        <p:txBody>
          <a:bodyPr vert="horz" wrap="square" lIns="0" tIns="24130" rIns="0" bIns="0" rtlCol="0">
            <a:spAutoFit/>
          </a:bodyPr>
          <a:lstStyle/>
          <a:p>
            <a:pPr marL="228600">
              <a:lnSpc>
                <a:spcPct val="100000"/>
              </a:lnSpc>
              <a:spcBef>
                <a:spcPts val="190"/>
              </a:spcBef>
            </a:pPr>
            <a:r>
              <a:rPr sz="1100" b="1" spc="-15" dirty="0">
                <a:solidFill>
                  <a:srgbClr val="FFFFFF"/>
                </a:solidFill>
                <a:latin typeface="Helvetica Neue LT Pro 75"/>
                <a:cs typeface="Helvetica Neue LT Pro 75"/>
              </a:rPr>
              <a:t>14.</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TRANSPORT</a:t>
            </a:r>
            <a:r>
              <a:rPr sz="1100" b="1" spc="-25" dirty="0">
                <a:solidFill>
                  <a:srgbClr val="FFFFFF"/>
                </a:solidFill>
                <a:latin typeface="Helvetica Neue LT Pro 75"/>
                <a:cs typeface="Helvetica Neue LT Pro 75"/>
              </a:rPr>
              <a:t> </a:t>
            </a:r>
            <a:r>
              <a:rPr sz="1100" b="1" spc="-5" dirty="0">
                <a:solidFill>
                  <a:srgbClr val="FFFFFF"/>
                </a:solidFill>
                <a:latin typeface="Helvetica Neue LT Pro 75"/>
                <a:cs typeface="Helvetica Neue LT Pro 75"/>
              </a:rPr>
              <a:t>INFORMATION</a:t>
            </a:r>
            <a:endParaRPr sz="1100">
              <a:latin typeface="Helvetica Neue LT Pro 75"/>
              <a:cs typeface="Helvetica Neue LT Pro 75"/>
            </a:endParaRPr>
          </a:p>
        </p:txBody>
      </p:sp>
      <p:sp>
        <p:nvSpPr>
          <p:cNvPr id="35" name="object 22">
            <a:extLst>
              <a:ext uri="{FF2B5EF4-FFF2-40B4-BE49-F238E27FC236}">
                <a16:creationId xmlns:a16="http://schemas.microsoft.com/office/drawing/2014/main" id="{518D9857-830A-464B-A801-1510DC4EB415}"/>
              </a:ext>
            </a:extLst>
          </p:cNvPr>
          <p:cNvSpPr txBox="1"/>
          <p:nvPr/>
        </p:nvSpPr>
        <p:spPr>
          <a:xfrm>
            <a:off x="615950" y="7825578"/>
            <a:ext cx="2592070" cy="162560"/>
          </a:xfrm>
          <a:prstGeom prst="rect">
            <a:avLst/>
          </a:prstGeom>
        </p:spPr>
        <p:txBody>
          <a:bodyPr vert="horz" wrap="square" lIns="0" tIns="12700" rIns="0" bIns="0" rtlCol="0">
            <a:spAutoFit/>
          </a:bodyPr>
          <a:lstStyle/>
          <a:p>
            <a:pPr marL="12700">
              <a:lnSpc>
                <a:spcPct val="100000"/>
              </a:lnSpc>
              <a:spcBef>
                <a:spcPts val="100"/>
              </a:spcBef>
            </a:pPr>
            <a:r>
              <a:rPr sz="900" b="1" dirty="0">
                <a:solidFill>
                  <a:srgbClr val="025FAD"/>
                </a:solidFill>
                <a:latin typeface="Helvetica Neue LT Pro 75"/>
                <a:cs typeface="Helvetica Neue LT Pro 75"/>
              </a:rPr>
              <a:t>INTERNATIONAL</a:t>
            </a:r>
            <a:r>
              <a:rPr sz="900" b="1" spc="-10" dirty="0">
                <a:solidFill>
                  <a:srgbClr val="025FAD"/>
                </a:solidFill>
                <a:latin typeface="Helvetica Neue LT Pro 75"/>
                <a:cs typeface="Helvetica Neue LT Pro 75"/>
              </a:rPr>
              <a:t> </a:t>
            </a:r>
            <a:r>
              <a:rPr sz="900" b="1" spc="10" dirty="0">
                <a:solidFill>
                  <a:srgbClr val="025FAD"/>
                </a:solidFill>
                <a:latin typeface="Helvetica Neue LT Pro 75"/>
                <a:cs typeface="Helvetica Neue LT Pro 75"/>
              </a:rPr>
              <a:t>TRANSPORT</a:t>
            </a:r>
            <a:r>
              <a:rPr sz="900" b="1" spc="-5" dirty="0">
                <a:solidFill>
                  <a:srgbClr val="025FAD"/>
                </a:solidFill>
                <a:latin typeface="Helvetica Neue LT Pro 75"/>
                <a:cs typeface="Helvetica Neue LT Pro 75"/>
              </a:rPr>
              <a:t> </a:t>
            </a:r>
            <a:r>
              <a:rPr sz="900" b="1" spc="5" dirty="0">
                <a:solidFill>
                  <a:srgbClr val="025FAD"/>
                </a:solidFill>
                <a:latin typeface="Helvetica Neue LT Pro 75"/>
                <a:cs typeface="Helvetica Neue LT Pro 75"/>
              </a:rPr>
              <a:t>REGULATIONS</a:t>
            </a:r>
            <a:endParaRPr sz="900">
              <a:latin typeface="Helvetica Neue LT Pro 75"/>
              <a:cs typeface="Helvetica Neue LT Pro 75"/>
            </a:endParaRPr>
          </a:p>
        </p:txBody>
      </p:sp>
      <p:sp>
        <p:nvSpPr>
          <p:cNvPr id="36" name="TextBox 35">
            <a:extLst>
              <a:ext uri="{FF2B5EF4-FFF2-40B4-BE49-F238E27FC236}">
                <a16:creationId xmlns:a16="http://schemas.microsoft.com/office/drawing/2014/main" id="{DE218A06-5DFC-4BFD-9A1B-AEF8F062B38E}"/>
              </a:ext>
            </a:extLst>
          </p:cNvPr>
          <p:cNvSpPr txBox="1"/>
          <p:nvPr/>
        </p:nvSpPr>
        <p:spPr>
          <a:xfrm>
            <a:off x="563640" y="8077453"/>
            <a:ext cx="6446759" cy="761747"/>
          </a:xfrm>
          <a:prstGeom prst="rect">
            <a:avLst/>
          </a:prstGeom>
          <a:noFill/>
        </p:spPr>
        <p:txBody>
          <a:bodyPr wrap="square">
            <a:spAutoFit/>
          </a:bodyPr>
          <a:lstStyle/>
          <a:p>
            <a:pPr marL="45720" marR="457200">
              <a:spcBef>
                <a:spcPts val="360"/>
              </a:spcBef>
              <a:spcAft>
                <a:spcPts val="0"/>
              </a:spcAft>
            </a:pPr>
            <a:r>
              <a:rPr lang="en-US" sz="900" spc="-10" dirty="0">
                <a:solidFill>
                  <a:srgbClr val="1C216F"/>
                </a:solidFill>
                <a:effectLst/>
                <a:latin typeface="HelveticaNeueLTPro-Md"/>
                <a:ea typeface="Calibri" panose="020F0502020204030204" pitchFamily="34" charset="0"/>
                <a:cs typeface="Times New Roman" panose="02020603050405020304" pitchFamily="18" charset="0"/>
              </a:rPr>
              <a:t>This preparation is not classified as dangerous according to international transport regulations (ADR/RID, ADNR, </a:t>
            </a:r>
            <a:r>
              <a:rPr lang="en-US" sz="900" dirty="0">
                <a:solidFill>
                  <a:srgbClr val="1C216F"/>
                </a:solidFill>
                <a:effectLst/>
                <a:latin typeface="HelveticaNeueLTPro-Md"/>
                <a:ea typeface="Calibri" panose="020F0502020204030204" pitchFamily="34" charset="0"/>
                <a:cs typeface="Times New Roman" panose="02020603050405020304" pitchFamily="18" charset="0"/>
              </a:rPr>
              <a:t>IMDG and IATA ). Transport in accordance with ADR/RID, ADNR, IMDG and IATA and national regulation.</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a:p>
            <a:pPr marL="45720" marR="228600">
              <a:spcBef>
                <a:spcPts val="900"/>
              </a:spcBef>
              <a:spcAft>
                <a:spcPts val="1260"/>
              </a:spcAft>
            </a:pPr>
            <a:r>
              <a:rPr lang="en-US" sz="900" spc="-5" dirty="0">
                <a:solidFill>
                  <a:srgbClr val="1C216F"/>
                </a:solidFill>
                <a:effectLst/>
                <a:latin typeface="HelveticaNeueLTPro-Md"/>
                <a:ea typeface="Calibri" panose="020F0502020204030204" pitchFamily="34" charset="0"/>
                <a:cs typeface="Times New Roman" panose="02020603050405020304" pitchFamily="18" charset="0"/>
              </a:rPr>
              <a:t>Always transport in closed containers that are upright and secure. Ensure that persons transporting the product know </a:t>
            </a:r>
            <a:r>
              <a:rPr lang="en-US" sz="900" dirty="0">
                <a:solidFill>
                  <a:srgbClr val="1C216F"/>
                </a:solidFill>
                <a:effectLst/>
                <a:latin typeface="HelveticaNeueLTPro-Md"/>
                <a:ea typeface="Calibri" panose="020F0502020204030204" pitchFamily="34" charset="0"/>
                <a:cs typeface="Times New Roman" panose="02020603050405020304" pitchFamily="18" charset="0"/>
              </a:rPr>
              <a:t>what to do in the event of an accident or spillage</a:t>
            </a:r>
            <a:endParaRPr lang="en-TT" sz="1050" dirty="0">
              <a:solidFill>
                <a:srgbClr val="1C216F"/>
              </a:solidFill>
              <a:effectLst/>
              <a:latin typeface="HelveticaNeueLTPro-Md"/>
              <a:ea typeface="Calibri" panose="020F0502020204030204" pitchFamily="34" charset="0"/>
              <a:cs typeface="Times New Roman" panose="02020603050405020304" pitchFamily="18" charset="0"/>
            </a:endParaRPr>
          </a:p>
        </p:txBody>
      </p:sp>
      <p:sp>
        <p:nvSpPr>
          <p:cNvPr id="23" name="object 8">
            <a:extLst>
              <a:ext uri="{FF2B5EF4-FFF2-40B4-BE49-F238E27FC236}">
                <a16:creationId xmlns:a16="http://schemas.microsoft.com/office/drawing/2014/main" id="{A5CF51BE-EC34-47A0-BC61-E74690697E10}"/>
              </a:ext>
            </a:extLst>
          </p:cNvPr>
          <p:cNvSpPr txBox="1">
            <a:spLocks/>
          </p:cNvSpPr>
          <p:nvPr/>
        </p:nvSpPr>
        <p:spPr>
          <a:xfrm>
            <a:off x="444500" y="888380"/>
            <a:ext cx="5041900" cy="388620"/>
          </a:xfrm>
          <a:prstGeom prst="rect">
            <a:avLst/>
          </a:prstGeom>
        </p:spPr>
        <p:txBody>
          <a:bodyPr vert="horz" wrap="square" lIns="0" tIns="16510" rIns="0" bIns="0" rtlCol="0">
            <a:spAutoFit/>
          </a:bodyPr>
          <a:lstStyle>
            <a:lvl1pPr>
              <a:defRPr sz="6700" b="0" i="0">
                <a:solidFill>
                  <a:schemeClr val="bg1"/>
                </a:solidFill>
                <a:latin typeface="HelveticaNeueLTStd-Lt"/>
                <a:ea typeface="+mj-ea"/>
                <a:cs typeface="HelveticaNeueLTStd-Lt"/>
              </a:defRPr>
            </a:lvl1pPr>
          </a:lstStyle>
          <a:p>
            <a:pPr marL="12700">
              <a:spcBef>
                <a:spcPts val="130"/>
              </a:spcBef>
            </a:pPr>
            <a:r>
              <a:rPr lang="en-TT" sz="2350" kern="0" spc="-85">
                <a:solidFill>
                  <a:srgbClr val="2DBEEF"/>
                </a:solidFill>
                <a:latin typeface="HelveticaNeueLTPro-Roman"/>
                <a:cs typeface="HelveticaNeueLTPro-Roman"/>
              </a:rPr>
              <a:t>BERGER ALD PRIMER</a:t>
            </a:r>
            <a:endParaRPr lang="en-TT" sz="2350" kern="0" dirty="0">
              <a:latin typeface="HelveticaNeueLTPro-Roman"/>
              <a:cs typeface="HelveticaNeueLTPro-Roman"/>
            </a:endParaRPr>
          </a:p>
        </p:txBody>
      </p:sp>
    </p:spTree>
    <p:extLst>
      <p:ext uri="{BB962C8B-B14F-4D97-AF65-F5344CB8AC3E}">
        <p14:creationId xmlns:p14="http://schemas.microsoft.com/office/powerpoint/2010/main" val="1090355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798</TotalTime>
  <Words>3838</Words>
  <Application>Microsoft Office PowerPoint</Application>
  <PresentationFormat>Custom</PresentationFormat>
  <Paragraphs>407</Paragraphs>
  <Slides>11</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Calibri</vt:lpstr>
      <vt:lpstr>Helvetica Neue LT Pro 75</vt:lpstr>
      <vt:lpstr>Helvetica Neue LT Std 75</vt:lpstr>
      <vt:lpstr>HelveticaNeueLTPro-Md</vt:lpstr>
      <vt:lpstr>HelveticaNeueLTPro-Roman</vt:lpstr>
      <vt:lpstr>HelveticaNeueLTStd-Lt</vt:lpstr>
      <vt:lpstr>HelveticaNeueLTStd-Md</vt:lpstr>
      <vt:lpstr>Times</vt:lpstr>
      <vt:lpstr>Office Theme</vt:lpstr>
      <vt:lpstr>SAFETY DATA SHEETS</vt:lpstr>
      <vt:lpstr>BERGER ALD PRIMER</vt:lpstr>
      <vt:lpstr>BERGER ALD PRIMER</vt:lpstr>
      <vt:lpstr>BERGER ALD PRIMER</vt:lpstr>
      <vt:lpstr>PowerPoint Presentation</vt:lpstr>
      <vt:lpstr>BERGER ALD PRIMER</vt:lpstr>
      <vt:lpstr>BERGER ALD PRIMER</vt:lpstr>
      <vt:lpstr>BERGER ALD PRIMER</vt:lpstr>
      <vt:lpstr>PowerPoint Presentation</vt:lpstr>
      <vt:lpstr>BERGER ALD PRIMER</vt:lpstr>
      <vt:lpstr>SAFETY DATA SHEETS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SAFETY DATA SHEETS</dc:title>
  <dc:creator>Xavier Lezama</dc:creator>
  <cp:lastModifiedBy>Shanya Trotman</cp:lastModifiedBy>
  <cp:revision>54</cp:revision>
  <dcterms:created xsi:type="dcterms:W3CDTF">2021-11-16T11:37:53Z</dcterms:created>
  <dcterms:modified xsi:type="dcterms:W3CDTF">2022-03-23T14:55:19Z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2021-11-16T00:00:00Z</vt:filetime>
  </property>
  <property fmtid="{D5CDD505-2E9C-101B-9397-08002B2CF9AE}" pid="3" name="Creator">
    <vt:lpwstr>Adobe InDesign 16.4 (Macintosh)</vt:lpwstr>
  </property>
  <property fmtid="{D5CDD505-2E9C-101B-9397-08002B2CF9AE}" pid="4" name="LastSaved">
    <vt:filetime>2021-11-16T00:00:00Z</vt:filetime>
  </property>
</Properties>
</file>