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8" r:id="rId8"/>
    <p:sldId id="267" r:id="rId9"/>
    <p:sldId id="262" r:id="rId10"/>
    <p:sldId id="263" r:id="rId11"/>
    <p:sldId id="264" r:id="rId12"/>
    <p:sldId id="265" r:id="rId13"/>
    <p:sldId id="266" r:id="rId1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B5"/>
    <a:srgbClr val="1C216F"/>
    <a:srgbClr val="025FAD"/>
    <a:srgbClr val="14B1E7"/>
    <a:srgbClr val="14B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54B62-F340-47A1-AA8A-98DE88D597AE}" v="6" dt="2022-02-16T18:19:48.23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3" autoAdjust="0"/>
  </p:normalViewPr>
  <p:slideViewPr>
    <p:cSldViewPr>
      <p:cViewPr>
        <p:scale>
          <a:sx n="66" d="100"/>
          <a:sy n="66" d="100"/>
        </p:scale>
        <p:origin x="-4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Ann Barrow" userId="ae78efbc-78cd-43ef-9a61-aa976a2af237" providerId="ADAL" clId="{93154B62-F340-47A1-AA8A-98DE88D597AE}"/>
    <pc:docChg chg="custSel modSld">
      <pc:chgData name="Debbie-Ann Barrow" userId="ae78efbc-78cd-43ef-9a61-aa976a2af237" providerId="ADAL" clId="{93154B62-F340-47A1-AA8A-98DE88D597AE}" dt="2022-02-17T13:50:54.978" v="222"/>
      <pc:docMkLst>
        <pc:docMk/>
      </pc:docMkLst>
      <pc:sldChg chg="addSp delSp modSp mod">
        <pc:chgData name="Debbie-Ann Barrow" userId="ae78efbc-78cd-43ef-9a61-aa976a2af237" providerId="ADAL" clId="{93154B62-F340-47A1-AA8A-98DE88D597AE}" dt="2022-02-17T13:49:14.971" v="208" actId="14100"/>
        <pc:sldMkLst>
          <pc:docMk/>
          <pc:sldMk cId="0" sldId="257"/>
        </pc:sldMkLst>
        <pc:spChg chg="mod">
          <ac:chgData name="Debbie-Ann Barrow" userId="ae78efbc-78cd-43ef-9a61-aa976a2af237" providerId="ADAL" clId="{93154B62-F340-47A1-AA8A-98DE88D597AE}" dt="2022-02-17T13:48:41.146" v="198" actId="20577"/>
          <ac:spMkLst>
            <pc:docMk/>
            <pc:sldMk cId="0" sldId="257"/>
            <ac:spMk id="8" creationId="{00000000-0000-0000-0000-000000000000}"/>
          </ac:spMkLst>
        </pc:spChg>
        <pc:spChg chg="mod">
          <ac:chgData name="Debbie-Ann Barrow" userId="ae78efbc-78cd-43ef-9a61-aa976a2af237" providerId="ADAL" clId="{93154B62-F340-47A1-AA8A-98DE88D597AE}" dt="2022-02-17T13:49:14.971" v="208" actId="14100"/>
          <ac:spMkLst>
            <pc:docMk/>
            <pc:sldMk cId="0" sldId="257"/>
            <ac:spMk id="13" creationId="{00000000-0000-0000-0000-000000000000}"/>
          </ac:spMkLst>
        </pc:spChg>
        <pc:spChg chg="del">
          <ac:chgData name="Debbie-Ann Barrow" userId="ae78efbc-78cd-43ef-9a61-aa976a2af237" providerId="ADAL" clId="{93154B62-F340-47A1-AA8A-98DE88D597AE}" dt="2022-02-16T16:49:55.197" v="19" actId="478"/>
          <ac:spMkLst>
            <pc:docMk/>
            <pc:sldMk cId="0" sldId="257"/>
            <ac:spMk id="23" creationId="{00000000-0000-0000-0000-000000000000}"/>
          </ac:spMkLst>
        </pc:spChg>
        <pc:spChg chg="add mod">
          <ac:chgData name="Debbie-Ann Barrow" userId="ae78efbc-78cd-43ef-9a61-aa976a2af237" providerId="ADAL" clId="{93154B62-F340-47A1-AA8A-98DE88D597AE}" dt="2022-02-16T18:22:24.282" v="194" actId="20577"/>
          <ac:spMkLst>
            <pc:docMk/>
            <pc:sldMk cId="0" sldId="257"/>
            <ac:spMk id="35" creationId="{8D5CFD69-B048-4819-AA36-E1F3BBF73F12}"/>
          </ac:spMkLst>
        </pc:spChg>
        <pc:graphicFrameChg chg="del modGraphic">
          <ac:chgData name="Debbie-Ann Barrow" userId="ae78efbc-78cd-43ef-9a61-aa976a2af237" providerId="ADAL" clId="{93154B62-F340-47A1-AA8A-98DE88D597AE}" dt="2022-02-16T17:20:06.130" v="166" actId="478"/>
          <ac:graphicFrameMkLst>
            <pc:docMk/>
            <pc:sldMk cId="0" sldId="257"/>
            <ac:graphicFrameMk id="36" creationId="{10D9582E-B472-4F6C-BC3B-A5826E57B2E8}"/>
          </ac:graphicFrameMkLst>
        </pc:graphicFrameChg>
        <pc:picChg chg="add del mod">
          <ac:chgData name="Debbie-Ann Barrow" userId="ae78efbc-78cd-43ef-9a61-aa976a2af237" providerId="ADAL" clId="{93154B62-F340-47A1-AA8A-98DE88D597AE}" dt="2022-02-16T18:19:45.007" v="190" actId="478"/>
          <ac:picMkLst>
            <pc:docMk/>
            <pc:sldMk cId="0" sldId="257"/>
            <ac:picMk id="10" creationId="{C031891F-D4F8-4B76-8565-5F6F3C95CFD7}"/>
          </ac:picMkLst>
        </pc:picChg>
        <pc:picChg chg="add del mod">
          <ac:chgData name="Debbie-Ann Barrow" userId="ae78efbc-78cd-43ef-9a61-aa976a2af237" providerId="ADAL" clId="{93154B62-F340-47A1-AA8A-98DE88D597AE}" dt="2022-02-16T17:21:05.341" v="174" actId="478"/>
          <ac:picMkLst>
            <pc:docMk/>
            <pc:sldMk cId="0" sldId="257"/>
            <ac:picMk id="10" creationId="{E2151CAD-BC7E-4B44-A6B9-46DD8E2D3DC1}"/>
          </ac:picMkLst>
        </pc:picChg>
        <pc:picChg chg="add del mod">
          <ac:chgData name="Debbie-Ann Barrow" userId="ae78efbc-78cd-43ef-9a61-aa976a2af237" providerId="ADAL" clId="{93154B62-F340-47A1-AA8A-98DE88D597AE}" dt="2022-02-16T17:26:53.017" v="178" actId="478"/>
          <ac:picMkLst>
            <pc:docMk/>
            <pc:sldMk cId="0" sldId="257"/>
            <ac:picMk id="17" creationId="{70FFA1F9-90EC-47EF-A987-42C748600A7F}"/>
          </ac:picMkLst>
        </pc:picChg>
        <pc:picChg chg="add mod">
          <ac:chgData name="Debbie-Ann Barrow" userId="ae78efbc-78cd-43ef-9a61-aa976a2af237" providerId="ADAL" clId="{93154B62-F340-47A1-AA8A-98DE88D597AE}" dt="2022-02-16T18:19:55.936" v="192" actId="1076"/>
          <ac:picMkLst>
            <pc:docMk/>
            <pc:sldMk cId="0" sldId="257"/>
            <ac:picMk id="17" creationId="{A74A918F-27EF-4F37-B848-28E621592C6E}"/>
          </ac:picMkLst>
        </pc:picChg>
        <pc:picChg chg="add del mod">
          <ac:chgData name="Debbie-Ann Barrow" userId="ae78efbc-78cd-43ef-9a61-aa976a2af237" providerId="ADAL" clId="{93154B62-F340-47A1-AA8A-98DE88D597AE}" dt="2022-02-16T17:43:25.827" v="187" actId="478"/>
          <ac:picMkLst>
            <pc:docMk/>
            <pc:sldMk cId="0" sldId="257"/>
            <ac:picMk id="18" creationId="{0A6CB5EB-808C-4CC9-9AF0-866ECE7DACC4}"/>
          </ac:picMkLst>
        </pc:picChg>
      </pc:sldChg>
      <pc:sldChg chg="modSp mod">
        <pc:chgData name="Debbie-Ann Barrow" userId="ae78efbc-78cd-43ef-9a61-aa976a2af237" providerId="ADAL" clId="{93154B62-F340-47A1-AA8A-98DE88D597AE}" dt="2022-02-17T13:49:25.122" v="209"/>
        <pc:sldMkLst>
          <pc:docMk/>
          <pc:sldMk cId="0" sldId="258"/>
        </pc:sldMkLst>
        <pc:spChg chg="mod">
          <ac:chgData name="Debbie-Ann Barrow" userId="ae78efbc-78cd-43ef-9a61-aa976a2af237" providerId="ADAL" clId="{93154B62-F340-47A1-AA8A-98DE88D597AE}" dt="2022-02-17T13:49:25.122" v="209"/>
          <ac:spMkLst>
            <pc:docMk/>
            <pc:sldMk cId="0" sldId="258"/>
            <ac:spMk id="33" creationId="{00000000-0000-0000-0000-000000000000}"/>
          </ac:spMkLst>
        </pc:spChg>
      </pc:sldChg>
      <pc:sldChg chg="modSp mod">
        <pc:chgData name="Debbie-Ann Barrow" userId="ae78efbc-78cd-43ef-9a61-aa976a2af237" providerId="ADAL" clId="{93154B62-F340-47A1-AA8A-98DE88D597AE}" dt="2022-02-17T13:49:34.315" v="210"/>
        <pc:sldMkLst>
          <pc:docMk/>
          <pc:sldMk cId="0" sldId="259"/>
        </pc:sldMkLst>
        <pc:spChg chg="mod">
          <ac:chgData name="Debbie-Ann Barrow" userId="ae78efbc-78cd-43ef-9a61-aa976a2af237" providerId="ADAL" clId="{93154B62-F340-47A1-AA8A-98DE88D597AE}" dt="2022-02-17T13:49:34.315" v="210"/>
          <ac:spMkLst>
            <pc:docMk/>
            <pc:sldMk cId="0" sldId="259"/>
            <ac:spMk id="25" creationId="{00000000-0000-0000-0000-000000000000}"/>
          </ac:spMkLst>
        </pc:spChg>
      </pc:sldChg>
      <pc:sldChg chg="modSp mod">
        <pc:chgData name="Debbie-Ann Barrow" userId="ae78efbc-78cd-43ef-9a61-aa976a2af237" providerId="ADAL" clId="{93154B62-F340-47A1-AA8A-98DE88D597AE}" dt="2022-02-17T13:49:41.942" v="211"/>
        <pc:sldMkLst>
          <pc:docMk/>
          <pc:sldMk cId="0" sldId="260"/>
        </pc:sldMkLst>
        <pc:spChg chg="mod">
          <ac:chgData name="Debbie-Ann Barrow" userId="ae78efbc-78cd-43ef-9a61-aa976a2af237" providerId="ADAL" clId="{93154B62-F340-47A1-AA8A-98DE88D597AE}" dt="2022-02-17T13:49:41.942" v="211"/>
          <ac:spMkLst>
            <pc:docMk/>
            <pc:sldMk cId="0" sldId="260"/>
            <ac:spMk id="34" creationId="{00000000-0000-0000-0000-000000000000}"/>
          </ac:spMkLst>
        </pc:spChg>
      </pc:sldChg>
      <pc:sldChg chg="modSp mod">
        <pc:chgData name="Debbie-Ann Barrow" userId="ae78efbc-78cd-43ef-9a61-aa976a2af237" providerId="ADAL" clId="{93154B62-F340-47A1-AA8A-98DE88D597AE}" dt="2022-02-17T13:49:48.832" v="212"/>
        <pc:sldMkLst>
          <pc:docMk/>
          <pc:sldMk cId="0" sldId="261"/>
        </pc:sldMkLst>
        <pc:spChg chg="mod">
          <ac:chgData name="Debbie-Ann Barrow" userId="ae78efbc-78cd-43ef-9a61-aa976a2af237" providerId="ADAL" clId="{93154B62-F340-47A1-AA8A-98DE88D597AE}" dt="2022-02-17T13:49:48.832" v="212"/>
          <ac:spMkLst>
            <pc:docMk/>
            <pc:sldMk cId="0" sldId="261"/>
            <ac:spMk id="32" creationId="{00000000-0000-0000-0000-000000000000}"/>
          </ac:spMkLst>
        </pc:spChg>
      </pc:sldChg>
      <pc:sldChg chg="modSp mod">
        <pc:chgData name="Debbie-Ann Barrow" userId="ae78efbc-78cd-43ef-9a61-aa976a2af237" providerId="ADAL" clId="{93154B62-F340-47A1-AA8A-98DE88D597AE}" dt="2022-02-17T13:50:31.895" v="219"/>
        <pc:sldMkLst>
          <pc:docMk/>
          <pc:sldMk cId="0" sldId="262"/>
        </pc:sldMkLst>
        <pc:spChg chg="mod">
          <ac:chgData name="Debbie-Ann Barrow" userId="ae78efbc-78cd-43ef-9a61-aa976a2af237" providerId="ADAL" clId="{93154B62-F340-47A1-AA8A-98DE88D597AE}" dt="2022-02-17T13:50:31.895" v="219"/>
          <ac:spMkLst>
            <pc:docMk/>
            <pc:sldMk cId="0" sldId="262"/>
            <ac:spMk id="57" creationId="{00000000-0000-0000-0000-000000000000}"/>
          </ac:spMkLst>
        </pc:spChg>
      </pc:sldChg>
      <pc:sldChg chg="modSp mod">
        <pc:chgData name="Debbie-Ann Barrow" userId="ae78efbc-78cd-43ef-9a61-aa976a2af237" providerId="ADAL" clId="{93154B62-F340-47A1-AA8A-98DE88D597AE}" dt="2022-02-17T13:50:39.008" v="220"/>
        <pc:sldMkLst>
          <pc:docMk/>
          <pc:sldMk cId="0" sldId="263"/>
        </pc:sldMkLst>
        <pc:spChg chg="mod">
          <ac:chgData name="Debbie-Ann Barrow" userId="ae78efbc-78cd-43ef-9a61-aa976a2af237" providerId="ADAL" clId="{93154B62-F340-47A1-AA8A-98DE88D597AE}" dt="2022-02-17T13:50:39.008" v="220"/>
          <ac:spMkLst>
            <pc:docMk/>
            <pc:sldMk cId="0" sldId="263"/>
            <ac:spMk id="47" creationId="{00000000-0000-0000-0000-000000000000}"/>
          </ac:spMkLst>
        </pc:spChg>
      </pc:sldChg>
      <pc:sldChg chg="modSp mod">
        <pc:chgData name="Debbie-Ann Barrow" userId="ae78efbc-78cd-43ef-9a61-aa976a2af237" providerId="ADAL" clId="{93154B62-F340-47A1-AA8A-98DE88D597AE}" dt="2022-02-17T13:50:46.678" v="221"/>
        <pc:sldMkLst>
          <pc:docMk/>
          <pc:sldMk cId="0" sldId="264"/>
        </pc:sldMkLst>
        <pc:spChg chg="mod">
          <ac:chgData name="Debbie-Ann Barrow" userId="ae78efbc-78cd-43ef-9a61-aa976a2af237" providerId="ADAL" clId="{93154B62-F340-47A1-AA8A-98DE88D597AE}" dt="2022-02-17T13:50:46.678" v="221"/>
          <ac:spMkLst>
            <pc:docMk/>
            <pc:sldMk cId="0" sldId="264"/>
            <ac:spMk id="24" creationId="{00000000-0000-0000-0000-000000000000}"/>
          </ac:spMkLst>
        </pc:spChg>
      </pc:sldChg>
      <pc:sldChg chg="modSp mod">
        <pc:chgData name="Debbie-Ann Barrow" userId="ae78efbc-78cd-43ef-9a61-aa976a2af237" providerId="ADAL" clId="{93154B62-F340-47A1-AA8A-98DE88D597AE}" dt="2022-02-17T13:50:54.978" v="222"/>
        <pc:sldMkLst>
          <pc:docMk/>
          <pc:sldMk cId="0" sldId="265"/>
        </pc:sldMkLst>
        <pc:spChg chg="mod">
          <ac:chgData name="Debbie-Ann Barrow" userId="ae78efbc-78cd-43ef-9a61-aa976a2af237" providerId="ADAL" clId="{93154B62-F340-47A1-AA8A-98DE88D597AE}" dt="2022-02-17T13:50:54.978" v="222"/>
          <ac:spMkLst>
            <pc:docMk/>
            <pc:sldMk cId="0" sldId="265"/>
            <ac:spMk id="51" creationId="{00000000-0000-0000-0000-000000000000}"/>
          </ac:spMkLst>
        </pc:spChg>
      </pc:sldChg>
      <pc:sldChg chg="modSp mod">
        <pc:chgData name="Debbie-Ann Barrow" userId="ae78efbc-78cd-43ef-9a61-aa976a2af237" providerId="ADAL" clId="{93154B62-F340-47A1-AA8A-98DE88D597AE}" dt="2022-02-17T13:50:16.896" v="218" actId="20577"/>
        <pc:sldMkLst>
          <pc:docMk/>
          <pc:sldMk cId="1639865236" sldId="267"/>
        </pc:sldMkLst>
        <pc:spChg chg="mod">
          <ac:chgData name="Debbie-Ann Barrow" userId="ae78efbc-78cd-43ef-9a61-aa976a2af237" providerId="ADAL" clId="{93154B62-F340-47A1-AA8A-98DE88D597AE}" dt="2022-02-17T13:50:04.196" v="214"/>
          <ac:spMkLst>
            <pc:docMk/>
            <pc:sldMk cId="1639865236" sldId="267"/>
            <ac:spMk id="32" creationId="{20853B94-BCD5-4B17-B94C-1750ABF1AB19}"/>
          </ac:spMkLst>
        </pc:spChg>
        <pc:spChg chg="mod">
          <ac:chgData name="Debbie-Ann Barrow" userId="ae78efbc-78cd-43ef-9a61-aa976a2af237" providerId="ADAL" clId="{93154B62-F340-47A1-AA8A-98DE88D597AE}" dt="2022-02-17T13:50:16.896" v="218" actId="20577"/>
          <ac:spMkLst>
            <pc:docMk/>
            <pc:sldMk cId="1639865236" sldId="267"/>
            <ac:spMk id="81" creationId="{5162B233-977A-4DE1-9426-36C36B43E6F2}"/>
          </ac:spMkLst>
        </pc:spChg>
      </pc:sldChg>
      <pc:sldChg chg="modSp mod">
        <pc:chgData name="Debbie-Ann Barrow" userId="ae78efbc-78cd-43ef-9a61-aa976a2af237" providerId="ADAL" clId="{93154B62-F340-47A1-AA8A-98DE88D597AE}" dt="2022-02-17T13:49:56.878" v="213"/>
        <pc:sldMkLst>
          <pc:docMk/>
          <pc:sldMk cId="4210416286" sldId="268"/>
        </pc:sldMkLst>
        <pc:spChg chg="mod">
          <ac:chgData name="Debbie-Ann Barrow" userId="ae78efbc-78cd-43ef-9a61-aa976a2af237" providerId="ADAL" clId="{93154B62-F340-47A1-AA8A-98DE88D597AE}" dt="2022-02-17T13:49:56.878" v="213"/>
          <ac:spMkLst>
            <pc:docMk/>
            <pc:sldMk cId="4210416286" sldId="268"/>
            <ac:spMk id="3" creationId="{60C807B1-E1B8-4789-A7E5-C393D37FB8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44" name="object 8">
            <a:extLst>
              <a:ext uri="{FF2B5EF4-FFF2-40B4-BE49-F238E27FC236}">
                <a16:creationId xmlns:a16="http://schemas.microsoft.com/office/drawing/2014/main" id="{322C0283-A965-42F7-96F1-A627DB239ABA}"/>
              </a:ext>
            </a:extLst>
          </p:cNvPr>
          <p:cNvSpPr txBox="1"/>
          <p:nvPr/>
        </p:nvSpPr>
        <p:spPr>
          <a:xfrm>
            <a:off x="457200" y="2819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dirty="0">
              <a:latin typeface="Helvetica Neue LT Pro 75"/>
              <a:cs typeface="Helvetica Neue LT Pro 75"/>
            </a:endParaRPr>
          </a:p>
        </p:txBody>
      </p:sp>
      <p:sp>
        <p:nvSpPr>
          <p:cNvPr id="45" name="object 11">
            <a:extLst>
              <a:ext uri="{FF2B5EF4-FFF2-40B4-BE49-F238E27FC236}">
                <a16:creationId xmlns:a16="http://schemas.microsoft.com/office/drawing/2014/main" id="{539EB0FF-7437-4BC3-A9F8-C0CB2CA088E3}"/>
              </a:ext>
            </a:extLst>
          </p:cNvPr>
          <p:cNvSpPr txBox="1"/>
          <p:nvPr/>
        </p:nvSpPr>
        <p:spPr>
          <a:xfrm>
            <a:off x="615950" y="3124200"/>
            <a:ext cx="6525895" cy="5924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Toxic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 Water polluting material. May be harmful to the environment if released in 	large quantities</a:t>
            </a:r>
          </a:p>
          <a:p>
            <a:pPr marL="12700">
              <a:lnSpc>
                <a:spcPct val="100000"/>
              </a:lnSpc>
              <a:spcBef>
                <a:spcPts val="100"/>
              </a:spcBef>
              <a:tabLst>
                <a:tab pos="1821814" algn="l"/>
              </a:tabLst>
            </a:pPr>
            <a:r>
              <a:rPr sz="900" spc="10" dirty="0">
                <a:solidFill>
                  <a:srgbClr val="1C216F"/>
                </a:solidFill>
                <a:latin typeface="HelveticaNeueLTPro-Md"/>
                <a:cs typeface="HelveticaNeueLTPro-Md"/>
              </a:rPr>
              <a:t>.</a:t>
            </a:r>
            <a:endParaRPr sz="900" dirty="0">
              <a:latin typeface="HelveticaNeueLTPro-Md"/>
              <a:cs typeface="HelveticaNeueLTPro-Md"/>
            </a:endParaRPr>
          </a:p>
        </p:txBody>
      </p:sp>
      <p:sp>
        <p:nvSpPr>
          <p:cNvPr id="61" name="object 12">
            <a:extLst>
              <a:ext uri="{FF2B5EF4-FFF2-40B4-BE49-F238E27FC236}">
                <a16:creationId xmlns:a16="http://schemas.microsoft.com/office/drawing/2014/main" id="{9DB0ECC0-BD92-4CDD-8B86-9A38EE7ED229}"/>
              </a:ext>
            </a:extLst>
          </p:cNvPr>
          <p:cNvSpPr txBox="1"/>
          <p:nvPr/>
        </p:nvSpPr>
        <p:spPr>
          <a:xfrm>
            <a:off x="615950" y="3657600"/>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dirty="0">
              <a:latin typeface="Helvetica Neue LT Pro 75"/>
              <a:cs typeface="Helvetica Neue LT Pro 75"/>
            </a:endParaRPr>
          </a:p>
        </p:txBody>
      </p:sp>
      <p:sp>
        <p:nvSpPr>
          <p:cNvPr id="62" name="object 13">
            <a:extLst>
              <a:ext uri="{FF2B5EF4-FFF2-40B4-BE49-F238E27FC236}">
                <a16:creationId xmlns:a16="http://schemas.microsoft.com/office/drawing/2014/main" id="{B192CAEE-EA5C-4FB3-ADBB-44DEE8F9EFB6}"/>
              </a:ext>
            </a:extLst>
          </p:cNvPr>
          <p:cNvSpPr txBox="1"/>
          <p:nvPr/>
        </p:nvSpPr>
        <p:spPr>
          <a:xfrm>
            <a:off x="2425734" y="3657600"/>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dirty="0">
              <a:latin typeface="HelveticaNeueLTPro-Md"/>
              <a:cs typeface="HelveticaNeueLTPro-Md"/>
            </a:endParaRPr>
          </a:p>
        </p:txBody>
      </p:sp>
      <p:sp>
        <p:nvSpPr>
          <p:cNvPr id="63" name="object 14">
            <a:extLst>
              <a:ext uri="{FF2B5EF4-FFF2-40B4-BE49-F238E27FC236}">
                <a16:creationId xmlns:a16="http://schemas.microsoft.com/office/drawing/2014/main" id="{02E1FB75-354E-4D9E-99DC-843983FC2BC0}"/>
              </a:ext>
            </a:extLst>
          </p:cNvPr>
          <p:cNvSpPr txBox="1"/>
          <p:nvPr/>
        </p:nvSpPr>
        <p:spPr>
          <a:xfrm>
            <a:off x="615950" y="623824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64" name="object 15">
            <a:extLst>
              <a:ext uri="{FF2B5EF4-FFF2-40B4-BE49-F238E27FC236}">
                <a16:creationId xmlns:a16="http://schemas.microsoft.com/office/drawing/2014/main" id="{4764C9E0-FD4E-4DAB-8CDD-E6FB0B55BAFE}"/>
              </a:ext>
            </a:extLst>
          </p:cNvPr>
          <p:cNvSpPr txBox="1"/>
          <p:nvPr/>
        </p:nvSpPr>
        <p:spPr>
          <a:xfrm>
            <a:off x="2425691" y="623824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65" name="object 16">
            <a:extLst>
              <a:ext uri="{FF2B5EF4-FFF2-40B4-BE49-F238E27FC236}">
                <a16:creationId xmlns:a16="http://schemas.microsoft.com/office/drawing/2014/main" id="{1DBAD5FC-E617-4115-837D-5D79F59FAA56}"/>
              </a:ext>
            </a:extLst>
          </p:cNvPr>
          <p:cNvSpPr txBox="1"/>
          <p:nvPr/>
        </p:nvSpPr>
        <p:spPr>
          <a:xfrm>
            <a:off x="615950" y="3962400"/>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dirty="0">
              <a:latin typeface="Helvetica Neue LT Pro 75"/>
              <a:cs typeface="Helvetica Neue LT Pro 75"/>
            </a:endParaRPr>
          </a:p>
        </p:txBody>
      </p:sp>
      <p:graphicFrame>
        <p:nvGraphicFramePr>
          <p:cNvPr id="66" name="object 17">
            <a:extLst>
              <a:ext uri="{FF2B5EF4-FFF2-40B4-BE49-F238E27FC236}">
                <a16:creationId xmlns:a16="http://schemas.microsoft.com/office/drawing/2014/main" id="{30440EEB-50FE-4FCE-BF42-A4BC02F14DF1}"/>
              </a:ext>
            </a:extLst>
          </p:cNvPr>
          <p:cNvGraphicFramePr>
            <a:graphicFrameLocks noGrp="1"/>
          </p:cNvGraphicFramePr>
          <p:nvPr>
            <p:extLst>
              <p:ext uri="{D42A27DB-BD31-4B8C-83A1-F6EECF244321}">
                <p14:modId xmlns:p14="http://schemas.microsoft.com/office/powerpoint/2010/main" val="1197955285"/>
              </p:ext>
            </p:extLst>
          </p:nvPr>
        </p:nvGraphicFramePr>
        <p:xfrm>
          <a:off x="457200" y="4114800"/>
          <a:ext cx="6692899" cy="2106095"/>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326076">
                <a:tc>
                  <a:txBody>
                    <a:bodyPr/>
                    <a:lstStyle/>
                    <a:p>
                      <a:pPr marL="171450" marR="360680">
                        <a:lnSpc>
                          <a:spcPts val="1080"/>
                        </a:lnSpc>
                      </a:pPr>
                      <a:r>
                        <a:rPr sz="900" b="1" spc="-20" dirty="0">
                          <a:solidFill>
                            <a:srgbClr val="025FAD"/>
                          </a:solidFill>
                          <a:latin typeface="Helvetica Neue LT Pro 75"/>
                          <a:cs typeface="Helvetica Neue LT Pro 75"/>
                        </a:rPr>
                        <a:t>PRODUCT/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INGR</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DI</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a:txBody>
                  <a:tcPr marL="0" marR="0" marT="0" marB="0"/>
                </a:tc>
                <a:tc>
                  <a:txBody>
                    <a:bodyPr/>
                    <a:lstStyle/>
                    <a:p>
                      <a:pPr marL="368300">
                        <a:lnSpc>
                          <a:spcPts val="1055"/>
                        </a:lnSpc>
                      </a:pPr>
                      <a:r>
                        <a:rPr lang="en-US"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LOGP</a:t>
                      </a:r>
                      <a:r>
                        <a:rPr sz="500" b="1" spc="-5" dirty="0">
                          <a:solidFill>
                            <a:srgbClr val="025FAD"/>
                          </a:solidFill>
                          <a:latin typeface="Helvetica Neue LT Pro 75"/>
                          <a:cs typeface="Helvetica Neue LT Pro 75"/>
                        </a:rPr>
                        <a:t>OW</a:t>
                      </a:r>
                      <a:endParaRPr sz="500" dirty="0">
                        <a:latin typeface="Helvetica Neue LT Pro 75"/>
                        <a:cs typeface="Helvetica Neue LT Pro 75"/>
                      </a:endParaRPr>
                    </a:p>
                  </a:txBody>
                  <a:tcPr marL="0" marR="0" marT="0" marB="0"/>
                </a:tc>
                <a:tc>
                  <a:txBody>
                    <a:bodyPr/>
                    <a:lstStyle/>
                    <a:p>
                      <a:pPr marL="573405">
                        <a:lnSpc>
                          <a:spcPts val="1055"/>
                        </a:lnSpc>
                      </a:pPr>
                      <a:r>
                        <a:rPr lang="en-US"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BCF</a:t>
                      </a:r>
                      <a:endParaRPr sz="900" dirty="0">
                        <a:latin typeface="Helvetica Neue LT Pro 75"/>
                        <a:cs typeface="Helvetica Neue LT Pro 75"/>
                      </a:endParaRPr>
                    </a:p>
                  </a:txBody>
                  <a:tcPr marL="0" marR="0" marT="0" marB="0"/>
                </a:tc>
                <a:tc>
                  <a:txBody>
                    <a:bodyPr/>
                    <a:lstStyle/>
                    <a:p>
                      <a:pPr marL="630555" algn="l">
                        <a:lnSpc>
                          <a:spcPts val="1055"/>
                        </a:lnSpc>
                      </a:pPr>
                      <a:r>
                        <a:rPr sz="900" b="1" spc="-10" dirty="0">
                          <a:solidFill>
                            <a:srgbClr val="025FAD"/>
                          </a:solidFill>
                          <a:latin typeface="Helvetica Neue LT Pro 75"/>
                          <a:cs typeface="Helvetica Neue LT Pro 75"/>
                        </a:rPr>
                        <a:t>POTENTIAL</a:t>
                      </a:r>
                      <a:endParaRPr sz="900" dirty="0">
                        <a:latin typeface="Helvetica Neue LT Pro 75"/>
                        <a:cs typeface="Helvetica Neue LT Pro 75"/>
                      </a:endParaRPr>
                    </a:p>
                  </a:txBody>
                  <a:tcPr marL="0" marR="0" marT="0" marB="0"/>
                </a:tc>
                <a:extLst>
                  <a:ext uri="{0D108BD9-81ED-4DB2-BD59-A6C34878D82A}">
                    <a16:rowId xmlns:a16="http://schemas.microsoft.com/office/drawing/2014/main" val="10000"/>
                  </a:ext>
                </a:extLst>
              </a:tr>
              <a:tr h="133527">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titanium dioxide</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1.6</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352</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75665">
                <a:tc>
                  <a:txBody>
                    <a:bodyPr/>
                    <a:lstStyle/>
                    <a:p>
                      <a:pPr marL="22860" marR="22860" algn="l">
                        <a:spcAft>
                          <a:spcPts val="0"/>
                        </a:spcAft>
                      </a:pPr>
                      <a:r>
                        <a:rPr lang="en-TT" sz="900" dirty="0">
                          <a:solidFill>
                            <a:srgbClr val="1C216F"/>
                          </a:solidFill>
                          <a:effectLst/>
                          <a:latin typeface="HelveticaNeueLTPro-Md"/>
                          <a:ea typeface="Calibri" panose="020F0502020204030204" pitchFamily="34" charset="0"/>
                          <a:cs typeface="Times New Roman" panose="02020603050405020304" pitchFamily="18" charset="0"/>
                        </a:rPr>
                        <a:t>zinc oxide</a:t>
                      </a:r>
                    </a:p>
                  </a:txBody>
                  <a:tcPr marL="0" marR="0" marT="0" marB="0" anchor="ctr"/>
                </a:tc>
                <a:tc>
                  <a:txBody>
                    <a:bodyPr/>
                    <a:lstStyle/>
                    <a:p>
                      <a:pPr marL="259080" algn="ctr">
                        <a:lnSpc>
                          <a:spcPct val="82000"/>
                        </a:lnSpc>
                        <a:spcBef>
                          <a:spcPts val="1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p>
                  </a:txBody>
                  <a:tcPr marL="0" marR="0" marT="0" marB="0" anchor="ctr"/>
                </a:tc>
                <a:tc>
                  <a:txBody>
                    <a:bodyPr/>
                    <a:lstStyle/>
                    <a:p>
                      <a:pPr marL="563245" algn="l">
                        <a:lnSpc>
                          <a:spcPct val="87000"/>
                        </a:lnSpc>
                      </a:pPr>
                      <a:r>
                        <a:rPr lang="en-US" sz="900" dirty="0">
                          <a:solidFill>
                            <a:srgbClr val="1C216F"/>
                          </a:solidFill>
                          <a:effectLst/>
                          <a:latin typeface="HelveticaNeueLTPro-Md"/>
                          <a:ea typeface="Calibri" panose="020F0502020204030204" pitchFamily="34" charset="0"/>
                          <a:cs typeface="Times New Roman" panose="02020603050405020304" pitchFamily="18" charset="0"/>
                        </a:rPr>
                        <a:t>60960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11480" marR="1074420" algn="l">
                        <a:lnSpc>
                          <a:spcPts val="1610"/>
                        </a:lnSpc>
                        <a:spcAft>
                          <a:spcPts val="0"/>
                        </a:spcAft>
                      </a:pPr>
                      <a:r>
                        <a:rPr lang="en-US" sz="900" spc="-35" dirty="0">
                          <a:solidFill>
                            <a:srgbClr val="1C216F"/>
                          </a:solidFill>
                          <a:effectLst/>
                          <a:latin typeface="HelveticaNeueLTPro-Md"/>
                          <a:ea typeface="Calibri" panose="020F0502020204030204" pitchFamily="34" charset="0"/>
                          <a:cs typeface="Times New Roman" panose="02020603050405020304" pitchFamily="18" charset="0"/>
                        </a:rPr>
                        <a:t>     High</a:t>
                      </a:r>
                    </a:p>
                  </a:txBody>
                  <a:tcPr marL="0" marR="0" marT="0" marB="0" anchor="ctr"/>
                </a:tc>
                <a:extLst>
                  <a:ext uri="{0D108BD9-81ED-4DB2-BD59-A6C34878D82A}">
                    <a16:rowId xmlns:a16="http://schemas.microsoft.com/office/drawing/2014/main" val="10002"/>
                  </a:ext>
                </a:extLst>
              </a:tr>
              <a:tr h="199556">
                <a:tc>
                  <a:txBody>
                    <a:bodyPr/>
                    <a:lstStyle/>
                    <a:p>
                      <a:pPr marL="22860" marR="0" lvl="0" indent="0" algn="l" defTabSz="914400" eaLnBrk="1" fontAlgn="auto" latinLnBrk="0" hangingPunct="1">
                        <a:lnSpc>
                          <a:spcPct val="81000"/>
                        </a:lnSpc>
                        <a:spcBef>
                          <a:spcPts val="0"/>
                        </a:spcBef>
                        <a:spcAft>
                          <a:spcPts val="0"/>
                        </a:spcAft>
                        <a:buClrTx/>
                        <a:buSzTx/>
                        <a:buFontTx/>
                        <a:buNone/>
                        <a:tabLst/>
                        <a:defRPr/>
                      </a:pPr>
                      <a:r>
                        <a:rPr lang="en-TT" sz="900" dirty="0">
                          <a:solidFill>
                            <a:srgbClr val="1C216F"/>
                          </a:solidFill>
                          <a:effectLst/>
                          <a:latin typeface="HelveticaNeueLTPro-Md"/>
                          <a:ea typeface="Calibri" panose="020F0502020204030204" pitchFamily="34" charset="0"/>
                          <a:cs typeface="Times New Roman" panose="02020603050405020304" pitchFamily="18" charset="0"/>
                        </a:rPr>
                        <a:t>phthalic anhydride </a:t>
                      </a:r>
                    </a:p>
                    <a:p>
                      <a:pPr marL="22860" algn="l">
                        <a:lnSpc>
                          <a:spcPct val="81000"/>
                        </a:lnSpc>
                      </a:pPr>
                      <a:r>
                        <a:rPr lang="en-TT" sz="900" dirty="0">
                          <a:solidFill>
                            <a:srgbClr val="1C216F"/>
                          </a:solidFill>
                          <a:effectLst/>
                          <a:latin typeface="HelveticaNeueLTPro-Md"/>
                          <a:ea typeface="Calibri" panose="020F0502020204030204" pitchFamily="34" charset="0"/>
                          <a:cs typeface="Times New Roman" panose="02020603050405020304" pitchFamily="18" charset="0"/>
                        </a:rPr>
                        <a:t>titanium dioxide</a:t>
                      </a:r>
                    </a:p>
                  </a:txBody>
                  <a:tcPr marL="0" marR="0" marT="0" marB="0" anchor="ctr"/>
                </a:tc>
                <a:tc>
                  <a:txBody>
                    <a:bodyPr/>
                    <a:lstStyle/>
                    <a:p>
                      <a:pPr marL="259080" algn="ctr">
                        <a:lnSpc>
                          <a:spcPct val="81000"/>
                        </a:lnSpc>
                        <a:spcBef>
                          <a:spcPts val="10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p>
                    <a:p>
                      <a:pPr marL="259080" algn="ctr">
                        <a:lnSpc>
                          <a:spcPct val="81000"/>
                        </a:lnSpc>
                        <a:spcBef>
                          <a:spcPts val="10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914400" eaLnBrk="1" fontAlgn="auto" latinLnBrk="0" hangingPunct="1">
                        <a:lnSpc>
                          <a:spcPct val="81000"/>
                        </a:lnSpc>
                        <a:spcBef>
                          <a:spcPts val="1080"/>
                        </a:spcBef>
                        <a:spcAft>
                          <a:spcPts val="0"/>
                        </a:spcAft>
                        <a:buClrTx/>
                        <a:buSzTx/>
                        <a:buFontTx/>
                        <a:buNone/>
                        <a:tabLst>
                          <a:tab pos="641350" algn="dec"/>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3.4 </a:t>
                      </a:r>
                    </a:p>
                    <a:p>
                      <a:pPr marL="0" marR="0" lvl="0" indent="0" algn="l" defTabSz="914400" eaLnBrk="1" fontAlgn="auto" latinLnBrk="0" hangingPunct="1">
                        <a:lnSpc>
                          <a:spcPct val="81000"/>
                        </a:lnSpc>
                        <a:spcBef>
                          <a:spcPts val="1080"/>
                        </a:spcBef>
                        <a:spcAft>
                          <a:spcPts val="0"/>
                        </a:spcAft>
                        <a:buClrTx/>
                        <a:buSzTx/>
                        <a:buFontTx/>
                        <a:buNone/>
                        <a:tabLst>
                          <a:tab pos="641350" algn="dec"/>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352</a:t>
                      </a:r>
                    </a:p>
                  </a:txBody>
                  <a:tcPr marL="0" marR="0" marT="0" marB="0" anchor="ctr"/>
                </a:tc>
                <a:tc>
                  <a:txBody>
                    <a:bodyPr/>
                    <a:lstStyle/>
                    <a:p>
                      <a:pPr marL="411480" marR="1074420" algn="l">
                        <a:lnSpc>
                          <a:spcPts val="1610"/>
                        </a:lnSpc>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p>
                    <a:p>
                      <a:pPr marL="411480" marR="1074420" algn="l">
                        <a:lnSpc>
                          <a:spcPts val="1610"/>
                        </a:lnSpc>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high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1894891"/>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Solvent naphtha (petroleum), light </a:t>
                      </a:r>
                      <a:r>
                        <a:rPr lang="en-TT" sz="900" dirty="0" err="1">
                          <a:solidFill>
                            <a:srgbClr val="1C216F"/>
                          </a:solidFill>
                          <a:effectLst/>
                          <a:latin typeface="HelveticaNeueLTPro-Md"/>
                          <a:ea typeface="Calibri" panose="020F0502020204030204" pitchFamily="34" charset="0"/>
                          <a:cs typeface="Times New Roman" panose="02020603050405020304" pitchFamily="18" charset="0"/>
                        </a:rPr>
                        <a:t>arom</a:t>
                      </a:r>
                      <a:r>
                        <a:rPr lang="en-TT" sz="900" dirty="0">
                          <a:solidFill>
                            <a:srgbClr val="1C216F"/>
                          </a:solidFill>
                          <a:effectLst/>
                          <a:latin typeface="HelveticaNeueLTPro-Md"/>
                          <a:ea typeface="Calibri" panose="020F0502020204030204" pitchFamily="34" charset="0"/>
                          <a:cs typeface="Times New Roman" panose="02020603050405020304" pitchFamily="18" charset="0"/>
                        </a:rPr>
                        <a:t>.</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-1.69</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10 to 2500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0417072"/>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Pentaerythritol</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3.16 to 7.06</a:t>
                      </a:r>
                    </a:p>
                    <a:p>
                      <a:pPr marL="259080" algn="ct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1.258925411</a:t>
                      </a:r>
                    </a:p>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2866871"/>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carbendazim (ISO) </a:t>
                      </a:r>
                    </a:p>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Stoddard solvent </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0.63</a:t>
                      </a:r>
                    </a:p>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2.51</a:t>
                      </a:r>
                    </a:p>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p>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9252245"/>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2-butanone oxime</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2.5 to 5.8</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7181575"/>
                  </a:ext>
                </a:extLst>
              </a:tr>
            </a:tbl>
          </a:graphicData>
        </a:graphic>
      </p:graphicFrame>
      <p:sp>
        <p:nvSpPr>
          <p:cNvPr id="67" name="object 18">
            <a:extLst>
              <a:ext uri="{FF2B5EF4-FFF2-40B4-BE49-F238E27FC236}">
                <a16:creationId xmlns:a16="http://schemas.microsoft.com/office/drawing/2014/main" id="{5A7C82C3-B611-45B4-9CCB-E1666F5C7CF8}"/>
              </a:ext>
            </a:extLst>
          </p:cNvPr>
          <p:cNvSpPr/>
          <p:nvPr/>
        </p:nvSpPr>
        <p:spPr>
          <a:xfrm>
            <a:off x="457200" y="3886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8" name="object 19">
            <a:extLst>
              <a:ext uri="{FF2B5EF4-FFF2-40B4-BE49-F238E27FC236}">
                <a16:creationId xmlns:a16="http://schemas.microsoft.com/office/drawing/2014/main" id="{571F876A-D29A-479B-991A-CA2560368DA2}"/>
              </a:ext>
            </a:extLst>
          </p:cNvPr>
          <p:cNvSpPr/>
          <p:nvPr/>
        </p:nvSpPr>
        <p:spPr>
          <a:xfrm>
            <a:off x="457200" y="3581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1" name="object 9">
            <a:extLst>
              <a:ext uri="{FF2B5EF4-FFF2-40B4-BE49-F238E27FC236}">
                <a16:creationId xmlns:a16="http://schemas.microsoft.com/office/drawing/2014/main" id="{57F63DDD-3F0B-429D-A7B8-876FC8BA6FBC}"/>
              </a:ext>
            </a:extLst>
          </p:cNvPr>
          <p:cNvSpPr txBox="1"/>
          <p:nvPr/>
        </p:nvSpPr>
        <p:spPr>
          <a:xfrm>
            <a:off x="457200" y="6517056"/>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42" name="object 20">
            <a:extLst>
              <a:ext uri="{FF2B5EF4-FFF2-40B4-BE49-F238E27FC236}">
                <a16:creationId xmlns:a16="http://schemas.microsoft.com/office/drawing/2014/main" id="{5B724C89-1216-4353-9120-38079D92C77B}"/>
              </a:ext>
            </a:extLst>
          </p:cNvPr>
          <p:cNvSpPr txBox="1"/>
          <p:nvPr/>
        </p:nvSpPr>
        <p:spPr>
          <a:xfrm>
            <a:off x="615950" y="6884886"/>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43" name="object 21">
            <a:extLst>
              <a:ext uri="{FF2B5EF4-FFF2-40B4-BE49-F238E27FC236}">
                <a16:creationId xmlns:a16="http://schemas.microsoft.com/office/drawing/2014/main" id="{AFB094CF-0779-4303-97CA-9DF38C4580CF}"/>
              </a:ext>
            </a:extLst>
          </p:cNvPr>
          <p:cNvSpPr txBox="1"/>
          <p:nvPr/>
        </p:nvSpPr>
        <p:spPr>
          <a:xfrm>
            <a:off x="2428748" y="6884886"/>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Vapor from product residues may create a highly flammable or explosive atmosphere inside the container. Do not cut, weld or grind used containers unless they have been cleaned thoroughly internally. Avoid dispersal of spilled material and runoff and contact with soil, waterways, drains and sewers.</a:t>
            </a:r>
            <a:endParaRPr sz="900" dirty="0">
              <a:latin typeface="HelveticaNeueLTPro-Md"/>
              <a:cs typeface="HelveticaNeueLTPro-Md"/>
            </a:endParaRPr>
          </a:p>
        </p:txBody>
      </p:sp>
      <p:sp>
        <p:nvSpPr>
          <p:cNvPr id="46" name="object 19">
            <a:extLst>
              <a:ext uri="{FF2B5EF4-FFF2-40B4-BE49-F238E27FC236}">
                <a16:creationId xmlns:a16="http://schemas.microsoft.com/office/drawing/2014/main" id="{323F638B-E573-472B-A659-7F849F422ACA}"/>
              </a:ext>
            </a:extLst>
          </p:cNvPr>
          <p:cNvSpPr/>
          <p:nvPr/>
        </p:nvSpPr>
        <p:spPr>
          <a:xfrm>
            <a:off x="460375" y="1371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9" name="object 12">
            <a:extLst>
              <a:ext uri="{FF2B5EF4-FFF2-40B4-BE49-F238E27FC236}">
                <a16:creationId xmlns:a16="http://schemas.microsoft.com/office/drawing/2014/main" id="{26ED4833-66EF-49A5-B8B9-C349D146A18C}"/>
              </a:ext>
            </a:extLst>
          </p:cNvPr>
          <p:cNvSpPr txBox="1"/>
          <p:nvPr/>
        </p:nvSpPr>
        <p:spPr>
          <a:xfrm>
            <a:off x="619125" y="1554308"/>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50" name="object 13">
            <a:extLst>
              <a:ext uri="{FF2B5EF4-FFF2-40B4-BE49-F238E27FC236}">
                <a16:creationId xmlns:a16="http://schemas.microsoft.com/office/drawing/2014/main" id="{7EB1DFAC-30E0-4B6B-A5D1-C1B21A77621F}"/>
              </a:ext>
            </a:extLst>
          </p:cNvPr>
          <p:cNvSpPr txBox="1"/>
          <p:nvPr/>
        </p:nvSpPr>
        <p:spPr>
          <a:xfrm>
            <a:off x="619125" y="1732108"/>
            <a:ext cx="1204131" cy="105157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a:t>
            </a:r>
            <a:r>
              <a:rPr lang="en-US" sz="900" spc="5" dirty="0">
                <a:solidFill>
                  <a:srgbClr val="1C216F"/>
                </a:solidFill>
                <a:latin typeface="HelveticaNeueLTPro-Md"/>
                <a:cs typeface="HelveticaNeueLTPro-Md"/>
              </a:rPr>
              <a:t>                                                                                                                               </a:t>
            </a:r>
          </a:p>
          <a:p>
            <a:pPr marL="12700" marR="5080" algn="just">
              <a:lnSpc>
                <a:spcPts val="1000"/>
              </a:lnSpc>
              <a:spcBef>
                <a:spcPts val="200"/>
              </a:spcBef>
            </a:pPr>
            <a:r>
              <a:rPr lang="en-US"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endParaRPr lang="en-US" sz="900" spc="5" dirty="0">
              <a:solidFill>
                <a:srgbClr val="1C216F"/>
              </a:solidFill>
              <a:latin typeface="HelveticaNeueLTPro-Md"/>
              <a:cs typeface="HelveticaNeueLTPro-Md"/>
            </a:endParaRPr>
          </a:p>
          <a:p>
            <a:pPr marL="12700" marR="5080" algn="just">
              <a:lnSpc>
                <a:spcPts val="1000"/>
              </a:lnSpc>
              <a:spcBef>
                <a:spcPts val="200"/>
              </a:spcBef>
            </a:pP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algn="just">
              <a:lnSpc>
                <a:spcPts val="1000"/>
              </a:lnSpc>
              <a:spcBef>
                <a:spcPts val="200"/>
              </a:spcBef>
            </a:pPr>
            <a:r>
              <a:rPr sz="900" spc="5" dirty="0">
                <a:solidFill>
                  <a:srgbClr val="1C216F"/>
                </a:solidFill>
                <a:latin typeface="HelveticaNeueLTPro-Md"/>
                <a:cs typeface="HelveticaNeueLTPro-Md"/>
              </a:rPr>
              <a:t>Ski</a:t>
            </a:r>
            <a:r>
              <a:rPr lang="en-US" sz="900" spc="5" dirty="0">
                <a:solidFill>
                  <a:srgbClr val="1C216F"/>
                </a:solidFill>
                <a:latin typeface="HelveticaNeueLTPro-Md"/>
                <a:cs typeface="HelveticaNeueLTPro-Md"/>
              </a:rPr>
              <a:t>n</a:t>
            </a:r>
          </a:p>
          <a:p>
            <a:pPr marL="12700" marR="5080" algn="just">
              <a:lnSpc>
                <a:spcPts val="1000"/>
              </a:lnSpc>
              <a:spcBef>
                <a:spcPts val="200"/>
              </a:spcBef>
            </a:pPr>
            <a:endParaRPr lang="en-US" sz="900" spc="5" dirty="0">
              <a:solidFill>
                <a:srgbClr val="1C216F"/>
              </a:solidFill>
              <a:latin typeface="HelveticaNeueLTPro-Md"/>
              <a:cs typeface="HelveticaNeueLTPro-Md"/>
            </a:endParaRPr>
          </a:p>
          <a:p>
            <a:pPr marL="12700" marR="5080" algn="just">
              <a:lnSpc>
                <a:spcPts val="1000"/>
              </a:lnSpc>
              <a:spcBef>
                <a:spcPts val="200"/>
              </a:spcBef>
            </a:pPr>
            <a:r>
              <a:rPr sz="900" dirty="0">
                <a:solidFill>
                  <a:srgbClr val="1C216F"/>
                </a:solidFill>
                <a:latin typeface="HelveticaNeueLTPro-Md"/>
                <a:cs typeface="HelveticaNeueLTPro-Md"/>
              </a:rPr>
              <a:t>Eyes</a:t>
            </a:r>
            <a:endParaRPr sz="900" dirty="0">
              <a:latin typeface="HelveticaNeueLTPro-Md"/>
              <a:cs typeface="HelveticaNeueLTPro-Md"/>
            </a:endParaRPr>
          </a:p>
        </p:txBody>
      </p:sp>
      <p:sp>
        <p:nvSpPr>
          <p:cNvPr id="51" name="object 14">
            <a:extLst>
              <a:ext uri="{FF2B5EF4-FFF2-40B4-BE49-F238E27FC236}">
                <a16:creationId xmlns:a16="http://schemas.microsoft.com/office/drawing/2014/main" id="{966DA7AE-BA0B-4C71-B174-28002BE54126}"/>
              </a:ext>
            </a:extLst>
          </p:cNvPr>
          <p:cNvSpPr txBox="1"/>
          <p:nvPr/>
        </p:nvSpPr>
        <p:spPr>
          <a:xfrm>
            <a:off x="2428951" y="1732108"/>
            <a:ext cx="5343449" cy="1077218"/>
          </a:xfrm>
          <a:prstGeom prst="rect">
            <a:avLst/>
          </a:prstGeom>
        </p:spPr>
        <p:txBody>
          <a:bodyPr vert="horz" wrap="square" lIns="0" tIns="12700" rIns="0" bIns="0" rtlCol="0">
            <a:spAutoFit/>
          </a:bodyPr>
          <a:lstStyle/>
          <a:p>
            <a:pPr marL="12700">
              <a:lnSpc>
                <a:spcPts val="1040"/>
              </a:lnSpc>
              <a:spcBef>
                <a:spcPts val="100"/>
              </a:spcBef>
            </a:pPr>
            <a:r>
              <a:rPr lang="en-US" sz="900" dirty="0">
                <a:solidFill>
                  <a:srgbClr val="002060"/>
                </a:solidFill>
                <a:latin typeface="HelveticaNeueLTPro-Md"/>
                <a:cs typeface="HelveticaNeueLTPro-Md"/>
              </a:rPr>
              <a:t>: Adverse symptoms may include the following: wheezing and breathing difficulties, asthma</a:t>
            </a:r>
          </a:p>
          <a:p>
            <a:pPr marL="12700">
              <a:lnSpc>
                <a:spcPts val="1040"/>
              </a:lnSpc>
              <a:spcBef>
                <a:spcPts val="100"/>
              </a:spcBef>
            </a:pPr>
            <a:r>
              <a:rPr lang="en-US" sz="900" dirty="0">
                <a:solidFill>
                  <a:srgbClr val="002060"/>
                </a:solidFill>
                <a:latin typeface="HelveticaNeueLTPro-Md"/>
                <a:cs typeface="HelveticaNeueLTPro-Md"/>
              </a:rPr>
              <a:t>reduced fetal weight, increase in fetal deaths, skeletal malformations</a:t>
            </a:r>
          </a:p>
          <a:p>
            <a:pPr marL="12700">
              <a:lnSpc>
                <a:spcPts val="1040"/>
              </a:lnSpc>
              <a:spcBef>
                <a:spcPts val="100"/>
              </a:spcBef>
            </a:pPr>
            <a:r>
              <a:rPr lang="en-US" sz="900" dirty="0">
                <a:solidFill>
                  <a:srgbClr val="002060"/>
                </a:solidFill>
                <a:latin typeface="HelveticaNeueLTPro-Md"/>
                <a:cs typeface="HelveticaNeueLTPro-Md"/>
              </a:rPr>
              <a:t>: Adverse symptoms may include the following: reduced fetal weight, increase in fetal deaths</a:t>
            </a:r>
          </a:p>
          <a:p>
            <a:pPr marL="12700">
              <a:lnSpc>
                <a:spcPts val="1040"/>
              </a:lnSpc>
              <a:spcBef>
                <a:spcPts val="100"/>
              </a:spcBef>
            </a:pPr>
            <a:r>
              <a:rPr lang="en-US" sz="900" dirty="0">
                <a:solidFill>
                  <a:srgbClr val="002060"/>
                </a:solidFill>
                <a:latin typeface="HelveticaNeueLTPro-Md"/>
                <a:cs typeface="HelveticaNeueLTPro-Md"/>
              </a:rPr>
              <a:t>skeletal malformations</a:t>
            </a:r>
          </a:p>
          <a:p>
            <a:pPr marL="12700">
              <a:lnSpc>
                <a:spcPts val="1000"/>
              </a:lnSpc>
            </a:pPr>
            <a:r>
              <a:rPr sz="900" dirty="0">
                <a:solidFill>
                  <a:srgbClr val="002060"/>
                </a:solidFill>
                <a:latin typeface="HelveticaNeueLTPro-Md"/>
                <a:cs typeface="HelveticaNeueLTPro-Md"/>
              </a:rPr>
              <a:t>:</a:t>
            </a:r>
            <a:r>
              <a:rPr sz="900" spc="5" dirty="0">
                <a:solidFill>
                  <a:srgbClr val="002060"/>
                </a:solidFill>
                <a:latin typeface="HelveticaNeueLTPro-Md"/>
                <a:cs typeface="HelveticaNeueLTPro-Md"/>
              </a:rPr>
              <a:t> </a:t>
            </a:r>
            <a:r>
              <a:rPr lang="en-US" sz="900" spc="5" dirty="0">
                <a:solidFill>
                  <a:srgbClr val="002060"/>
                </a:solidFill>
                <a:latin typeface="HelveticaNeueLTPro-Md"/>
                <a:cs typeface="HelveticaNeueLTPro-Md"/>
              </a:rPr>
              <a:t>Adverse symptoms may include the following: irritation redness reduced fetal weight</a:t>
            </a:r>
          </a:p>
          <a:p>
            <a:pPr marL="12700">
              <a:lnSpc>
                <a:spcPts val="1000"/>
              </a:lnSpc>
            </a:pPr>
            <a:r>
              <a:rPr lang="en-US" sz="900" spc="5" dirty="0">
                <a:solidFill>
                  <a:srgbClr val="002060"/>
                </a:solidFill>
                <a:latin typeface="HelveticaNeueLTPro-Md"/>
                <a:cs typeface="HelveticaNeueLTPro-Md"/>
              </a:rPr>
              <a:t>increase in fetal deaths, skeletal malformations</a:t>
            </a:r>
          </a:p>
          <a:p>
            <a:pPr marL="12700">
              <a:lnSpc>
                <a:spcPts val="1040"/>
              </a:lnSpc>
            </a:pPr>
            <a:r>
              <a:rPr sz="900" dirty="0">
                <a:solidFill>
                  <a:srgbClr val="002060"/>
                </a:solidFill>
                <a:latin typeface="HelveticaNeueLTPro-Md"/>
                <a:cs typeface="HelveticaNeueLTPro-Md"/>
              </a:rPr>
              <a:t>:</a:t>
            </a:r>
            <a:r>
              <a:rPr sz="900" spc="5" dirty="0">
                <a:solidFill>
                  <a:srgbClr val="002060"/>
                </a:solidFill>
                <a:latin typeface="HelveticaNeueLTPro-Md"/>
                <a:cs typeface="HelveticaNeueLTPro-Md"/>
              </a:rPr>
              <a:t> Adverse</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symptoms</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may</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include </a:t>
            </a:r>
            <a:r>
              <a:rPr sz="900" dirty="0">
                <a:solidFill>
                  <a:srgbClr val="002060"/>
                </a:solidFill>
                <a:latin typeface="HelveticaNeueLTPro-Md"/>
                <a:cs typeface="HelveticaNeueLTPro-Md"/>
              </a:rPr>
              <a:t>the</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following:</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irritation,</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watering,</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redness</a:t>
            </a:r>
            <a:endParaRPr lang="en-US" sz="900" spc="5" dirty="0">
              <a:solidFill>
                <a:srgbClr val="002060"/>
              </a:solidFill>
              <a:latin typeface="HelveticaNeueLTPro-Md"/>
              <a:cs typeface="HelveticaNeueLTPro-Md"/>
            </a:endParaRPr>
          </a:p>
          <a:p>
            <a:pPr marL="12700">
              <a:lnSpc>
                <a:spcPts val="1040"/>
              </a:lnSpc>
            </a:pPr>
            <a:r>
              <a:rPr lang="en-TT" sz="900" dirty="0">
                <a:solidFill>
                  <a:srgbClr val="002060"/>
                </a:solidFill>
                <a:latin typeface="HelveticaNeueLTPro-Md"/>
                <a:cs typeface="HelveticaNeueLTPro-Md"/>
              </a:rPr>
              <a:t>: No specific data.</a:t>
            </a:r>
            <a:endParaRPr sz="900" dirty="0">
              <a:solidFill>
                <a:srgbClr val="002060"/>
              </a:solidFill>
              <a:latin typeface="HelveticaNeueLTPro-Md"/>
              <a:cs typeface="HelveticaNeueLTPro-Md"/>
            </a:endParaRPr>
          </a:p>
        </p:txBody>
      </p:sp>
      <p:sp>
        <p:nvSpPr>
          <p:cNvPr id="27" name="object 8">
            <a:extLst>
              <a:ext uri="{FF2B5EF4-FFF2-40B4-BE49-F238E27FC236}">
                <a16:creationId xmlns:a16="http://schemas.microsoft.com/office/drawing/2014/main" id="{25A6D4BA-11A7-4ED0-AF7F-A7B30BAED7D6}"/>
              </a:ext>
            </a:extLst>
          </p:cNvPr>
          <p:cNvSpPr txBox="1">
            <a:spLocks noGrp="1"/>
          </p:cNvSpPr>
          <p:nvPr>
            <p:ph type="title"/>
          </p:nvPr>
        </p:nvSpPr>
        <p:spPr>
          <a:xfrm>
            <a:off x="444500" y="889000"/>
            <a:ext cx="4443413"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10" name="object 10"/>
          <p:cNvSpPr txBox="1"/>
          <p:nvPr/>
        </p:nvSpPr>
        <p:spPr>
          <a:xfrm>
            <a:off x="457200" y="1399546"/>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11</a:t>
            </a:fld>
            <a:endParaRPr dirty="0"/>
          </a:p>
        </p:txBody>
      </p:sp>
      <p:sp>
        <p:nvSpPr>
          <p:cNvPr id="22" name="object 22"/>
          <p:cNvSpPr txBox="1"/>
          <p:nvPr/>
        </p:nvSpPr>
        <p:spPr>
          <a:xfrm>
            <a:off x="615950" y="1767374"/>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graphicFrame>
        <p:nvGraphicFramePr>
          <p:cNvPr id="23" name="object 23"/>
          <p:cNvGraphicFramePr>
            <a:graphicFrameLocks noGrp="1"/>
          </p:cNvGraphicFramePr>
          <p:nvPr>
            <p:extLst>
              <p:ext uri="{D42A27DB-BD31-4B8C-83A1-F6EECF244321}">
                <p14:modId xmlns:p14="http://schemas.microsoft.com/office/powerpoint/2010/main" val="2333688788"/>
              </p:ext>
            </p:extLst>
          </p:nvPr>
        </p:nvGraphicFramePr>
        <p:xfrm>
          <a:off x="607060" y="2011680"/>
          <a:ext cx="6558279" cy="2990850"/>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571499">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797561">
                  <a:extLst>
                    <a:ext uri="{9D8B030D-6E8A-4147-A177-3AD203B41FA5}">
                      <a16:colId xmlns:a16="http://schemas.microsoft.com/office/drawing/2014/main" val="20005"/>
                    </a:ext>
                  </a:extLst>
                </a:gridCol>
                <a:gridCol w="1374139">
                  <a:extLst>
                    <a:ext uri="{9D8B030D-6E8A-4147-A177-3AD203B41FA5}">
                      <a16:colId xmlns:a16="http://schemas.microsoft.com/office/drawing/2014/main" val="20006"/>
                    </a:ext>
                  </a:extLst>
                </a:gridCol>
              </a:tblGrid>
              <a:tr h="400050">
                <a:tc>
                  <a:txBody>
                    <a:bodyPr/>
                    <a:lstStyle/>
                    <a:p>
                      <a:pPr marL="50800" marR="253365">
                        <a:lnSpc>
                          <a:spcPts val="1000"/>
                        </a:lnSpc>
                        <a:spcBef>
                          <a:spcPts val="595"/>
                        </a:spcBef>
                      </a:pPr>
                      <a:r>
                        <a:rPr sz="900" spc="-10" dirty="0">
                          <a:solidFill>
                            <a:srgbClr val="1C216F"/>
                          </a:solidFill>
                          <a:latin typeface="HelveticaNeueLTPro-Md"/>
                          <a:cs typeface="HelveticaNeueLTPro-Md"/>
                        </a:rPr>
                        <a:t>Regulatory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5565" marB="0">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U</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n</a:t>
                      </a:r>
                      <a:r>
                        <a:rPr sz="900" spc="-10" dirty="0">
                          <a:solidFill>
                            <a:srgbClr val="1C216F"/>
                          </a:solidFill>
                          <a:latin typeface="HelveticaNeueLTPro-Md"/>
                          <a:cs typeface="HelveticaNeueLTPro-Md"/>
                        </a:rPr>
                        <a:t>umbe</a:t>
                      </a:r>
                      <a:r>
                        <a:rPr sz="900" dirty="0">
                          <a:solidFill>
                            <a:srgbClr val="1C216F"/>
                          </a:solidFill>
                          <a:latin typeface="HelveticaNeueLTPro-Md"/>
                          <a:cs typeface="HelveticaNeueLTPro-Md"/>
                        </a:rPr>
                        <a:t>r</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779780">
                        <a:lnSpc>
                          <a:spcPts val="1000"/>
                        </a:lnSpc>
                        <a:spcBef>
                          <a:spcPts val="595"/>
                        </a:spcBef>
                      </a:pPr>
                      <a:r>
                        <a:rPr sz="900" spc="-10" dirty="0">
                          <a:solidFill>
                            <a:srgbClr val="1C216F"/>
                          </a:solidFill>
                          <a:latin typeface="HelveticaNeueLTPro-Md"/>
                          <a:cs typeface="HelveticaNeueLTPro-Md"/>
                        </a:rPr>
                        <a:t>Proper </a:t>
                      </a:r>
                      <a:r>
                        <a:rPr sz="900" spc="-5" dirty="0">
                          <a:solidFill>
                            <a:srgbClr val="1C216F"/>
                          </a:solidFill>
                          <a:latin typeface="HelveticaNeueLTPro-Md"/>
                          <a:cs typeface="HelveticaNeueLTPro-Md"/>
                        </a:rPr>
                        <a:t> s</a:t>
                      </a:r>
                      <a:r>
                        <a:rPr sz="900" spc="-10" dirty="0">
                          <a:solidFill>
                            <a:srgbClr val="1C216F"/>
                          </a:solidFill>
                          <a:latin typeface="HelveticaNeueLTPro-Md"/>
                          <a:cs typeface="HelveticaNeueLTPro-Md"/>
                        </a:rPr>
                        <a:t>h</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pp</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me</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0" dirty="0">
                          <a:solidFill>
                            <a:srgbClr val="1C216F"/>
                          </a:solidFill>
                          <a:latin typeface="HelveticaNeueLTPro-Md"/>
                          <a:cs typeface="HelveticaNeueLTPro-Md"/>
                        </a:rPr>
                        <a:t>Classes</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93980">
                        <a:lnSpc>
                          <a:spcPts val="1000"/>
                        </a:lnSpc>
                        <a:spcBef>
                          <a:spcPts val="595"/>
                        </a:spcBef>
                      </a:pPr>
                      <a:r>
                        <a:rPr sz="900" spc="-20" dirty="0">
                          <a:solidFill>
                            <a:srgbClr val="1C216F"/>
                          </a:solidFill>
                          <a:latin typeface="HelveticaNeueLTPro-Md"/>
                          <a:cs typeface="HelveticaNeueLTPro-Md"/>
                        </a:rPr>
                        <a:t>P</a:t>
                      </a:r>
                      <a:r>
                        <a:rPr sz="900" spc="-10" dirty="0">
                          <a:solidFill>
                            <a:srgbClr val="1C216F"/>
                          </a:solidFill>
                          <a:latin typeface="HelveticaNeueLTPro-Md"/>
                          <a:cs typeface="HelveticaNeueLTPro-Md"/>
                        </a:rPr>
                        <a:t>ac</a:t>
                      </a:r>
                      <a:r>
                        <a:rPr sz="900" spc="-5" dirty="0">
                          <a:solidFill>
                            <a:srgbClr val="1C216F"/>
                          </a:solidFill>
                          <a:latin typeface="HelveticaNeueLTPro-Md"/>
                          <a:cs typeface="HelveticaNeueLTPro-Md"/>
                        </a:rPr>
                        <a:t>k</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  </a:t>
                      </a:r>
                      <a:r>
                        <a:rPr sz="900" spc="-10" dirty="0">
                          <a:solidFill>
                            <a:srgbClr val="1C216F"/>
                          </a:solidFill>
                          <a:latin typeface="HelveticaNeueLTPro-Md"/>
                          <a:cs typeface="HelveticaNeueLTPro-Md"/>
                        </a:rPr>
                        <a:t>group</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Label</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d</a:t>
                      </a:r>
                      <a:r>
                        <a:rPr sz="900" spc="-15" dirty="0">
                          <a:solidFill>
                            <a:srgbClr val="1C216F"/>
                          </a:solidFill>
                          <a:latin typeface="HelveticaNeueLTPro-Md"/>
                          <a:cs typeface="HelveticaNeueLTPro-Md"/>
                        </a:rPr>
                        <a:t>d</a:t>
                      </a:r>
                      <a:r>
                        <a:rPr sz="900" spc="-10" dirty="0">
                          <a:solidFill>
                            <a:srgbClr val="1C216F"/>
                          </a:solidFill>
                          <a:latin typeface="HelveticaNeueLTPro-Md"/>
                          <a:cs typeface="HelveticaNeueLTPro-Md"/>
                        </a:rPr>
                        <a:t>ition</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620" marB="0">
                    <a:lnL w="12700">
                      <a:solidFill>
                        <a:srgbClr val="14B1E7"/>
                      </a:solidFill>
                      <a:prstDash val="solid"/>
                    </a:lnL>
                    <a:lnB w="12700">
                      <a:solidFill>
                        <a:srgbClr val="14B1E7"/>
                      </a:solidFill>
                      <a:prstDash val="solid"/>
                    </a:lnB>
                  </a:tcPr>
                </a:tc>
                <a:extLst>
                  <a:ext uri="{0D108BD9-81ED-4DB2-BD59-A6C34878D82A}">
                    <a16:rowId xmlns:a16="http://schemas.microsoft.com/office/drawing/2014/main" val="10000"/>
                  </a:ext>
                </a:extLst>
              </a:tr>
              <a:tr h="309880">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5" dirty="0">
                          <a:solidFill>
                            <a:srgbClr val="1C216F"/>
                          </a:solidFill>
                          <a:latin typeface="HelveticaNeueLTPro-Md"/>
                          <a:cs typeface="HelveticaNeueLTPro-Md"/>
                        </a:rPr>
                        <a:t>AD</a:t>
                      </a:r>
                      <a:r>
                        <a:rPr sz="900" spc="20" dirty="0">
                          <a:solidFill>
                            <a:srgbClr val="1C216F"/>
                          </a:solidFill>
                          <a:latin typeface="HelveticaNeueLTPro-Md"/>
                          <a:cs typeface="HelveticaNeueLTPro-Md"/>
                        </a:rPr>
                        <a:t>R</a:t>
                      </a:r>
                      <a:r>
                        <a:rPr sz="900" spc="-5" dirty="0">
                          <a:solidFill>
                            <a:srgbClr val="1C216F"/>
                          </a:solidFill>
                          <a:latin typeface="HelveticaNeueLTPro-Md"/>
                          <a:cs typeface="HelveticaNeueLTPro-Md"/>
                        </a:rPr>
                        <a:t>/R</a:t>
                      </a:r>
                      <a:r>
                        <a:rPr sz="900" spc="-15" dirty="0">
                          <a:solidFill>
                            <a:srgbClr val="1C216F"/>
                          </a:solidFill>
                          <a:latin typeface="HelveticaNeueLTPro-Md"/>
                          <a:cs typeface="HelveticaNeueLTPro-Md"/>
                        </a:rPr>
                        <a:t>I</a:t>
                      </a:r>
                      <a:r>
                        <a:rPr sz="900" dirty="0">
                          <a:solidFill>
                            <a:srgbClr val="1C216F"/>
                          </a:solidFill>
                          <a:latin typeface="HelveticaNeueLTPro-Md"/>
                          <a:cs typeface="HelveticaNeueLTPro-Md"/>
                        </a:rPr>
                        <a:t>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r>
                        <a:rPr lang="en-TT" sz="900" dirty="0">
                          <a:solidFill>
                            <a:srgbClr val="1C216F"/>
                          </a:solidFill>
                          <a:latin typeface="HelveticaNeueLTPro-Md"/>
                          <a:cs typeface="Times"/>
                        </a:rPr>
                        <a:t>FLAMMABLE LIQUID, N.O.S. (solvent naphtha (petroleum), medium </a:t>
                      </a:r>
                      <a:r>
                        <a:rPr lang="en-TT" sz="900" dirty="0" err="1">
                          <a:solidFill>
                            <a:srgbClr val="1C216F"/>
                          </a:solidFill>
                          <a:latin typeface="HelveticaNeueLTPro-Md"/>
                          <a:cs typeface="Times"/>
                        </a:rPr>
                        <a:t>aliph</a:t>
                      </a:r>
                      <a:r>
                        <a:rPr lang="en-TT" sz="900" dirty="0">
                          <a:solidFill>
                            <a:srgbClr val="1C216F"/>
                          </a:solidFill>
                          <a:latin typeface="HelveticaNeueLTPro-Md"/>
                          <a:cs typeface="Times"/>
                        </a:rPr>
                        <a:t>., solvent naphtha (petroleum), light </a:t>
                      </a:r>
                      <a:r>
                        <a:rPr lang="en-TT" sz="900" dirty="0" err="1">
                          <a:solidFill>
                            <a:srgbClr val="1C216F"/>
                          </a:solidFill>
                          <a:latin typeface="HelveticaNeueLTPro-Md"/>
                          <a:cs typeface="Times"/>
                        </a:rPr>
                        <a:t>arom</a:t>
                      </a:r>
                      <a:r>
                        <a:rPr lang="en-TT" sz="900" dirty="0">
                          <a:solidFill>
                            <a:srgbClr val="1C216F"/>
                          </a:solidFill>
                          <a:latin typeface="HelveticaNeueLTPro-Md"/>
                          <a:cs typeface="Times"/>
                        </a:rPr>
                        <a:t>.)</a:t>
                      </a:r>
                      <a:endParaRPr sz="900" dirty="0">
                        <a:solidFill>
                          <a:srgbClr val="1C216F"/>
                        </a:solidFill>
                        <a:latin typeface="HelveticaNeueLTPro-Md"/>
                        <a:cs typeface="HelveticaNeueLTPro-Md"/>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dirty="0">
                        <a:latin typeface="Times"/>
                        <a:cs typeface="Times"/>
                      </a:endParaRPr>
                    </a:p>
                    <a:p>
                      <a:pPr marL="50800">
                        <a:lnSpc>
                          <a:spcPct val="100000"/>
                        </a:lnSpc>
                        <a:spcBef>
                          <a:spcPts val="5"/>
                        </a:spcBef>
                      </a:pPr>
                      <a:r>
                        <a:rPr sz="900" spc="-15" dirty="0">
                          <a:solidFill>
                            <a:srgbClr val="1C216F"/>
                          </a:solidFill>
                          <a:latin typeface="HelveticaNeueLTPro-Md"/>
                          <a:cs typeface="HelveticaNeueLTPro-Md"/>
                        </a:rPr>
                        <a:t>III</a:t>
                      </a:r>
                      <a:endParaRPr sz="900" dirty="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dirty="0">
                          <a:solidFill>
                            <a:srgbClr val="1C216F"/>
                          </a:solidFill>
                          <a:latin typeface="HelveticaNeueLTPro-Md"/>
                          <a:cs typeface="HelveticaNeueLTPro-Md"/>
                        </a:rPr>
                        <a:t>6</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0</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1"/>
                  </a:ext>
                </a:extLst>
              </a:tr>
              <a:tr h="309880">
                <a:tc vMerge="1">
                  <a:txBody>
                    <a:bodyPr/>
                    <a:lstStyle/>
                    <a:p>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dirty="0">
                        <a:latin typeface="Helvetica Neue LT Pro 75"/>
                        <a:cs typeface="Helvetica Neue LT Pro 75"/>
                      </a:endParaRPr>
                    </a:p>
                    <a:p>
                      <a:pPr marL="50800">
                        <a:lnSpc>
                          <a:spcPts val="1040"/>
                        </a:lnSpc>
                      </a:pPr>
                      <a:r>
                        <a:rPr sz="900" spc="-10" dirty="0">
                          <a:solidFill>
                            <a:srgbClr val="1C216F"/>
                          </a:solidFill>
                          <a:latin typeface="HelveticaNeueLTPro-Md"/>
                          <a:cs typeface="HelveticaNeueLTPro-Md"/>
                        </a:rPr>
                        <a:t>(D/E)</a:t>
                      </a:r>
                      <a:endParaRPr sz="900" dirty="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2"/>
                  </a:ext>
                </a:extLst>
              </a:tr>
              <a:tr h="375037">
                <a:tc>
                  <a:txBody>
                    <a:bodyPr/>
                    <a:lstStyle/>
                    <a:p>
                      <a:pPr marL="50800">
                        <a:lnSpc>
                          <a:spcPts val="1040"/>
                        </a:lnSpc>
                        <a:spcBef>
                          <a:spcPts val="140"/>
                        </a:spcBef>
                      </a:pPr>
                      <a:r>
                        <a:rPr sz="900" spc="-10" dirty="0">
                          <a:solidFill>
                            <a:srgbClr val="1C216F"/>
                          </a:solidFill>
                          <a:latin typeface="HelveticaNeueLTPro-Md"/>
                          <a:cs typeface="HelveticaNeueLTPro-Md"/>
                        </a:rPr>
                        <a:t>ADN/ADNR</a:t>
                      </a:r>
                      <a:endParaRPr sz="900">
                        <a:latin typeface="HelveticaNeueLTPro-Md"/>
                        <a:cs typeface="HelveticaNeueLTPro-Md"/>
                      </a:endParaRPr>
                    </a:p>
                    <a:p>
                      <a:pPr marL="50800">
                        <a:lnSpc>
                          <a:spcPts val="1040"/>
                        </a:lnSpc>
                      </a:pPr>
                      <a:r>
                        <a:rPr sz="900" spc="-10" dirty="0">
                          <a:solidFill>
                            <a:srgbClr val="1C216F"/>
                          </a:solidFill>
                          <a:latin typeface="HelveticaNeueLTPro-Md"/>
                          <a:cs typeface="HelveticaNeueLTPro-Md"/>
                        </a:rPr>
                        <a:t>Class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70"/>
                        </a:spcBef>
                      </a:pPr>
                      <a:r>
                        <a:rPr sz="1200" dirty="0">
                          <a:solidFill>
                            <a:srgbClr val="231F20"/>
                          </a:solidFill>
                          <a:latin typeface="Minion Pro"/>
                          <a:cs typeface="Minion Pro"/>
                        </a:rPr>
                        <a:t>-</a:t>
                      </a:r>
                      <a:endParaRPr sz="1200" dirty="0">
                        <a:latin typeface="Minion Pro"/>
                        <a:cs typeface="Minion Pro"/>
                      </a:endParaRPr>
                    </a:p>
                  </a:txBody>
                  <a:tcPr marL="0" marR="0" marT="889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3"/>
                  </a:ext>
                </a:extLst>
              </a:tr>
              <a:tr h="436880">
                <a:tc>
                  <a:txBody>
                    <a:bodyPr/>
                    <a:lstStyle/>
                    <a:p>
                      <a:pPr marL="50800">
                        <a:lnSpc>
                          <a:spcPct val="100000"/>
                        </a:lnSpc>
                        <a:spcBef>
                          <a:spcPts val="140"/>
                        </a:spcBef>
                      </a:pPr>
                      <a:r>
                        <a:rPr sz="900" spc="-10" dirty="0">
                          <a:solidFill>
                            <a:srgbClr val="1C216F"/>
                          </a:solidFill>
                          <a:latin typeface="HelveticaNeueLTPro-Md"/>
                          <a:cs typeface="HelveticaNeueLTPro-Md"/>
                        </a:rPr>
                        <a:t>IMD</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 Marine pollutant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a:t>
                      </a:r>
                    </a:p>
                    <a:p>
                      <a:pPr marL="50800">
                        <a:lnSpc>
                          <a:spcPts val="1040"/>
                        </a:lnSpc>
                        <a:spcBef>
                          <a:spcPts val="140"/>
                        </a:spcBef>
                      </a:pPr>
                      <a:r>
                        <a:rPr lang="en-TT" sz="900" spc="-20" dirty="0">
                          <a:solidFill>
                            <a:srgbClr val="1C216F"/>
                          </a:solidFill>
                          <a:latin typeface="HelveticaNeueLTPro-Md"/>
                          <a:cs typeface="HelveticaNeueLTPro-Md"/>
                        </a:rPr>
                        <a:t>titanium dioxide)</a:t>
                      </a: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4"/>
                  </a:ext>
                </a:extLst>
              </a:tr>
              <a:tr h="400050">
                <a:tc>
                  <a:txBody>
                    <a:bodyPr/>
                    <a:lstStyle/>
                    <a:p>
                      <a:pPr marL="50800">
                        <a:lnSpc>
                          <a:spcPct val="100000"/>
                        </a:lnSpc>
                        <a:spcBef>
                          <a:spcPts val="140"/>
                        </a:spcBef>
                      </a:pPr>
                      <a:r>
                        <a:rPr sz="900" spc="-10" dirty="0">
                          <a:solidFill>
                            <a:srgbClr val="1C216F"/>
                          </a:solidFill>
                          <a:latin typeface="HelveticaNeueLTPro-Md"/>
                          <a:cs typeface="HelveticaNeueLTPro-Md"/>
                        </a:rPr>
                        <a:t>I</a:t>
                      </a:r>
                      <a:r>
                        <a:rPr sz="900" spc="-75" dirty="0">
                          <a:solidFill>
                            <a:srgbClr val="1C216F"/>
                          </a:solidFill>
                          <a:latin typeface="HelveticaNeueLTPro-Md"/>
                          <a:cs typeface="HelveticaNeueLTPro-Md"/>
                        </a:rPr>
                        <a:t>AT</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tcPr>
                </a:tc>
                <a:extLst>
                  <a:ext uri="{0D108BD9-81ED-4DB2-BD59-A6C34878D82A}">
                    <a16:rowId xmlns:a16="http://schemas.microsoft.com/office/drawing/2014/main" val="10005"/>
                  </a:ext>
                </a:extLst>
              </a:tr>
            </a:tbl>
          </a:graphicData>
        </a:graphic>
      </p:graphicFrame>
      <p:sp>
        <p:nvSpPr>
          <p:cNvPr id="74" name="object 8">
            <a:extLst>
              <a:ext uri="{FF2B5EF4-FFF2-40B4-BE49-F238E27FC236}">
                <a16:creationId xmlns:a16="http://schemas.microsoft.com/office/drawing/2014/main" id="{B445129F-9E1E-49C9-B1EF-9EB09B8CF381}"/>
              </a:ext>
            </a:extLst>
          </p:cNvPr>
          <p:cNvSpPr txBox="1"/>
          <p:nvPr/>
        </p:nvSpPr>
        <p:spPr>
          <a:xfrm>
            <a:off x="471805" y="5181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75" name="object 10">
            <a:extLst>
              <a:ext uri="{FF2B5EF4-FFF2-40B4-BE49-F238E27FC236}">
                <a16:creationId xmlns:a16="http://schemas.microsoft.com/office/drawing/2014/main" id="{5CFB498F-7348-439D-924E-1083CF2B4A08}"/>
              </a:ext>
            </a:extLst>
          </p:cNvPr>
          <p:cNvSpPr/>
          <p:nvPr/>
        </p:nvSpPr>
        <p:spPr>
          <a:xfrm>
            <a:off x="471805" y="6629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76" name="object 17">
            <a:extLst>
              <a:ext uri="{FF2B5EF4-FFF2-40B4-BE49-F238E27FC236}">
                <a16:creationId xmlns:a16="http://schemas.microsoft.com/office/drawing/2014/main" id="{7E347BD8-A5A5-4829-ABCE-68D92D90F7C1}"/>
              </a:ext>
            </a:extLst>
          </p:cNvPr>
          <p:cNvSpPr txBox="1"/>
          <p:nvPr/>
        </p:nvSpPr>
        <p:spPr>
          <a:xfrm>
            <a:off x="630555" y="5633972"/>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77" name="object 18">
            <a:extLst>
              <a:ext uri="{FF2B5EF4-FFF2-40B4-BE49-F238E27FC236}">
                <a16:creationId xmlns:a16="http://schemas.microsoft.com/office/drawing/2014/main" id="{2BB330B0-7284-4288-9DC1-328800B62B02}"/>
              </a:ext>
            </a:extLst>
          </p:cNvPr>
          <p:cNvSpPr txBox="1"/>
          <p:nvPr/>
        </p:nvSpPr>
        <p:spPr>
          <a:xfrm>
            <a:off x="2440334" y="6400800"/>
            <a:ext cx="2852989"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Toxic, Dangerous for the environment</a:t>
            </a:r>
            <a:endParaRPr sz="900" dirty="0">
              <a:latin typeface="HelveticaNeueLTPro-Md"/>
              <a:cs typeface="HelveticaNeueLTPro-Md"/>
            </a:endParaRPr>
          </a:p>
        </p:txBody>
      </p:sp>
      <p:sp>
        <p:nvSpPr>
          <p:cNvPr id="85" name="object 13">
            <a:extLst>
              <a:ext uri="{FF2B5EF4-FFF2-40B4-BE49-F238E27FC236}">
                <a16:creationId xmlns:a16="http://schemas.microsoft.com/office/drawing/2014/main" id="{C8E36985-F62C-4A40-9686-38CD0B0DFD5B}"/>
              </a:ext>
            </a:extLst>
          </p:cNvPr>
          <p:cNvSpPr/>
          <p:nvPr/>
        </p:nvSpPr>
        <p:spPr>
          <a:xfrm>
            <a:off x="448310" y="8001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86" name="object 27">
            <a:extLst>
              <a:ext uri="{FF2B5EF4-FFF2-40B4-BE49-F238E27FC236}">
                <a16:creationId xmlns:a16="http://schemas.microsoft.com/office/drawing/2014/main" id="{9863A3FF-6EC8-4D04-B964-230F34AA13DA}"/>
              </a:ext>
            </a:extLst>
          </p:cNvPr>
          <p:cNvSpPr txBox="1"/>
          <p:nvPr/>
        </p:nvSpPr>
        <p:spPr>
          <a:xfrm>
            <a:off x="607060" y="6705600"/>
            <a:ext cx="892175" cy="178816"/>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87" name="object 28">
            <a:extLst>
              <a:ext uri="{FF2B5EF4-FFF2-40B4-BE49-F238E27FC236}">
                <a16:creationId xmlns:a16="http://schemas.microsoft.com/office/drawing/2014/main" id="{DC214D75-D42E-4E05-AD9B-C7DAC889D2B9}"/>
              </a:ext>
            </a:extLst>
          </p:cNvPr>
          <p:cNvSpPr txBox="1"/>
          <p:nvPr/>
        </p:nvSpPr>
        <p:spPr>
          <a:xfrm>
            <a:off x="2416839" y="6656710"/>
            <a:ext cx="4212561" cy="1410643"/>
          </a:xfrm>
          <a:prstGeom prst="rect">
            <a:avLst/>
          </a:prstGeom>
        </p:spPr>
        <p:txBody>
          <a:bodyPr vert="horz" wrap="square" lIns="0" tIns="12700" rIns="0" bIns="0" rtlCol="0">
            <a:spAutoFit/>
          </a:bodyPr>
          <a:lstStyle/>
          <a:p>
            <a:pPr marL="12700">
              <a:lnSpc>
                <a:spcPts val="1040"/>
              </a:lnSpc>
              <a:spcBef>
                <a:spcPts val="100"/>
              </a:spcBef>
            </a:pPr>
            <a:r>
              <a:rPr lang="en-TT" sz="900" spc="-5" dirty="0">
                <a:solidFill>
                  <a:srgbClr val="1C216F"/>
                </a:solidFill>
                <a:latin typeface="HelveticaNeueLTPro-Md"/>
                <a:cs typeface="HelveticaNeueLTPro-Md"/>
              </a:rPr>
              <a:t>R10- Flammable.</a:t>
            </a:r>
          </a:p>
          <a:p>
            <a:pPr marL="12700">
              <a:lnSpc>
                <a:spcPts val="1040"/>
              </a:lnSpc>
              <a:spcBef>
                <a:spcPts val="100"/>
              </a:spcBef>
            </a:pPr>
            <a:r>
              <a:rPr lang="en-TT" sz="900" spc="-5" dirty="0">
                <a:solidFill>
                  <a:srgbClr val="1C216F"/>
                </a:solidFill>
                <a:latin typeface="HelveticaNeueLTPro-Md"/>
                <a:cs typeface="HelveticaNeueLTPro-Md"/>
              </a:rPr>
              <a:t>R45-May cause cancer.</a:t>
            </a:r>
          </a:p>
          <a:p>
            <a:pPr marL="12700">
              <a:lnSpc>
                <a:spcPts val="1040"/>
              </a:lnSpc>
              <a:spcBef>
                <a:spcPts val="100"/>
              </a:spcBef>
            </a:pPr>
            <a:r>
              <a:rPr lang="en-TT" sz="900" spc="-5" dirty="0">
                <a:solidFill>
                  <a:srgbClr val="1C216F"/>
                </a:solidFill>
                <a:latin typeface="HelveticaNeueLTPro-Md"/>
                <a:cs typeface="HelveticaNeueLTPro-Md"/>
              </a:rPr>
              <a:t>R46-May cause heritable genetic damage.</a:t>
            </a:r>
          </a:p>
          <a:p>
            <a:pPr marL="12700">
              <a:lnSpc>
                <a:spcPts val="1040"/>
              </a:lnSpc>
              <a:spcBef>
                <a:spcPts val="100"/>
              </a:spcBef>
            </a:pPr>
            <a:r>
              <a:rPr lang="en-TT" sz="900" spc="-5" dirty="0">
                <a:solidFill>
                  <a:srgbClr val="1C216F"/>
                </a:solidFill>
                <a:latin typeface="HelveticaNeueLTPro-Md"/>
                <a:cs typeface="HelveticaNeueLTPro-Md"/>
              </a:rPr>
              <a:t>R60- May impair fertility.</a:t>
            </a:r>
          </a:p>
          <a:p>
            <a:pPr marL="12700">
              <a:lnSpc>
                <a:spcPts val="1040"/>
              </a:lnSpc>
              <a:spcBef>
                <a:spcPts val="100"/>
              </a:spcBef>
            </a:pPr>
            <a:r>
              <a:rPr lang="en-US" sz="900" spc="-5" dirty="0">
                <a:solidFill>
                  <a:srgbClr val="1C216F"/>
                </a:solidFill>
                <a:latin typeface="HelveticaNeueLTPro-Md"/>
                <a:cs typeface="HelveticaNeueLTPro-Md"/>
              </a:rPr>
              <a:t>R61- May cause harm to the unborn child.</a:t>
            </a:r>
          </a:p>
          <a:p>
            <a:pPr marL="12700">
              <a:lnSpc>
                <a:spcPts val="1040"/>
              </a:lnSpc>
              <a:spcBef>
                <a:spcPts val="100"/>
              </a:spcBef>
            </a:pPr>
            <a:r>
              <a:rPr lang="en-US" sz="900" spc="-5" dirty="0">
                <a:solidFill>
                  <a:srgbClr val="1C216F"/>
                </a:solidFill>
                <a:latin typeface="HelveticaNeueLTPro-Md"/>
                <a:cs typeface="HelveticaNeueLTPro-Md"/>
              </a:rPr>
              <a:t>R20- Also harmful by inhalation.</a:t>
            </a:r>
            <a:endParaRPr lang="en-TT" sz="900" spc="-5" dirty="0">
              <a:solidFill>
                <a:srgbClr val="1C216F"/>
              </a:solidFill>
              <a:latin typeface="HelveticaNeueLTPro-Md"/>
              <a:cs typeface="HelveticaNeueLTPro-Md"/>
            </a:endParaRPr>
          </a:p>
          <a:p>
            <a:pPr marL="12700">
              <a:lnSpc>
                <a:spcPts val="1040"/>
              </a:lnSpc>
              <a:spcBef>
                <a:spcPts val="100"/>
              </a:spcBef>
            </a:pPr>
            <a:r>
              <a:rPr lang="en-TT" sz="900" spc="-5" dirty="0">
                <a:solidFill>
                  <a:srgbClr val="1C216F"/>
                </a:solidFill>
                <a:latin typeface="HelveticaNeueLTPro-Md"/>
                <a:cs typeface="HelveticaNeueLTPro-Md"/>
              </a:rPr>
              <a:t>R42/43- May cause sensitization by inhalation and skin contact.</a:t>
            </a:r>
          </a:p>
          <a:p>
            <a:pPr marL="12700">
              <a:lnSpc>
                <a:spcPts val="1040"/>
              </a:lnSpc>
              <a:spcBef>
                <a:spcPts val="100"/>
              </a:spcBef>
            </a:pPr>
            <a:r>
              <a:rPr lang="en-US" sz="900" spc="-5" dirty="0">
                <a:solidFill>
                  <a:srgbClr val="1C216F"/>
                </a:solidFill>
                <a:latin typeface="HelveticaNeueLTPro-Md"/>
                <a:cs typeface="HelveticaNeueLTPro-Md"/>
              </a:rPr>
              <a:t>R50/53- Very toxic to aquatic organisms, may cause long-term adverse effects in</a:t>
            </a:r>
          </a:p>
          <a:p>
            <a:pPr marL="12700">
              <a:lnSpc>
                <a:spcPts val="1040"/>
              </a:lnSpc>
              <a:spcBef>
                <a:spcPts val="100"/>
              </a:spcBef>
            </a:pPr>
            <a:r>
              <a:rPr lang="en-US" sz="900" spc="-5" dirty="0">
                <a:solidFill>
                  <a:srgbClr val="1C216F"/>
                </a:solidFill>
                <a:latin typeface="HelveticaNeueLTPro-Md"/>
                <a:cs typeface="HelveticaNeueLTPro-Md"/>
              </a:rPr>
              <a:t>the aquatic environment.</a:t>
            </a:r>
          </a:p>
          <a:p>
            <a:pPr marL="12700" marR="5080">
              <a:lnSpc>
                <a:spcPts val="1000"/>
              </a:lnSpc>
              <a:spcBef>
                <a:spcPts val="60"/>
              </a:spcBef>
            </a:pPr>
            <a:r>
              <a:rPr lang="en-US" sz="900" dirty="0">
                <a:solidFill>
                  <a:srgbClr val="1C216F"/>
                </a:solidFill>
                <a:latin typeface="HelveticaNeueLTPro-Md"/>
                <a:cs typeface="HelveticaNeueLTPro-Md"/>
              </a:rPr>
              <a:t>. </a:t>
            </a:r>
            <a:endParaRPr sz="900" dirty="0">
              <a:solidFill>
                <a:srgbClr val="1C216F"/>
              </a:solidFill>
              <a:latin typeface="HelveticaNeueLTPro-Md"/>
              <a:cs typeface="HelveticaNeueLTPro-Md"/>
            </a:endParaRPr>
          </a:p>
        </p:txBody>
      </p:sp>
      <p:sp>
        <p:nvSpPr>
          <p:cNvPr id="36" name="object 30">
            <a:extLst>
              <a:ext uri="{FF2B5EF4-FFF2-40B4-BE49-F238E27FC236}">
                <a16:creationId xmlns:a16="http://schemas.microsoft.com/office/drawing/2014/main" id="{38F2B521-F8AB-405C-BDBD-86674203C296}"/>
              </a:ext>
            </a:extLst>
          </p:cNvPr>
          <p:cNvSpPr txBox="1"/>
          <p:nvPr/>
        </p:nvSpPr>
        <p:spPr>
          <a:xfrm>
            <a:off x="615950" y="8094887"/>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37" name="object 31">
            <a:extLst>
              <a:ext uri="{FF2B5EF4-FFF2-40B4-BE49-F238E27FC236}">
                <a16:creationId xmlns:a16="http://schemas.microsoft.com/office/drawing/2014/main" id="{CEB24496-733B-447B-B630-A124A13ADD17}"/>
              </a:ext>
            </a:extLst>
          </p:cNvPr>
          <p:cNvSpPr txBox="1"/>
          <p:nvPr/>
        </p:nvSpPr>
        <p:spPr>
          <a:xfrm>
            <a:off x="2425730" y="8094887"/>
            <a:ext cx="4592955" cy="139781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S53- Avoid exposure - obtain special instructions before use.</a:t>
            </a:r>
          </a:p>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S23-Do not breathe </a:t>
            </a:r>
          </a:p>
          <a:p>
            <a:pPr marL="12700">
              <a:lnSpc>
                <a:spcPts val="1040"/>
              </a:lnSpc>
              <a:spcBef>
                <a:spcPts val="100"/>
              </a:spcBef>
            </a:pPr>
            <a:r>
              <a:rPr lang="en-US" sz="900" spc="-5" dirty="0">
                <a:solidFill>
                  <a:srgbClr val="1C216F"/>
                </a:solidFill>
                <a:latin typeface="HelveticaNeueLTPro-Md"/>
                <a:cs typeface="HelveticaNeueLTPro-Md"/>
              </a:rPr>
              <a:t>S24-Avoid contact with skin.</a:t>
            </a:r>
          </a:p>
          <a:p>
            <a:pPr marL="12700">
              <a:lnSpc>
                <a:spcPts val="1040"/>
              </a:lnSpc>
              <a:spcBef>
                <a:spcPts val="100"/>
              </a:spcBef>
            </a:pPr>
            <a:r>
              <a:rPr lang="en-US" sz="900" spc="-5" dirty="0">
                <a:solidFill>
                  <a:srgbClr val="1C216F"/>
                </a:solidFill>
                <a:latin typeface="HelveticaNeueLTPro-Md"/>
                <a:cs typeface="HelveticaNeueLTPro-Md"/>
              </a:rPr>
              <a:t>S29- Do not empty into drains.</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S45- In case of accident or if you feel unwell, seek medical advice immediately (show the label where possible).</a:t>
            </a:r>
          </a:p>
          <a:p>
            <a:pPr marL="12700">
              <a:lnSpc>
                <a:spcPts val="1040"/>
              </a:lnSpc>
              <a:spcBef>
                <a:spcPts val="100"/>
              </a:spcBef>
            </a:pPr>
            <a:r>
              <a:rPr lang="en-US" sz="900" spc="-5" dirty="0">
                <a:solidFill>
                  <a:srgbClr val="1C216F"/>
                </a:solidFill>
                <a:latin typeface="HelveticaNeueLTPro-Md"/>
                <a:cs typeface="HelveticaNeueLTPro-Md"/>
              </a:rPr>
              <a:t>S61- Avoid release to the environment. Refer to special instructions/safety data sheet.</a:t>
            </a:r>
          </a:p>
          <a:p>
            <a:pPr marL="12700">
              <a:lnSpc>
                <a:spcPts val="1040"/>
              </a:lnSpc>
              <a:spcBef>
                <a:spcPts val="100"/>
              </a:spcBef>
            </a:pPr>
            <a:r>
              <a:rPr lang="en-US" sz="900" spc="-5" dirty="0">
                <a:solidFill>
                  <a:srgbClr val="1C216F"/>
                </a:solidFill>
                <a:latin typeface="HelveticaNeueLTPro-Md"/>
                <a:cs typeface="HelveticaNeueLTPro-Md"/>
              </a:rPr>
              <a:t>S63- In case of accident by inhalation: remove casualty to fresh air and keep at rest.</a:t>
            </a:r>
          </a:p>
        </p:txBody>
      </p:sp>
      <p:pic>
        <p:nvPicPr>
          <p:cNvPr id="38" name="pic">
            <a:extLst>
              <a:ext uri="{FF2B5EF4-FFF2-40B4-BE49-F238E27FC236}">
                <a16:creationId xmlns:a16="http://schemas.microsoft.com/office/drawing/2014/main" id="{89BE2B3A-0F86-472B-A1C7-7A2834FCCA12}"/>
              </a:ext>
            </a:extLst>
          </p:cNvPr>
          <p:cNvPicPr/>
          <p:nvPr/>
        </p:nvPicPr>
        <p:blipFill>
          <a:blip r:embed="rId2"/>
          <a:stretch>
            <a:fillRect/>
          </a:stretch>
        </p:blipFill>
        <p:spPr>
          <a:xfrm>
            <a:off x="2444115" y="5525769"/>
            <a:ext cx="1670685" cy="878127"/>
          </a:xfrm>
          <a:prstGeom prst="rect">
            <a:avLst/>
          </a:prstGeom>
        </p:spPr>
      </p:pic>
      <p:sp>
        <p:nvSpPr>
          <p:cNvPr id="26" name="object 8">
            <a:extLst>
              <a:ext uri="{FF2B5EF4-FFF2-40B4-BE49-F238E27FC236}">
                <a16:creationId xmlns:a16="http://schemas.microsoft.com/office/drawing/2014/main" id="{8BCF9367-DDBC-4306-9843-FE44075A5DBC}"/>
              </a:ext>
            </a:extLst>
          </p:cNvPr>
          <p:cNvSpPr txBox="1">
            <a:spLocks noGrp="1"/>
          </p:cNvSpPr>
          <p:nvPr>
            <p:ph type="title"/>
          </p:nvPr>
        </p:nvSpPr>
        <p:spPr>
          <a:xfrm>
            <a:off x="444500" y="889000"/>
            <a:ext cx="41275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9" name="object 9"/>
          <p:cNvSpPr txBox="1"/>
          <p:nvPr/>
        </p:nvSpPr>
        <p:spPr>
          <a:xfrm>
            <a:off x="457200" y="260629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graphicFrame>
        <p:nvGraphicFramePr>
          <p:cNvPr id="11" name="object 11"/>
          <p:cNvGraphicFramePr>
            <a:graphicFrameLocks noGrp="1"/>
          </p:cNvGraphicFramePr>
          <p:nvPr>
            <p:extLst>
              <p:ext uri="{D42A27DB-BD31-4B8C-83A1-F6EECF244321}">
                <p14:modId xmlns:p14="http://schemas.microsoft.com/office/powerpoint/2010/main" val="14999059"/>
              </p:ext>
            </p:extLst>
          </p:nvPr>
        </p:nvGraphicFramePr>
        <p:xfrm>
          <a:off x="457200" y="496824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lang="en-US" sz="900" spc="-10" dirty="0">
                          <a:solidFill>
                            <a:srgbClr val="1C216F"/>
                          </a:solidFill>
                          <a:latin typeface="HelveticaNeueLTPro-Md"/>
                          <a:cs typeface="HelveticaNeueLTPro-Md"/>
                        </a:rPr>
                        <a:t>23-12-2015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dirty="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lang="en-US" sz="900" dirty="0">
                          <a:solidFill>
                            <a:srgbClr val="1C216F"/>
                          </a:solidFill>
                          <a:latin typeface="HelveticaNeueLTPro-Md"/>
                          <a:cs typeface="HelveticaNeueLTPro-Md"/>
                        </a:rPr>
                        <a:t>2</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619177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2133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248462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txBox="1"/>
          <p:nvPr/>
        </p:nvSpPr>
        <p:spPr>
          <a:xfrm>
            <a:off x="615950" y="289923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9" name="object 29"/>
          <p:cNvSpPr txBox="1"/>
          <p:nvPr/>
        </p:nvSpPr>
        <p:spPr>
          <a:xfrm>
            <a:off x="615950" y="594418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2" name="object 32"/>
          <p:cNvSpPr txBox="1"/>
          <p:nvPr/>
        </p:nvSpPr>
        <p:spPr>
          <a:xfrm>
            <a:off x="615950" y="175260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29" y="1699071"/>
            <a:ext cx="4356071" cy="282129"/>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phthalic anhydride, Solvent, naphtha (petroleum), light </a:t>
            </a:r>
            <a:r>
              <a:rPr lang="en-TT" sz="900" spc="25" dirty="0" err="1">
                <a:solidFill>
                  <a:srgbClr val="1C216F"/>
                </a:solidFill>
                <a:latin typeface="HelveticaNeueLTPro-Md"/>
                <a:cs typeface="HelveticaNeueLTPro-Md"/>
              </a:rPr>
              <a:t>arom</a:t>
            </a:r>
            <a:r>
              <a:rPr lang="en-TT" sz="900" spc="25" dirty="0">
                <a:solidFill>
                  <a:srgbClr val="1C216F"/>
                </a:solidFill>
                <a:latin typeface="HelveticaNeueLTPro-Md"/>
                <a:cs typeface="HelveticaNeueLTPro-Md"/>
              </a:rPr>
              <a:t>, DEGUSSA OK 412, carbendazim (ISO), Stoddard solvent.</a:t>
            </a:r>
          </a:p>
        </p:txBody>
      </p:sp>
      <p:sp>
        <p:nvSpPr>
          <p:cNvPr id="34" name="object 34"/>
          <p:cNvSpPr txBox="1"/>
          <p:nvPr/>
        </p:nvSpPr>
        <p:spPr>
          <a:xfrm>
            <a:off x="615950" y="222292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35" name="object 35"/>
          <p:cNvSpPr txBox="1"/>
          <p:nvPr/>
        </p:nvSpPr>
        <p:spPr>
          <a:xfrm>
            <a:off x="2425730" y="222292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a:latin typeface="HelveticaNeueLTPro-Md"/>
              <a:cs typeface="HelveticaNeueLTPro-Md"/>
            </a:endParaRPr>
          </a:p>
        </p:txBody>
      </p:sp>
      <p:sp>
        <p:nvSpPr>
          <p:cNvPr id="36" name="object 36"/>
          <p:cNvSpPr/>
          <p:nvPr/>
        </p:nvSpPr>
        <p:spPr>
          <a:xfrm>
            <a:off x="3033730" y="304503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3290649"/>
            <a:ext cx="187960" cy="375920"/>
          </a:xfrm>
          <a:prstGeom prst="rect">
            <a:avLst/>
          </a:prstGeom>
        </p:spPr>
        <p:txBody>
          <a:bodyPr vert="horz" wrap="square" lIns="0" tIns="12700" rIns="0" bIns="0" rtlCol="0">
            <a:spAutoFit/>
          </a:bodyPr>
          <a:lstStyle/>
          <a:p>
            <a:pPr marL="12700">
              <a:lnSpc>
                <a:spcPct val="100000"/>
              </a:lnSpc>
              <a:spcBef>
                <a:spcPts val="100"/>
              </a:spcBef>
            </a:pPr>
            <a:r>
              <a:rPr lang="en-US" sz="2300" dirty="0">
                <a:latin typeface="Helvetica Neue LT Pro 75"/>
                <a:cs typeface="Helvetica Neue LT Pro 75"/>
              </a:rPr>
              <a:t>2</a:t>
            </a:r>
            <a:endParaRPr sz="2300" dirty="0">
              <a:latin typeface="Helvetica Neue LT Pro 75"/>
              <a:cs typeface="Helvetica Neue LT Pro 75"/>
            </a:endParaRPr>
          </a:p>
        </p:txBody>
      </p:sp>
      <p:grpSp>
        <p:nvGrpSpPr>
          <p:cNvPr id="38" name="object 38"/>
          <p:cNvGrpSpPr/>
          <p:nvPr/>
        </p:nvGrpSpPr>
        <p:grpSpPr>
          <a:xfrm>
            <a:off x="2581243" y="303868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3705830"/>
            <a:ext cx="1058545" cy="635635"/>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endParaRPr sz="2300" dirty="0">
              <a:latin typeface="Helvetica Neue LT Pro 75"/>
              <a:cs typeface="Helvetica Neue LT Pro 75"/>
            </a:endParaRPr>
          </a:p>
          <a:p>
            <a:pPr marL="882650">
              <a:lnSpc>
                <a:spcPts val="2400"/>
              </a:lnSpc>
            </a:pP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348482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342501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12</a:t>
            </a:fld>
            <a:endParaRPr dirty="0"/>
          </a:p>
        </p:txBody>
      </p:sp>
      <p:sp>
        <p:nvSpPr>
          <p:cNvPr id="48" name="object 48"/>
          <p:cNvSpPr txBox="1"/>
          <p:nvPr/>
        </p:nvSpPr>
        <p:spPr>
          <a:xfrm>
            <a:off x="4070350" y="42672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lang="en-TT" sz="900" spc="10" dirty="0">
                <a:solidFill>
                  <a:srgbClr val="1C216F"/>
                </a:solidFill>
                <a:latin typeface="HelveticaNeueLTPro-Md"/>
                <a:cs typeface="HelveticaNeueLTPro-Md"/>
              </a:rPr>
              <a:t>Sp</a:t>
            </a:r>
            <a:r>
              <a:rPr lang="en-TT" sz="900" spc="15" dirty="0">
                <a:solidFill>
                  <a:srgbClr val="1C216F"/>
                </a:solidFill>
                <a:latin typeface="HelveticaNeueLTPro-Md"/>
                <a:cs typeface="HelveticaNeueLTPro-Md"/>
              </a:rPr>
              <a:t>e</a:t>
            </a:r>
            <a:r>
              <a:rPr lang="en-TT" sz="900" spc="5" dirty="0">
                <a:solidFill>
                  <a:srgbClr val="1C216F"/>
                </a:solidFill>
                <a:latin typeface="HelveticaNeueLTPro-Md"/>
                <a:cs typeface="HelveticaNeueLTPro-Md"/>
              </a:rPr>
              <a:t>ci</a:t>
            </a:r>
            <a:r>
              <a:rPr lang="en-TT" sz="900" spc="15" dirty="0">
                <a:solidFill>
                  <a:srgbClr val="1C216F"/>
                </a:solidFill>
                <a:latin typeface="HelveticaNeueLTPro-Md"/>
                <a:cs typeface="HelveticaNeueLTPro-Md"/>
              </a:rPr>
              <a:t>a</a:t>
            </a:r>
            <a:r>
              <a:rPr lang="en-TT"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49" name="object 49"/>
          <p:cNvSpPr txBox="1"/>
          <p:nvPr/>
        </p:nvSpPr>
        <p:spPr>
          <a:xfrm>
            <a:off x="3753534" y="2990670"/>
            <a:ext cx="1154572"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Flammability</a:t>
            </a:r>
            <a:endParaRPr sz="900" dirty="0">
              <a:latin typeface="HelveticaNeueLTPro-Md"/>
              <a:cs typeface="HelveticaNeueLTPro-Md"/>
            </a:endParaRPr>
          </a:p>
        </p:txBody>
      </p:sp>
      <p:sp>
        <p:nvSpPr>
          <p:cNvPr id="50" name="object 50"/>
          <p:cNvSpPr txBox="1"/>
          <p:nvPr/>
        </p:nvSpPr>
        <p:spPr>
          <a:xfrm>
            <a:off x="4179822" y="3452441"/>
            <a:ext cx="13065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sp>
        <p:nvSpPr>
          <p:cNvPr id="53" name="object 8">
            <a:extLst>
              <a:ext uri="{FF2B5EF4-FFF2-40B4-BE49-F238E27FC236}">
                <a16:creationId xmlns:a16="http://schemas.microsoft.com/office/drawing/2014/main" id="{162093DC-405F-4040-8294-F430A38A999D}"/>
              </a:ext>
            </a:extLst>
          </p:cNvPr>
          <p:cNvSpPr txBox="1">
            <a:spLocks noGrp="1"/>
          </p:cNvSpPr>
          <p:nvPr>
            <p:ph type="title"/>
          </p:nvPr>
        </p:nvSpPr>
        <p:spPr>
          <a:xfrm>
            <a:off x="444500" y="889000"/>
            <a:ext cx="4813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
        <p:nvSpPr>
          <p:cNvPr id="54" name="object 15">
            <a:extLst>
              <a:ext uri="{FF2B5EF4-FFF2-40B4-BE49-F238E27FC236}">
                <a16:creationId xmlns:a16="http://schemas.microsoft.com/office/drawing/2014/main" id="{64E97B9B-B27C-4C8B-9EEF-390DA79FD2FA}"/>
              </a:ext>
            </a:extLst>
          </p:cNvPr>
          <p:cNvSpPr/>
          <p:nvPr/>
        </p:nvSpPr>
        <p:spPr>
          <a:xfrm>
            <a:off x="469266" y="1600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38033" y="1291590"/>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38200"/>
            <a:ext cx="5041900" cy="38862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
        <p:nvSpPr>
          <p:cNvPr id="9" name="object 9"/>
          <p:cNvSpPr txBox="1"/>
          <p:nvPr/>
        </p:nvSpPr>
        <p:spPr>
          <a:xfrm>
            <a:off x="457200" y="1219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dirty="0">
              <a:latin typeface="Helvetica Neue LT Pro 75"/>
              <a:cs typeface="Helvetica Neue LT Pro 75"/>
            </a:endParaRPr>
          </a:p>
        </p:txBody>
      </p:sp>
      <p:sp>
        <p:nvSpPr>
          <p:cNvPr id="11" name="object 11"/>
          <p:cNvSpPr txBox="1"/>
          <p:nvPr/>
        </p:nvSpPr>
        <p:spPr>
          <a:xfrm>
            <a:off x="615950" y="1513840"/>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dirty="0">
              <a:latin typeface="Helvetica Neue LT Pro 75"/>
              <a:cs typeface="Helvetica Neue LT Pro 75"/>
            </a:endParaRPr>
          </a:p>
        </p:txBody>
      </p:sp>
      <p:sp>
        <p:nvSpPr>
          <p:cNvPr id="12" name="object 12"/>
          <p:cNvSpPr txBox="1"/>
          <p:nvPr/>
        </p:nvSpPr>
        <p:spPr>
          <a:xfrm>
            <a:off x="615950" y="1717040"/>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p:txBody>
      </p:sp>
      <p:sp>
        <p:nvSpPr>
          <p:cNvPr id="13" name="object 13"/>
          <p:cNvSpPr txBox="1"/>
          <p:nvPr/>
        </p:nvSpPr>
        <p:spPr>
          <a:xfrm>
            <a:off x="2666948" y="1693118"/>
            <a:ext cx="1869399" cy="897682"/>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404 FLAT ENAMEL	                 </a:t>
            </a:r>
            <a:r>
              <a:rPr lang="en-TT" sz="900" spc="5" dirty="0">
                <a:solidFill>
                  <a:srgbClr val="1C216F"/>
                </a:solidFill>
                <a:latin typeface="HelveticaNeueLTPro-Md"/>
                <a:cs typeface="HelveticaNeueLTPro-Md"/>
              </a:rPr>
              <a:t>P113468</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3434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23571" y="4648200"/>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4650780"/>
            <a:ext cx="4481880" cy="2359620"/>
          </a:xfrm>
          <a:prstGeom prst="rect">
            <a:avLst/>
          </a:prstGeom>
        </p:spPr>
        <p:txBody>
          <a:bodyPr vert="horz" wrap="square" lIns="0" tIns="12700" rIns="0" bIns="0" rtlCol="0">
            <a:spAutoFit/>
          </a:bodyPr>
          <a:lstStyle/>
          <a:p>
            <a:pPr marL="12700">
              <a:lnSpc>
                <a:spcPts val="1040"/>
              </a:lnSpc>
              <a:spcBef>
                <a:spcPts val="100"/>
              </a:spcBef>
            </a:pPr>
            <a:r>
              <a:rPr lang="en-US" sz="900" spc="10" dirty="0">
                <a:solidFill>
                  <a:srgbClr val="1C216F"/>
                </a:solidFill>
                <a:latin typeface="HelveticaNeueLTPro-Md"/>
                <a:cs typeface="HelveticaNeueLTPro-Md"/>
              </a:rPr>
              <a:t>Toxic, Dangerous for the environment</a:t>
            </a:r>
            <a:endParaRPr sz="900" dirty="0">
              <a:latin typeface="HelveticaNeueLTPro-Md"/>
              <a:cs typeface="HelveticaNeueLTPro-Md"/>
            </a:endParaRPr>
          </a:p>
          <a:p>
            <a:pPr marL="12700">
              <a:lnSpc>
                <a:spcPts val="1000"/>
              </a:lnSpc>
            </a:pPr>
            <a:r>
              <a:rPr sz="900" spc="-5" dirty="0">
                <a:solidFill>
                  <a:srgbClr val="1C216F"/>
                </a:solidFill>
                <a:latin typeface="HelveticaNeueLTPro-Md"/>
                <a:cs typeface="HelveticaNeueLTPro-Md"/>
              </a:rPr>
              <a:t>R10-</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Flammable.</a:t>
            </a:r>
            <a:endParaRPr sz="900" dirty="0">
              <a:latin typeface="HelveticaNeueLTPro-Md"/>
              <a:cs typeface="HelveticaNeueLTPro-Md"/>
            </a:endParaRPr>
          </a:p>
          <a:p>
            <a:pPr marL="12700" marR="973455">
              <a:lnSpc>
                <a:spcPts val="1000"/>
              </a:lnSpc>
              <a:spcBef>
                <a:spcPts val="60"/>
              </a:spcBef>
            </a:pPr>
            <a:r>
              <a:rPr lang="en-US" sz="900" spc="-5" dirty="0">
                <a:solidFill>
                  <a:srgbClr val="1C216F"/>
                </a:solidFill>
                <a:latin typeface="HelveticaNeueLTPro-Md"/>
                <a:cs typeface="HelveticaNeueLTPro-Md"/>
              </a:rPr>
              <a:t>R45-May cause cancer.</a:t>
            </a:r>
          </a:p>
          <a:p>
            <a:pPr marL="12700" marR="973455">
              <a:lnSpc>
                <a:spcPts val="1000"/>
              </a:lnSpc>
              <a:spcBef>
                <a:spcPts val="60"/>
              </a:spcBef>
            </a:pPr>
            <a:r>
              <a:rPr lang="en-US" sz="900" spc="-5" dirty="0">
                <a:solidFill>
                  <a:srgbClr val="1C216F"/>
                </a:solidFill>
                <a:latin typeface="HelveticaNeueLTPro-Md"/>
                <a:cs typeface="HelveticaNeueLTPro-Md"/>
              </a:rPr>
              <a:t>R46-May cause heritable genetic damage.</a:t>
            </a:r>
          </a:p>
          <a:p>
            <a:pPr marL="12700" marR="973455">
              <a:lnSpc>
                <a:spcPts val="1000"/>
              </a:lnSpc>
              <a:spcBef>
                <a:spcPts val="60"/>
              </a:spcBef>
            </a:pPr>
            <a:r>
              <a:rPr lang="en-US" sz="900" spc="-5" dirty="0">
                <a:solidFill>
                  <a:srgbClr val="1C216F"/>
                </a:solidFill>
                <a:latin typeface="HelveticaNeueLTPro-Md"/>
                <a:cs typeface="HelveticaNeueLTPro-Md"/>
              </a:rPr>
              <a:t>R60- May impair fertility.</a:t>
            </a:r>
          </a:p>
          <a:p>
            <a:pPr marL="12700" marR="973455">
              <a:lnSpc>
                <a:spcPts val="1000"/>
              </a:lnSpc>
              <a:spcBef>
                <a:spcPts val="60"/>
              </a:spcBef>
            </a:pPr>
            <a:r>
              <a:rPr lang="en-US" sz="900" spc="-5" dirty="0">
                <a:solidFill>
                  <a:srgbClr val="1C216F"/>
                </a:solidFill>
                <a:latin typeface="HelveticaNeueLTPro-Md"/>
                <a:cs typeface="HelveticaNeueLTPro-Md"/>
              </a:rPr>
              <a:t>R61- May cause harm to the unborn child.</a:t>
            </a:r>
          </a:p>
          <a:p>
            <a:pPr marL="12700" marR="973455">
              <a:lnSpc>
                <a:spcPts val="1000"/>
              </a:lnSpc>
              <a:spcBef>
                <a:spcPts val="60"/>
              </a:spcBef>
            </a:pPr>
            <a:r>
              <a:rPr lang="en-US" sz="900" spc="-5" dirty="0">
                <a:solidFill>
                  <a:srgbClr val="1C216F"/>
                </a:solidFill>
                <a:latin typeface="HelveticaNeueLTPro-Md"/>
                <a:cs typeface="HelveticaNeueLTPro-Md"/>
              </a:rPr>
              <a:t>R20- Also harmful by inhalation.</a:t>
            </a:r>
          </a:p>
          <a:p>
            <a:pPr marL="12700" marR="973455">
              <a:lnSpc>
                <a:spcPts val="1000"/>
              </a:lnSpc>
              <a:spcBef>
                <a:spcPts val="60"/>
              </a:spcBef>
            </a:pPr>
            <a:r>
              <a:rPr lang="en-US" sz="900" spc="-5" dirty="0">
                <a:solidFill>
                  <a:srgbClr val="1C216F"/>
                </a:solidFill>
                <a:latin typeface="HelveticaNeueLTPro-Md"/>
                <a:cs typeface="HelveticaNeueLTPro-Md"/>
              </a:rPr>
              <a:t>R42/43- May cause sensitization by inhalation and skin contact.</a:t>
            </a:r>
          </a:p>
          <a:p>
            <a:pPr marL="12700" marR="973455">
              <a:lnSpc>
                <a:spcPts val="1000"/>
              </a:lnSpc>
              <a:spcBef>
                <a:spcPts val="60"/>
              </a:spcBef>
            </a:pPr>
            <a:r>
              <a:rPr lang="en-US" sz="900" spc="-5" dirty="0">
                <a:solidFill>
                  <a:srgbClr val="1C216F"/>
                </a:solidFill>
                <a:latin typeface="HelveticaNeueLTPro-Md"/>
                <a:cs typeface="HelveticaNeueLTPro-Md"/>
              </a:rPr>
              <a:t>R50/53- Very toxic to aquatic organisms, may cause long-term adverse effects in the aquatic environment.</a:t>
            </a:r>
          </a:p>
          <a:p>
            <a:pPr marL="12700" marR="973455">
              <a:lnSpc>
                <a:spcPts val="1000"/>
              </a:lnSpc>
              <a:spcBef>
                <a:spcPts val="60"/>
              </a:spcBef>
            </a:pPr>
            <a:r>
              <a:rPr lang="en-US" sz="900" spc="-5" dirty="0">
                <a:solidFill>
                  <a:srgbClr val="1C216F"/>
                </a:solidFill>
                <a:latin typeface="HelveticaNeueLTPro-Md"/>
                <a:cs typeface="HelveticaNeueLTPro-Md"/>
              </a:rPr>
              <a:t>Flammable.</a:t>
            </a:r>
          </a:p>
          <a:p>
            <a:pPr marL="12700" marR="5080">
              <a:lnSpc>
                <a:spcPts val="1000"/>
              </a:lnSpc>
              <a:spcBef>
                <a:spcPts val="60"/>
              </a:spcBef>
            </a:pPr>
            <a:r>
              <a:rPr lang="en-US" sz="900" spc="5" dirty="0">
                <a:solidFill>
                  <a:srgbClr val="1C216F"/>
                </a:solidFill>
                <a:latin typeface="HelveticaNeueLTPro-Md"/>
                <a:cs typeface="HelveticaNeueLTPro-Md"/>
              </a:rPr>
              <a:t>May cause cancer. May cause heritable genetic damage. May impair fertility. May</a:t>
            </a:r>
          </a:p>
          <a:p>
            <a:pPr marL="12700" marR="5080">
              <a:lnSpc>
                <a:spcPts val="1000"/>
              </a:lnSpc>
              <a:spcBef>
                <a:spcPts val="60"/>
              </a:spcBef>
            </a:pPr>
            <a:r>
              <a:rPr lang="en-US" sz="900" spc="5" dirty="0">
                <a:solidFill>
                  <a:srgbClr val="1C216F"/>
                </a:solidFill>
                <a:latin typeface="HelveticaNeueLTPro-Md"/>
                <a:cs typeface="HelveticaNeueLTPro-Md"/>
              </a:rPr>
              <a:t>cause harm to the unborn child. Also harmful by inhalation. May cause sensitization by inhalation and skin contact.</a:t>
            </a:r>
          </a:p>
          <a:p>
            <a:pPr marL="12700" marR="5080">
              <a:lnSpc>
                <a:spcPts val="1000"/>
              </a:lnSpc>
              <a:spcBef>
                <a:spcPts val="60"/>
              </a:spcBef>
            </a:pPr>
            <a:r>
              <a:rPr lang="en-US" sz="900" spc="5" dirty="0">
                <a:solidFill>
                  <a:srgbClr val="1C216F"/>
                </a:solidFill>
                <a:latin typeface="HelveticaNeueLTPro-Md"/>
                <a:cs typeface="HelveticaNeueLTPro-Md"/>
              </a:rPr>
              <a:t>Very toxic to aquatic organisms, may cause long-term adverse effects in the aquatic</a:t>
            </a:r>
          </a:p>
          <a:p>
            <a:pPr marL="12700" marR="5080">
              <a:lnSpc>
                <a:spcPts val="1000"/>
              </a:lnSpc>
              <a:spcBef>
                <a:spcPts val="60"/>
              </a:spcBef>
            </a:pPr>
            <a:r>
              <a:rPr lang="en-US" sz="900" spc="5" dirty="0">
                <a:solidFill>
                  <a:srgbClr val="1C216F"/>
                </a:solidFill>
                <a:latin typeface="HelveticaNeueLTPro-Md"/>
                <a:cs typeface="HelveticaNeueLTPro-Md"/>
              </a:rPr>
              <a:t>environment.</a:t>
            </a:r>
          </a:p>
          <a:p>
            <a:pPr marL="12700" marR="5080">
              <a:lnSpc>
                <a:spcPts val="1000"/>
              </a:lnSpc>
              <a:spcBef>
                <a:spcPts val="6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21" name="object 21"/>
          <p:cNvSpPr txBox="1"/>
          <p:nvPr/>
        </p:nvSpPr>
        <p:spPr>
          <a:xfrm>
            <a:off x="615950" y="2733040"/>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23571" y="28854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dirty="0">
              <a:latin typeface="HelveticaNeueLTPro-Md"/>
              <a:cs typeface="HelveticaNeueLTPro-Md"/>
            </a:endParaRPr>
          </a:p>
        </p:txBody>
      </p:sp>
      <p:sp>
        <p:nvSpPr>
          <p:cNvPr id="24" name="object 24"/>
          <p:cNvSpPr txBox="1"/>
          <p:nvPr/>
        </p:nvSpPr>
        <p:spPr>
          <a:xfrm>
            <a:off x="615950" y="3810000"/>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667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103052"/>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126136"/>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
        <p:nvSpPr>
          <p:cNvPr id="32" name="object 10">
            <a:extLst>
              <a:ext uri="{FF2B5EF4-FFF2-40B4-BE49-F238E27FC236}">
                <a16:creationId xmlns:a16="http://schemas.microsoft.com/office/drawing/2014/main" id="{FA685776-9BAD-4983-B5AF-237C7D3665DB}"/>
              </a:ext>
            </a:extLst>
          </p:cNvPr>
          <p:cNvSpPr txBox="1"/>
          <p:nvPr/>
        </p:nvSpPr>
        <p:spPr>
          <a:xfrm>
            <a:off x="466674" y="7315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dirty="0">
              <a:latin typeface="Helvetica Neue LT Pro 75"/>
              <a:cs typeface="Helvetica Neue LT Pro 75"/>
            </a:endParaRPr>
          </a:p>
        </p:txBody>
      </p:sp>
      <p:sp>
        <p:nvSpPr>
          <p:cNvPr id="33" name="object 17">
            <a:extLst>
              <a:ext uri="{FF2B5EF4-FFF2-40B4-BE49-F238E27FC236}">
                <a16:creationId xmlns:a16="http://schemas.microsoft.com/office/drawing/2014/main" id="{EF255CC9-938F-4FBE-A228-131F7F643A00}"/>
              </a:ext>
            </a:extLst>
          </p:cNvPr>
          <p:cNvSpPr txBox="1"/>
          <p:nvPr/>
        </p:nvSpPr>
        <p:spPr>
          <a:xfrm>
            <a:off x="623571" y="5908278"/>
            <a:ext cx="1494790" cy="1025922"/>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r>
              <a:rPr lang="en-US" sz="900" spc="10" dirty="0">
                <a:solidFill>
                  <a:srgbClr val="1C216F"/>
                </a:solidFill>
                <a:latin typeface="HelveticaNeueLTPro-Md"/>
                <a:cs typeface="HelveticaNeueLTPro-Md"/>
              </a:rPr>
              <a:t>	 </a:t>
            </a:r>
          </a:p>
          <a:p>
            <a:pPr marL="12700" marR="5080">
              <a:lnSpc>
                <a:spcPts val="1000"/>
              </a:lnSpc>
              <a:spcBef>
                <a:spcPts val="200"/>
              </a:spcBef>
            </a:pPr>
            <a:endParaRPr lang="en-US" sz="900" spc="10" dirty="0">
              <a:solidFill>
                <a:srgbClr val="1C216F"/>
              </a:solidFill>
              <a:latin typeface="HelveticaNeueLTPro-Md"/>
              <a:cs typeface="HelveticaNeueLTPro-Md"/>
            </a:endParaRPr>
          </a:p>
          <a:p>
            <a:pPr marL="12700" marR="5080">
              <a:lnSpc>
                <a:spcPts val="1000"/>
              </a:lnSpc>
              <a:spcBef>
                <a:spcPts val="200"/>
              </a:spcBef>
            </a:pPr>
            <a:r>
              <a:rPr lang="en-US" sz="900" spc="10" dirty="0">
                <a:solidFill>
                  <a:srgbClr val="1C216F"/>
                </a:solidFill>
                <a:latin typeface="HelveticaNeueLTPro-Md"/>
                <a:cs typeface="HelveticaNeueLTPro-Md"/>
              </a:rPr>
              <a:t>Environmental hazard:</a:t>
            </a:r>
          </a:p>
          <a:p>
            <a:pPr marL="12700" marR="5080">
              <a:lnSpc>
                <a:spcPts val="1000"/>
              </a:lnSpc>
              <a:spcBef>
                <a:spcPts val="200"/>
              </a:spcBef>
            </a:pP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34" name="object 18">
            <a:extLst>
              <a:ext uri="{FF2B5EF4-FFF2-40B4-BE49-F238E27FC236}">
                <a16:creationId xmlns:a16="http://schemas.microsoft.com/office/drawing/2014/main" id="{F720BEC3-070D-417E-A544-99442FF4C8F2}"/>
              </a:ext>
            </a:extLst>
          </p:cNvPr>
          <p:cNvSpPr txBox="1"/>
          <p:nvPr/>
        </p:nvSpPr>
        <p:spPr>
          <a:xfrm>
            <a:off x="615950" y="707644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sp>
        <p:nvSpPr>
          <p:cNvPr id="36" name="object 23">
            <a:extLst>
              <a:ext uri="{FF2B5EF4-FFF2-40B4-BE49-F238E27FC236}">
                <a16:creationId xmlns:a16="http://schemas.microsoft.com/office/drawing/2014/main" id="{52C1ABE6-53EE-48BC-A8DA-3376B54A79E7}"/>
              </a:ext>
            </a:extLst>
          </p:cNvPr>
          <p:cNvSpPr txBox="1"/>
          <p:nvPr/>
        </p:nvSpPr>
        <p:spPr>
          <a:xfrm>
            <a:off x="2666949" y="2936240"/>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graphicFrame>
        <p:nvGraphicFramePr>
          <p:cNvPr id="37" name="object 19">
            <a:extLst>
              <a:ext uri="{FF2B5EF4-FFF2-40B4-BE49-F238E27FC236}">
                <a16:creationId xmlns:a16="http://schemas.microsoft.com/office/drawing/2014/main" id="{D89156CA-27DB-416D-A7C7-09DB317413AB}"/>
              </a:ext>
            </a:extLst>
          </p:cNvPr>
          <p:cNvGraphicFramePr>
            <a:graphicFrameLocks noGrp="1"/>
          </p:cNvGraphicFramePr>
          <p:nvPr>
            <p:extLst>
              <p:ext uri="{D42A27DB-BD31-4B8C-83A1-F6EECF244321}">
                <p14:modId xmlns:p14="http://schemas.microsoft.com/office/powerpoint/2010/main" val="834725610"/>
              </p:ext>
            </p:extLst>
          </p:nvPr>
        </p:nvGraphicFramePr>
        <p:xfrm>
          <a:off x="457200" y="7589520"/>
          <a:ext cx="6692263" cy="185928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1C216F"/>
                          </a:solidFill>
                          <a:latin typeface="HelveticaNeueLTPro-Md"/>
                          <a:cs typeface="HelveticaNeueLTPro-Md"/>
                        </a:rPr>
                        <a:t>Substance/preparation:</a:t>
                      </a:r>
                      <a:endParaRPr sz="900">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1C216F"/>
                          </a:solidFill>
                          <a:latin typeface="HelveticaNeueLTPro-Md"/>
                          <a:cs typeface="HelveticaNeueLTPro-Md"/>
                        </a:rPr>
                        <a:t>Mixture</a:t>
                      </a:r>
                      <a:endParaRPr sz="900">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1C216F"/>
                          </a:solidFill>
                          <a:latin typeface="HelveticaNeueLTPro-Md"/>
                          <a:cs typeface="HelveticaNeueLTPro-Md"/>
                        </a:rPr>
                        <a:t>Ingredient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name</a:t>
                      </a:r>
                      <a:endParaRPr sz="900" dirty="0">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1C216F"/>
                          </a:solidFill>
                          <a:latin typeface="HelveticaNeueLTPro-Md"/>
                          <a:cs typeface="HelveticaNeueLTPro-Md"/>
                        </a:rPr>
                        <a:t>CAS</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1C216F"/>
                          </a:solidFill>
                          <a:latin typeface="HelveticaNeueLTPro-Md"/>
                          <a:cs typeface="HelveticaNeueLTPro-Md"/>
                        </a:rPr>
                        <a:t>%</a:t>
                      </a:r>
                      <a:endParaRPr sz="900">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US" sz="900" spc="5" dirty="0" err="1">
                          <a:solidFill>
                            <a:srgbClr val="1C216F"/>
                          </a:solidFill>
                          <a:latin typeface="HelveticaNeueLTPro-Md"/>
                          <a:cs typeface="HelveticaNeueLTPro-Md"/>
                        </a:rPr>
                        <a:t>Phtalic</a:t>
                      </a:r>
                      <a:r>
                        <a:rPr lang="en-US" sz="900" spc="5" dirty="0">
                          <a:solidFill>
                            <a:srgbClr val="1C216F"/>
                          </a:solidFill>
                          <a:latin typeface="HelveticaNeueLTPro-Md"/>
                          <a:cs typeface="HelveticaNeueLTPro-Md"/>
                        </a:rPr>
                        <a:t> Anhydride</a:t>
                      </a:r>
                      <a:endParaRPr sz="900" dirty="0">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1C216F"/>
                          </a:solidFill>
                          <a:latin typeface="HelveticaNeueLTPro-Md"/>
                          <a:cs typeface="HelveticaNeueLTPro-Md"/>
                        </a:rPr>
                        <a:t>85-44-9</a:t>
                      </a:r>
                      <a:endParaRPr sz="900" dirty="0">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rgbClr val="1C216F"/>
                          </a:solidFill>
                          <a:latin typeface="HelveticaNeueLTPro-Md"/>
                          <a:cs typeface="HelveticaNeueLTPro-Md"/>
                        </a:rPr>
                        <a:t>1 – 5 </a:t>
                      </a:r>
                      <a:endParaRPr sz="900" dirty="0">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US" sz="900" spc="5" dirty="0">
                          <a:solidFill>
                            <a:srgbClr val="1C216F"/>
                          </a:solidFill>
                          <a:latin typeface="HelveticaNeueLTPro-Md"/>
                          <a:cs typeface="HelveticaNeueLTPro-Md"/>
                        </a:rPr>
                        <a:t>Pentaerythritol</a:t>
                      </a:r>
                      <a:endParaRPr sz="900" dirty="0">
                        <a:latin typeface="HelveticaNeueLTPro-Md"/>
                        <a:cs typeface="HelveticaNeueLTPro-Md"/>
                      </a:endParaRPr>
                    </a:p>
                  </a:txBody>
                  <a:tcPr marL="0" marR="0" marT="0" marB="0"/>
                </a:tc>
                <a:tc>
                  <a:txBody>
                    <a:bodyPr/>
                    <a:lstStyle/>
                    <a:p>
                      <a:pPr marL="388620">
                        <a:lnSpc>
                          <a:spcPts val="900"/>
                        </a:lnSpc>
                      </a:pPr>
                      <a:r>
                        <a:rPr lang="en-US" sz="900" dirty="0">
                          <a:solidFill>
                            <a:srgbClr val="1C216F"/>
                          </a:solidFill>
                          <a:latin typeface="HelveticaNeueLTPro-Md"/>
                          <a:cs typeface="HelveticaNeueLTPro-Md"/>
                        </a:rPr>
                        <a:t>115-77-5</a:t>
                      </a:r>
                      <a:endParaRPr sz="900" dirty="0">
                        <a:latin typeface="HelveticaNeueLTPro-Md"/>
                        <a:cs typeface="HelveticaNeueLTPro-Md"/>
                      </a:endParaRPr>
                    </a:p>
                  </a:txBody>
                  <a:tcPr marL="0" marR="0" marT="0" marB="0"/>
                </a:tc>
                <a:tc>
                  <a:txBody>
                    <a:bodyPr/>
                    <a:lstStyle/>
                    <a:p>
                      <a:pPr marL="608330">
                        <a:lnSpc>
                          <a:spcPts val="900"/>
                        </a:lnSpc>
                      </a:pPr>
                      <a:r>
                        <a:rPr lang="en-US" sz="900" spc="-25" dirty="0">
                          <a:solidFill>
                            <a:srgbClr val="1C216F"/>
                          </a:solidFill>
                          <a:latin typeface="HelveticaNeueLTPro-Md"/>
                          <a:cs typeface="HelveticaNeueLTPro-Md"/>
                        </a:rPr>
                        <a:t>1 – 2 </a:t>
                      </a: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lang="en-US" sz="900" spc="5" dirty="0">
                          <a:solidFill>
                            <a:srgbClr val="1C216F"/>
                          </a:solidFill>
                          <a:latin typeface="HelveticaNeueLTPro-Md"/>
                          <a:cs typeface="HelveticaNeueLTPro-Md"/>
                        </a:rPr>
                        <a:t>Solvent Naphtha Med(Petroleum)</a:t>
                      </a:r>
                      <a:endParaRPr sz="900" dirty="0">
                        <a:latin typeface="HelveticaNeueLTPro-Md"/>
                        <a:cs typeface="HelveticaNeueLTPro-Md"/>
                      </a:endParaRPr>
                    </a:p>
                  </a:txBody>
                  <a:tcPr marL="0" marR="0" marT="0" marB="0"/>
                </a:tc>
                <a:tc>
                  <a:txBody>
                    <a:bodyPr/>
                    <a:lstStyle/>
                    <a:p>
                      <a:pPr marL="388620">
                        <a:lnSpc>
                          <a:spcPts val="900"/>
                        </a:lnSpc>
                      </a:pPr>
                      <a:r>
                        <a:rPr lang="en-US" sz="900" dirty="0">
                          <a:solidFill>
                            <a:srgbClr val="1C216F"/>
                          </a:solidFill>
                          <a:latin typeface="HelveticaNeueLTPro-Md"/>
                          <a:cs typeface="HelveticaNeueLTPro-Md"/>
                        </a:rPr>
                        <a:t>64742-88-7</a:t>
                      </a:r>
                      <a:endParaRPr sz="900" dirty="0">
                        <a:latin typeface="HelveticaNeueLTPro-Md"/>
                        <a:cs typeface="HelveticaNeueLTPro-Md"/>
                      </a:endParaRPr>
                    </a:p>
                  </a:txBody>
                  <a:tcPr marL="0" marR="0" marT="0" marB="0"/>
                </a:tc>
                <a:tc>
                  <a:txBody>
                    <a:bodyPr/>
                    <a:lstStyle/>
                    <a:p>
                      <a:pPr marL="608330">
                        <a:lnSpc>
                          <a:spcPts val="900"/>
                        </a:lnSpc>
                      </a:pPr>
                      <a:r>
                        <a:rPr lang="en-US" sz="900" dirty="0">
                          <a:solidFill>
                            <a:srgbClr val="1C216F"/>
                          </a:solidFill>
                          <a:latin typeface="HelveticaNeueLTPro-Md"/>
                          <a:cs typeface="HelveticaNeueLTPro-Md"/>
                        </a:rPr>
                        <a:t>1 – 5 </a:t>
                      </a:r>
                      <a:endParaRPr sz="900" dirty="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lang="en-US" sz="900" spc="5" dirty="0">
                          <a:solidFill>
                            <a:srgbClr val="1C216F"/>
                          </a:solidFill>
                          <a:latin typeface="HelveticaNeueLTPro-Md"/>
                          <a:cs typeface="HelveticaNeueLTPro-Md"/>
                        </a:rPr>
                        <a:t>Stoddard Solvent</a:t>
                      </a:r>
                    </a:p>
                    <a:p>
                      <a:pPr marL="171450">
                        <a:lnSpc>
                          <a:spcPts val="930"/>
                        </a:lnSpc>
                      </a:pPr>
                      <a:r>
                        <a:rPr lang="en-US" sz="900" spc="5" dirty="0">
                          <a:solidFill>
                            <a:srgbClr val="1C216F"/>
                          </a:solidFill>
                          <a:latin typeface="HelveticaNeueLTPro-Md"/>
                          <a:cs typeface="HelveticaNeueLTPro-Md"/>
                        </a:rPr>
                        <a:t>Titanium Dioxide</a:t>
                      </a:r>
                    </a:p>
                    <a:p>
                      <a:pPr marL="171450">
                        <a:lnSpc>
                          <a:spcPts val="930"/>
                        </a:lnSpc>
                      </a:pPr>
                      <a:r>
                        <a:rPr lang="en-US" sz="900" spc="5" dirty="0">
                          <a:solidFill>
                            <a:srgbClr val="1C216F"/>
                          </a:solidFill>
                          <a:latin typeface="HelveticaNeueLTPro-Md"/>
                          <a:cs typeface="HelveticaNeueLTPro-Md"/>
                        </a:rPr>
                        <a:t>Talc</a:t>
                      </a:r>
                    </a:p>
                    <a:p>
                      <a:pPr marL="171450">
                        <a:lnSpc>
                          <a:spcPts val="930"/>
                        </a:lnSpc>
                      </a:pPr>
                      <a:r>
                        <a:rPr lang="en-US" sz="900" spc="5" dirty="0">
                          <a:solidFill>
                            <a:srgbClr val="1C216F"/>
                          </a:solidFill>
                          <a:latin typeface="HelveticaNeueLTPro-Md"/>
                          <a:cs typeface="HelveticaNeueLTPro-Md"/>
                        </a:rPr>
                        <a:t>Zinc Oxide</a:t>
                      </a:r>
                    </a:p>
                    <a:p>
                      <a:pPr marL="171450">
                        <a:lnSpc>
                          <a:spcPts val="930"/>
                        </a:lnSpc>
                      </a:pPr>
                      <a:r>
                        <a:rPr lang="en-US" sz="900" spc="5" dirty="0">
                          <a:solidFill>
                            <a:srgbClr val="1C216F"/>
                          </a:solidFill>
                          <a:latin typeface="HelveticaNeueLTPro-Md"/>
                          <a:cs typeface="HelveticaNeueLTPro-Md"/>
                        </a:rPr>
                        <a:t>Calcium Carbonate</a:t>
                      </a:r>
                    </a:p>
                    <a:p>
                      <a:pPr marL="171450">
                        <a:lnSpc>
                          <a:spcPts val="930"/>
                        </a:lnSpc>
                      </a:pPr>
                      <a:r>
                        <a:rPr lang="en-US" sz="900" spc="5" dirty="0">
                          <a:solidFill>
                            <a:srgbClr val="1C216F"/>
                          </a:solidFill>
                          <a:latin typeface="HelveticaNeueLTPro-Md"/>
                          <a:cs typeface="HelveticaNeueLTPro-Md"/>
                        </a:rPr>
                        <a:t>Mica</a:t>
                      </a:r>
                    </a:p>
                    <a:p>
                      <a:pPr marL="171450">
                        <a:lnSpc>
                          <a:spcPts val="930"/>
                        </a:lnSpc>
                      </a:pPr>
                      <a:r>
                        <a:rPr lang="en-US" sz="900" spc="5" dirty="0">
                          <a:solidFill>
                            <a:srgbClr val="1C216F"/>
                          </a:solidFill>
                          <a:latin typeface="HelveticaNeueLTPro-Md"/>
                          <a:cs typeface="HelveticaNeueLTPro-Md"/>
                        </a:rPr>
                        <a:t>(2- octyl- 2H- isothiazol-3- one)</a:t>
                      </a:r>
                    </a:p>
                  </a:txBody>
                  <a:tcPr marL="0" marR="0" marT="0" marB="0"/>
                </a:tc>
                <a:tc>
                  <a:txBody>
                    <a:bodyPr/>
                    <a:lstStyle/>
                    <a:p>
                      <a:pPr marL="388620">
                        <a:lnSpc>
                          <a:spcPts val="930"/>
                        </a:lnSpc>
                      </a:pPr>
                      <a:r>
                        <a:rPr lang="en-US" sz="900" spc="10" dirty="0">
                          <a:solidFill>
                            <a:srgbClr val="1C216F"/>
                          </a:solidFill>
                          <a:latin typeface="HelveticaNeueLTPro-Md"/>
                          <a:cs typeface="HelveticaNeueLTPro-Md"/>
                        </a:rPr>
                        <a:t>8052-41-3</a:t>
                      </a:r>
                    </a:p>
                    <a:p>
                      <a:pPr marL="388620">
                        <a:lnSpc>
                          <a:spcPts val="930"/>
                        </a:lnSpc>
                      </a:pPr>
                      <a:r>
                        <a:rPr lang="en-US" sz="900" spc="10" dirty="0">
                          <a:solidFill>
                            <a:srgbClr val="1C216F"/>
                          </a:solidFill>
                          <a:latin typeface="HelveticaNeueLTPro-Md"/>
                          <a:cs typeface="HelveticaNeueLTPro-Md"/>
                        </a:rPr>
                        <a:t>13463-67-7</a:t>
                      </a:r>
                    </a:p>
                    <a:p>
                      <a:pPr marL="388620">
                        <a:lnSpc>
                          <a:spcPts val="930"/>
                        </a:lnSpc>
                      </a:pPr>
                      <a:r>
                        <a:rPr lang="en-US" sz="900" spc="10" dirty="0">
                          <a:solidFill>
                            <a:srgbClr val="1C216F"/>
                          </a:solidFill>
                          <a:latin typeface="HelveticaNeueLTPro-Md"/>
                          <a:cs typeface="HelveticaNeueLTPro-Md"/>
                        </a:rPr>
                        <a:t>14807-96-6</a:t>
                      </a:r>
                    </a:p>
                    <a:p>
                      <a:pPr marL="388620">
                        <a:lnSpc>
                          <a:spcPts val="930"/>
                        </a:lnSpc>
                      </a:pPr>
                      <a:r>
                        <a:rPr lang="en-US" sz="900" spc="10" dirty="0">
                          <a:solidFill>
                            <a:srgbClr val="1C216F"/>
                          </a:solidFill>
                          <a:latin typeface="HelveticaNeueLTPro-Md"/>
                          <a:cs typeface="HelveticaNeueLTPro-Md"/>
                        </a:rPr>
                        <a:t>1314-13-2</a:t>
                      </a:r>
                    </a:p>
                    <a:p>
                      <a:pPr marL="388620">
                        <a:lnSpc>
                          <a:spcPts val="930"/>
                        </a:lnSpc>
                      </a:pPr>
                      <a:r>
                        <a:rPr lang="en-US" sz="900" spc="10" dirty="0">
                          <a:solidFill>
                            <a:srgbClr val="1C216F"/>
                          </a:solidFill>
                          <a:latin typeface="HelveticaNeueLTPro-Md"/>
                          <a:cs typeface="HelveticaNeueLTPro-Md"/>
                        </a:rPr>
                        <a:t>1317-65-3</a:t>
                      </a:r>
                    </a:p>
                    <a:p>
                      <a:pPr marL="388620">
                        <a:lnSpc>
                          <a:spcPts val="930"/>
                        </a:lnSpc>
                      </a:pPr>
                      <a:r>
                        <a:rPr lang="en-US" sz="900" spc="10" dirty="0">
                          <a:solidFill>
                            <a:srgbClr val="1C216F"/>
                          </a:solidFill>
                          <a:latin typeface="HelveticaNeueLTPro-Md"/>
                          <a:cs typeface="HelveticaNeueLTPro-Md"/>
                        </a:rPr>
                        <a:t>12001-26-2</a:t>
                      </a:r>
                    </a:p>
                    <a:p>
                      <a:pPr marL="388620">
                        <a:lnSpc>
                          <a:spcPts val="930"/>
                        </a:lnSpc>
                      </a:pPr>
                      <a:r>
                        <a:rPr lang="en-US" sz="900" spc="10" dirty="0">
                          <a:solidFill>
                            <a:srgbClr val="1C216F"/>
                          </a:solidFill>
                          <a:latin typeface="HelveticaNeueLTPro-Md"/>
                          <a:cs typeface="HelveticaNeueLTPro-Md"/>
                        </a:rPr>
                        <a:t>26530-20-1</a:t>
                      </a:r>
                      <a:endParaRPr sz="900" dirty="0">
                        <a:latin typeface="HelveticaNeueLTPro-Md"/>
                        <a:cs typeface="HelveticaNeueLTPro-Md"/>
                      </a:endParaRPr>
                    </a:p>
                  </a:txBody>
                  <a:tcPr marL="0" marR="0" marT="0" marB="0"/>
                </a:tc>
                <a:tc>
                  <a:txBody>
                    <a:bodyPr/>
                    <a:lstStyle/>
                    <a:p>
                      <a:pPr marL="608330">
                        <a:lnSpc>
                          <a:spcPts val="930"/>
                        </a:lnSpc>
                      </a:pPr>
                      <a:r>
                        <a:rPr lang="en-US" sz="900" dirty="0">
                          <a:solidFill>
                            <a:srgbClr val="1C216F"/>
                          </a:solidFill>
                          <a:latin typeface="HelveticaNeueLTPro-Md"/>
                          <a:cs typeface="HelveticaNeueLTPro-Md"/>
                        </a:rPr>
                        <a:t>15 – 20 </a:t>
                      </a:r>
                    </a:p>
                    <a:p>
                      <a:pPr marL="608330">
                        <a:lnSpc>
                          <a:spcPts val="930"/>
                        </a:lnSpc>
                      </a:pPr>
                      <a:r>
                        <a:rPr lang="en-US" sz="900" dirty="0">
                          <a:solidFill>
                            <a:srgbClr val="1C216F"/>
                          </a:solidFill>
                          <a:latin typeface="HelveticaNeueLTPro-Md"/>
                          <a:cs typeface="HelveticaNeueLTPro-Md"/>
                        </a:rPr>
                        <a:t>1 – 20 </a:t>
                      </a:r>
                    </a:p>
                    <a:p>
                      <a:pPr marL="608330">
                        <a:lnSpc>
                          <a:spcPts val="930"/>
                        </a:lnSpc>
                      </a:pPr>
                      <a:r>
                        <a:rPr lang="en-US" sz="900" dirty="0">
                          <a:solidFill>
                            <a:srgbClr val="1C216F"/>
                          </a:solidFill>
                          <a:latin typeface="HelveticaNeueLTPro-Md"/>
                          <a:cs typeface="HelveticaNeueLTPro-Md"/>
                        </a:rPr>
                        <a:t>1 – 2 </a:t>
                      </a:r>
                    </a:p>
                    <a:p>
                      <a:pPr marL="608330">
                        <a:lnSpc>
                          <a:spcPts val="930"/>
                        </a:lnSpc>
                      </a:pPr>
                      <a:r>
                        <a:rPr lang="en-US" sz="900" dirty="0">
                          <a:solidFill>
                            <a:srgbClr val="1C216F"/>
                          </a:solidFill>
                          <a:latin typeface="HelveticaNeueLTPro-Md"/>
                          <a:cs typeface="HelveticaNeueLTPro-Md"/>
                        </a:rPr>
                        <a:t>4 – 5 </a:t>
                      </a:r>
                    </a:p>
                    <a:p>
                      <a:pPr marL="608330">
                        <a:lnSpc>
                          <a:spcPts val="930"/>
                        </a:lnSpc>
                      </a:pPr>
                      <a:r>
                        <a:rPr lang="en-US" sz="900" dirty="0">
                          <a:solidFill>
                            <a:srgbClr val="1C216F"/>
                          </a:solidFill>
                          <a:latin typeface="HelveticaNeueLTPro-Md"/>
                          <a:cs typeface="HelveticaNeueLTPro-Md"/>
                        </a:rPr>
                        <a:t>20 – 30 </a:t>
                      </a:r>
                    </a:p>
                    <a:p>
                      <a:pPr marL="608330">
                        <a:lnSpc>
                          <a:spcPts val="930"/>
                        </a:lnSpc>
                      </a:pPr>
                      <a:r>
                        <a:rPr lang="en-US" sz="900" dirty="0">
                          <a:solidFill>
                            <a:srgbClr val="1C216F"/>
                          </a:solidFill>
                          <a:latin typeface="HelveticaNeueLTPro-Md"/>
                          <a:cs typeface="HelveticaNeueLTPro-Md"/>
                        </a:rPr>
                        <a:t>1 – 5 </a:t>
                      </a:r>
                    </a:p>
                    <a:p>
                      <a:pPr marL="608330">
                        <a:lnSpc>
                          <a:spcPts val="930"/>
                        </a:lnSpc>
                      </a:pPr>
                      <a:r>
                        <a:rPr lang="en-US" sz="900" dirty="0">
                          <a:solidFill>
                            <a:srgbClr val="1C216F"/>
                          </a:solidFill>
                          <a:latin typeface="HelveticaNeueLTPro-Md"/>
                          <a:cs typeface="HelveticaNeueLTPro-Md"/>
                        </a:rPr>
                        <a:t>0 – 0.5</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38" name="object 25">
            <a:extLst>
              <a:ext uri="{FF2B5EF4-FFF2-40B4-BE49-F238E27FC236}">
                <a16:creationId xmlns:a16="http://schemas.microsoft.com/office/drawing/2014/main" id="{09ADB448-A5E5-4E17-A476-C71157EF5759}"/>
              </a:ext>
            </a:extLst>
          </p:cNvPr>
          <p:cNvSpPr/>
          <p:nvPr/>
        </p:nvSpPr>
        <p:spPr>
          <a:xfrm>
            <a:off x="457200" y="4114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1205458"/>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Get medical attention immediately. Remove victim to fresh air and keep at rest in a position comfortable for breathing. If it is suspected that fumes are still present, the rescuer should wear an appropriate mask or self-contained breathing apparatus. If not breathing, if breathing is irregular or if respiratory arrest occurs, provide artificial respiration or oxygen by trained personnel. It may be dangerous to the person</a:t>
            </a:r>
          </a:p>
          <a:p>
            <a:pPr marL="12700" marR="5080" algn="just">
              <a:lnSpc>
                <a:spcPts val="1000"/>
              </a:lnSpc>
              <a:spcBef>
                <a:spcPts val="200"/>
              </a:spcBef>
            </a:pPr>
            <a:r>
              <a:rPr lang="en-US" sz="900" spc="-20" dirty="0">
                <a:solidFill>
                  <a:srgbClr val="1C216F"/>
                </a:solidFill>
                <a:latin typeface="HelveticaNeueLTPro-Md"/>
                <a:cs typeface="HelveticaNeueLTPro-Md"/>
              </a:rPr>
              <a:t>providing aid to give mouth-to-mouth resuscitation. If unconscious, place in recovery position and get medical attention immediately. Maintain an open airway. Loosen tight clothing such as a collar, tie, belt or waistband. In the event of any complaints or symptoms, avoid further exposure.</a:t>
            </a: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961640"/>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961640"/>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Get medical attention immediately. 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895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781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15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lang="en-US" sz="900" spc="5" dirty="0">
                <a:solidFill>
                  <a:srgbClr val="1C216F"/>
                </a:solidFill>
                <a:latin typeface="HelveticaNeueLTPro-Md"/>
                <a:cs typeface="HelveticaNeueLTPro-Md"/>
              </a:rPr>
              <a:t>Decomposition products </a:t>
            </a:r>
            <a:r>
              <a:rPr lang="en-US" sz="900" dirty="0">
                <a:solidFill>
                  <a:srgbClr val="1C216F"/>
                </a:solidFill>
                <a:latin typeface="HelveticaNeueLTPro-Md"/>
                <a:cs typeface="HelveticaNeueLTPro-Md"/>
              </a:rPr>
              <a:t>may</a:t>
            </a:r>
            <a:r>
              <a:rPr lang="en-US" sz="900" spc="5" dirty="0">
                <a:solidFill>
                  <a:srgbClr val="1C216F"/>
                </a:solidFill>
                <a:latin typeface="HelveticaNeueLTPro-Md"/>
                <a:cs typeface="HelveticaNeueLTPro-Md"/>
              </a:rPr>
              <a:t> include </a:t>
            </a:r>
            <a:r>
              <a:rPr lang="en-US" sz="900" dirty="0">
                <a:solidFill>
                  <a:srgbClr val="1C216F"/>
                </a:solidFill>
                <a:latin typeface="HelveticaNeueLTPro-Md"/>
                <a:cs typeface="HelveticaNeueLTPro-Md"/>
              </a:rPr>
              <a:t>the</a:t>
            </a:r>
            <a:r>
              <a:rPr lang="en-US" sz="900" spc="5" dirty="0">
                <a:solidFill>
                  <a:srgbClr val="1C216F"/>
                </a:solidFill>
                <a:latin typeface="HelveticaNeueLTPro-Md"/>
                <a:cs typeface="HelveticaNeueLTPro-Md"/>
              </a:rPr>
              <a:t> </a:t>
            </a:r>
            <a:r>
              <a:rPr lang="en-US" sz="900" dirty="0">
                <a:solidFill>
                  <a:srgbClr val="1C216F"/>
                </a:solidFill>
                <a:latin typeface="HelveticaNeueLTPro-Md"/>
                <a:cs typeface="HelveticaNeueLTPro-Md"/>
              </a:rPr>
              <a:t>following</a:t>
            </a:r>
            <a:r>
              <a:rPr lang="en-US" sz="900" spc="5" dirty="0">
                <a:solidFill>
                  <a:srgbClr val="1C216F"/>
                </a:solidFill>
                <a:latin typeface="HelveticaNeueLTPro-Md"/>
                <a:cs typeface="HelveticaNeueLTPro-Md"/>
              </a:rPr>
              <a:t> materials: </a:t>
            </a:r>
            <a:r>
              <a:rPr lang="en-US" sz="900" spc="-23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carbon</a:t>
            </a:r>
            <a:r>
              <a:rPr lang="en-US" sz="900" spc="-5" dirty="0">
                <a:solidFill>
                  <a:srgbClr val="1C216F"/>
                </a:solidFill>
                <a:latin typeface="HelveticaNeueLTPro-Md"/>
                <a:cs typeface="HelveticaNeueLTPro-Md"/>
              </a:rPr>
              <a:t> </a:t>
            </a:r>
            <a:r>
              <a:rPr lang="en-US" sz="900" dirty="0">
                <a:solidFill>
                  <a:srgbClr val="1C216F"/>
                </a:solidFill>
                <a:latin typeface="HelveticaNeueLTPro-Md"/>
                <a:cs typeface="HelveticaNeueLTPro-Md"/>
              </a:rPr>
              <a:t>dioxide, </a:t>
            </a:r>
            <a:r>
              <a:rPr lang="en-US" sz="900" spc="10" dirty="0">
                <a:solidFill>
                  <a:srgbClr val="1C216F"/>
                </a:solidFill>
                <a:latin typeface="HelveticaNeueLTPro-Md"/>
                <a:cs typeface="HelveticaNeueLTPro-Md"/>
              </a:rPr>
              <a:t>carbon</a:t>
            </a:r>
            <a:r>
              <a:rPr lang="en-US" sz="900" dirty="0">
                <a:solidFill>
                  <a:srgbClr val="1C216F"/>
                </a:solidFill>
                <a:latin typeface="HelveticaNeueLTPro-Md"/>
                <a:cs typeface="HelveticaNeueLTPro-Md"/>
              </a:rPr>
              <a:t> monoxide, metal oxide/oxides</a:t>
            </a:r>
            <a:endParaRPr lang="en-US"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Fire-fighters</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should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wear</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protective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equipment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self-contained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breathing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apparatus</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(SCBA)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full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face-piece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operated</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positive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pressure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mode.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Clothing</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fire-fighters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(including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helmets,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protective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boots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gloves)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conforming</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European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EN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469</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will</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provide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basic</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level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protection </a:t>
            </a:r>
            <a:r>
              <a:rPr sz="900" spc="-240"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incidents.</a:t>
            </a:r>
            <a:endParaRPr sz="90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781800"/>
            <a:ext cx="4214495" cy="133369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Flammable liquid. In a fire or if heated, a pressure increase will occur and the container may burst, with the risk of a subsequent explosion. Runoff to sewer may create fire or explosion hazard.</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very toxic to aquatic organisms. Fire water contaminated with this material must be contained and prevented from being discharged to any waterway, sewer or drain.</a:t>
            </a:r>
          </a:p>
        </p:txBody>
      </p:sp>
      <p:sp>
        <p:nvSpPr>
          <p:cNvPr id="32" name="object 32"/>
          <p:cNvSpPr txBox="1"/>
          <p:nvPr/>
        </p:nvSpPr>
        <p:spPr>
          <a:xfrm>
            <a:off x="615950" y="6858000"/>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8B691366-5B57-42C0-99BE-30DF1A2C157B}"/>
              </a:ext>
            </a:extLst>
          </p:cNvPr>
          <p:cNvSpPr txBox="1">
            <a:spLocks noGrp="1"/>
          </p:cNvSpPr>
          <p:nvPr>
            <p:ph type="title"/>
          </p:nvPr>
        </p:nvSpPr>
        <p:spPr>
          <a:xfrm>
            <a:off x="444499" y="889000"/>
            <a:ext cx="4548505"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562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12293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No </a:t>
            </a:r>
            <a:r>
              <a:rPr sz="900" spc="-10" dirty="0">
                <a:solidFill>
                  <a:srgbClr val="1C216F"/>
                </a:solidFill>
                <a:latin typeface="HelveticaNeueLTPro-Md"/>
                <a:cs typeface="HelveticaNeueLTPro-Md"/>
              </a:rPr>
              <a:t>action shall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taken </a:t>
            </a:r>
            <a:r>
              <a:rPr sz="900" spc="-15" dirty="0">
                <a:solidFill>
                  <a:srgbClr val="1C216F"/>
                </a:solidFill>
                <a:latin typeface="HelveticaNeueLTPro-Md"/>
                <a:cs typeface="HelveticaNeueLTPro-Md"/>
              </a:rPr>
              <a:t>involving </a:t>
            </a:r>
            <a:r>
              <a:rPr sz="900" spc="-10" dirty="0">
                <a:solidFill>
                  <a:srgbClr val="1C216F"/>
                </a:solidFill>
                <a:latin typeface="HelveticaNeueLTPro-Md"/>
                <a:cs typeface="HelveticaNeueLTPro-Md"/>
              </a:rPr>
              <a:t>any personal </a:t>
            </a:r>
            <a:r>
              <a:rPr sz="900" spc="-5" dirty="0">
                <a:solidFill>
                  <a:srgbClr val="1C216F"/>
                </a:solidFill>
                <a:latin typeface="HelveticaNeueLTPro-Md"/>
                <a:cs typeface="HelveticaNeueLTPro-Md"/>
              </a:rPr>
              <a:t>risk or </a:t>
            </a:r>
            <a:r>
              <a:rPr sz="900" spc="-10" dirty="0">
                <a:solidFill>
                  <a:srgbClr val="1C216F"/>
                </a:solidFill>
                <a:latin typeface="HelveticaNeueLTPro-Md"/>
                <a:cs typeface="HelveticaNeueLTPro-Md"/>
              </a:rPr>
              <a:t>without suitable training.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Evacuate </a:t>
            </a:r>
            <a:r>
              <a:rPr sz="900" spc="-10" dirty="0">
                <a:solidFill>
                  <a:srgbClr val="1C216F"/>
                </a:solidFill>
                <a:latin typeface="HelveticaNeueLTPro-Md"/>
                <a:cs typeface="HelveticaNeueLTPro-Md"/>
              </a:rPr>
              <a:t>surrounding </a:t>
            </a:r>
            <a:r>
              <a:rPr sz="900" spc="-5" dirty="0">
                <a:solidFill>
                  <a:srgbClr val="1C216F"/>
                </a:solidFill>
                <a:latin typeface="HelveticaNeueLTPro-Md"/>
                <a:cs typeface="HelveticaNeueLTPro-Md"/>
              </a:rPr>
              <a:t>areas.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unnecessary and </a:t>
            </a:r>
            <a:r>
              <a:rPr sz="900" spc="-10" dirty="0">
                <a:solidFill>
                  <a:srgbClr val="1C216F"/>
                </a:solidFill>
                <a:latin typeface="HelveticaNeueLTPro-Md"/>
                <a:cs typeface="HelveticaNeueLTPro-Md"/>
              </a:rPr>
              <a:t>unprotected personnel from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entering.</a:t>
            </a:r>
            <a:r>
              <a:rPr sz="900" spc="-9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touch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walk</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through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Shut</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off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flares,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flames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breathing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vapor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mist.</a:t>
            </a:r>
            <a:endParaRPr sz="900">
              <a:latin typeface="HelveticaNeueLTPro-Md"/>
              <a:cs typeface="HelveticaNeueLTPro-Md"/>
            </a:endParaRPr>
          </a:p>
          <a:p>
            <a:pPr marL="12700" marR="5715" algn="just">
              <a:lnSpc>
                <a:spcPts val="1000"/>
              </a:lnSpc>
              <a:spcBef>
                <a:spcPts val="400"/>
              </a:spcBef>
            </a:pPr>
            <a:r>
              <a:rPr sz="900" spc="5" dirty="0">
                <a:solidFill>
                  <a:srgbClr val="1C216F"/>
                </a:solidFill>
                <a:latin typeface="HelveticaNeueLTPro-Md"/>
                <a:cs typeface="HelveticaNeueLTPro-Md"/>
              </a:rPr>
              <a:t>Provide adequate </a:t>
            </a:r>
            <a:r>
              <a:rPr sz="900" dirty="0">
                <a:solidFill>
                  <a:srgbClr val="1C216F"/>
                </a:solidFill>
                <a:latin typeface="HelveticaNeueLTPro-Md"/>
                <a:cs typeface="HelveticaNeueLTPro-Md"/>
              </a:rPr>
              <a:t>ventilation. </a:t>
            </a:r>
            <a:r>
              <a:rPr sz="900" spc="5" dirty="0">
                <a:solidFill>
                  <a:srgbClr val="1C216F"/>
                </a:solidFill>
                <a:latin typeface="HelveticaNeueLTPro-Md"/>
                <a:cs typeface="HelveticaNeueLTPro-Md"/>
              </a:rPr>
              <a:t>Wear appropriate respirator </a:t>
            </a:r>
            <a:r>
              <a:rPr sz="900" spc="10" dirty="0">
                <a:solidFill>
                  <a:srgbClr val="1C216F"/>
                </a:solidFill>
                <a:latin typeface="HelveticaNeueLTPro-Md"/>
                <a:cs typeface="HelveticaNeueLTPro-Md"/>
              </a:rPr>
              <a:t>when </a:t>
            </a:r>
            <a:r>
              <a:rPr sz="900" dirty="0">
                <a:solidFill>
                  <a:srgbClr val="1C216F"/>
                </a:solidFill>
                <a:latin typeface="HelveticaNeueLTPro-Md"/>
                <a:cs typeface="HelveticaNeueLTPro-Md"/>
              </a:rPr>
              <a:t>ventilation is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inadequate.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Put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personal</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30" dirty="0">
                <a:solidFill>
                  <a:srgbClr val="1C216F"/>
                </a:solidFill>
                <a:latin typeface="HelveticaNeueLTPro-Md"/>
                <a:cs typeface="HelveticaNeueLTPro-Md"/>
              </a:rPr>
              <a:t> </a:t>
            </a:r>
            <a:r>
              <a:rPr sz="900" spc="-10" dirty="0">
                <a:solidFill>
                  <a:srgbClr val="1C216F"/>
                </a:solidFill>
                <a:latin typeface="HelveticaNeueLTPro-Md"/>
                <a:cs typeface="HelveticaNeueLTPro-Md"/>
              </a:rPr>
              <a:t>(see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Section</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8).</a:t>
            </a:r>
            <a:endParaRPr sz="900">
              <a:latin typeface="HelveticaNeueLTPro-Md"/>
              <a:cs typeface="HelveticaNeueLTPro-Md"/>
            </a:endParaRPr>
          </a:p>
          <a:p>
            <a:pPr marL="12700" marR="5080" algn="just">
              <a:lnSpc>
                <a:spcPts val="1000"/>
              </a:lnSpc>
            </a:pPr>
            <a:r>
              <a:rPr sz="900" spc="-10" dirty="0">
                <a:solidFill>
                  <a:srgbClr val="1C216F"/>
                </a:solidFill>
                <a:latin typeface="HelveticaNeueLTPro-Md"/>
                <a:cs typeface="HelveticaNeueLTPro-Md"/>
              </a:rPr>
              <a:t>:</a:t>
            </a:r>
            <a:r>
              <a:rPr sz="900" spc="-100" dirty="0">
                <a:solidFill>
                  <a:srgbClr val="1C216F"/>
                </a:solidFill>
                <a:latin typeface="HelveticaNeueLTPro-Md"/>
                <a:cs typeface="HelveticaNeueLTPro-Md"/>
              </a:rPr>
              <a:t> </a:t>
            </a:r>
            <a:r>
              <a:rPr sz="900" spc="-35" dirty="0">
                <a:solidFill>
                  <a:srgbClr val="1C216F"/>
                </a:solidFill>
                <a:latin typeface="HelveticaNeueLTPro-Md"/>
                <a:cs typeface="HelveticaNeueLTPro-Md"/>
              </a:rPr>
              <a:t>Avoid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dispersal</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of</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spilled</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material</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runoff</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contact</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with</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soil,</a:t>
            </a:r>
            <a:r>
              <a:rPr sz="900" spc="-95" dirty="0">
                <a:solidFill>
                  <a:srgbClr val="1C216F"/>
                </a:solidFill>
                <a:latin typeface="HelveticaNeueLTPro-Md"/>
                <a:cs typeface="HelveticaNeueLTPro-Md"/>
              </a:rPr>
              <a:t> </a:t>
            </a:r>
            <a:r>
              <a:rPr sz="900" spc="-30" dirty="0">
                <a:solidFill>
                  <a:srgbClr val="1C216F"/>
                </a:solidFill>
                <a:latin typeface="HelveticaNeueLTPro-Md"/>
                <a:cs typeface="HelveticaNeueLTPro-Md"/>
              </a:rPr>
              <a:t>waterways,</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drains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Inform</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relevant</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authorities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has</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caused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pollution</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waterways,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soil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air).</a:t>
            </a:r>
            <a:endParaRPr sz="900">
              <a:latin typeface="HelveticaNeueLTPro-Md"/>
              <a:cs typeface="HelveticaNeueLTPro-Md"/>
            </a:endParaRP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082541"/>
            <a:ext cx="4213225" cy="53860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 May be harmful to the environment if released in large quantities.</a:t>
            </a:r>
            <a:endParaRPr sz="900" dirty="0">
              <a:latin typeface="HelveticaNeueLTPro-Md"/>
              <a:cs typeface="HelveticaNeueLTPro-Md"/>
            </a:endParaRPr>
          </a:p>
        </p:txBody>
      </p:sp>
      <p:sp>
        <p:nvSpPr>
          <p:cNvPr id="13" name="object 13"/>
          <p:cNvSpPr txBox="1"/>
          <p:nvPr/>
        </p:nvSpPr>
        <p:spPr>
          <a:xfrm>
            <a:off x="615950" y="3082541"/>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9964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657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58674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5791200"/>
            <a:ext cx="4213860" cy="2641749"/>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or asthma, allergies or chronic or recurrent respiratory disease should not be employed in any process in which this product is used. Avoid exposure - obtain special instructions before use. Avoid exposure during pregnancy. Do not get in eyes or on skin or clothing. Do not ingest. Avoid breathing vapor or mist. Avoid release to the environment. Refer to special instructions/safety data sheet. Use only with adequate ventilation. Wear appropriate respirator when ventilation is inadequate.</a:t>
            </a:r>
          </a:p>
          <a:p>
            <a:pPr marL="12700" marR="5080">
              <a:lnSpc>
                <a:spcPts val="1000"/>
              </a:lnSpc>
              <a:spcBef>
                <a:spcPts val="200"/>
              </a:spcBef>
            </a:pPr>
            <a:r>
              <a:rPr lang="en-US" sz="900" spc="-10" dirty="0">
                <a:solidFill>
                  <a:srgbClr val="1C216F"/>
                </a:solidFill>
                <a:latin typeface="HelveticaNeueLTPro-Md"/>
                <a:cs typeface="HelveticaNeueLTPro-Md"/>
              </a:rPr>
              <a:t>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a:t>
            </a:r>
          </a:p>
          <a:p>
            <a:pPr marL="12700" marR="5080">
              <a:lnSpc>
                <a:spcPts val="1000"/>
              </a:lnSpc>
              <a:spcBef>
                <a:spcPts val="200"/>
              </a:spcBef>
            </a:pPr>
            <a:r>
              <a:rPr lang="en-US" sz="900" spc="-10" dirty="0">
                <a:solidFill>
                  <a:srgbClr val="1C216F"/>
                </a:solidFill>
                <a:latin typeface="HelveticaNeueLTPro-Md"/>
                <a:cs typeface="HelveticaNeueLTPro-Md"/>
              </a:rPr>
              <a:t>and can be hazardous. Do not reuse container.</a:t>
            </a:r>
          </a:p>
        </p:txBody>
      </p:sp>
      <p:sp>
        <p:nvSpPr>
          <p:cNvPr id="19" name="object 19"/>
          <p:cNvSpPr txBox="1"/>
          <p:nvPr/>
        </p:nvSpPr>
        <p:spPr>
          <a:xfrm>
            <a:off x="615950" y="852424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51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accordance</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local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regulations.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segregated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area.</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original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protected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from</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direct</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sunlight</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dry,</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cool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40" dirty="0">
                <a:solidFill>
                  <a:srgbClr val="1C216F"/>
                </a:solidFill>
                <a:latin typeface="HelveticaNeueLTPro-Md"/>
                <a:cs typeface="HelveticaNeueLTPro-Md"/>
              </a:rPr>
              <a:t> </a:t>
            </a:r>
            <a:r>
              <a:rPr sz="900" spc="-20" dirty="0">
                <a:solidFill>
                  <a:srgbClr val="1C216F"/>
                </a:solidFill>
                <a:latin typeface="HelveticaNeueLTPro-Md"/>
                <a:cs typeface="HelveticaNeueLTPro-Md"/>
              </a:rPr>
              <a:t>w</a:t>
            </a:r>
            <a:r>
              <a:rPr sz="900" dirty="0">
                <a:solidFill>
                  <a:srgbClr val="1C216F"/>
                </a:solidFill>
                <a:latin typeface="HelveticaNeueLTPro-Md"/>
                <a:cs typeface="HelveticaNeueLTPro-Md"/>
              </a:rPr>
              <a:t>e</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l</a:t>
            </a:r>
            <a:r>
              <a:rPr sz="900" spc="-15" dirty="0">
                <a:solidFill>
                  <a:srgbClr val="1C216F"/>
                </a:solidFill>
                <a:latin typeface="HelveticaNeueLTPro-Md"/>
                <a:cs typeface="HelveticaNeueLTPro-Md"/>
              </a:rPr>
              <a:t>-v</a:t>
            </a:r>
            <a:r>
              <a:rPr sz="900" dirty="0">
                <a:solidFill>
                  <a:srgbClr val="1C216F"/>
                </a:solidFill>
                <a:latin typeface="HelveticaNeueLTPro-Md"/>
                <a:cs typeface="HelveticaNeueLTPro-Md"/>
              </a:rPr>
              <a:t>ent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la</a:t>
            </a:r>
            <a:r>
              <a:rPr sz="900" spc="-10" dirty="0">
                <a:solidFill>
                  <a:srgbClr val="1C216F"/>
                </a:solidFill>
                <a:latin typeface="HelveticaNeueLTPro-Md"/>
                <a:cs typeface="HelveticaNeueLTPro-Md"/>
              </a:rPr>
              <a:t>t</a:t>
            </a:r>
            <a:r>
              <a:rPr sz="900" spc="5" dirty="0">
                <a:solidFill>
                  <a:srgbClr val="1C216F"/>
                </a:solidFill>
                <a:latin typeface="HelveticaNeueLTPro-Md"/>
                <a:cs typeface="HelveticaNeueLTPro-Md"/>
              </a:rPr>
              <a:t>e</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awa</a:t>
            </a:r>
            <a:r>
              <a:rPr sz="900" spc="-5" dirty="0">
                <a:solidFill>
                  <a:srgbClr val="1C216F"/>
                </a:solidFill>
                <a:latin typeface="HelveticaNeueLTPro-Md"/>
                <a:cs typeface="HelveticaNeueLTPro-Md"/>
              </a:rPr>
              <a:t>y</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f</a:t>
            </a:r>
            <a:r>
              <a:rPr sz="900" spc="5" dirty="0">
                <a:solidFill>
                  <a:srgbClr val="1C216F"/>
                </a:solidFill>
                <a:latin typeface="HelveticaNeueLTPro-Md"/>
                <a:cs typeface="HelveticaNeueLTPro-Md"/>
              </a:rPr>
              <a:t>r</a:t>
            </a:r>
            <a:r>
              <a:rPr sz="900" dirty="0">
                <a:solidFill>
                  <a:srgbClr val="1C216F"/>
                </a:solidFill>
                <a:latin typeface="HelveticaNeueLTPro-Md"/>
                <a:cs typeface="HelveticaNeueLTPro-Md"/>
              </a:rPr>
              <a:t>o</a:t>
            </a:r>
            <a:r>
              <a:rPr sz="900" spc="-10" dirty="0">
                <a:solidFill>
                  <a:srgbClr val="1C216F"/>
                </a:solidFill>
                <a:latin typeface="HelveticaNeueLTPro-Md"/>
                <a:cs typeface="HelveticaNeueLTPro-Md"/>
              </a:rPr>
              <a:t>m</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incompat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bl</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ma</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e</a:t>
            </a:r>
            <a:r>
              <a:rPr sz="900" spc="10" dirty="0">
                <a:solidFill>
                  <a:srgbClr val="1C216F"/>
                </a:solidFill>
                <a:latin typeface="HelveticaNeueLTPro-Md"/>
                <a:cs typeface="HelveticaNeueLTPro-Md"/>
              </a:rPr>
              <a:t>r</a:t>
            </a:r>
            <a:r>
              <a:rPr sz="900" dirty="0">
                <a:solidFill>
                  <a:srgbClr val="1C216F"/>
                </a:solidFill>
                <a:latin typeface="HelveticaNeueLTPro-Md"/>
                <a:cs typeface="HelveticaNeueLTPro-Md"/>
              </a:rPr>
              <a:t>i</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5" dirty="0">
                <a:solidFill>
                  <a:srgbClr val="1C216F"/>
                </a:solidFill>
                <a:latin typeface="HelveticaNeueLTPro-Md"/>
                <a:cs typeface="HelveticaNeueLTPro-Md"/>
              </a:rPr>
              <a:t>s</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t>
            </a:r>
            <a:r>
              <a:rPr sz="900" dirty="0">
                <a:solidFill>
                  <a:srgbClr val="1C216F"/>
                </a:solidFill>
                <a:latin typeface="HelveticaNeueLTPro-Md"/>
                <a:cs typeface="HelveticaNeueLTPro-Md"/>
              </a:rPr>
              <a:t>s</a:t>
            </a:r>
            <a:r>
              <a:rPr sz="900" spc="5" dirty="0">
                <a:solidFill>
                  <a:srgbClr val="1C216F"/>
                </a:solidFill>
                <a:latin typeface="HelveticaNeueLTPro-Md"/>
                <a:cs typeface="HelveticaNeueLTPro-Md"/>
              </a:rPr>
              <a:t>e</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Sec</a:t>
            </a:r>
            <a:r>
              <a:rPr sz="900" dirty="0">
                <a:solidFill>
                  <a:srgbClr val="1C216F"/>
                </a:solidFill>
                <a:latin typeface="HelveticaNeueLTPro-Md"/>
                <a:cs typeface="HelveticaNeueLTPro-Md"/>
              </a:rPr>
              <a:t>tio</a:t>
            </a:r>
            <a:r>
              <a:rPr sz="900" spc="-5" dirty="0">
                <a:solidFill>
                  <a:srgbClr val="1C216F"/>
                </a:solidFill>
                <a:latin typeface="HelveticaNeueLTPro-Md"/>
                <a:cs typeface="HelveticaNeueLTPro-Md"/>
              </a:rPr>
              <a:t>n</a:t>
            </a:r>
            <a:r>
              <a:rPr sz="900" spc="-60" dirty="0">
                <a:solidFill>
                  <a:srgbClr val="1C216F"/>
                </a:solidFill>
                <a:latin typeface="HelveticaNeueLTPro-Md"/>
                <a:cs typeface="HelveticaNeueLTPro-Md"/>
              </a:rPr>
              <a:t> </a:t>
            </a:r>
            <a:r>
              <a:rPr sz="900" spc="-50" dirty="0">
                <a:solidFill>
                  <a:srgbClr val="1C216F"/>
                </a:solidFill>
                <a:latin typeface="HelveticaNeueLTPro-Md"/>
                <a:cs typeface="HelveticaNeueLTPro-Md"/>
              </a:rPr>
              <a:t>1</a:t>
            </a:r>
            <a:r>
              <a:rPr sz="900" spc="-5" dirty="0">
                <a:solidFill>
                  <a:srgbClr val="1C216F"/>
                </a:solidFill>
                <a:latin typeface="HelveticaNeueLTPro-Md"/>
                <a:cs typeface="HelveticaNeueLTPro-Md"/>
              </a:rPr>
              <a:t>0)</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n</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f</a:t>
            </a:r>
            <a:r>
              <a:rPr sz="900" dirty="0">
                <a:solidFill>
                  <a:srgbClr val="1C216F"/>
                </a:solidFill>
                <a:latin typeface="HelveticaNeueLTPro-Md"/>
                <a:cs typeface="HelveticaNeueLTPro-Md"/>
              </a:rPr>
              <a:t>oo</a:t>
            </a:r>
            <a:r>
              <a:rPr sz="900" spc="-5" dirty="0">
                <a:solidFill>
                  <a:srgbClr val="1C216F"/>
                </a:solidFill>
                <a:latin typeface="HelveticaNeueLTPro-Md"/>
                <a:cs typeface="HelveticaNeueLTPro-Md"/>
              </a:rPr>
              <a:t>d  </a:t>
            </a:r>
            <a:r>
              <a:rPr sz="900" dirty="0">
                <a:solidFill>
                  <a:srgbClr val="1C216F"/>
                </a:solidFill>
                <a:latin typeface="HelveticaNeueLTPro-Md"/>
                <a:cs typeface="HelveticaNeueLTPro-Md"/>
              </a:rPr>
              <a:t>and</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drink.</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Eliminate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all</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ignition</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sources.</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Separate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from</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oxidizing</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materials.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Keep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tightly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closed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sealed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until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ready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use.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Containers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that</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have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been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opened</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must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carefully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resealed</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kept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upright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prevent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leakage.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store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unlabeled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appropriate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containment</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avoid</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contamination.</a:t>
            </a:r>
            <a:endParaRPr sz="900" dirty="0">
              <a:latin typeface="HelveticaNeueLTPro-Md"/>
              <a:cs typeface="HelveticaNeueLTPro-Md"/>
            </a:endParaRPr>
          </a:p>
        </p:txBody>
      </p:sp>
      <p:sp>
        <p:nvSpPr>
          <p:cNvPr id="21" name="object 21"/>
          <p:cNvSpPr txBox="1"/>
          <p:nvPr/>
        </p:nvSpPr>
        <p:spPr>
          <a:xfrm>
            <a:off x="615950" y="42672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280198"/>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sz="900" spc="-10" dirty="0">
                <a:solidFill>
                  <a:srgbClr val="1C216F"/>
                </a:solidFill>
                <a:latin typeface="HelveticaNeueLTPro-Md"/>
                <a:cs typeface="HelveticaNeueLTPro-Md"/>
              </a:rPr>
              <a:t>Stop </a:t>
            </a:r>
            <a:r>
              <a:rPr sz="900" spc="-5" dirty="0">
                <a:solidFill>
                  <a:srgbClr val="1C216F"/>
                </a:solidFill>
                <a:latin typeface="HelveticaNeueLTPro-Md"/>
                <a:cs typeface="HelveticaNeueLTPro-Md"/>
              </a:rPr>
              <a:t>leak if </a:t>
            </a:r>
            <a:r>
              <a:rPr sz="900" spc="-10" dirty="0">
                <a:solidFill>
                  <a:srgbClr val="1C216F"/>
                </a:solidFill>
                <a:latin typeface="HelveticaNeueLTPro-Md"/>
                <a:cs typeface="HelveticaNeueLTPro-Md"/>
              </a:rPr>
              <a:t>without </a:t>
            </a:r>
            <a:r>
              <a:rPr sz="900" spc="-5" dirty="0">
                <a:solidFill>
                  <a:srgbClr val="1C216F"/>
                </a:solidFill>
                <a:latin typeface="HelveticaNeueLTPro-Md"/>
                <a:cs typeface="HelveticaNeueLTPro-Md"/>
              </a:rPr>
              <a:t>risk. </a:t>
            </a:r>
            <a:r>
              <a:rPr sz="900" spc="-15" dirty="0">
                <a:solidFill>
                  <a:srgbClr val="1C216F"/>
                </a:solidFill>
                <a:latin typeface="HelveticaNeueLTPro-Md"/>
                <a:cs typeface="HelveticaNeueLTPro-Md"/>
              </a:rPr>
              <a:t>Move </a:t>
            </a:r>
            <a:r>
              <a:rPr sz="900" spc="-10" dirty="0">
                <a:solidFill>
                  <a:srgbClr val="1C216F"/>
                </a:solidFill>
                <a:latin typeface="HelveticaNeueLTPro-Md"/>
                <a:cs typeface="HelveticaNeueLTPro-Md"/>
              </a:rPr>
              <a:t>containers from spill </a:t>
            </a:r>
            <a:r>
              <a:rPr sz="900" spc="-5" dirty="0">
                <a:solidFill>
                  <a:srgbClr val="1C216F"/>
                </a:solidFill>
                <a:latin typeface="HelveticaNeueLTPro-Md"/>
                <a:cs typeface="HelveticaNeueLTPro-Md"/>
              </a:rPr>
              <a:t>area. </a:t>
            </a:r>
            <a:r>
              <a:rPr sz="900" spc="-10" dirty="0">
                <a:solidFill>
                  <a:srgbClr val="1C216F"/>
                </a:solidFill>
                <a:latin typeface="HelveticaNeueLTPro-Md"/>
                <a:cs typeface="HelveticaNeueLTPro-Md"/>
              </a:rPr>
              <a:t>Approach release from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upwind. Prevent </a:t>
            </a:r>
            <a:r>
              <a:rPr sz="900" spc="-5" dirty="0">
                <a:solidFill>
                  <a:srgbClr val="1C216F"/>
                </a:solidFill>
                <a:latin typeface="HelveticaNeueLTPro-Md"/>
                <a:cs typeface="HelveticaNeueLTPro-Md"/>
              </a:rPr>
              <a:t>entry </a:t>
            </a:r>
            <a:r>
              <a:rPr sz="900" spc="-15" dirty="0">
                <a:solidFill>
                  <a:srgbClr val="1C216F"/>
                </a:solidFill>
                <a:latin typeface="HelveticaNeueLTPro-Md"/>
                <a:cs typeface="HelveticaNeueLTPro-Md"/>
              </a:rPr>
              <a:t>into </a:t>
            </a:r>
            <a:r>
              <a:rPr sz="900" spc="-10" dirty="0">
                <a:solidFill>
                  <a:srgbClr val="1C216F"/>
                </a:solidFill>
                <a:latin typeface="HelveticaNeueLTPro-Md"/>
                <a:cs typeface="HelveticaNeueLTPro-Md"/>
              </a:rPr>
              <a:t>sewers, </a:t>
            </a:r>
            <a:r>
              <a:rPr sz="900" spc="-15" dirty="0">
                <a:solidFill>
                  <a:srgbClr val="1C216F"/>
                </a:solidFill>
                <a:latin typeface="HelveticaNeueLTPro-Md"/>
                <a:cs typeface="HelveticaNeueLTPro-Md"/>
              </a:rPr>
              <a:t>water </a:t>
            </a:r>
            <a:r>
              <a:rPr sz="900" spc="-10" dirty="0">
                <a:solidFill>
                  <a:srgbClr val="1C216F"/>
                </a:solidFill>
                <a:latin typeface="HelveticaNeueLTPro-Md"/>
                <a:cs typeface="HelveticaNeueLTPro-Md"/>
              </a:rPr>
              <a:t>courses, basements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confined </a:t>
            </a:r>
            <a:r>
              <a:rPr sz="900" spc="-5" dirty="0">
                <a:solidFill>
                  <a:srgbClr val="1C216F"/>
                </a:solidFill>
                <a:latin typeface="HelveticaNeueLTPro-Md"/>
                <a:cs typeface="HelveticaNeueLTPro-Md"/>
              </a:rPr>
              <a:t>areas.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spillages </a:t>
            </a:r>
            <a:r>
              <a:rPr sz="900" spc="-10" dirty="0">
                <a:solidFill>
                  <a:srgbClr val="1C216F"/>
                </a:solidFill>
                <a:latin typeface="HelveticaNeueLTPro-Md"/>
                <a:cs typeface="HelveticaNeueLTPro-Md"/>
              </a:rPr>
              <a:t>into </a:t>
            </a:r>
            <a:r>
              <a:rPr sz="900" spc="5" dirty="0">
                <a:solidFill>
                  <a:srgbClr val="1C216F"/>
                </a:solidFill>
                <a:latin typeface="HelveticaNeueLTPro-Md"/>
                <a:cs typeface="HelveticaNeueLTPro-Md"/>
              </a:rPr>
              <a:t>an </a:t>
            </a:r>
            <a:r>
              <a:rPr sz="900" dirty="0">
                <a:solidFill>
                  <a:srgbClr val="1C216F"/>
                </a:solidFill>
                <a:latin typeface="HelveticaNeueLTPro-Md"/>
                <a:cs typeface="HelveticaNeueLTPro-Md"/>
              </a:rPr>
              <a:t>effluent </a:t>
            </a:r>
            <a:r>
              <a:rPr sz="900" spc="-5" dirty="0">
                <a:solidFill>
                  <a:srgbClr val="1C216F"/>
                </a:solidFill>
                <a:latin typeface="HelveticaNeueLTPro-Md"/>
                <a:cs typeface="HelveticaNeueLTPro-Md"/>
              </a:rPr>
              <a:t>treatment </a:t>
            </a:r>
            <a:r>
              <a:rPr sz="900" dirty="0">
                <a:solidFill>
                  <a:srgbClr val="1C216F"/>
                </a:solidFill>
                <a:latin typeface="HelveticaNeueLTPro-Md"/>
                <a:cs typeface="HelveticaNeueLTPro-Md"/>
              </a:rPr>
              <a:t>plant or proceed </a:t>
            </a:r>
            <a:r>
              <a:rPr sz="900" spc="5" dirty="0">
                <a:solidFill>
                  <a:srgbClr val="1C216F"/>
                </a:solidFill>
                <a:latin typeface="HelveticaNeueLTPro-Md"/>
                <a:cs typeface="HelveticaNeueLTPro-Md"/>
              </a:rPr>
              <a:t>as </a:t>
            </a:r>
            <a:r>
              <a:rPr sz="900" spc="-10" dirty="0">
                <a:solidFill>
                  <a:srgbClr val="1C216F"/>
                </a:solidFill>
                <a:latin typeface="HelveticaNeueLTPro-Md"/>
                <a:cs typeface="HelveticaNeueLTPro-Md"/>
              </a:rPr>
              <a:t>follows. </a:t>
            </a:r>
            <a:r>
              <a:rPr sz="900" dirty="0">
                <a:solidFill>
                  <a:srgbClr val="1C216F"/>
                </a:solidFill>
                <a:latin typeface="HelveticaNeueLTPro-Md"/>
                <a:cs typeface="HelveticaNeueLTPro-Md"/>
              </a:rPr>
              <a:t>Contain </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and collect spillage with non-combustible, absorbent material </a:t>
            </a:r>
            <a:r>
              <a:rPr sz="900" spc="-10" dirty="0">
                <a:solidFill>
                  <a:srgbClr val="1C216F"/>
                </a:solidFill>
                <a:latin typeface="HelveticaNeueLTPro-Md"/>
                <a:cs typeface="HelveticaNeueLTPro-Md"/>
              </a:rPr>
              <a:t>e.g. </a:t>
            </a:r>
            <a:r>
              <a:rPr sz="900" spc="-5" dirty="0">
                <a:solidFill>
                  <a:srgbClr val="1C216F"/>
                </a:solidFill>
                <a:latin typeface="HelveticaNeueLTPro-Md"/>
                <a:cs typeface="HelveticaNeueLTPro-Md"/>
              </a:rPr>
              <a:t>sand, </a:t>
            </a:r>
            <a:r>
              <a:rPr sz="900" dirty="0">
                <a:solidFill>
                  <a:srgbClr val="1C216F"/>
                </a:solidFill>
                <a:latin typeface="HelveticaNeueLTPro-Md"/>
                <a:cs typeface="HelveticaNeueLTPro-Md"/>
              </a:rPr>
              <a:t>earth,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vermiculite</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diatomaceous</a:t>
            </a:r>
            <a:r>
              <a:rPr sz="900" spc="-80" dirty="0">
                <a:solidFill>
                  <a:srgbClr val="1C216F"/>
                </a:solidFill>
                <a:latin typeface="HelveticaNeueLTPro-Md"/>
                <a:cs typeface="HelveticaNeueLTPro-Md"/>
              </a:rPr>
              <a:t> </a:t>
            </a:r>
            <a:r>
              <a:rPr sz="900" dirty="0">
                <a:solidFill>
                  <a:srgbClr val="1C216F"/>
                </a:solidFill>
                <a:latin typeface="HelveticaNeueLTPro-Md"/>
                <a:cs typeface="HelveticaNeueLTPro-Md"/>
              </a:rPr>
              <a:t>earth</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place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according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local regulations. Use </a:t>
            </a:r>
            <a:r>
              <a:rPr sz="900" spc="-15" dirty="0">
                <a:solidFill>
                  <a:srgbClr val="1C216F"/>
                </a:solidFill>
                <a:latin typeface="HelveticaNeueLTPro-Md"/>
                <a:cs typeface="HelveticaNeueLTPro-Md"/>
              </a:rPr>
              <a:t>spark-proof </a:t>
            </a:r>
            <a:r>
              <a:rPr sz="900" spc="-10" dirty="0">
                <a:solidFill>
                  <a:srgbClr val="1C216F"/>
                </a:solidFill>
                <a:latin typeface="HelveticaNeueLTPro-Md"/>
                <a:cs typeface="HelveticaNeueLTPro-Md"/>
              </a:rPr>
              <a:t>tools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explosion-proof equipment. Dispose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via</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licensed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waste</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contractor.</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Contaminated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absorbent</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may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pose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same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endParaRPr sz="900" dirty="0">
              <a:latin typeface="HelveticaNeueLTPro-Md"/>
              <a:cs typeface="HelveticaNeueLTPro-Md"/>
            </a:endParaRPr>
          </a:p>
        </p:txBody>
      </p:sp>
      <p:sp>
        <p:nvSpPr>
          <p:cNvPr id="23" name="object 23"/>
          <p:cNvSpPr txBox="1"/>
          <p:nvPr/>
        </p:nvSpPr>
        <p:spPr>
          <a:xfrm>
            <a:off x="2670354" y="3810000"/>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799840"/>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7" name="object 8">
            <a:extLst>
              <a:ext uri="{FF2B5EF4-FFF2-40B4-BE49-F238E27FC236}">
                <a16:creationId xmlns:a16="http://schemas.microsoft.com/office/drawing/2014/main" id="{766E2A75-6222-4A6A-84E7-A86625C974D2}"/>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2192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11" name="object 25">
            <a:extLst>
              <a:ext uri="{FF2B5EF4-FFF2-40B4-BE49-F238E27FC236}">
                <a16:creationId xmlns:a16="http://schemas.microsoft.com/office/drawing/2014/main" id="{4FE12791-FC87-495B-9D2D-F47731CD37D0}"/>
              </a:ext>
            </a:extLst>
          </p:cNvPr>
          <p:cNvSpPr txBox="1"/>
          <p:nvPr/>
        </p:nvSpPr>
        <p:spPr>
          <a:xfrm>
            <a:off x="533400" y="1513840"/>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12" name="object 26">
            <a:extLst>
              <a:ext uri="{FF2B5EF4-FFF2-40B4-BE49-F238E27FC236}">
                <a16:creationId xmlns:a16="http://schemas.microsoft.com/office/drawing/2014/main" id="{33313090-AE84-46AF-B4DC-761636B4E33A}"/>
              </a:ext>
            </a:extLst>
          </p:cNvPr>
          <p:cNvSpPr/>
          <p:nvPr/>
        </p:nvSpPr>
        <p:spPr>
          <a:xfrm>
            <a:off x="576072" y="1676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3" name="object 23">
            <a:extLst>
              <a:ext uri="{FF2B5EF4-FFF2-40B4-BE49-F238E27FC236}">
                <a16:creationId xmlns:a16="http://schemas.microsoft.com/office/drawing/2014/main" id="{FE5E5C9D-B749-4A8C-A820-5DDAFCC24828}"/>
              </a:ext>
            </a:extLst>
          </p:cNvPr>
          <p:cNvSpPr txBox="1"/>
          <p:nvPr/>
        </p:nvSpPr>
        <p:spPr>
          <a:xfrm>
            <a:off x="533400" y="1676400"/>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4" name="object 24">
            <a:extLst>
              <a:ext uri="{FF2B5EF4-FFF2-40B4-BE49-F238E27FC236}">
                <a16:creationId xmlns:a16="http://schemas.microsoft.com/office/drawing/2014/main" id="{58471E85-2535-4D13-9BBE-2E623C0DB8EE}"/>
              </a:ext>
            </a:extLst>
          </p:cNvPr>
          <p:cNvSpPr txBox="1"/>
          <p:nvPr/>
        </p:nvSpPr>
        <p:spPr>
          <a:xfrm>
            <a:off x="2675635" y="1666240"/>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15" name="object 27">
            <a:extLst>
              <a:ext uri="{FF2B5EF4-FFF2-40B4-BE49-F238E27FC236}">
                <a16:creationId xmlns:a16="http://schemas.microsoft.com/office/drawing/2014/main" id="{EAEE58EF-9863-46CA-9C38-1E07B8C7EE45}"/>
              </a:ext>
            </a:extLst>
          </p:cNvPr>
          <p:cNvSpPr/>
          <p:nvPr/>
        </p:nvSpPr>
        <p:spPr>
          <a:xfrm>
            <a:off x="533400" y="182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6" name="object 10">
            <a:extLst>
              <a:ext uri="{FF2B5EF4-FFF2-40B4-BE49-F238E27FC236}">
                <a16:creationId xmlns:a16="http://schemas.microsoft.com/office/drawing/2014/main" id="{53191D08-D80E-4CA8-8483-23D2222D6D70}"/>
              </a:ext>
            </a:extLst>
          </p:cNvPr>
          <p:cNvSpPr txBox="1"/>
          <p:nvPr/>
        </p:nvSpPr>
        <p:spPr>
          <a:xfrm>
            <a:off x="615950" y="1828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7" name="object 9">
            <a:extLst>
              <a:ext uri="{FF2B5EF4-FFF2-40B4-BE49-F238E27FC236}">
                <a16:creationId xmlns:a16="http://schemas.microsoft.com/office/drawing/2014/main" id="{45566A25-C364-44A2-8AE3-B6BFDCCB48B7}"/>
              </a:ext>
            </a:extLst>
          </p:cNvPr>
          <p:cNvSpPr txBox="1"/>
          <p:nvPr/>
        </p:nvSpPr>
        <p:spPr>
          <a:xfrm>
            <a:off x="2675634" y="18288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18" name="object 33">
            <a:extLst>
              <a:ext uri="{FF2B5EF4-FFF2-40B4-BE49-F238E27FC236}">
                <a16:creationId xmlns:a16="http://schemas.microsoft.com/office/drawing/2014/main" id="{300D7717-B909-48D8-B741-3F1327D863FE}"/>
              </a:ext>
            </a:extLst>
          </p:cNvPr>
          <p:cNvSpPr/>
          <p:nvPr/>
        </p:nvSpPr>
        <p:spPr>
          <a:xfrm>
            <a:off x="576072" y="213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9" name="object 10">
            <a:extLst>
              <a:ext uri="{FF2B5EF4-FFF2-40B4-BE49-F238E27FC236}">
                <a16:creationId xmlns:a16="http://schemas.microsoft.com/office/drawing/2014/main" id="{0C836C6F-4324-40FF-946C-249F12ABE271}"/>
              </a:ext>
            </a:extLst>
          </p:cNvPr>
          <p:cNvSpPr txBox="1"/>
          <p:nvPr/>
        </p:nvSpPr>
        <p:spPr>
          <a:xfrm>
            <a:off x="609600" y="21336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zinc oxide</a:t>
            </a:r>
            <a:endParaRPr sz="900" dirty="0">
              <a:latin typeface="Helvetica Neue LT Pro 75"/>
              <a:cs typeface="Helvetica Neue LT Pro 75"/>
            </a:endParaRPr>
          </a:p>
        </p:txBody>
      </p:sp>
      <p:sp>
        <p:nvSpPr>
          <p:cNvPr id="20" name="object 9">
            <a:extLst>
              <a:ext uri="{FF2B5EF4-FFF2-40B4-BE49-F238E27FC236}">
                <a16:creationId xmlns:a16="http://schemas.microsoft.com/office/drawing/2014/main" id="{DF206348-8AAA-41B5-A5FB-08F021F54111}"/>
              </a:ext>
            </a:extLst>
          </p:cNvPr>
          <p:cNvSpPr txBox="1"/>
          <p:nvPr/>
        </p:nvSpPr>
        <p:spPr>
          <a:xfrm>
            <a:off x="2667000" y="2180431"/>
            <a:ext cx="4770819" cy="41036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fraction STEL: 10 mg/m3 15 minutes. Form: Respirable fraction</a:t>
            </a:r>
          </a:p>
        </p:txBody>
      </p:sp>
      <p:sp>
        <p:nvSpPr>
          <p:cNvPr id="21" name="object 33">
            <a:extLst>
              <a:ext uri="{FF2B5EF4-FFF2-40B4-BE49-F238E27FC236}">
                <a16:creationId xmlns:a16="http://schemas.microsoft.com/office/drawing/2014/main" id="{A4813835-52EF-4277-8A90-2E0FC0352564}"/>
              </a:ext>
            </a:extLst>
          </p:cNvPr>
          <p:cNvSpPr/>
          <p:nvPr/>
        </p:nvSpPr>
        <p:spPr>
          <a:xfrm>
            <a:off x="609600" y="2590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2" name="object 10">
            <a:extLst>
              <a:ext uri="{FF2B5EF4-FFF2-40B4-BE49-F238E27FC236}">
                <a16:creationId xmlns:a16="http://schemas.microsoft.com/office/drawing/2014/main" id="{7D01F431-2BDF-412B-B6A1-43F10674CA46}"/>
              </a:ext>
            </a:extLst>
          </p:cNvPr>
          <p:cNvSpPr txBox="1"/>
          <p:nvPr/>
        </p:nvSpPr>
        <p:spPr>
          <a:xfrm>
            <a:off x="609600" y="2590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23" name="object 9">
            <a:extLst>
              <a:ext uri="{FF2B5EF4-FFF2-40B4-BE49-F238E27FC236}">
                <a16:creationId xmlns:a16="http://schemas.microsoft.com/office/drawing/2014/main" id="{BA48CDCE-81D2-46FE-93CE-7F673533A164}"/>
              </a:ext>
            </a:extLst>
          </p:cNvPr>
          <p:cNvSpPr txBox="1"/>
          <p:nvPr/>
        </p:nvSpPr>
        <p:spPr>
          <a:xfrm>
            <a:off x="2667000" y="2624807"/>
            <a:ext cx="4770819"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US" sz="900" b="1" spc="-5" dirty="0">
                <a:solidFill>
                  <a:srgbClr val="1C216F"/>
                </a:solidFill>
                <a:latin typeface="Helvetica Neue LT Pro 75"/>
                <a:cs typeface="Helvetica Neue LT Pro 75"/>
              </a:rPr>
              <a:t>TWA: 1 ppm 8 hours.</a:t>
            </a:r>
          </a:p>
          <a:p>
            <a:pPr marL="12700">
              <a:lnSpc>
                <a:spcPts val="1040"/>
              </a:lnSpc>
              <a:spcBef>
                <a:spcPts val="100"/>
              </a:spcBef>
            </a:pPr>
            <a:r>
              <a:rPr lang="en-US" sz="900" b="1" spc="-5" dirty="0">
                <a:solidFill>
                  <a:srgbClr val="1C216F"/>
                </a:solidFill>
                <a:latin typeface="Helvetica Neue LT Pro 75"/>
                <a:cs typeface="Helvetica Neue LT Pro 75"/>
              </a:rPr>
              <a:t>TWA: 6.1 mg/m3 8 hours.</a:t>
            </a:r>
          </a:p>
        </p:txBody>
      </p:sp>
      <p:sp>
        <p:nvSpPr>
          <p:cNvPr id="24" name="object 33">
            <a:extLst>
              <a:ext uri="{FF2B5EF4-FFF2-40B4-BE49-F238E27FC236}">
                <a16:creationId xmlns:a16="http://schemas.microsoft.com/office/drawing/2014/main" id="{946ED132-A9B3-4A64-AA57-762EEF86E955}"/>
              </a:ext>
            </a:extLst>
          </p:cNvPr>
          <p:cNvSpPr/>
          <p:nvPr/>
        </p:nvSpPr>
        <p:spPr>
          <a:xfrm>
            <a:off x="609600" y="304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5" name="object 10">
            <a:extLst>
              <a:ext uri="{FF2B5EF4-FFF2-40B4-BE49-F238E27FC236}">
                <a16:creationId xmlns:a16="http://schemas.microsoft.com/office/drawing/2014/main" id="{27B3DD9F-4BDE-4986-8A40-B0A579681E96}"/>
              </a:ext>
            </a:extLst>
          </p:cNvPr>
          <p:cNvSpPr txBox="1"/>
          <p:nvPr/>
        </p:nvSpPr>
        <p:spPr>
          <a:xfrm>
            <a:off x="609600" y="30480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6" name="object 9">
            <a:extLst>
              <a:ext uri="{FF2B5EF4-FFF2-40B4-BE49-F238E27FC236}">
                <a16:creationId xmlns:a16="http://schemas.microsoft.com/office/drawing/2014/main" id="{14DC4226-2849-428B-9ED5-32FCD30620E0}"/>
              </a:ext>
            </a:extLst>
          </p:cNvPr>
          <p:cNvSpPr txBox="1"/>
          <p:nvPr/>
        </p:nvSpPr>
        <p:spPr>
          <a:xfrm>
            <a:off x="2667000" y="30480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7" name="object 33">
            <a:extLst>
              <a:ext uri="{FF2B5EF4-FFF2-40B4-BE49-F238E27FC236}">
                <a16:creationId xmlns:a16="http://schemas.microsoft.com/office/drawing/2014/main" id="{9CB89C56-4EAF-46D7-B304-9D51AE753114}"/>
              </a:ext>
            </a:extLst>
          </p:cNvPr>
          <p:cNvSpPr/>
          <p:nvPr/>
        </p:nvSpPr>
        <p:spPr>
          <a:xfrm>
            <a:off x="609600"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10">
            <a:extLst>
              <a:ext uri="{FF2B5EF4-FFF2-40B4-BE49-F238E27FC236}">
                <a16:creationId xmlns:a16="http://schemas.microsoft.com/office/drawing/2014/main" id="{78BFF52A-3960-48B3-9E0F-392684224542}"/>
              </a:ext>
            </a:extLst>
          </p:cNvPr>
          <p:cNvSpPr txBox="1"/>
          <p:nvPr/>
        </p:nvSpPr>
        <p:spPr>
          <a:xfrm>
            <a:off x="609600" y="3352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29" name="object 9">
            <a:extLst>
              <a:ext uri="{FF2B5EF4-FFF2-40B4-BE49-F238E27FC236}">
                <a16:creationId xmlns:a16="http://schemas.microsoft.com/office/drawing/2014/main" id="{9B890F4F-84FB-474F-8049-E979C1FD4B1E}"/>
              </a:ext>
            </a:extLst>
          </p:cNvPr>
          <p:cNvSpPr txBox="1"/>
          <p:nvPr/>
        </p:nvSpPr>
        <p:spPr>
          <a:xfrm>
            <a:off x="2667000" y="3375471"/>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30" name="object 33">
            <a:extLst>
              <a:ext uri="{FF2B5EF4-FFF2-40B4-BE49-F238E27FC236}">
                <a16:creationId xmlns:a16="http://schemas.microsoft.com/office/drawing/2014/main" id="{98754B44-0C35-48C2-8F46-E3FF1375226C}"/>
              </a:ext>
            </a:extLst>
          </p:cNvPr>
          <p:cNvSpPr/>
          <p:nvPr/>
        </p:nvSpPr>
        <p:spPr>
          <a:xfrm>
            <a:off x="609600" y="3657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3">
            <a:extLst>
              <a:ext uri="{FF2B5EF4-FFF2-40B4-BE49-F238E27FC236}">
                <a16:creationId xmlns:a16="http://schemas.microsoft.com/office/drawing/2014/main" id="{0766723E-46FC-42B1-B310-E063316EAB0E}"/>
              </a:ext>
            </a:extLst>
          </p:cNvPr>
          <p:cNvSpPr/>
          <p:nvPr/>
        </p:nvSpPr>
        <p:spPr>
          <a:xfrm>
            <a:off x="609600" y="4114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10">
            <a:extLst>
              <a:ext uri="{FF2B5EF4-FFF2-40B4-BE49-F238E27FC236}">
                <a16:creationId xmlns:a16="http://schemas.microsoft.com/office/drawing/2014/main" id="{C8B0D2CE-D1CB-491C-8C3D-7FCC3051455A}"/>
              </a:ext>
            </a:extLst>
          </p:cNvPr>
          <p:cNvSpPr txBox="1"/>
          <p:nvPr/>
        </p:nvSpPr>
        <p:spPr>
          <a:xfrm>
            <a:off x="609600" y="36576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Stoddard solvent</a:t>
            </a:r>
            <a:endParaRPr sz="900" dirty="0">
              <a:latin typeface="Helvetica Neue LT Pro 75"/>
              <a:cs typeface="Helvetica Neue LT Pro 75"/>
            </a:endParaRPr>
          </a:p>
        </p:txBody>
      </p:sp>
      <p:sp>
        <p:nvSpPr>
          <p:cNvPr id="33" name="object 9">
            <a:extLst>
              <a:ext uri="{FF2B5EF4-FFF2-40B4-BE49-F238E27FC236}">
                <a16:creationId xmlns:a16="http://schemas.microsoft.com/office/drawing/2014/main" id="{CA34B3E9-D831-46C5-A0E9-1F1A5703419E}"/>
              </a:ext>
            </a:extLst>
          </p:cNvPr>
          <p:cNvSpPr txBox="1"/>
          <p:nvPr/>
        </p:nvSpPr>
        <p:spPr>
          <a:xfrm>
            <a:off x="2667000" y="3691607"/>
            <a:ext cx="4770819"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p:txBody>
      </p:sp>
      <p:sp>
        <p:nvSpPr>
          <p:cNvPr id="36" name="object 10">
            <a:extLst>
              <a:ext uri="{FF2B5EF4-FFF2-40B4-BE49-F238E27FC236}">
                <a16:creationId xmlns:a16="http://schemas.microsoft.com/office/drawing/2014/main" id="{5A0F05E4-E2EA-41F6-B60C-1281BA639BB7}"/>
              </a:ext>
            </a:extLst>
          </p:cNvPr>
          <p:cNvSpPr txBox="1"/>
          <p:nvPr/>
        </p:nvSpPr>
        <p:spPr>
          <a:xfrm>
            <a:off x="609600" y="4114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Limestone</a:t>
            </a:r>
            <a:endParaRPr sz="900" dirty="0">
              <a:latin typeface="Helvetica Neue LT Pro 75"/>
              <a:cs typeface="Helvetica Neue LT Pro 75"/>
            </a:endParaRPr>
          </a:p>
        </p:txBody>
      </p:sp>
      <p:sp>
        <p:nvSpPr>
          <p:cNvPr id="37" name="object 9">
            <a:extLst>
              <a:ext uri="{FF2B5EF4-FFF2-40B4-BE49-F238E27FC236}">
                <a16:creationId xmlns:a16="http://schemas.microsoft.com/office/drawing/2014/main" id="{335690EF-B1E3-43FF-BBD2-E041FDA46C73}"/>
              </a:ext>
            </a:extLst>
          </p:cNvPr>
          <p:cNvSpPr txBox="1"/>
          <p:nvPr/>
        </p:nvSpPr>
        <p:spPr>
          <a:xfrm>
            <a:off x="2667000" y="4179094"/>
            <a:ext cx="4062731" cy="1231106"/>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p:txBody>
      </p:sp>
      <p:sp>
        <p:nvSpPr>
          <p:cNvPr id="38" name="object 33">
            <a:extLst>
              <a:ext uri="{FF2B5EF4-FFF2-40B4-BE49-F238E27FC236}">
                <a16:creationId xmlns:a16="http://schemas.microsoft.com/office/drawing/2014/main" id="{0C197FDD-17ED-4F0D-B1F9-C48BF295CE57}"/>
              </a:ext>
            </a:extLst>
          </p:cNvPr>
          <p:cNvSpPr/>
          <p:nvPr/>
        </p:nvSpPr>
        <p:spPr>
          <a:xfrm>
            <a:off x="609600" y="5410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10">
            <a:extLst>
              <a:ext uri="{FF2B5EF4-FFF2-40B4-BE49-F238E27FC236}">
                <a16:creationId xmlns:a16="http://schemas.microsoft.com/office/drawing/2014/main" id="{0273D9F1-D163-4934-8642-3B95D7EB811C}"/>
              </a:ext>
            </a:extLst>
          </p:cNvPr>
          <p:cNvSpPr txBox="1"/>
          <p:nvPr/>
        </p:nvSpPr>
        <p:spPr>
          <a:xfrm>
            <a:off x="609599" y="5410200"/>
            <a:ext cx="1334135" cy="428322"/>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solvent naphtha (petroleum), medium </a:t>
            </a:r>
            <a:r>
              <a:rPr lang="en-TT" sz="900" b="1" spc="40" dirty="0" err="1">
                <a:solidFill>
                  <a:srgbClr val="025FAD"/>
                </a:solidFill>
                <a:latin typeface="Helvetica Neue LT Pro 75"/>
                <a:cs typeface="Helvetica Neue LT Pro 75"/>
              </a:rPr>
              <a:t>aliph</a:t>
            </a:r>
            <a:r>
              <a:rPr lang="en-TT" sz="900" b="1" spc="40"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40" name="object 9">
            <a:extLst>
              <a:ext uri="{FF2B5EF4-FFF2-40B4-BE49-F238E27FC236}">
                <a16:creationId xmlns:a16="http://schemas.microsoft.com/office/drawing/2014/main" id="{7DD7801F-ADAA-40A3-936C-2553CFBAB635}"/>
              </a:ext>
            </a:extLst>
          </p:cNvPr>
          <p:cNvSpPr txBox="1"/>
          <p:nvPr/>
        </p:nvSpPr>
        <p:spPr>
          <a:xfrm>
            <a:off x="2666999" y="5410200"/>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400 mg/m3 8 hours.</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 TWA: 100 ppm 8 hours.</a:t>
            </a:r>
          </a:p>
          <a:p>
            <a:pPr marL="12700">
              <a:lnSpc>
                <a:spcPts val="1040"/>
              </a:lnSpc>
              <a:spcBef>
                <a:spcPts val="100"/>
              </a:spcBef>
            </a:pPr>
            <a:r>
              <a:rPr lang="en-US" sz="900" b="1" spc="-5" dirty="0">
                <a:solidFill>
                  <a:srgbClr val="1C216F"/>
                </a:solidFill>
                <a:latin typeface="Helvetica Neue LT Pro 75"/>
                <a:cs typeface="Helvetica Neue LT Pro 75"/>
              </a:rPr>
              <a:t>TWA: 400 mg/m3 8 hours.</a:t>
            </a:r>
          </a:p>
        </p:txBody>
      </p:sp>
      <p:sp>
        <p:nvSpPr>
          <p:cNvPr id="41" name="object 33">
            <a:extLst>
              <a:ext uri="{FF2B5EF4-FFF2-40B4-BE49-F238E27FC236}">
                <a16:creationId xmlns:a16="http://schemas.microsoft.com/office/drawing/2014/main" id="{C50B346F-CDE2-4718-8E85-CC04A6615202}"/>
              </a:ext>
            </a:extLst>
          </p:cNvPr>
          <p:cNvSpPr/>
          <p:nvPr/>
        </p:nvSpPr>
        <p:spPr>
          <a:xfrm>
            <a:off x="609600" y="6096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10">
            <a:extLst>
              <a:ext uri="{FF2B5EF4-FFF2-40B4-BE49-F238E27FC236}">
                <a16:creationId xmlns:a16="http://schemas.microsoft.com/office/drawing/2014/main" id="{31D3DC1B-52B3-429F-A94B-CFEB1B7696D6}"/>
              </a:ext>
            </a:extLst>
          </p:cNvPr>
          <p:cNvSpPr txBox="1"/>
          <p:nvPr/>
        </p:nvSpPr>
        <p:spPr>
          <a:xfrm>
            <a:off x="609600" y="6096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43" name="object 9">
            <a:extLst>
              <a:ext uri="{FF2B5EF4-FFF2-40B4-BE49-F238E27FC236}">
                <a16:creationId xmlns:a16="http://schemas.microsoft.com/office/drawing/2014/main" id="{5AB19A1D-0F4C-46EE-9D2F-B0231084841B}"/>
              </a:ext>
            </a:extLst>
          </p:cNvPr>
          <p:cNvSpPr txBox="1"/>
          <p:nvPr/>
        </p:nvSpPr>
        <p:spPr>
          <a:xfrm>
            <a:off x="2667000" y="6152679"/>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44" name="object 33">
            <a:extLst>
              <a:ext uri="{FF2B5EF4-FFF2-40B4-BE49-F238E27FC236}">
                <a16:creationId xmlns:a16="http://schemas.microsoft.com/office/drawing/2014/main" id="{50A0EEDF-6C1A-4D3A-8814-D2726CE7FC1C}"/>
              </a:ext>
            </a:extLst>
          </p:cNvPr>
          <p:cNvSpPr/>
          <p:nvPr/>
        </p:nvSpPr>
        <p:spPr>
          <a:xfrm>
            <a:off x="609600" y="685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10">
            <a:extLst>
              <a:ext uri="{FF2B5EF4-FFF2-40B4-BE49-F238E27FC236}">
                <a16:creationId xmlns:a16="http://schemas.microsoft.com/office/drawing/2014/main" id="{37EC6579-2D6A-4383-8657-D5FEDEAD471C}"/>
              </a:ext>
            </a:extLst>
          </p:cNvPr>
          <p:cNvSpPr txBox="1"/>
          <p:nvPr/>
        </p:nvSpPr>
        <p:spPr>
          <a:xfrm>
            <a:off x="609600" y="6858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46" name="object 9">
            <a:extLst>
              <a:ext uri="{FF2B5EF4-FFF2-40B4-BE49-F238E27FC236}">
                <a16:creationId xmlns:a16="http://schemas.microsoft.com/office/drawing/2014/main" id="{5C3EFA55-28B1-4E84-A48E-292AF76D67BC}"/>
              </a:ext>
            </a:extLst>
          </p:cNvPr>
          <p:cNvSpPr txBox="1"/>
          <p:nvPr/>
        </p:nvSpPr>
        <p:spPr>
          <a:xfrm>
            <a:off x="2667000" y="6914679"/>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47" name="object 33">
            <a:extLst>
              <a:ext uri="{FF2B5EF4-FFF2-40B4-BE49-F238E27FC236}">
                <a16:creationId xmlns:a16="http://schemas.microsoft.com/office/drawing/2014/main" id="{427C3AC2-A725-43B2-81CA-5CE8213E6F6A}"/>
              </a:ext>
            </a:extLst>
          </p:cNvPr>
          <p:cNvSpPr/>
          <p:nvPr/>
        </p:nvSpPr>
        <p:spPr>
          <a:xfrm>
            <a:off x="609600" y="762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10">
            <a:extLst>
              <a:ext uri="{FF2B5EF4-FFF2-40B4-BE49-F238E27FC236}">
                <a16:creationId xmlns:a16="http://schemas.microsoft.com/office/drawing/2014/main" id="{1FEEF88C-0EC5-475F-AD1E-7993ED3BC4C8}"/>
              </a:ext>
            </a:extLst>
          </p:cNvPr>
          <p:cNvSpPr txBox="1"/>
          <p:nvPr/>
        </p:nvSpPr>
        <p:spPr>
          <a:xfrm>
            <a:off x="609600" y="7620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zinc oxide</a:t>
            </a:r>
            <a:endParaRPr sz="900" dirty="0">
              <a:latin typeface="Helvetica Neue LT Pro 75"/>
              <a:cs typeface="Helvetica Neue LT Pro 75"/>
            </a:endParaRPr>
          </a:p>
        </p:txBody>
      </p:sp>
      <p:sp>
        <p:nvSpPr>
          <p:cNvPr id="49" name="object 9">
            <a:extLst>
              <a:ext uri="{FF2B5EF4-FFF2-40B4-BE49-F238E27FC236}">
                <a16:creationId xmlns:a16="http://schemas.microsoft.com/office/drawing/2014/main" id="{E8404D20-FE1D-4D5B-8EC8-30BDDA63C3E2}"/>
              </a:ext>
            </a:extLst>
          </p:cNvPr>
          <p:cNvSpPr txBox="1"/>
          <p:nvPr/>
        </p:nvSpPr>
        <p:spPr>
          <a:xfrm>
            <a:off x="2667000" y="7696200"/>
            <a:ext cx="4770819" cy="1641475"/>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CEIL: 15 mg/m3 Form: Dust</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Dust and fumes</a:t>
            </a:r>
          </a:p>
          <a:p>
            <a:pPr marL="12700">
              <a:lnSpc>
                <a:spcPts val="1040"/>
              </a:lnSpc>
              <a:spcBef>
                <a:spcPts val="100"/>
              </a:spcBef>
            </a:pPr>
            <a:r>
              <a:rPr lang="en-US" sz="900" b="1" spc="-5" dirty="0">
                <a:solidFill>
                  <a:srgbClr val="1C216F"/>
                </a:solidFill>
                <a:latin typeface="Helvetica Neue LT Pro 75"/>
                <a:cs typeface="Helvetica Neue LT Pro 75"/>
              </a:rPr>
              <a:t>STEL: 10 mg/m3 15 minutes. Form: Fume OSHA PEL 1989 (United States, 3/1989). TWA: 5 mg/m3 8 hours. Form: Fume STEL: 10 mg/m3 15 minutes. Form: Fume</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10 mg/m3 8 hours. Form: Total dust</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 TWA: 5 mg/m3 8 hours. Form: Fume</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 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fraction STEL: 10 mg/m3 15 minutes. Form: Respirable fraction</a:t>
            </a:r>
          </a:p>
        </p:txBody>
      </p:sp>
      <p:sp>
        <p:nvSpPr>
          <p:cNvPr id="50" name="object 33">
            <a:extLst>
              <a:ext uri="{FF2B5EF4-FFF2-40B4-BE49-F238E27FC236}">
                <a16:creationId xmlns:a16="http://schemas.microsoft.com/office/drawing/2014/main" id="{0F60F389-A3F3-4EE0-99BA-8EE81258AEA9}"/>
              </a:ext>
            </a:extLst>
          </p:cNvPr>
          <p:cNvSpPr/>
          <p:nvPr/>
        </p:nvSpPr>
        <p:spPr>
          <a:xfrm>
            <a:off x="609600" y="944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1" name="object 8">
            <a:extLst>
              <a:ext uri="{FF2B5EF4-FFF2-40B4-BE49-F238E27FC236}">
                <a16:creationId xmlns:a16="http://schemas.microsoft.com/office/drawing/2014/main" id="{33FB25AA-D33B-4597-ABD6-2EB500A2566C}"/>
              </a:ext>
            </a:extLst>
          </p:cNvPr>
          <p:cNvSpPr txBox="1">
            <a:spLocks noGrp="1"/>
          </p:cNvSpPr>
          <p:nvPr>
            <p:ph type="title"/>
          </p:nvPr>
        </p:nvSpPr>
        <p:spPr>
          <a:xfrm>
            <a:off x="444500" y="838200"/>
            <a:ext cx="5041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27" name="object 8">
            <a:extLst>
              <a:ext uri="{FF2B5EF4-FFF2-40B4-BE49-F238E27FC236}">
                <a16:creationId xmlns:a16="http://schemas.microsoft.com/office/drawing/2014/main" id="{FD2246A8-1AB4-479E-9957-3AA3FD04BCD0}"/>
              </a:ext>
            </a:extLst>
          </p:cNvPr>
          <p:cNvSpPr txBox="1"/>
          <p:nvPr/>
        </p:nvSpPr>
        <p:spPr>
          <a:xfrm>
            <a:off x="381000" y="1295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28" name="object 10">
            <a:extLst>
              <a:ext uri="{FF2B5EF4-FFF2-40B4-BE49-F238E27FC236}">
                <a16:creationId xmlns:a16="http://schemas.microsoft.com/office/drawing/2014/main" id="{20E39496-D4EF-4A14-A3BF-AE8B139C75D9}"/>
              </a:ext>
            </a:extLst>
          </p:cNvPr>
          <p:cNvSpPr txBox="1"/>
          <p:nvPr/>
        </p:nvSpPr>
        <p:spPr>
          <a:xfrm>
            <a:off x="609600" y="16002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29" name="object 9">
            <a:extLst>
              <a:ext uri="{FF2B5EF4-FFF2-40B4-BE49-F238E27FC236}">
                <a16:creationId xmlns:a16="http://schemas.microsoft.com/office/drawing/2014/main" id="{992EF15D-DBAF-4866-909B-C737567D01EA}"/>
              </a:ext>
            </a:extLst>
          </p:cNvPr>
          <p:cNvSpPr txBox="1"/>
          <p:nvPr/>
        </p:nvSpPr>
        <p:spPr>
          <a:xfrm>
            <a:off x="2468181" y="1600200"/>
            <a:ext cx="4770819" cy="1128514"/>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US" sz="900" b="1" spc="-5" dirty="0">
                <a:solidFill>
                  <a:srgbClr val="1C216F"/>
                </a:solidFill>
                <a:latin typeface="Helvetica Neue LT Pro 75"/>
                <a:cs typeface="Helvetica Neue LT Pro 75"/>
              </a:rPr>
              <a:t>TWA: 1 ppm 8 hours. TWA: 6.1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1 ppm 8 hours. TWA: 6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6 mg/m3 10 hours. TWA: 1 ppm 10 hours.</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2 ppm 8 hours. TWA: 12 mg/m3 8 hours.</a:t>
            </a:r>
          </a:p>
        </p:txBody>
      </p:sp>
      <p:sp>
        <p:nvSpPr>
          <p:cNvPr id="30" name="object 10">
            <a:extLst>
              <a:ext uri="{FF2B5EF4-FFF2-40B4-BE49-F238E27FC236}">
                <a16:creationId xmlns:a16="http://schemas.microsoft.com/office/drawing/2014/main" id="{E798E140-FA73-4721-A39F-1F2A7F44D4B5}"/>
              </a:ext>
            </a:extLst>
          </p:cNvPr>
          <p:cNvSpPr txBox="1"/>
          <p:nvPr/>
        </p:nvSpPr>
        <p:spPr>
          <a:xfrm>
            <a:off x="609600" y="2744277"/>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31" name="object 9">
            <a:extLst>
              <a:ext uri="{FF2B5EF4-FFF2-40B4-BE49-F238E27FC236}">
                <a16:creationId xmlns:a16="http://schemas.microsoft.com/office/drawing/2014/main" id="{11A5BE80-B0ED-42CD-9B49-CDA4AF8F0A64}"/>
              </a:ext>
            </a:extLst>
          </p:cNvPr>
          <p:cNvSpPr txBox="1"/>
          <p:nvPr/>
        </p:nvSpPr>
        <p:spPr>
          <a:xfrm>
            <a:off x="2438400" y="2757686"/>
            <a:ext cx="4770819" cy="692497"/>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36" name="object 33">
            <a:extLst>
              <a:ext uri="{FF2B5EF4-FFF2-40B4-BE49-F238E27FC236}">
                <a16:creationId xmlns:a16="http://schemas.microsoft.com/office/drawing/2014/main" id="{D711A4F2-8DC7-43E6-B4B6-0769E0E1B7B9}"/>
              </a:ext>
            </a:extLst>
          </p:cNvPr>
          <p:cNvSpPr/>
          <p:nvPr/>
        </p:nvSpPr>
        <p:spPr>
          <a:xfrm>
            <a:off x="533400" y="2743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2" name="object 33">
            <a:extLst>
              <a:ext uri="{FF2B5EF4-FFF2-40B4-BE49-F238E27FC236}">
                <a16:creationId xmlns:a16="http://schemas.microsoft.com/office/drawing/2014/main" id="{2FCD8BE0-BD7A-43FB-8C90-3C606F86008D}"/>
              </a:ext>
            </a:extLst>
          </p:cNvPr>
          <p:cNvSpPr/>
          <p:nvPr/>
        </p:nvSpPr>
        <p:spPr>
          <a:xfrm>
            <a:off x="609600" y="3505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3" name="object 10">
            <a:extLst>
              <a:ext uri="{FF2B5EF4-FFF2-40B4-BE49-F238E27FC236}">
                <a16:creationId xmlns:a16="http://schemas.microsoft.com/office/drawing/2014/main" id="{18101D5C-7415-48FF-9C9F-E393C1BF720D}"/>
              </a:ext>
            </a:extLst>
          </p:cNvPr>
          <p:cNvSpPr txBox="1"/>
          <p:nvPr/>
        </p:nvSpPr>
        <p:spPr>
          <a:xfrm>
            <a:off x="609600" y="3505200"/>
            <a:ext cx="133413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Talc , containing asbestiform fibres</a:t>
            </a:r>
            <a:endParaRPr sz="900" dirty="0">
              <a:latin typeface="Helvetica Neue LT Pro 75"/>
              <a:cs typeface="Helvetica Neue LT Pro 75"/>
            </a:endParaRPr>
          </a:p>
        </p:txBody>
      </p:sp>
      <p:sp>
        <p:nvSpPr>
          <p:cNvPr id="54" name="object 9">
            <a:extLst>
              <a:ext uri="{FF2B5EF4-FFF2-40B4-BE49-F238E27FC236}">
                <a16:creationId xmlns:a16="http://schemas.microsoft.com/office/drawing/2014/main" id="{4F9B74EA-3C1E-45B5-AA64-C1EB3DBEE236}"/>
              </a:ext>
            </a:extLst>
          </p:cNvPr>
          <p:cNvSpPr txBox="1"/>
          <p:nvPr/>
        </p:nvSpPr>
        <p:spPr>
          <a:xfrm>
            <a:off x="2438400" y="3574703"/>
            <a:ext cx="4770819" cy="1115690"/>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dust 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2 mg/m3 10 hours. Form: Respirable fraction OSHA PEL Z3 (United States, 9/2005).</a:t>
            </a:r>
          </a:p>
          <a:p>
            <a:pPr marL="12700">
              <a:lnSpc>
                <a:spcPts val="1040"/>
              </a:lnSpc>
              <a:spcBef>
                <a:spcPts val="100"/>
              </a:spcBef>
            </a:pPr>
            <a:r>
              <a:rPr lang="en-US" sz="900" b="1" spc="-5" dirty="0">
                <a:solidFill>
                  <a:srgbClr val="1C216F"/>
                </a:solidFill>
                <a:latin typeface="Helvetica Neue LT Pro 75"/>
                <a:cs typeface="Helvetica Neue LT Pro 75"/>
              </a:rPr>
              <a:t>TWA: 20 </a:t>
            </a:r>
            <a:r>
              <a:rPr lang="en-US" sz="900" b="1" spc="-5" dirty="0" err="1">
                <a:solidFill>
                  <a:srgbClr val="1C216F"/>
                </a:solidFill>
                <a:latin typeface="Helvetica Neue LT Pro 75"/>
                <a:cs typeface="Helvetica Neue LT Pro 75"/>
              </a:rPr>
              <a:t>mppcf</a:t>
            </a:r>
            <a:r>
              <a:rPr lang="en-US" sz="900" b="1" spc="-5" dirty="0">
                <a:solidFill>
                  <a:srgbClr val="1C216F"/>
                </a:solidFill>
                <a:latin typeface="Helvetica Neue LT Pro 75"/>
                <a:cs typeface="Helvetica Neue LT Pro 75"/>
              </a:rPr>
              <a:t> 8 hours. Form: not containing asbestos</a:t>
            </a:r>
          </a:p>
          <a:p>
            <a:pPr marL="12700">
              <a:lnSpc>
                <a:spcPts val="1040"/>
              </a:lnSpc>
              <a:spcBef>
                <a:spcPts val="100"/>
              </a:spcBef>
            </a:pPr>
            <a:r>
              <a:rPr lang="en-US" sz="900" b="1" spc="-5" dirty="0">
                <a:solidFill>
                  <a:srgbClr val="1C216F"/>
                </a:solidFill>
                <a:latin typeface="Helvetica Neue LT Pro 75"/>
                <a:cs typeface="Helvetica Neue LT Pro 75"/>
              </a:rPr>
              <a:t>STEL: 1 f/cc 30 minutes. Form: not containing asbestos</a:t>
            </a:r>
          </a:p>
          <a:p>
            <a:pPr marL="12700">
              <a:lnSpc>
                <a:spcPts val="1040"/>
              </a:lnSpc>
              <a:spcBef>
                <a:spcPts val="100"/>
              </a:spcBef>
            </a:pPr>
            <a:r>
              <a:rPr lang="en-US" sz="900" b="1" spc="-5" dirty="0">
                <a:solidFill>
                  <a:srgbClr val="1C216F"/>
                </a:solidFill>
                <a:latin typeface="Helvetica Neue LT Pro 75"/>
                <a:cs typeface="Helvetica Neue LT Pro 75"/>
              </a:rPr>
              <a:t>TWA: 0.1 f/cc 8 hours.</a:t>
            </a:r>
          </a:p>
          <a:p>
            <a:pPr marL="12700">
              <a:lnSpc>
                <a:spcPts val="1040"/>
              </a:lnSpc>
              <a:spcBef>
                <a:spcPts val="100"/>
              </a:spcBef>
            </a:pPr>
            <a:r>
              <a:rPr lang="en-US" sz="900" b="1" spc="-5" dirty="0">
                <a:solidFill>
                  <a:srgbClr val="1C216F"/>
                </a:solidFill>
                <a:latin typeface="Helvetica Neue LT Pro 75"/>
                <a:cs typeface="Helvetica Neue LT Pro 75"/>
              </a:rPr>
              <a:t>STEL: 1 f/cc 30 minutes.</a:t>
            </a:r>
          </a:p>
        </p:txBody>
      </p:sp>
      <p:sp>
        <p:nvSpPr>
          <p:cNvPr id="55" name="object 33">
            <a:extLst>
              <a:ext uri="{FF2B5EF4-FFF2-40B4-BE49-F238E27FC236}">
                <a16:creationId xmlns:a16="http://schemas.microsoft.com/office/drawing/2014/main" id="{6ADA640D-7ED5-4B9C-976F-BE8B26699A95}"/>
              </a:ext>
            </a:extLst>
          </p:cNvPr>
          <p:cNvSpPr/>
          <p:nvPr/>
        </p:nvSpPr>
        <p:spPr>
          <a:xfrm>
            <a:off x="609600" y="4724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6" name="object 10">
            <a:extLst>
              <a:ext uri="{FF2B5EF4-FFF2-40B4-BE49-F238E27FC236}">
                <a16:creationId xmlns:a16="http://schemas.microsoft.com/office/drawing/2014/main" id="{09366FD5-4DDE-40CC-8C2C-4F5E67A910A9}"/>
              </a:ext>
            </a:extLst>
          </p:cNvPr>
          <p:cNvSpPr txBox="1"/>
          <p:nvPr/>
        </p:nvSpPr>
        <p:spPr>
          <a:xfrm>
            <a:off x="609600" y="4800600"/>
            <a:ext cx="1334135" cy="428322"/>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solvent naphtha (petroleum), light </a:t>
            </a:r>
            <a:r>
              <a:rPr lang="en-TT" sz="900" b="1" spc="40" dirty="0" err="1">
                <a:solidFill>
                  <a:srgbClr val="025FAD"/>
                </a:solidFill>
                <a:latin typeface="Helvetica Neue LT Pro 75"/>
                <a:cs typeface="Helvetica Neue LT Pro 75"/>
              </a:rPr>
              <a:t>arom</a:t>
            </a:r>
            <a:r>
              <a:rPr lang="en-TT" sz="900" b="1" spc="40"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57" name="object 9">
            <a:extLst>
              <a:ext uri="{FF2B5EF4-FFF2-40B4-BE49-F238E27FC236}">
                <a16:creationId xmlns:a16="http://schemas.microsoft.com/office/drawing/2014/main" id="{71D8DD85-8426-41CA-9EAB-606965221185}"/>
              </a:ext>
            </a:extLst>
          </p:cNvPr>
          <p:cNvSpPr txBox="1"/>
          <p:nvPr/>
        </p:nvSpPr>
        <p:spPr>
          <a:xfrm>
            <a:off x="2438400" y="48006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Mist STEL: 10 mg/m3 15 minutes. Form: Mist</a:t>
            </a:r>
          </a:p>
        </p:txBody>
      </p:sp>
      <p:sp>
        <p:nvSpPr>
          <p:cNvPr id="58" name="object 33">
            <a:extLst>
              <a:ext uri="{FF2B5EF4-FFF2-40B4-BE49-F238E27FC236}">
                <a16:creationId xmlns:a16="http://schemas.microsoft.com/office/drawing/2014/main" id="{9766D610-159E-4D17-BD84-ECFF9172EDDC}"/>
              </a:ext>
            </a:extLst>
          </p:cNvPr>
          <p:cNvSpPr/>
          <p:nvPr/>
        </p:nvSpPr>
        <p:spPr>
          <a:xfrm>
            <a:off x="685800" y="5334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9" name="object 10">
            <a:extLst>
              <a:ext uri="{FF2B5EF4-FFF2-40B4-BE49-F238E27FC236}">
                <a16:creationId xmlns:a16="http://schemas.microsoft.com/office/drawing/2014/main" id="{C3294488-8E32-4C0A-8949-2A55C35019EF}"/>
              </a:ext>
            </a:extLst>
          </p:cNvPr>
          <p:cNvSpPr txBox="1"/>
          <p:nvPr/>
        </p:nvSpPr>
        <p:spPr>
          <a:xfrm>
            <a:off x="609600" y="54102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60" name="object 9">
            <a:extLst>
              <a:ext uri="{FF2B5EF4-FFF2-40B4-BE49-F238E27FC236}">
                <a16:creationId xmlns:a16="http://schemas.microsoft.com/office/drawing/2014/main" id="{4001DFBC-C8A3-46DA-80B1-A8EDB1FD0F90}"/>
              </a:ext>
            </a:extLst>
          </p:cNvPr>
          <p:cNvSpPr txBox="1"/>
          <p:nvPr/>
        </p:nvSpPr>
        <p:spPr>
          <a:xfrm>
            <a:off x="2438400" y="5432871"/>
            <a:ext cx="4770819" cy="137217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10 mg/m3 8 hours. Form: Total dust 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p:txBody>
      </p:sp>
      <p:sp>
        <p:nvSpPr>
          <p:cNvPr id="61" name="object 33">
            <a:extLst>
              <a:ext uri="{FF2B5EF4-FFF2-40B4-BE49-F238E27FC236}">
                <a16:creationId xmlns:a16="http://schemas.microsoft.com/office/drawing/2014/main" id="{A2889F9C-6E60-426F-A2C1-3AF6AC383197}"/>
              </a:ext>
            </a:extLst>
          </p:cNvPr>
          <p:cNvSpPr/>
          <p:nvPr/>
        </p:nvSpPr>
        <p:spPr>
          <a:xfrm>
            <a:off x="685800" y="685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8">
            <a:extLst>
              <a:ext uri="{FF2B5EF4-FFF2-40B4-BE49-F238E27FC236}">
                <a16:creationId xmlns:a16="http://schemas.microsoft.com/office/drawing/2014/main" id="{22EBECD1-3BCF-44FA-8496-8BA2A9C925B7}"/>
              </a:ext>
            </a:extLst>
          </p:cNvPr>
          <p:cNvSpPr txBox="1">
            <a:spLocks noGrp="1"/>
          </p:cNvSpPr>
          <p:nvPr>
            <p:ph type="title"/>
          </p:nvPr>
        </p:nvSpPr>
        <p:spPr>
          <a:xfrm>
            <a:off x="444500" y="889000"/>
            <a:ext cx="4279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5E37D9A-ADA7-4092-B064-8DFD605DC533}"/>
              </a:ext>
            </a:extLst>
          </p:cNvPr>
          <p:cNvSpPr txBox="1"/>
          <p:nvPr/>
        </p:nvSpPr>
        <p:spPr>
          <a:xfrm>
            <a:off x="457200" y="1371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4" name="object 10">
            <a:extLst>
              <a:ext uri="{FF2B5EF4-FFF2-40B4-BE49-F238E27FC236}">
                <a16:creationId xmlns:a16="http://schemas.microsoft.com/office/drawing/2014/main" id="{C8890280-C280-471E-8A2C-92481E9FCE2D}"/>
              </a:ext>
            </a:extLst>
          </p:cNvPr>
          <p:cNvSpPr txBox="1"/>
          <p:nvPr/>
        </p:nvSpPr>
        <p:spPr>
          <a:xfrm>
            <a:off x="615950" y="1767577"/>
            <a:ext cx="1410335" cy="289823"/>
          </a:xfrm>
          <a:prstGeom prst="rect">
            <a:avLst/>
          </a:prstGeom>
        </p:spPr>
        <p:txBody>
          <a:bodyPr vert="horz" wrap="square" lIns="0" tIns="12700" rIns="0" bIns="0" rtlCol="0">
            <a:spAutoFit/>
          </a:bodyPr>
          <a:lstStyle/>
          <a:p>
            <a:pPr marL="12700">
              <a:lnSpc>
                <a:spcPct val="100000"/>
              </a:lnSpc>
              <a:spcBef>
                <a:spcPts val="100"/>
              </a:spcBef>
            </a:pPr>
            <a:r>
              <a:rPr lang="en-US" sz="900" b="1" spc="-5" dirty="0">
                <a:solidFill>
                  <a:srgbClr val="025FAD"/>
                </a:solidFill>
                <a:latin typeface="Helvetica Neue LT Pro 75"/>
                <a:cs typeface="Helvetica Neue LT Pro 75"/>
              </a:rPr>
              <a:t>RECOMMENNDEED PROCEDURE</a:t>
            </a:r>
            <a:endParaRPr sz="900" dirty="0">
              <a:latin typeface="Helvetica Neue LT Pro 75"/>
              <a:cs typeface="Helvetica Neue LT Pro 75"/>
            </a:endParaRPr>
          </a:p>
        </p:txBody>
      </p:sp>
      <p:sp>
        <p:nvSpPr>
          <p:cNvPr id="5" name="object 9">
            <a:extLst>
              <a:ext uri="{FF2B5EF4-FFF2-40B4-BE49-F238E27FC236}">
                <a16:creationId xmlns:a16="http://schemas.microsoft.com/office/drawing/2014/main" id="{18E7A287-2A44-4789-A60D-F43003704FF8}"/>
              </a:ext>
            </a:extLst>
          </p:cNvPr>
          <p:cNvSpPr txBox="1"/>
          <p:nvPr/>
        </p:nvSpPr>
        <p:spPr>
          <a:xfrm>
            <a:off x="2644140" y="1717040"/>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6" name="object 25">
            <a:extLst>
              <a:ext uri="{FF2B5EF4-FFF2-40B4-BE49-F238E27FC236}">
                <a16:creationId xmlns:a16="http://schemas.microsoft.com/office/drawing/2014/main" id="{1B5A2942-1357-4738-BE96-2562CD92A132}"/>
              </a:ext>
            </a:extLst>
          </p:cNvPr>
          <p:cNvSpPr/>
          <p:nvPr/>
        </p:nvSpPr>
        <p:spPr>
          <a:xfrm>
            <a:off x="600115"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7" name="object 12">
            <a:extLst>
              <a:ext uri="{FF2B5EF4-FFF2-40B4-BE49-F238E27FC236}">
                <a16:creationId xmlns:a16="http://schemas.microsoft.com/office/drawing/2014/main" id="{E81027D2-26C6-4ACD-AF1D-443940A2D2AA}"/>
              </a:ext>
            </a:extLst>
          </p:cNvPr>
          <p:cNvSpPr txBox="1"/>
          <p:nvPr/>
        </p:nvSpPr>
        <p:spPr>
          <a:xfrm>
            <a:off x="615950" y="342900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8" name="object 11">
            <a:extLst>
              <a:ext uri="{FF2B5EF4-FFF2-40B4-BE49-F238E27FC236}">
                <a16:creationId xmlns:a16="http://schemas.microsoft.com/office/drawing/2014/main" id="{19E0B7C1-864B-4DC7-A7F2-C0A63D9493B2}"/>
              </a:ext>
            </a:extLst>
          </p:cNvPr>
          <p:cNvSpPr txBox="1"/>
          <p:nvPr/>
        </p:nvSpPr>
        <p:spPr>
          <a:xfrm>
            <a:off x="2675635" y="342900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only</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adequate</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enclosures,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local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exhaust</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other engineering controls to </a:t>
            </a:r>
            <a:r>
              <a:rPr sz="900" spc="-15" dirty="0">
                <a:solidFill>
                  <a:srgbClr val="1C216F"/>
                </a:solidFill>
                <a:latin typeface="HelveticaNeueLTPro-Md"/>
                <a:cs typeface="HelveticaNeueLTPro-Md"/>
              </a:rPr>
              <a:t>keep worker </a:t>
            </a:r>
            <a:r>
              <a:rPr sz="900" spc="-10" dirty="0">
                <a:solidFill>
                  <a:srgbClr val="1C216F"/>
                </a:solidFill>
                <a:latin typeface="HelveticaNeueLTPro-Md"/>
                <a:cs typeface="HelveticaNeueLTPro-Md"/>
              </a:rPr>
              <a:t>exposure to airborne contaminants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recommended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statutory limits. </a:t>
            </a:r>
            <a:r>
              <a:rPr sz="900" spc="-5" dirty="0">
                <a:solidFill>
                  <a:srgbClr val="1C216F"/>
                </a:solidFill>
                <a:latin typeface="HelveticaNeueLTPro-Md"/>
                <a:cs typeface="HelveticaNeueLTPro-Md"/>
              </a:rPr>
              <a:t>The </a:t>
            </a:r>
            <a:r>
              <a:rPr sz="900" spc="-10" dirty="0">
                <a:solidFill>
                  <a:srgbClr val="1C216F"/>
                </a:solidFill>
                <a:latin typeface="HelveticaNeueLTPro-Md"/>
                <a:cs typeface="HelveticaNeueLTPro-Md"/>
              </a:rPr>
              <a:t>engineering controls also </a:t>
            </a:r>
            <a:r>
              <a:rPr sz="900" spc="-5" dirty="0">
                <a:solidFill>
                  <a:srgbClr val="1C216F"/>
                </a:solidFill>
                <a:latin typeface="HelveticaNeueLTPro-Md"/>
                <a:cs typeface="HelveticaNeueLTPro-Md"/>
              </a:rPr>
              <a:t>need </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gas, </a:t>
            </a:r>
            <a:r>
              <a:rPr sz="900" spc="-10" dirty="0">
                <a:solidFill>
                  <a:srgbClr val="1C216F"/>
                </a:solidFill>
                <a:latin typeface="HelveticaNeueLTPro-Md"/>
                <a:cs typeface="HelveticaNeueLTPro-Md"/>
              </a:rPr>
              <a:t>vapor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 concentrations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a:t>
            </a:r>
            <a:r>
              <a:rPr sz="900" spc="-15" dirty="0">
                <a:solidFill>
                  <a:srgbClr val="1C216F"/>
                </a:solidFill>
                <a:latin typeface="HelveticaNeueLTPro-Md"/>
                <a:cs typeface="HelveticaNeueLTPro-Md"/>
              </a:rPr>
              <a:t>lower explosive </a:t>
            </a:r>
            <a:r>
              <a:rPr sz="900" spc="-10" dirty="0">
                <a:solidFill>
                  <a:srgbClr val="1C216F"/>
                </a:solidFill>
                <a:latin typeface="HelveticaNeueLTPro-Md"/>
                <a:cs typeface="HelveticaNeueLTPro-Md"/>
              </a:rPr>
              <a:t>limits. Use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endParaRPr sz="900" dirty="0">
              <a:latin typeface="HelveticaNeueLTPro-Md"/>
              <a:cs typeface="HelveticaNeueLTPro-Md"/>
            </a:endParaRPr>
          </a:p>
        </p:txBody>
      </p:sp>
      <p:sp>
        <p:nvSpPr>
          <p:cNvPr id="9" name="object 14">
            <a:extLst>
              <a:ext uri="{FF2B5EF4-FFF2-40B4-BE49-F238E27FC236}">
                <a16:creationId xmlns:a16="http://schemas.microsoft.com/office/drawing/2014/main" id="{97EE6A2E-67E4-4C0B-BDCA-5645FD691CDB}"/>
              </a:ext>
            </a:extLst>
          </p:cNvPr>
          <p:cNvSpPr txBox="1"/>
          <p:nvPr/>
        </p:nvSpPr>
        <p:spPr>
          <a:xfrm>
            <a:off x="615950" y="4333240"/>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dirty="0">
              <a:latin typeface="Helvetica Neue LT Pro 75"/>
              <a:cs typeface="Helvetica Neue LT Pro 75"/>
            </a:endParaRPr>
          </a:p>
        </p:txBody>
      </p:sp>
      <p:sp>
        <p:nvSpPr>
          <p:cNvPr id="10" name="object 13">
            <a:extLst>
              <a:ext uri="{FF2B5EF4-FFF2-40B4-BE49-F238E27FC236}">
                <a16:creationId xmlns:a16="http://schemas.microsoft.com/office/drawing/2014/main" id="{83B0F5AD-6BD9-4428-BAB0-4B4BB30D8B1E}"/>
              </a:ext>
            </a:extLst>
          </p:cNvPr>
          <p:cNvSpPr txBox="1"/>
          <p:nvPr/>
        </p:nvSpPr>
        <p:spPr>
          <a:xfrm>
            <a:off x="2675635" y="428244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dirty="0">
                <a:solidFill>
                  <a:srgbClr val="1C216F"/>
                </a:solidFill>
                <a:latin typeface="HelveticaNeueLTPro-Md"/>
                <a:cs typeface="HelveticaNeueLTPro-Md"/>
              </a:rPr>
              <a:t>Wash hands, forearms </a:t>
            </a:r>
            <a:r>
              <a:rPr sz="900" spc="5" dirty="0">
                <a:solidFill>
                  <a:srgbClr val="1C216F"/>
                </a:solidFill>
                <a:latin typeface="HelveticaNeueLTPro-Md"/>
                <a:cs typeface="HelveticaNeueLTPro-Md"/>
              </a:rPr>
              <a:t>and </a:t>
            </a:r>
            <a:r>
              <a:rPr sz="900" dirty="0">
                <a:solidFill>
                  <a:srgbClr val="1C216F"/>
                </a:solidFill>
                <a:latin typeface="HelveticaNeueLTPro-Md"/>
                <a:cs typeface="HelveticaNeueLTPro-Md"/>
              </a:rPr>
              <a:t>face thoroughly after handling chemical products,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before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lavatory</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end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period.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Appropriate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techniques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remove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potentially</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contaminated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clothing.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a:t>
            </a:r>
            <a:r>
              <a:rPr sz="900" spc="-10" dirty="0">
                <a:solidFill>
                  <a:srgbClr val="1C216F"/>
                </a:solidFill>
                <a:latin typeface="HelveticaNeueLTPro-Md"/>
                <a:cs typeface="HelveticaNeueLTPro-Md"/>
              </a:rPr>
              <a:t>contaminated clothing </a:t>
            </a:r>
            <a:r>
              <a:rPr sz="900" spc="-5" dirty="0">
                <a:solidFill>
                  <a:srgbClr val="1C216F"/>
                </a:solidFill>
                <a:latin typeface="HelveticaNeueLTPro-Md"/>
                <a:cs typeface="HelveticaNeueLTPro-Md"/>
              </a:rPr>
              <a:t>before reusing. Ensure that </a:t>
            </a:r>
            <a:r>
              <a:rPr sz="900" spc="-10" dirty="0">
                <a:solidFill>
                  <a:srgbClr val="1C216F"/>
                </a:solidFill>
                <a:latin typeface="HelveticaNeueLTPro-Md"/>
                <a:cs typeface="HelveticaNeueLTPro-Md"/>
              </a:rPr>
              <a:t>eyewash </a:t>
            </a:r>
            <a:r>
              <a:rPr sz="900" spc="-5" dirty="0">
                <a:solidFill>
                  <a:srgbClr val="1C216F"/>
                </a:solidFill>
                <a:latin typeface="HelveticaNeueLTPro-Md"/>
                <a:cs typeface="HelveticaNeueLTPro-Md"/>
              </a:rPr>
              <a:t>stations and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safety</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showers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workstation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location.</a:t>
            </a:r>
            <a:endParaRPr sz="900" dirty="0">
              <a:latin typeface="HelveticaNeueLTPro-Md"/>
              <a:cs typeface="HelveticaNeueLTPro-Md"/>
            </a:endParaRPr>
          </a:p>
        </p:txBody>
      </p:sp>
      <p:sp>
        <p:nvSpPr>
          <p:cNvPr id="11" name="object 16">
            <a:extLst>
              <a:ext uri="{FF2B5EF4-FFF2-40B4-BE49-F238E27FC236}">
                <a16:creationId xmlns:a16="http://schemas.microsoft.com/office/drawing/2014/main" id="{6FBB6AB8-12B7-4AAF-946A-A8B26FDB063D}"/>
              </a:ext>
            </a:extLst>
          </p:cNvPr>
          <p:cNvSpPr txBox="1"/>
          <p:nvPr/>
        </p:nvSpPr>
        <p:spPr>
          <a:xfrm>
            <a:off x="615950" y="533400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2" name="object 15">
            <a:extLst>
              <a:ext uri="{FF2B5EF4-FFF2-40B4-BE49-F238E27FC236}">
                <a16:creationId xmlns:a16="http://schemas.microsoft.com/office/drawing/2014/main" id="{E8A22FF0-F94E-4996-B5D6-21CBB59E4ACC}"/>
              </a:ext>
            </a:extLst>
          </p:cNvPr>
          <p:cNvSpPr txBox="1"/>
          <p:nvPr/>
        </p:nvSpPr>
        <p:spPr>
          <a:xfrm>
            <a:off x="2675635" y="5174903"/>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 </a:t>
            </a:r>
          </a:p>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p>
        </p:txBody>
      </p:sp>
      <p:sp>
        <p:nvSpPr>
          <p:cNvPr id="13" name="object 18">
            <a:extLst>
              <a:ext uri="{FF2B5EF4-FFF2-40B4-BE49-F238E27FC236}">
                <a16:creationId xmlns:a16="http://schemas.microsoft.com/office/drawing/2014/main" id="{0FB03CD0-D477-4076-82BF-9A312315144C}"/>
              </a:ext>
            </a:extLst>
          </p:cNvPr>
          <p:cNvSpPr txBox="1"/>
          <p:nvPr/>
        </p:nvSpPr>
        <p:spPr>
          <a:xfrm>
            <a:off x="615950" y="6248400"/>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4" name="object 17">
            <a:extLst>
              <a:ext uri="{FF2B5EF4-FFF2-40B4-BE49-F238E27FC236}">
                <a16:creationId xmlns:a16="http://schemas.microsoft.com/office/drawing/2014/main" id="{E148826E-26CE-432A-9516-EE933BAF9824}"/>
              </a:ext>
            </a:extLst>
          </p:cNvPr>
          <p:cNvSpPr txBox="1"/>
          <p:nvPr/>
        </p:nvSpPr>
        <p:spPr>
          <a:xfrm>
            <a:off x="2675635" y="6172200"/>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5" name="object 26">
            <a:extLst>
              <a:ext uri="{FF2B5EF4-FFF2-40B4-BE49-F238E27FC236}">
                <a16:creationId xmlns:a16="http://schemas.microsoft.com/office/drawing/2014/main" id="{6E57FC0F-CFE0-47D2-BC7C-D7812B5D8A7C}"/>
              </a:ext>
            </a:extLst>
          </p:cNvPr>
          <p:cNvSpPr/>
          <p:nvPr/>
        </p:nvSpPr>
        <p:spPr>
          <a:xfrm>
            <a:off x="600115" y="4191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6" name="object 26">
            <a:extLst>
              <a:ext uri="{FF2B5EF4-FFF2-40B4-BE49-F238E27FC236}">
                <a16:creationId xmlns:a16="http://schemas.microsoft.com/office/drawing/2014/main" id="{9EBF9A90-1E59-4149-A936-1B0D58AFAE0B}"/>
              </a:ext>
            </a:extLst>
          </p:cNvPr>
          <p:cNvSpPr/>
          <p:nvPr/>
        </p:nvSpPr>
        <p:spPr>
          <a:xfrm>
            <a:off x="600115"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7" name="object 26">
            <a:extLst>
              <a:ext uri="{FF2B5EF4-FFF2-40B4-BE49-F238E27FC236}">
                <a16:creationId xmlns:a16="http://schemas.microsoft.com/office/drawing/2014/main" id="{FF86BB30-FCFB-4CF9-9F69-748CF106D0B5}"/>
              </a:ext>
            </a:extLst>
          </p:cNvPr>
          <p:cNvSpPr/>
          <p:nvPr/>
        </p:nvSpPr>
        <p:spPr>
          <a:xfrm>
            <a:off x="600115" y="6019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8" name="object 26">
            <a:extLst>
              <a:ext uri="{FF2B5EF4-FFF2-40B4-BE49-F238E27FC236}">
                <a16:creationId xmlns:a16="http://schemas.microsoft.com/office/drawing/2014/main" id="{D4EEB326-2536-4AA5-8C05-396747A7E598}"/>
              </a:ext>
            </a:extLst>
          </p:cNvPr>
          <p:cNvSpPr/>
          <p:nvPr/>
        </p:nvSpPr>
        <p:spPr>
          <a:xfrm>
            <a:off x="600115" y="723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9" name="object 8">
            <a:extLst>
              <a:ext uri="{FF2B5EF4-FFF2-40B4-BE49-F238E27FC236}">
                <a16:creationId xmlns:a16="http://schemas.microsoft.com/office/drawing/2014/main" id="{94FE0A59-6B21-4E23-833A-FB19B021C85E}"/>
              </a:ext>
            </a:extLst>
          </p:cNvPr>
          <p:cNvSpPr txBox="1">
            <a:spLocks/>
          </p:cNvSpPr>
          <p:nvPr/>
        </p:nvSpPr>
        <p:spPr>
          <a:xfrm>
            <a:off x="444500" y="838200"/>
            <a:ext cx="5041900" cy="38862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TT" sz="2350" kern="0" spc="-85">
                <a:solidFill>
                  <a:srgbClr val="2DBEEF"/>
                </a:solidFill>
                <a:latin typeface="HelveticaNeueLTPro-Roman"/>
                <a:cs typeface="HelveticaNeueLTPro-Roman"/>
              </a:rPr>
              <a:t>BERGER 404 FLAT ENAMEL </a:t>
            </a:r>
            <a:endParaRPr lang="en-TT"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421041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A76E57D-F301-4A9B-ABBB-201F5CB7AF5B}"/>
              </a:ext>
            </a:extLst>
          </p:cNvPr>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a:extLst>
              <a:ext uri="{FF2B5EF4-FFF2-40B4-BE49-F238E27FC236}">
                <a16:creationId xmlns:a16="http://schemas.microsoft.com/office/drawing/2014/main" id="{703EF8DA-4761-4A6B-8D08-2991DD448726}"/>
              </a:ext>
            </a:extLst>
          </p:cNvPr>
          <p:cNvGrpSpPr/>
          <p:nvPr/>
        </p:nvGrpSpPr>
        <p:grpSpPr>
          <a:xfrm>
            <a:off x="7318184" y="1508086"/>
            <a:ext cx="128270" cy="6530340"/>
            <a:chOff x="7318184" y="1508086"/>
            <a:chExt cx="128270" cy="6530340"/>
          </a:xfrm>
        </p:grpSpPr>
        <p:sp>
          <p:nvSpPr>
            <p:cNvPr id="4" name="object 4">
              <a:extLst>
                <a:ext uri="{FF2B5EF4-FFF2-40B4-BE49-F238E27FC236}">
                  <a16:creationId xmlns:a16="http://schemas.microsoft.com/office/drawing/2014/main" id="{D3FDBBE1-AE69-4402-B00C-DA03B30F856F}"/>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a:extLst>
                <a:ext uri="{FF2B5EF4-FFF2-40B4-BE49-F238E27FC236}">
                  <a16:creationId xmlns:a16="http://schemas.microsoft.com/office/drawing/2014/main" id="{74E932B3-9D27-49BC-9B9E-AF420F94ACDA}"/>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a:extLst>
                <a:ext uri="{FF2B5EF4-FFF2-40B4-BE49-F238E27FC236}">
                  <a16:creationId xmlns:a16="http://schemas.microsoft.com/office/drawing/2014/main" id="{3BB3ECA6-992C-40BF-A26E-AA7A00C5D878}"/>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a:extLst>
                <a:ext uri="{FF2B5EF4-FFF2-40B4-BE49-F238E27FC236}">
                  <a16:creationId xmlns:a16="http://schemas.microsoft.com/office/drawing/2014/main" id="{2476607F-6C62-4C43-A11A-3CF82CE3B53D}"/>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33" name="object 33">
            <a:extLst>
              <a:ext uri="{FF2B5EF4-FFF2-40B4-BE49-F238E27FC236}">
                <a16:creationId xmlns:a16="http://schemas.microsoft.com/office/drawing/2014/main" id="{B73ADFBB-D6ED-4910-8994-D882B2ABDF4C}"/>
              </a:ext>
            </a:extLst>
          </p:cNvPr>
          <p:cNvSpPr txBox="1">
            <a:spLocks noGrp="1"/>
          </p:cNvSpPr>
          <p:nvPr>
            <p:ph type="sldNum" sz="quarter" idx="7"/>
          </p:nvPr>
        </p:nvSpPr>
        <p:spPr>
          <a:xfrm>
            <a:off x="419100" y="9598104"/>
            <a:ext cx="21272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45" name="object 19">
            <a:extLst>
              <a:ext uri="{FF2B5EF4-FFF2-40B4-BE49-F238E27FC236}">
                <a16:creationId xmlns:a16="http://schemas.microsoft.com/office/drawing/2014/main" id="{72DD3F71-A122-4A34-A46D-5C9B1E088AB9}"/>
              </a:ext>
            </a:extLst>
          </p:cNvPr>
          <p:cNvSpPr txBox="1"/>
          <p:nvPr/>
        </p:nvSpPr>
        <p:spPr>
          <a:xfrm>
            <a:off x="2675635" y="1524000"/>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safety glasses with side-</a:t>
            </a:r>
          </a:p>
          <a:p>
            <a:pPr marL="12700" marR="5080" algn="just">
              <a:lnSpc>
                <a:spcPts val="1000"/>
              </a:lnSpc>
              <a:spcBef>
                <a:spcPts val="200"/>
              </a:spcBef>
            </a:pPr>
            <a:r>
              <a:rPr lang="en-US" sz="900" spc="-5" dirty="0">
                <a:solidFill>
                  <a:srgbClr val="1C216F"/>
                </a:solidFill>
                <a:latin typeface="HelveticaNeueLTPro-Md"/>
                <a:cs typeface="HelveticaNeueLTPro-Md"/>
              </a:rPr>
              <a:t>shields.</a:t>
            </a:r>
          </a:p>
        </p:txBody>
      </p:sp>
      <p:sp>
        <p:nvSpPr>
          <p:cNvPr id="46" name="object 20">
            <a:extLst>
              <a:ext uri="{FF2B5EF4-FFF2-40B4-BE49-F238E27FC236}">
                <a16:creationId xmlns:a16="http://schemas.microsoft.com/office/drawing/2014/main" id="{059B4954-287B-4CA6-8B93-F7DB0C51B10D}"/>
              </a:ext>
            </a:extLst>
          </p:cNvPr>
          <p:cNvSpPr txBox="1"/>
          <p:nvPr/>
        </p:nvSpPr>
        <p:spPr>
          <a:xfrm>
            <a:off x="615950" y="1604077"/>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47" name="object 21">
            <a:extLst>
              <a:ext uri="{FF2B5EF4-FFF2-40B4-BE49-F238E27FC236}">
                <a16:creationId xmlns:a16="http://schemas.microsoft.com/office/drawing/2014/main" id="{3853A2D4-23B7-4F2F-A40D-A9716F88B932}"/>
              </a:ext>
            </a:extLst>
          </p:cNvPr>
          <p:cNvSpPr txBox="1"/>
          <p:nvPr/>
        </p:nvSpPr>
        <p:spPr>
          <a:xfrm>
            <a:off x="2675635" y="2317622"/>
            <a:ext cx="4213860" cy="948978"/>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 When there is a risk of ignition from static electricity, wear anti-static protective clothing. For the greatest protection from static discharges, clothing should include anti-static overalls, boots and gloves. Refer to European Standard EN 1149 for further information on material and design requirements and test methods.</a:t>
            </a:r>
          </a:p>
        </p:txBody>
      </p:sp>
      <p:sp>
        <p:nvSpPr>
          <p:cNvPr id="48" name="object 22">
            <a:extLst>
              <a:ext uri="{FF2B5EF4-FFF2-40B4-BE49-F238E27FC236}">
                <a16:creationId xmlns:a16="http://schemas.microsoft.com/office/drawing/2014/main" id="{7823CCAE-9C7F-4440-8BDD-E1D1A06222CC}"/>
              </a:ext>
            </a:extLst>
          </p:cNvPr>
          <p:cNvSpPr txBox="1"/>
          <p:nvPr/>
        </p:nvSpPr>
        <p:spPr>
          <a:xfrm>
            <a:off x="615950" y="2317622"/>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49" name="object 23">
            <a:extLst>
              <a:ext uri="{FF2B5EF4-FFF2-40B4-BE49-F238E27FC236}">
                <a16:creationId xmlns:a16="http://schemas.microsoft.com/office/drawing/2014/main" id="{C9937A9D-A224-42EB-A82B-BA2142786E8D}"/>
              </a:ext>
            </a:extLst>
          </p:cNvPr>
          <p:cNvSpPr txBox="1"/>
          <p:nvPr/>
        </p:nvSpPr>
        <p:spPr>
          <a:xfrm>
            <a:off x="2675635" y="3412168"/>
            <a:ext cx="4213860" cy="589905"/>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Emissions from ventilation or work process equipment should be checked to ensure</a:t>
            </a:r>
          </a:p>
          <a:p>
            <a:pPr marL="12700" marR="5080" algn="just">
              <a:lnSpc>
                <a:spcPts val="1000"/>
              </a:lnSpc>
              <a:spcBef>
                <a:spcPts val="200"/>
              </a:spcBef>
            </a:pPr>
            <a:r>
              <a:rPr lang="en-US" sz="900" spc="-20" dirty="0">
                <a:solidFill>
                  <a:srgbClr val="1C216F"/>
                </a:solidFill>
                <a:latin typeface="HelveticaNeueLTPro-Md"/>
                <a:cs typeface="HelveticaNeueLTPro-Md"/>
              </a:rPr>
              <a:t>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50" name="object 24">
            <a:extLst>
              <a:ext uri="{FF2B5EF4-FFF2-40B4-BE49-F238E27FC236}">
                <a16:creationId xmlns:a16="http://schemas.microsoft.com/office/drawing/2014/main" id="{FD71283E-B3DF-4A81-8F34-DFC472247363}"/>
              </a:ext>
            </a:extLst>
          </p:cNvPr>
          <p:cNvSpPr txBox="1"/>
          <p:nvPr/>
        </p:nvSpPr>
        <p:spPr>
          <a:xfrm>
            <a:off x="615950" y="3412168"/>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55" name="object 29">
            <a:extLst>
              <a:ext uri="{FF2B5EF4-FFF2-40B4-BE49-F238E27FC236}">
                <a16:creationId xmlns:a16="http://schemas.microsoft.com/office/drawing/2014/main" id="{7BDD4A27-EC69-4BE8-929F-306DEEC55F36}"/>
              </a:ext>
            </a:extLst>
          </p:cNvPr>
          <p:cNvSpPr/>
          <p:nvPr/>
        </p:nvSpPr>
        <p:spPr>
          <a:xfrm>
            <a:off x="600115" y="1447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6" name="object 30">
            <a:extLst>
              <a:ext uri="{FF2B5EF4-FFF2-40B4-BE49-F238E27FC236}">
                <a16:creationId xmlns:a16="http://schemas.microsoft.com/office/drawing/2014/main" id="{A30E7675-3D42-4FDC-BC82-9903D4FF77DF}"/>
              </a:ext>
            </a:extLst>
          </p:cNvPr>
          <p:cNvSpPr/>
          <p:nvPr/>
        </p:nvSpPr>
        <p:spPr>
          <a:xfrm>
            <a:off x="600115" y="223754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7" name="object 31">
            <a:extLst>
              <a:ext uri="{FF2B5EF4-FFF2-40B4-BE49-F238E27FC236}">
                <a16:creationId xmlns:a16="http://schemas.microsoft.com/office/drawing/2014/main" id="{2301F1EF-33EB-4E0A-BF1D-6AEEAD2603A3}"/>
              </a:ext>
            </a:extLst>
          </p:cNvPr>
          <p:cNvSpPr/>
          <p:nvPr/>
        </p:nvSpPr>
        <p:spPr>
          <a:xfrm>
            <a:off x="600115" y="33320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8" name="object 8">
            <a:extLst>
              <a:ext uri="{FF2B5EF4-FFF2-40B4-BE49-F238E27FC236}">
                <a16:creationId xmlns:a16="http://schemas.microsoft.com/office/drawing/2014/main" id="{BC85AB56-A403-45AA-9808-3C306CEC26DC}"/>
              </a:ext>
            </a:extLst>
          </p:cNvPr>
          <p:cNvSpPr txBox="1"/>
          <p:nvPr/>
        </p:nvSpPr>
        <p:spPr>
          <a:xfrm>
            <a:off x="457200" y="4038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59" name="object 9">
            <a:extLst>
              <a:ext uri="{FF2B5EF4-FFF2-40B4-BE49-F238E27FC236}">
                <a16:creationId xmlns:a16="http://schemas.microsoft.com/office/drawing/2014/main" id="{761E7F19-CCBB-47E7-90B5-03F4131B91B8}"/>
              </a:ext>
            </a:extLst>
          </p:cNvPr>
          <p:cNvSpPr txBox="1"/>
          <p:nvPr/>
        </p:nvSpPr>
        <p:spPr>
          <a:xfrm>
            <a:off x="615950" y="4358967"/>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0" name="object 10">
            <a:extLst>
              <a:ext uri="{FF2B5EF4-FFF2-40B4-BE49-F238E27FC236}">
                <a16:creationId xmlns:a16="http://schemas.microsoft.com/office/drawing/2014/main" id="{58D37A5A-CF0B-4CDE-8634-9D9909184742}"/>
              </a:ext>
            </a:extLst>
          </p:cNvPr>
          <p:cNvSpPr txBox="1"/>
          <p:nvPr/>
        </p:nvSpPr>
        <p:spPr>
          <a:xfrm>
            <a:off x="615950" y="4765367"/>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61" name="object 11">
            <a:extLst>
              <a:ext uri="{FF2B5EF4-FFF2-40B4-BE49-F238E27FC236}">
                <a16:creationId xmlns:a16="http://schemas.microsoft.com/office/drawing/2014/main" id="{836B633F-D3F1-43B3-AFDC-051BE979CE10}"/>
              </a:ext>
            </a:extLst>
          </p:cNvPr>
          <p:cNvSpPr txBox="1"/>
          <p:nvPr/>
        </p:nvSpPr>
        <p:spPr>
          <a:xfrm>
            <a:off x="2667000" y="47653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2" name="object 12">
            <a:extLst>
              <a:ext uri="{FF2B5EF4-FFF2-40B4-BE49-F238E27FC236}">
                <a16:creationId xmlns:a16="http://schemas.microsoft.com/office/drawing/2014/main" id="{2A8C873B-D27E-4C2E-ABA8-B8AB04ADF643}"/>
              </a:ext>
            </a:extLst>
          </p:cNvPr>
          <p:cNvSpPr txBox="1"/>
          <p:nvPr/>
        </p:nvSpPr>
        <p:spPr>
          <a:xfrm>
            <a:off x="615950" y="5171767"/>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63" name="object 13">
            <a:extLst>
              <a:ext uri="{FF2B5EF4-FFF2-40B4-BE49-F238E27FC236}">
                <a16:creationId xmlns:a16="http://schemas.microsoft.com/office/drawing/2014/main" id="{B2E30F76-4C2A-4970-B6E2-7DD6520AF8E7}"/>
              </a:ext>
            </a:extLst>
          </p:cNvPr>
          <p:cNvSpPr txBox="1"/>
          <p:nvPr/>
        </p:nvSpPr>
        <p:spPr>
          <a:xfrm>
            <a:off x="2667000" y="51717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4" name="object 14">
            <a:extLst>
              <a:ext uri="{FF2B5EF4-FFF2-40B4-BE49-F238E27FC236}">
                <a16:creationId xmlns:a16="http://schemas.microsoft.com/office/drawing/2014/main" id="{5D512210-4850-4A8F-97E8-B01C370240C7}"/>
              </a:ext>
            </a:extLst>
          </p:cNvPr>
          <p:cNvSpPr txBox="1"/>
          <p:nvPr/>
        </p:nvSpPr>
        <p:spPr>
          <a:xfrm>
            <a:off x="615950" y="5578167"/>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65" name="object 15">
            <a:extLst>
              <a:ext uri="{FF2B5EF4-FFF2-40B4-BE49-F238E27FC236}">
                <a16:creationId xmlns:a16="http://schemas.microsoft.com/office/drawing/2014/main" id="{5E951F1F-2EB9-4965-9054-B8DC7BE48D48}"/>
              </a:ext>
            </a:extLst>
          </p:cNvPr>
          <p:cNvSpPr txBox="1"/>
          <p:nvPr/>
        </p:nvSpPr>
        <p:spPr>
          <a:xfrm>
            <a:off x="2667000" y="55781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6" name="object 16">
            <a:extLst>
              <a:ext uri="{FF2B5EF4-FFF2-40B4-BE49-F238E27FC236}">
                <a16:creationId xmlns:a16="http://schemas.microsoft.com/office/drawing/2014/main" id="{92793F3E-79AC-4D4A-9A58-3CE5D4DA72BE}"/>
              </a:ext>
            </a:extLst>
          </p:cNvPr>
          <p:cNvSpPr txBox="1"/>
          <p:nvPr/>
        </p:nvSpPr>
        <p:spPr>
          <a:xfrm>
            <a:off x="615950" y="5984567"/>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67" name="object 17">
            <a:extLst>
              <a:ext uri="{FF2B5EF4-FFF2-40B4-BE49-F238E27FC236}">
                <a16:creationId xmlns:a16="http://schemas.microsoft.com/office/drawing/2014/main" id="{ACE77383-4BB8-4E31-9D62-C8F80C725199}"/>
              </a:ext>
            </a:extLst>
          </p:cNvPr>
          <p:cNvSpPr txBox="1"/>
          <p:nvPr/>
        </p:nvSpPr>
        <p:spPr>
          <a:xfrm>
            <a:off x="2667000" y="59845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8" name="object 18">
            <a:extLst>
              <a:ext uri="{FF2B5EF4-FFF2-40B4-BE49-F238E27FC236}">
                <a16:creationId xmlns:a16="http://schemas.microsoft.com/office/drawing/2014/main" id="{19EF402D-FA08-4F96-834F-16E55E3420FC}"/>
              </a:ext>
            </a:extLst>
          </p:cNvPr>
          <p:cNvSpPr txBox="1"/>
          <p:nvPr/>
        </p:nvSpPr>
        <p:spPr>
          <a:xfrm>
            <a:off x="615950" y="6390967"/>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69" name="object 19">
            <a:extLst>
              <a:ext uri="{FF2B5EF4-FFF2-40B4-BE49-F238E27FC236}">
                <a16:creationId xmlns:a16="http://schemas.microsoft.com/office/drawing/2014/main" id="{9239DD68-EDF6-4C4D-8677-F3E9107996DC}"/>
              </a:ext>
            </a:extLst>
          </p:cNvPr>
          <p:cNvSpPr txBox="1"/>
          <p:nvPr/>
        </p:nvSpPr>
        <p:spPr>
          <a:xfrm>
            <a:off x="2667000" y="63909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70" name="object 20">
            <a:extLst>
              <a:ext uri="{FF2B5EF4-FFF2-40B4-BE49-F238E27FC236}">
                <a16:creationId xmlns:a16="http://schemas.microsoft.com/office/drawing/2014/main" id="{D7525C29-7B1B-4E22-89A1-25BA1D3E6F03}"/>
              </a:ext>
            </a:extLst>
          </p:cNvPr>
          <p:cNvSpPr txBox="1"/>
          <p:nvPr/>
        </p:nvSpPr>
        <p:spPr>
          <a:xfrm>
            <a:off x="615950" y="6797367"/>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71" name="object 21">
            <a:extLst>
              <a:ext uri="{FF2B5EF4-FFF2-40B4-BE49-F238E27FC236}">
                <a16:creationId xmlns:a16="http://schemas.microsoft.com/office/drawing/2014/main" id="{4600B1DA-D566-459C-9420-B78BE0ECB4DD}"/>
              </a:ext>
            </a:extLst>
          </p:cNvPr>
          <p:cNvSpPr txBox="1"/>
          <p:nvPr/>
        </p:nvSpPr>
        <p:spPr>
          <a:xfrm>
            <a:off x="2667000" y="6797367"/>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43°C (109.4°F) [Abel's close cup] </a:t>
            </a:r>
            <a:endParaRPr sz="900" dirty="0">
              <a:latin typeface="HelveticaNeueLTPro-Md"/>
              <a:cs typeface="HelveticaNeueLTPro-Md"/>
            </a:endParaRPr>
          </a:p>
        </p:txBody>
      </p:sp>
      <p:sp>
        <p:nvSpPr>
          <p:cNvPr id="72" name="object 22">
            <a:extLst>
              <a:ext uri="{FF2B5EF4-FFF2-40B4-BE49-F238E27FC236}">
                <a16:creationId xmlns:a16="http://schemas.microsoft.com/office/drawing/2014/main" id="{2F9830FC-3BF6-4302-9650-D4A38B11D299}"/>
              </a:ext>
            </a:extLst>
          </p:cNvPr>
          <p:cNvSpPr txBox="1"/>
          <p:nvPr/>
        </p:nvSpPr>
        <p:spPr>
          <a:xfrm>
            <a:off x="615950" y="7203767"/>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73" name="object 23">
            <a:extLst>
              <a:ext uri="{FF2B5EF4-FFF2-40B4-BE49-F238E27FC236}">
                <a16:creationId xmlns:a16="http://schemas.microsoft.com/office/drawing/2014/main" id="{508E8DB7-F014-4CA5-BAA4-5E683B912088}"/>
              </a:ext>
            </a:extLst>
          </p:cNvPr>
          <p:cNvSpPr txBox="1"/>
          <p:nvPr/>
        </p:nvSpPr>
        <p:spPr>
          <a:xfrm>
            <a:off x="2667000" y="72037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4" name="object 24">
            <a:extLst>
              <a:ext uri="{FF2B5EF4-FFF2-40B4-BE49-F238E27FC236}">
                <a16:creationId xmlns:a16="http://schemas.microsoft.com/office/drawing/2014/main" id="{FA7EAD6F-5EBB-4B96-9540-9B8F4138B3E4}"/>
              </a:ext>
            </a:extLst>
          </p:cNvPr>
          <p:cNvSpPr txBox="1"/>
          <p:nvPr/>
        </p:nvSpPr>
        <p:spPr>
          <a:xfrm>
            <a:off x="615950" y="7610167"/>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75" name="object 25">
            <a:extLst>
              <a:ext uri="{FF2B5EF4-FFF2-40B4-BE49-F238E27FC236}">
                <a16:creationId xmlns:a16="http://schemas.microsoft.com/office/drawing/2014/main" id="{E6456CD0-B819-4B3A-A7B2-15B2469DDA4E}"/>
              </a:ext>
            </a:extLst>
          </p:cNvPr>
          <p:cNvSpPr txBox="1"/>
          <p:nvPr/>
        </p:nvSpPr>
        <p:spPr>
          <a:xfrm>
            <a:off x="2667000" y="76101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6" name="object 26">
            <a:extLst>
              <a:ext uri="{FF2B5EF4-FFF2-40B4-BE49-F238E27FC236}">
                <a16:creationId xmlns:a16="http://schemas.microsoft.com/office/drawing/2014/main" id="{284D7D64-5D3A-4776-AE65-2468C52C1009}"/>
              </a:ext>
            </a:extLst>
          </p:cNvPr>
          <p:cNvSpPr txBox="1"/>
          <p:nvPr/>
        </p:nvSpPr>
        <p:spPr>
          <a:xfrm>
            <a:off x="615950" y="8016567"/>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77" name="object 27">
            <a:extLst>
              <a:ext uri="{FF2B5EF4-FFF2-40B4-BE49-F238E27FC236}">
                <a16:creationId xmlns:a16="http://schemas.microsoft.com/office/drawing/2014/main" id="{5ECDB01C-3338-4CC1-8B13-3487C68DFDE6}"/>
              </a:ext>
            </a:extLst>
          </p:cNvPr>
          <p:cNvSpPr txBox="1"/>
          <p:nvPr/>
        </p:nvSpPr>
        <p:spPr>
          <a:xfrm>
            <a:off x="2667000" y="80165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8" name="object 28">
            <a:extLst>
              <a:ext uri="{FF2B5EF4-FFF2-40B4-BE49-F238E27FC236}">
                <a16:creationId xmlns:a16="http://schemas.microsoft.com/office/drawing/2014/main" id="{DB679894-B4BB-4622-A73F-04804B32EF2F}"/>
              </a:ext>
            </a:extLst>
          </p:cNvPr>
          <p:cNvSpPr txBox="1"/>
          <p:nvPr/>
        </p:nvSpPr>
        <p:spPr>
          <a:xfrm>
            <a:off x="615950" y="8422967"/>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79" name="object 29">
            <a:extLst>
              <a:ext uri="{FF2B5EF4-FFF2-40B4-BE49-F238E27FC236}">
                <a16:creationId xmlns:a16="http://schemas.microsoft.com/office/drawing/2014/main" id="{7BD295C8-FE3A-4B85-9D47-DA315FC774C7}"/>
              </a:ext>
            </a:extLst>
          </p:cNvPr>
          <p:cNvSpPr txBox="1"/>
          <p:nvPr/>
        </p:nvSpPr>
        <p:spPr>
          <a:xfrm>
            <a:off x="2667000" y="84229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80" name="object 30">
            <a:extLst>
              <a:ext uri="{FF2B5EF4-FFF2-40B4-BE49-F238E27FC236}">
                <a16:creationId xmlns:a16="http://schemas.microsoft.com/office/drawing/2014/main" id="{3C1C62A9-3F9C-45F9-A478-EB97B8E3FA9D}"/>
              </a:ext>
            </a:extLst>
          </p:cNvPr>
          <p:cNvSpPr txBox="1"/>
          <p:nvPr/>
        </p:nvSpPr>
        <p:spPr>
          <a:xfrm>
            <a:off x="615950" y="8829367"/>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81" name="object 31">
            <a:extLst>
              <a:ext uri="{FF2B5EF4-FFF2-40B4-BE49-F238E27FC236}">
                <a16:creationId xmlns:a16="http://schemas.microsoft.com/office/drawing/2014/main" id="{5162B233-977A-4DE1-9426-36C36B43E6F2}"/>
              </a:ext>
            </a:extLst>
          </p:cNvPr>
          <p:cNvSpPr txBox="1"/>
          <p:nvPr/>
        </p:nvSpPr>
        <p:spPr>
          <a:xfrm>
            <a:off x="2667000" y="8829367"/>
            <a:ext cx="8382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1.59 g/cm3</a:t>
            </a:r>
            <a:endParaRPr sz="900" dirty="0">
              <a:latin typeface="HelveticaNeueLTPro-Md"/>
              <a:cs typeface="HelveticaNeueLTPro-Md"/>
            </a:endParaRPr>
          </a:p>
        </p:txBody>
      </p:sp>
      <p:sp>
        <p:nvSpPr>
          <p:cNvPr id="82" name="object 32">
            <a:extLst>
              <a:ext uri="{FF2B5EF4-FFF2-40B4-BE49-F238E27FC236}">
                <a16:creationId xmlns:a16="http://schemas.microsoft.com/office/drawing/2014/main" id="{7A3AAD51-9880-44ED-92AF-3FC8BC035C26}"/>
              </a:ext>
            </a:extLst>
          </p:cNvPr>
          <p:cNvSpPr txBox="1"/>
          <p:nvPr/>
        </p:nvSpPr>
        <p:spPr>
          <a:xfrm>
            <a:off x="615950" y="9235767"/>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83" name="object 33">
            <a:extLst>
              <a:ext uri="{FF2B5EF4-FFF2-40B4-BE49-F238E27FC236}">
                <a16:creationId xmlns:a16="http://schemas.microsoft.com/office/drawing/2014/main" id="{75C9BCCB-F1E7-492E-A5C0-EC2D0683C571}"/>
              </a:ext>
            </a:extLst>
          </p:cNvPr>
          <p:cNvSpPr txBox="1"/>
          <p:nvPr/>
        </p:nvSpPr>
        <p:spPr>
          <a:xfrm>
            <a:off x="2667000" y="9235767"/>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84" name="object 34">
            <a:extLst>
              <a:ext uri="{FF2B5EF4-FFF2-40B4-BE49-F238E27FC236}">
                <a16:creationId xmlns:a16="http://schemas.microsoft.com/office/drawing/2014/main" id="{0B38282D-E789-4C55-BD96-4381F025E5B9}"/>
              </a:ext>
            </a:extLst>
          </p:cNvPr>
          <p:cNvSpPr/>
          <p:nvPr/>
        </p:nvSpPr>
        <p:spPr>
          <a:xfrm>
            <a:off x="600115" y="465759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5" name="object 35">
            <a:extLst>
              <a:ext uri="{FF2B5EF4-FFF2-40B4-BE49-F238E27FC236}">
                <a16:creationId xmlns:a16="http://schemas.microsoft.com/office/drawing/2014/main" id="{1FA05C0F-32DC-4BD7-B46B-F5711A5F583D}"/>
              </a:ext>
            </a:extLst>
          </p:cNvPr>
          <p:cNvSpPr/>
          <p:nvPr/>
        </p:nvSpPr>
        <p:spPr>
          <a:xfrm>
            <a:off x="600115" y="708076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6" name="object 36">
            <a:extLst>
              <a:ext uri="{FF2B5EF4-FFF2-40B4-BE49-F238E27FC236}">
                <a16:creationId xmlns:a16="http://schemas.microsoft.com/office/drawing/2014/main" id="{1E5F4567-C370-4CF9-BB1C-0B1CF20E773B}"/>
              </a:ext>
            </a:extLst>
          </p:cNvPr>
          <p:cNvSpPr/>
          <p:nvPr/>
        </p:nvSpPr>
        <p:spPr>
          <a:xfrm>
            <a:off x="600115" y="546531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7" name="object 37">
            <a:extLst>
              <a:ext uri="{FF2B5EF4-FFF2-40B4-BE49-F238E27FC236}">
                <a16:creationId xmlns:a16="http://schemas.microsoft.com/office/drawing/2014/main" id="{EEA37B4B-8194-4FD1-8266-50649F6F4307}"/>
              </a:ext>
            </a:extLst>
          </p:cNvPr>
          <p:cNvSpPr/>
          <p:nvPr/>
        </p:nvSpPr>
        <p:spPr>
          <a:xfrm>
            <a:off x="600115" y="788848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8" name="object 38">
            <a:extLst>
              <a:ext uri="{FF2B5EF4-FFF2-40B4-BE49-F238E27FC236}">
                <a16:creationId xmlns:a16="http://schemas.microsoft.com/office/drawing/2014/main" id="{A5FDEE07-7E25-4559-82D5-0FF3EB53A446}"/>
              </a:ext>
            </a:extLst>
          </p:cNvPr>
          <p:cNvSpPr/>
          <p:nvPr/>
        </p:nvSpPr>
        <p:spPr>
          <a:xfrm>
            <a:off x="600115" y="627303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9" name="object 39">
            <a:extLst>
              <a:ext uri="{FF2B5EF4-FFF2-40B4-BE49-F238E27FC236}">
                <a16:creationId xmlns:a16="http://schemas.microsoft.com/office/drawing/2014/main" id="{86EDF19D-B37F-4AF4-B7A5-E2FBD22F1F69}"/>
              </a:ext>
            </a:extLst>
          </p:cNvPr>
          <p:cNvSpPr/>
          <p:nvPr/>
        </p:nvSpPr>
        <p:spPr>
          <a:xfrm>
            <a:off x="600115" y="829233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0" name="object 40">
            <a:extLst>
              <a:ext uri="{FF2B5EF4-FFF2-40B4-BE49-F238E27FC236}">
                <a16:creationId xmlns:a16="http://schemas.microsoft.com/office/drawing/2014/main" id="{A6A5B332-5EB9-4E8B-885F-E933D81E3A87}"/>
              </a:ext>
            </a:extLst>
          </p:cNvPr>
          <p:cNvSpPr/>
          <p:nvPr/>
        </p:nvSpPr>
        <p:spPr>
          <a:xfrm>
            <a:off x="594359" y="506146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1" name="object 41">
            <a:extLst>
              <a:ext uri="{FF2B5EF4-FFF2-40B4-BE49-F238E27FC236}">
                <a16:creationId xmlns:a16="http://schemas.microsoft.com/office/drawing/2014/main" id="{B5D52C5B-0C44-4F4F-874F-929B32296203}"/>
              </a:ext>
            </a:extLst>
          </p:cNvPr>
          <p:cNvSpPr/>
          <p:nvPr/>
        </p:nvSpPr>
        <p:spPr>
          <a:xfrm>
            <a:off x="600115" y="748461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2" name="object 42">
            <a:extLst>
              <a:ext uri="{FF2B5EF4-FFF2-40B4-BE49-F238E27FC236}">
                <a16:creationId xmlns:a16="http://schemas.microsoft.com/office/drawing/2014/main" id="{0836BDF8-A4EA-4E35-AF57-335F7C0E6DDB}"/>
              </a:ext>
            </a:extLst>
          </p:cNvPr>
          <p:cNvSpPr/>
          <p:nvPr/>
        </p:nvSpPr>
        <p:spPr>
          <a:xfrm>
            <a:off x="600115" y="586918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3" name="object 43">
            <a:extLst>
              <a:ext uri="{FF2B5EF4-FFF2-40B4-BE49-F238E27FC236}">
                <a16:creationId xmlns:a16="http://schemas.microsoft.com/office/drawing/2014/main" id="{6117858C-C8C5-4FCB-AAAA-763BB27BCCFF}"/>
              </a:ext>
            </a:extLst>
          </p:cNvPr>
          <p:cNvSpPr/>
          <p:nvPr/>
        </p:nvSpPr>
        <p:spPr>
          <a:xfrm>
            <a:off x="600115" y="667689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4" name="object 44">
            <a:extLst>
              <a:ext uri="{FF2B5EF4-FFF2-40B4-BE49-F238E27FC236}">
                <a16:creationId xmlns:a16="http://schemas.microsoft.com/office/drawing/2014/main" id="{C4C191B8-ABC6-475D-8378-0D0B06E9F148}"/>
              </a:ext>
            </a:extLst>
          </p:cNvPr>
          <p:cNvSpPr/>
          <p:nvPr/>
        </p:nvSpPr>
        <p:spPr>
          <a:xfrm>
            <a:off x="600115" y="869619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5" name="object 45">
            <a:extLst>
              <a:ext uri="{FF2B5EF4-FFF2-40B4-BE49-F238E27FC236}">
                <a16:creationId xmlns:a16="http://schemas.microsoft.com/office/drawing/2014/main" id="{F3C43804-44AA-4818-8C0E-D7624DA9F4FF}"/>
              </a:ext>
            </a:extLst>
          </p:cNvPr>
          <p:cNvSpPr/>
          <p:nvPr/>
        </p:nvSpPr>
        <p:spPr>
          <a:xfrm>
            <a:off x="600115" y="910005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6" name="object 8">
            <a:extLst>
              <a:ext uri="{FF2B5EF4-FFF2-40B4-BE49-F238E27FC236}">
                <a16:creationId xmlns:a16="http://schemas.microsoft.com/office/drawing/2014/main" id="{F4CDBE68-1DD7-47F5-8342-C068E7A23092}"/>
              </a:ext>
            </a:extLst>
          </p:cNvPr>
          <p:cNvSpPr txBox="1">
            <a:spLocks/>
          </p:cNvSpPr>
          <p:nvPr/>
        </p:nvSpPr>
        <p:spPr>
          <a:xfrm>
            <a:off x="444500" y="838200"/>
            <a:ext cx="5041900" cy="38862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TT" sz="2350" kern="0" spc="-85">
                <a:solidFill>
                  <a:srgbClr val="2DBEEF"/>
                </a:solidFill>
                <a:latin typeface="HelveticaNeueLTPro-Roman"/>
                <a:cs typeface="HelveticaNeueLTPro-Roman"/>
              </a:rPr>
              <a:t>BERGER 404 FLAT ENAMEL </a:t>
            </a:r>
            <a:endParaRPr lang="en-TT"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163986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46" name="object 46"/>
          <p:cNvSpPr/>
          <p:nvPr/>
        </p:nvSpPr>
        <p:spPr>
          <a:xfrm>
            <a:off x="600115" y="182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213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2438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1295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50" name="object 50"/>
          <p:cNvSpPr txBox="1"/>
          <p:nvPr/>
        </p:nvSpPr>
        <p:spPr>
          <a:xfrm>
            <a:off x="615950" y="1600200"/>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51" name="object 51"/>
          <p:cNvSpPr txBox="1"/>
          <p:nvPr/>
        </p:nvSpPr>
        <p:spPr>
          <a:xfrm>
            <a:off x="2675635" y="1828800"/>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dirty="0">
              <a:latin typeface="HelveticaNeueLTPro-Md"/>
              <a:cs typeface="HelveticaNeueLTPro-Md"/>
            </a:endParaRPr>
          </a:p>
        </p:txBody>
      </p:sp>
      <p:sp>
        <p:nvSpPr>
          <p:cNvPr id="52" name="object 52"/>
          <p:cNvSpPr txBox="1"/>
          <p:nvPr/>
        </p:nvSpPr>
        <p:spPr>
          <a:xfrm>
            <a:off x="615950" y="1828800"/>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dirty="0">
              <a:latin typeface="Helvetica Neue LT Pro 75"/>
              <a:cs typeface="Helvetica Neue LT Pro 75"/>
            </a:endParaRPr>
          </a:p>
        </p:txBody>
      </p:sp>
      <p:sp>
        <p:nvSpPr>
          <p:cNvPr id="53" name="object 53"/>
          <p:cNvSpPr txBox="1"/>
          <p:nvPr/>
        </p:nvSpPr>
        <p:spPr>
          <a:xfrm>
            <a:off x="2675635" y="2133600"/>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dirty="0">
              <a:latin typeface="HelveticaNeueLTPro-Md"/>
              <a:cs typeface="HelveticaNeueLTPro-Md"/>
            </a:endParaRPr>
          </a:p>
        </p:txBody>
      </p:sp>
      <p:sp>
        <p:nvSpPr>
          <p:cNvPr id="54" name="object 54"/>
          <p:cNvSpPr txBox="1"/>
          <p:nvPr/>
        </p:nvSpPr>
        <p:spPr>
          <a:xfrm>
            <a:off x="615950" y="2148840"/>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dirty="0">
              <a:latin typeface="Helvetica Neue LT Pro 75"/>
              <a:cs typeface="Helvetica Neue LT Pro 75"/>
            </a:endParaRPr>
          </a:p>
        </p:txBody>
      </p:sp>
      <p:sp>
        <p:nvSpPr>
          <p:cNvPr id="55" name="object 55"/>
          <p:cNvSpPr txBox="1"/>
          <p:nvPr/>
        </p:nvSpPr>
        <p:spPr>
          <a:xfrm>
            <a:off x="2675635" y="2438400"/>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dirty="0">
              <a:latin typeface="HelveticaNeueLTPro-Md"/>
              <a:cs typeface="HelveticaNeueLTPro-Md"/>
            </a:endParaRPr>
          </a:p>
        </p:txBody>
      </p:sp>
      <p:sp>
        <p:nvSpPr>
          <p:cNvPr id="56" name="object 56"/>
          <p:cNvSpPr txBox="1"/>
          <p:nvPr/>
        </p:nvSpPr>
        <p:spPr>
          <a:xfrm>
            <a:off x="615950" y="2514600"/>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dirty="0">
              <a:latin typeface="Helvetica Neue LT Pro 75"/>
              <a:cs typeface="Helvetica Neue LT Pro 75"/>
            </a:endParaRPr>
          </a:p>
        </p:txBody>
      </p:sp>
      <p:sp>
        <p:nvSpPr>
          <p:cNvPr id="59" name="object 8">
            <a:extLst>
              <a:ext uri="{FF2B5EF4-FFF2-40B4-BE49-F238E27FC236}">
                <a16:creationId xmlns:a16="http://schemas.microsoft.com/office/drawing/2014/main" id="{1B16B654-ECAB-4E3A-B6E8-7ABE42D0AB9F}"/>
              </a:ext>
            </a:extLst>
          </p:cNvPr>
          <p:cNvSpPr txBox="1"/>
          <p:nvPr/>
        </p:nvSpPr>
        <p:spPr>
          <a:xfrm>
            <a:off x="457200" y="2743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60" name="object 9">
            <a:extLst>
              <a:ext uri="{FF2B5EF4-FFF2-40B4-BE49-F238E27FC236}">
                <a16:creationId xmlns:a16="http://schemas.microsoft.com/office/drawing/2014/main" id="{F578BDB5-EDB4-481B-A784-3EE05A1C572F}"/>
              </a:ext>
            </a:extLst>
          </p:cNvPr>
          <p:cNvSpPr txBox="1"/>
          <p:nvPr/>
        </p:nvSpPr>
        <p:spPr>
          <a:xfrm>
            <a:off x="615950" y="2971800"/>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61" name="object 10">
            <a:extLst>
              <a:ext uri="{FF2B5EF4-FFF2-40B4-BE49-F238E27FC236}">
                <a16:creationId xmlns:a16="http://schemas.microsoft.com/office/drawing/2014/main" id="{689CE5BA-C9E0-48F2-AEB0-1F08DAB82514}"/>
              </a:ext>
            </a:extLst>
          </p:cNvPr>
          <p:cNvSpPr txBox="1"/>
          <p:nvPr/>
        </p:nvSpPr>
        <p:spPr>
          <a:xfrm>
            <a:off x="615950" y="3124200"/>
            <a:ext cx="732155" cy="666849"/>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lang="en-US"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dirty="0">
              <a:latin typeface="HelveticaNeueLTPro-Md"/>
              <a:cs typeface="HelveticaNeueLTPro-Md"/>
            </a:endParaRPr>
          </a:p>
        </p:txBody>
      </p:sp>
      <p:sp>
        <p:nvSpPr>
          <p:cNvPr id="62" name="object 11">
            <a:extLst>
              <a:ext uri="{FF2B5EF4-FFF2-40B4-BE49-F238E27FC236}">
                <a16:creationId xmlns:a16="http://schemas.microsoft.com/office/drawing/2014/main" id="{A869BD73-2765-4038-BC17-81F306AC0854}"/>
              </a:ext>
            </a:extLst>
          </p:cNvPr>
          <p:cNvSpPr txBox="1"/>
          <p:nvPr/>
        </p:nvSpPr>
        <p:spPr>
          <a:xfrm>
            <a:off x="2425660" y="3200400"/>
            <a:ext cx="4048216" cy="53860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Harmful by inhalation. May cause sensitization by inhalation. No known significant effects or critical hazards.</a:t>
            </a:r>
          </a:p>
          <a:p>
            <a:pPr marL="12700">
              <a:lnSpc>
                <a:spcPts val="1040"/>
              </a:lnSpc>
              <a:spcBef>
                <a:spcPts val="100"/>
              </a:spcBef>
            </a:pPr>
            <a:r>
              <a:rPr lang="en-US" sz="900" spc="10" dirty="0">
                <a:solidFill>
                  <a:srgbClr val="1C216F"/>
                </a:solidFill>
                <a:latin typeface="HelveticaNeueLTPro-Md"/>
                <a:cs typeface="HelveticaNeueLTPro-Md"/>
              </a:rPr>
              <a:t>May cause skin irritation. May cause sensitization by skin </a:t>
            </a:r>
            <a:r>
              <a:rPr lang="en-US" sz="900" spc="10" dirty="0" err="1">
                <a:solidFill>
                  <a:srgbClr val="1C216F"/>
                </a:solidFill>
                <a:latin typeface="HelveticaNeueLTPro-Md"/>
                <a:cs typeface="HelveticaNeueLTPro-Md"/>
              </a:rPr>
              <a:t>contact.contact</a:t>
            </a:r>
            <a:r>
              <a:rPr lang="en-US" sz="900" spc="10" dirty="0">
                <a:solidFill>
                  <a:srgbClr val="1C216F"/>
                </a:solidFill>
                <a:latin typeface="HelveticaNeueLTPro-Md"/>
                <a:cs typeface="HelveticaNeueLTPro-Md"/>
              </a:rPr>
              <a:t>.</a:t>
            </a:r>
            <a:r>
              <a:rPr sz="900" spc="-23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May cause eye irritation.</a:t>
            </a:r>
            <a:endParaRPr sz="900" dirty="0">
              <a:latin typeface="HelveticaNeueLTPro-Md"/>
              <a:cs typeface="HelveticaNeueLTPro-Md"/>
            </a:endParaRPr>
          </a:p>
        </p:txBody>
      </p:sp>
      <p:sp>
        <p:nvSpPr>
          <p:cNvPr id="63" name="object 15">
            <a:extLst>
              <a:ext uri="{FF2B5EF4-FFF2-40B4-BE49-F238E27FC236}">
                <a16:creationId xmlns:a16="http://schemas.microsoft.com/office/drawing/2014/main" id="{C329B482-5E57-432A-B92A-0B5F73A2385B}"/>
              </a:ext>
            </a:extLst>
          </p:cNvPr>
          <p:cNvSpPr txBox="1"/>
          <p:nvPr/>
        </p:nvSpPr>
        <p:spPr>
          <a:xfrm>
            <a:off x="615950" y="8077200"/>
            <a:ext cx="1739900" cy="1231106"/>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endParaRPr lang="en-US" sz="900" b="1" spc="1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FERTILITY </a:t>
            </a:r>
            <a:r>
              <a:rPr sz="900" b="1" spc="5" dirty="0">
                <a:solidFill>
                  <a:srgbClr val="025FAD"/>
                </a:solidFill>
                <a:latin typeface="Helvetica Neue LT Pro 75"/>
                <a:cs typeface="Helvetica Neue LT Pro 75"/>
              </a:rPr>
              <a:t>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lang="en-TT" sz="900" b="1" dirty="0">
                <a:solidFill>
                  <a:srgbClr val="1C6FB5"/>
                </a:solidFill>
                <a:latin typeface="Helvetica Neue LT Pro 75"/>
                <a:cs typeface="Helvetica Neue LT Pro 75"/>
              </a:rPr>
              <a:t>Denmark Carcinogen list</a:t>
            </a:r>
            <a:endParaRPr sz="900" b="1" dirty="0">
              <a:solidFill>
                <a:srgbClr val="1C6FB5"/>
              </a:solidFill>
              <a:latin typeface="Helvetica Neue LT Pro 75"/>
              <a:cs typeface="Helvetica Neue LT Pro 75"/>
            </a:endParaRPr>
          </a:p>
        </p:txBody>
      </p:sp>
      <p:sp>
        <p:nvSpPr>
          <p:cNvPr id="64" name="object 16">
            <a:extLst>
              <a:ext uri="{FF2B5EF4-FFF2-40B4-BE49-F238E27FC236}">
                <a16:creationId xmlns:a16="http://schemas.microsoft.com/office/drawing/2014/main" id="{05C5481B-4D06-44EF-AAA8-97FBE7EAE780}"/>
              </a:ext>
            </a:extLst>
          </p:cNvPr>
          <p:cNvSpPr txBox="1"/>
          <p:nvPr/>
        </p:nvSpPr>
        <p:spPr>
          <a:xfrm>
            <a:off x="2425730" y="8001000"/>
            <a:ext cx="5651470" cy="1461939"/>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002060"/>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002060"/>
                </a:solidFill>
                <a:latin typeface="HelveticaNeueLTPro-Md"/>
                <a:cs typeface="HelveticaNeueLTPro-Md"/>
              </a:rPr>
              <a:t>May cause cancer. Risk of cancer depends on duration and level of exposure. </a:t>
            </a:r>
          </a:p>
          <a:p>
            <a:pPr marL="12700" marR="1769745" algn="just">
              <a:lnSpc>
                <a:spcPts val="1000"/>
              </a:lnSpc>
              <a:spcBef>
                <a:spcPts val="200"/>
              </a:spcBef>
            </a:pPr>
            <a:r>
              <a:rPr lang="en-US" sz="900" spc="5" dirty="0">
                <a:solidFill>
                  <a:srgbClr val="002060"/>
                </a:solidFill>
                <a:latin typeface="HelveticaNeueLTPro-Md"/>
                <a:cs typeface="HelveticaNeueLTPro-Md"/>
              </a:rPr>
              <a:t>May cause heritable genetic effects.</a:t>
            </a:r>
          </a:p>
          <a:p>
            <a:pPr marL="12700" marR="1769745" algn="just">
              <a:lnSpc>
                <a:spcPts val="1000"/>
              </a:lnSpc>
              <a:spcBef>
                <a:spcPts val="200"/>
              </a:spcBef>
            </a:pPr>
            <a:r>
              <a:rPr lang="en-TT" sz="900" spc="5" dirty="0">
                <a:solidFill>
                  <a:srgbClr val="002060"/>
                </a:solidFill>
                <a:latin typeface="HelveticaNeueLTPro-Md"/>
                <a:cs typeface="HelveticaNeueLTPro-Md"/>
              </a:rPr>
              <a:t>May cause birth defects</a:t>
            </a:r>
          </a:p>
          <a:p>
            <a:pPr marL="12700" marR="1769745" algn="just">
              <a:lnSpc>
                <a:spcPts val="1000"/>
              </a:lnSpc>
              <a:spcBef>
                <a:spcPts val="200"/>
              </a:spcBef>
            </a:pPr>
            <a:r>
              <a:rPr lang="en-US" sz="900" spc="5" dirty="0">
                <a:solidFill>
                  <a:srgbClr val="002060"/>
                </a:solidFill>
                <a:latin typeface="HelveticaNeueLTPro-Md"/>
                <a:cs typeface="HelveticaNeueLTPro-Md"/>
              </a:rPr>
              <a:t>No known significant effects or critical hazards.</a:t>
            </a:r>
          </a:p>
          <a:p>
            <a:pPr marL="12700" marR="1769745" algn="just">
              <a:lnSpc>
                <a:spcPts val="1000"/>
              </a:lnSpc>
              <a:spcBef>
                <a:spcPts val="200"/>
              </a:spcBef>
            </a:pPr>
            <a:r>
              <a:rPr lang="en-TT" sz="900" spc="5" dirty="0">
                <a:solidFill>
                  <a:srgbClr val="002060"/>
                </a:solidFill>
                <a:latin typeface="HelveticaNeueLTPro-Md"/>
                <a:cs typeface="HelveticaNeueLTPro-Md"/>
              </a:rPr>
              <a:t>May impair fertility.</a:t>
            </a:r>
          </a:p>
          <a:p>
            <a:pPr marL="12700" marR="1769745" algn="just">
              <a:lnSpc>
                <a:spcPts val="1000"/>
              </a:lnSpc>
              <a:spcBef>
                <a:spcPts val="200"/>
              </a:spcBef>
            </a:pPr>
            <a:r>
              <a:rPr lang="en-US" sz="900" dirty="0">
                <a:solidFill>
                  <a:srgbClr val="002060"/>
                </a:solidFill>
                <a:latin typeface="HelveticaNeueLTPro-Md"/>
                <a:cs typeface="HelveticaNeueLTPro-Md"/>
              </a:rPr>
              <a:t>Contains a substance or substances listed under National Working Environment Authorities Executive Order 908/2005.</a:t>
            </a:r>
            <a:endParaRPr sz="900" dirty="0">
              <a:solidFill>
                <a:srgbClr val="002060"/>
              </a:solidFill>
              <a:latin typeface="HelveticaNeueLTPro-Md"/>
              <a:cs typeface="HelveticaNeueLTPro-Md"/>
            </a:endParaRPr>
          </a:p>
        </p:txBody>
      </p:sp>
      <p:sp>
        <p:nvSpPr>
          <p:cNvPr id="65" name="object 18">
            <a:extLst>
              <a:ext uri="{FF2B5EF4-FFF2-40B4-BE49-F238E27FC236}">
                <a16:creationId xmlns:a16="http://schemas.microsoft.com/office/drawing/2014/main" id="{A810D1E7-1E32-4417-B6AA-9DD9294F591E}"/>
              </a:ext>
            </a:extLst>
          </p:cNvPr>
          <p:cNvSpPr/>
          <p:nvPr/>
        </p:nvSpPr>
        <p:spPr>
          <a:xfrm>
            <a:off x="457200" y="3810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7" name="object 20">
            <a:extLst>
              <a:ext uri="{FF2B5EF4-FFF2-40B4-BE49-F238E27FC236}">
                <a16:creationId xmlns:a16="http://schemas.microsoft.com/office/drawing/2014/main" id="{BCFA54DF-D54E-48FD-8D72-878C8AFBCAEA}"/>
              </a:ext>
            </a:extLst>
          </p:cNvPr>
          <p:cNvSpPr txBox="1"/>
          <p:nvPr/>
        </p:nvSpPr>
        <p:spPr>
          <a:xfrm>
            <a:off x="615950" y="3886200"/>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dirty="0">
              <a:latin typeface="Helvetica Neue LT Pro 75"/>
              <a:cs typeface="Helvetica Neue LT Pro 75"/>
            </a:endParaRPr>
          </a:p>
        </p:txBody>
      </p:sp>
      <p:sp>
        <p:nvSpPr>
          <p:cNvPr id="68" name="object 21">
            <a:extLst>
              <a:ext uri="{FF2B5EF4-FFF2-40B4-BE49-F238E27FC236}">
                <a16:creationId xmlns:a16="http://schemas.microsoft.com/office/drawing/2014/main" id="{E4C425FE-D899-4AC9-81F6-4C473B452095}"/>
              </a:ext>
            </a:extLst>
          </p:cNvPr>
          <p:cNvSpPr txBox="1"/>
          <p:nvPr/>
        </p:nvSpPr>
        <p:spPr>
          <a:xfrm>
            <a:off x="2425700" y="3886200"/>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69" name="object 22">
            <a:extLst>
              <a:ext uri="{FF2B5EF4-FFF2-40B4-BE49-F238E27FC236}">
                <a16:creationId xmlns:a16="http://schemas.microsoft.com/office/drawing/2014/main" id="{885F2B00-0F63-4322-AB87-A9128C64D2C4}"/>
              </a:ext>
            </a:extLst>
          </p:cNvPr>
          <p:cNvSpPr txBox="1"/>
          <p:nvPr/>
        </p:nvSpPr>
        <p:spPr>
          <a:xfrm>
            <a:off x="3810004" y="3886200"/>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dirty="0">
              <a:latin typeface="Helvetica Neue LT Pro 75"/>
              <a:cs typeface="Helvetica Neue LT Pro 75"/>
            </a:endParaRPr>
          </a:p>
        </p:txBody>
      </p:sp>
      <p:sp>
        <p:nvSpPr>
          <p:cNvPr id="70" name="object 23">
            <a:extLst>
              <a:ext uri="{FF2B5EF4-FFF2-40B4-BE49-F238E27FC236}">
                <a16:creationId xmlns:a16="http://schemas.microsoft.com/office/drawing/2014/main" id="{6A958477-483B-4588-BB83-6C980D2FB05C}"/>
              </a:ext>
            </a:extLst>
          </p:cNvPr>
          <p:cNvSpPr txBox="1"/>
          <p:nvPr/>
        </p:nvSpPr>
        <p:spPr>
          <a:xfrm>
            <a:off x="4889558" y="3886200"/>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dirty="0">
              <a:latin typeface="Helvetica Neue LT Pro 75"/>
              <a:cs typeface="Helvetica Neue LT Pro 75"/>
            </a:endParaRPr>
          </a:p>
        </p:txBody>
      </p:sp>
      <p:sp>
        <p:nvSpPr>
          <p:cNvPr id="71" name="object 24">
            <a:extLst>
              <a:ext uri="{FF2B5EF4-FFF2-40B4-BE49-F238E27FC236}">
                <a16:creationId xmlns:a16="http://schemas.microsoft.com/office/drawing/2014/main" id="{2A3A35C8-F569-46F2-B5DD-E7FDC80A2A11}"/>
              </a:ext>
            </a:extLst>
          </p:cNvPr>
          <p:cNvSpPr txBox="1"/>
          <p:nvPr/>
        </p:nvSpPr>
        <p:spPr>
          <a:xfrm>
            <a:off x="6098302" y="3876040"/>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dirty="0">
              <a:latin typeface="Helvetica Neue LT Pro 75"/>
              <a:cs typeface="Helvetica Neue LT Pro 75"/>
            </a:endParaRPr>
          </a:p>
        </p:txBody>
      </p:sp>
      <p:sp>
        <p:nvSpPr>
          <p:cNvPr id="72" name="object 25">
            <a:extLst>
              <a:ext uri="{FF2B5EF4-FFF2-40B4-BE49-F238E27FC236}">
                <a16:creationId xmlns:a16="http://schemas.microsoft.com/office/drawing/2014/main" id="{807CC132-5E03-4FC7-8D7B-B525230B8920}"/>
              </a:ext>
            </a:extLst>
          </p:cNvPr>
          <p:cNvSpPr txBox="1"/>
          <p:nvPr/>
        </p:nvSpPr>
        <p:spPr>
          <a:xfrm>
            <a:off x="615949" y="4114800"/>
            <a:ext cx="9455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73" name="object 26">
            <a:extLst>
              <a:ext uri="{FF2B5EF4-FFF2-40B4-BE49-F238E27FC236}">
                <a16:creationId xmlns:a16="http://schemas.microsoft.com/office/drawing/2014/main" id="{E6C91F95-8D61-45E3-A14A-4233D9AD5074}"/>
              </a:ext>
            </a:extLst>
          </p:cNvPr>
          <p:cNvSpPr txBox="1"/>
          <p:nvPr/>
        </p:nvSpPr>
        <p:spPr>
          <a:xfrm>
            <a:off x="2425661" y="4114800"/>
            <a:ext cx="1377939" cy="151323"/>
          </a:xfrm>
          <a:prstGeom prst="rect">
            <a:avLst/>
          </a:prstGeom>
        </p:spPr>
        <p:txBody>
          <a:bodyPr vert="horz" wrap="square" lIns="0" tIns="12700" rIns="0" bIns="0" rtlCol="0">
            <a:spAutoFit/>
          </a:bodyPr>
          <a:lstStyle/>
          <a:p>
            <a:pPr marL="12700" marR="132080">
              <a:lnSpc>
                <a:spcPct val="100000"/>
              </a:lnSpc>
              <a:spcBef>
                <a:spcPts val="100"/>
              </a:spcBef>
            </a:pPr>
            <a:r>
              <a:rPr lang="en-US" sz="900" dirty="0">
                <a:solidFill>
                  <a:srgbClr val="1C216F"/>
                </a:solidFill>
                <a:latin typeface="HelveticaNeueLTPro-Md"/>
                <a:cs typeface="HelveticaNeueLTPro-Md"/>
              </a:rPr>
              <a:t>Skin</a:t>
            </a:r>
            <a:r>
              <a:rPr sz="900" dirty="0">
                <a:solidFill>
                  <a:srgbClr val="1C216F"/>
                </a:solidFill>
                <a:latin typeface="HelveticaNeueLTPro-Md"/>
                <a:cs typeface="HelveticaNeueLTPro-Md"/>
              </a:rPr>
              <a:t> </a:t>
            </a:r>
            <a:r>
              <a:rPr lang="en-TT"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Mild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74" name="object 27">
            <a:extLst>
              <a:ext uri="{FF2B5EF4-FFF2-40B4-BE49-F238E27FC236}">
                <a16:creationId xmlns:a16="http://schemas.microsoft.com/office/drawing/2014/main" id="{C72397C0-2B5C-48F0-B65C-8BDBFC13ED3F}"/>
              </a:ext>
            </a:extLst>
          </p:cNvPr>
          <p:cNvSpPr txBox="1"/>
          <p:nvPr/>
        </p:nvSpPr>
        <p:spPr>
          <a:xfrm>
            <a:off x="3809949" y="4114800"/>
            <a:ext cx="629285" cy="151323"/>
          </a:xfrm>
          <a:prstGeom prst="rect">
            <a:avLst/>
          </a:prstGeom>
        </p:spPr>
        <p:txBody>
          <a:bodyPr vert="horz" wrap="square" lIns="0" tIns="12700" rIns="0" bIns="0" rtlCol="0">
            <a:spAutoFit/>
          </a:bodyPr>
          <a:lstStyle/>
          <a:p>
            <a:pPr marL="12700">
              <a:lnSpc>
                <a:spcPct val="100000"/>
              </a:lnSpc>
              <a:tabLst>
                <a:tab pos="570865" algn="l"/>
              </a:tabLst>
            </a:pPr>
            <a:r>
              <a:rPr lang="en-US" sz="900" spc="10" dirty="0">
                <a:solidFill>
                  <a:srgbClr val="1C216F"/>
                </a:solidFill>
                <a:latin typeface="HelveticaNeueLTPro-Md"/>
                <a:cs typeface="HelveticaNeueLTPro-Md"/>
              </a:rPr>
              <a:t>Human	</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75" name="object 28">
            <a:extLst>
              <a:ext uri="{FF2B5EF4-FFF2-40B4-BE49-F238E27FC236}">
                <a16:creationId xmlns:a16="http://schemas.microsoft.com/office/drawing/2014/main" id="{C71EFA6C-DBCD-46D5-A95F-0D6A44157432}"/>
              </a:ext>
            </a:extLst>
          </p:cNvPr>
          <p:cNvSpPr txBox="1"/>
          <p:nvPr/>
        </p:nvSpPr>
        <p:spPr>
          <a:xfrm>
            <a:off x="4889512" y="4114800"/>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300 micrograms              Intermittent</a:t>
            </a:r>
            <a:endParaRPr sz="900" dirty="0">
              <a:latin typeface="HelveticaNeueLTPro-Md"/>
              <a:cs typeface="HelveticaNeueLTPro-Md"/>
            </a:endParaRPr>
          </a:p>
        </p:txBody>
      </p:sp>
      <p:sp>
        <p:nvSpPr>
          <p:cNvPr id="76" name="object 29">
            <a:extLst>
              <a:ext uri="{FF2B5EF4-FFF2-40B4-BE49-F238E27FC236}">
                <a16:creationId xmlns:a16="http://schemas.microsoft.com/office/drawing/2014/main" id="{B9F8B2C4-A71D-4A8D-AF33-30D2D136F4B9}"/>
              </a:ext>
            </a:extLst>
          </p:cNvPr>
          <p:cNvSpPr txBox="1"/>
          <p:nvPr/>
        </p:nvSpPr>
        <p:spPr>
          <a:xfrm>
            <a:off x="6480225" y="4115877"/>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80" name="object 25">
            <a:extLst>
              <a:ext uri="{FF2B5EF4-FFF2-40B4-BE49-F238E27FC236}">
                <a16:creationId xmlns:a16="http://schemas.microsoft.com/office/drawing/2014/main" id="{F1940470-1268-49BB-B2AE-19194BE34B7D}"/>
              </a:ext>
            </a:extLst>
          </p:cNvPr>
          <p:cNvSpPr txBox="1"/>
          <p:nvPr/>
        </p:nvSpPr>
        <p:spPr>
          <a:xfrm>
            <a:off x="609600" y="4419600"/>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zinc oxide</a:t>
            </a:r>
            <a:endParaRPr sz="900" dirty="0">
              <a:latin typeface="HelveticaNeueLTPro-Md"/>
              <a:cs typeface="HelveticaNeueLTPro-Md"/>
            </a:endParaRPr>
          </a:p>
        </p:txBody>
      </p:sp>
      <p:sp>
        <p:nvSpPr>
          <p:cNvPr id="81" name="object 26">
            <a:extLst>
              <a:ext uri="{FF2B5EF4-FFF2-40B4-BE49-F238E27FC236}">
                <a16:creationId xmlns:a16="http://schemas.microsoft.com/office/drawing/2014/main" id="{1C69313D-5204-4C63-B5BF-9A751EC34273}"/>
              </a:ext>
            </a:extLst>
          </p:cNvPr>
          <p:cNvSpPr txBox="1"/>
          <p:nvPr/>
        </p:nvSpPr>
        <p:spPr>
          <a:xfrm>
            <a:off x="2419312" y="4419600"/>
            <a:ext cx="1269365" cy="302647"/>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Skin – Mild irritant</a:t>
            </a:r>
            <a:endParaRPr sz="900" dirty="0">
              <a:latin typeface="HelveticaNeueLTPro-Md"/>
              <a:cs typeface="HelveticaNeueLTPro-Md"/>
            </a:endParaRPr>
          </a:p>
        </p:txBody>
      </p:sp>
      <p:sp>
        <p:nvSpPr>
          <p:cNvPr id="82" name="object 27">
            <a:extLst>
              <a:ext uri="{FF2B5EF4-FFF2-40B4-BE49-F238E27FC236}">
                <a16:creationId xmlns:a16="http://schemas.microsoft.com/office/drawing/2014/main" id="{13F5A5DC-F156-4BC2-A155-EA89D7E2A3FD}"/>
              </a:ext>
            </a:extLst>
          </p:cNvPr>
          <p:cNvSpPr txBox="1"/>
          <p:nvPr/>
        </p:nvSpPr>
        <p:spPr>
          <a:xfrm>
            <a:off x="3803600" y="4419600"/>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83" name="object 28">
            <a:extLst>
              <a:ext uri="{FF2B5EF4-FFF2-40B4-BE49-F238E27FC236}">
                <a16:creationId xmlns:a16="http://schemas.microsoft.com/office/drawing/2014/main" id="{9D4BBA59-BCA4-4E1D-8137-428450C4A78A}"/>
              </a:ext>
            </a:extLst>
          </p:cNvPr>
          <p:cNvSpPr txBox="1"/>
          <p:nvPr/>
        </p:nvSpPr>
        <p:spPr>
          <a:xfrm>
            <a:off x="4883163" y="4419600"/>
            <a:ext cx="1301115" cy="289823"/>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lang="en-US" sz="900" spc="5" dirty="0">
                <a:solidFill>
                  <a:srgbClr val="1C216F"/>
                </a:solidFill>
                <a:latin typeface="HelveticaNeueLTPro-Md"/>
                <a:cs typeface="HelveticaNeueLTPro-Md"/>
              </a:rPr>
              <a:t>s</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500 milligrams</a:t>
            </a:r>
          </a:p>
          <a:p>
            <a:pPr marL="12700">
              <a:lnSpc>
                <a:spcPct val="100000"/>
              </a:lnSpc>
            </a:pPr>
            <a:r>
              <a:rPr lang="en-US" sz="900" spc="-15" dirty="0">
                <a:solidFill>
                  <a:srgbClr val="1C216F"/>
                </a:solidFill>
                <a:latin typeface="HelveticaNeueLTPro-Md"/>
                <a:cs typeface="HelveticaNeueLTPro-Md"/>
              </a:rPr>
              <a:t>24 hours 500 milligrams</a:t>
            </a:r>
            <a:endParaRPr sz="900" dirty="0">
              <a:latin typeface="HelveticaNeueLTPro-Md"/>
              <a:cs typeface="HelveticaNeueLTPro-Md"/>
            </a:endParaRPr>
          </a:p>
        </p:txBody>
      </p:sp>
      <p:sp>
        <p:nvSpPr>
          <p:cNvPr id="84" name="object 29">
            <a:extLst>
              <a:ext uri="{FF2B5EF4-FFF2-40B4-BE49-F238E27FC236}">
                <a16:creationId xmlns:a16="http://schemas.microsoft.com/office/drawing/2014/main" id="{28351607-C0AA-4BF3-AB58-69134DD387AD}"/>
              </a:ext>
            </a:extLst>
          </p:cNvPr>
          <p:cNvSpPr txBox="1"/>
          <p:nvPr/>
        </p:nvSpPr>
        <p:spPr>
          <a:xfrm>
            <a:off x="6473876" y="4800600"/>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87" name="object 25">
            <a:extLst>
              <a:ext uri="{FF2B5EF4-FFF2-40B4-BE49-F238E27FC236}">
                <a16:creationId xmlns:a16="http://schemas.microsoft.com/office/drawing/2014/main" id="{64BE60BB-AC57-4D13-8110-8DDB49F71C56}"/>
              </a:ext>
            </a:extLst>
          </p:cNvPr>
          <p:cNvSpPr txBox="1"/>
          <p:nvPr/>
        </p:nvSpPr>
        <p:spPr>
          <a:xfrm>
            <a:off x="615949" y="4800600"/>
            <a:ext cx="9455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phthalic anhydride</a:t>
            </a:r>
            <a:endParaRPr sz="900" dirty="0">
              <a:latin typeface="HelveticaNeueLTPro-Md"/>
              <a:cs typeface="HelveticaNeueLTPro-Md"/>
            </a:endParaRPr>
          </a:p>
        </p:txBody>
      </p:sp>
      <p:sp>
        <p:nvSpPr>
          <p:cNvPr id="88" name="object 26">
            <a:extLst>
              <a:ext uri="{FF2B5EF4-FFF2-40B4-BE49-F238E27FC236}">
                <a16:creationId xmlns:a16="http://schemas.microsoft.com/office/drawing/2014/main" id="{3E46E0C9-943A-40F6-824F-D64458117DAA}"/>
              </a:ext>
            </a:extLst>
          </p:cNvPr>
          <p:cNvSpPr txBox="1"/>
          <p:nvPr/>
        </p:nvSpPr>
        <p:spPr>
          <a:xfrm>
            <a:off x="2425661" y="4801677"/>
            <a:ext cx="1377939" cy="151323"/>
          </a:xfrm>
          <a:prstGeom prst="rect">
            <a:avLst/>
          </a:prstGeom>
        </p:spPr>
        <p:txBody>
          <a:bodyPr vert="horz" wrap="square" lIns="0" tIns="12700" rIns="0" bIns="0" rtlCol="0">
            <a:spAutoFit/>
          </a:bodyPr>
          <a:lstStyle/>
          <a:p>
            <a:pPr marL="12700" marR="132080">
              <a:lnSpc>
                <a:spcPct val="100000"/>
              </a:lnSpc>
              <a:spcBef>
                <a:spcPts val="100"/>
              </a:spcBef>
            </a:pPr>
            <a:r>
              <a:rPr lang="en-TT" sz="900" dirty="0">
                <a:solidFill>
                  <a:srgbClr val="1C216F"/>
                </a:solidFill>
                <a:latin typeface="HelveticaNeueLTPro-Md"/>
                <a:cs typeface="HelveticaNeueLTPro-Md"/>
              </a:rPr>
              <a:t>Eyes - Moderate irritant</a:t>
            </a:r>
            <a:endParaRPr sz="900" dirty="0">
              <a:solidFill>
                <a:srgbClr val="1C216F"/>
              </a:solidFill>
              <a:latin typeface="HelveticaNeueLTPro-Md"/>
              <a:cs typeface="HelveticaNeueLTPro-Md"/>
            </a:endParaRPr>
          </a:p>
        </p:txBody>
      </p:sp>
      <p:sp>
        <p:nvSpPr>
          <p:cNvPr id="89" name="object 27">
            <a:extLst>
              <a:ext uri="{FF2B5EF4-FFF2-40B4-BE49-F238E27FC236}">
                <a16:creationId xmlns:a16="http://schemas.microsoft.com/office/drawing/2014/main" id="{BB853634-04A6-4BCD-9C94-A98470AE8708}"/>
              </a:ext>
            </a:extLst>
          </p:cNvPr>
          <p:cNvSpPr txBox="1"/>
          <p:nvPr/>
        </p:nvSpPr>
        <p:spPr>
          <a:xfrm>
            <a:off x="3809949" y="4815577"/>
            <a:ext cx="629285" cy="151323"/>
          </a:xfrm>
          <a:prstGeom prst="rect">
            <a:avLst/>
          </a:prstGeom>
        </p:spPr>
        <p:txBody>
          <a:bodyPr vert="horz" wrap="square" lIns="0" tIns="12700" rIns="0" bIns="0" rtlCol="0">
            <a:spAutoFit/>
          </a:bodyPr>
          <a:lstStyle/>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a:t>
            </a:r>
            <a:r>
              <a:rPr lang="en-TT" sz="900" dirty="0">
                <a:solidFill>
                  <a:srgbClr val="1C216F"/>
                </a:solidFill>
                <a:latin typeface="HelveticaNeueLTPro-Md"/>
                <a:cs typeface="HelveticaNeueLTPro-Md"/>
              </a:rPr>
              <a:t>	-</a:t>
            </a:r>
            <a:endParaRPr lang="en-TT" sz="900" dirty="0">
              <a:latin typeface="HelveticaNeueLTPro-Md"/>
              <a:cs typeface="HelveticaNeueLTPro-Md"/>
            </a:endParaRPr>
          </a:p>
        </p:txBody>
      </p:sp>
      <p:sp>
        <p:nvSpPr>
          <p:cNvPr id="90" name="object 28">
            <a:extLst>
              <a:ext uri="{FF2B5EF4-FFF2-40B4-BE49-F238E27FC236}">
                <a16:creationId xmlns:a16="http://schemas.microsoft.com/office/drawing/2014/main" id="{FAC759E4-3653-4CE6-BF5E-BA7093790756}"/>
              </a:ext>
            </a:extLst>
          </p:cNvPr>
          <p:cNvSpPr txBox="1"/>
          <p:nvPr/>
        </p:nvSpPr>
        <p:spPr>
          <a:xfrm>
            <a:off x="4889512" y="4800600"/>
            <a:ext cx="1301115" cy="151323"/>
          </a:xfrm>
          <a:prstGeom prst="rect">
            <a:avLst/>
          </a:prstGeom>
        </p:spPr>
        <p:txBody>
          <a:bodyPr vert="horz" wrap="square" lIns="0" tIns="12700" rIns="0" bIns="0" rtlCol="0">
            <a:spAutoFit/>
          </a:bodyPr>
          <a:lstStyle/>
          <a:p>
            <a:pPr marL="12700">
              <a:lnSpc>
                <a:spcPct val="100000"/>
              </a:lnSpc>
            </a:pPr>
            <a:r>
              <a:rPr lang="en-TT" sz="900" spc="-5" dirty="0">
                <a:solidFill>
                  <a:srgbClr val="1C216F"/>
                </a:solidFill>
                <a:latin typeface="HelveticaNeueLTPro-Md"/>
                <a:cs typeface="HelveticaNeueLTPro-Md"/>
              </a:rPr>
              <a:t>24 hour 50 milligrams</a:t>
            </a:r>
          </a:p>
        </p:txBody>
      </p:sp>
      <p:sp>
        <p:nvSpPr>
          <p:cNvPr id="91" name="object 29">
            <a:extLst>
              <a:ext uri="{FF2B5EF4-FFF2-40B4-BE49-F238E27FC236}">
                <a16:creationId xmlns:a16="http://schemas.microsoft.com/office/drawing/2014/main" id="{54A50B65-BA7A-437C-94BF-3B98546FABC6}"/>
              </a:ext>
            </a:extLst>
          </p:cNvPr>
          <p:cNvSpPr txBox="1"/>
          <p:nvPr/>
        </p:nvSpPr>
        <p:spPr>
          <a:xfrm>
            <a:off x="6480225" y="5029200"/>
            <a:ext cx="477876" cy="151323"/>
          </a:xfrm>
          <a:prstGeom prst="rect">
            <a:avLst/>
          </a:prstGeom>
        </p:spPr>
        <p:txBody>
          <a:bodyPr vert="horz" wrap="square" lIns="0" tIns="12700" rIns="0" bIns="0" rtlCol="0">
            <a:spAutoFit/>
          </a:bodyPr>
          <a:lstStyle/>
          <a:p>
            <a:pPr marL="12700">
              <a:lnSpc>
                <a:spcPct val="100000"/>
              </a:lnSpc>
              <a:spcBef>
                <a:spcPts val="100"/>
              </a:spcBef>
            </a:pPr>
            <a:r>
              <a:rPr lang="en-US" sz="900" dirty="0">
                <a:solidFill>
                  <a:srgbClr val="1C216F"/>
                </a:solidFill>
                <a:latin typeface="HelveticaNeueLTPro-Md"/>
                <a:cs typeface="HelveticaNeueLTPro-Md"/>
              </a:rPr>
              <a:t>-</a:t>
            </a:r>
          </a:p>
        </p:txBody>
      </p:sp>
      <p:sp>
        <p:nvSpPr>
          <p:cNvPr id="92" name="object 25">
            <a:extLst>
              <a:ext uri="{FF2B5EF4-FFF2-40B4-BE49-F238E27FC236}">
                <a16:creationId xmlns:a16="http://schemas.microsoft.com/office/drawing/2014/main" id="{BAD5E650-6700-48DD-9098-AD620763108B}"/>
              </a:ext>
            </a:extLst>
          </p:cNvPr>
          <p:cNvSpPr txBox="1"/>
          <p:nvPr/>
        </p:nvSpPr>
        <p:spPr>
          <a:xfrm>
            <a:off x="609600" y="5029200"/>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93" name="object 26">
            <a:extLst>
              <a:ext uri="{FF2B5EF4-FFF2-40B4-BE49-F238E27FC236}">
                <a16:creationId xmlns:a16="http://schemas.microsoft.com/office/drawing/2014/main" id="{399D026A-64AF-46A5-A6BE-B4D09C07EC6D}"/>
              </a:ext>
            </a:extLst>
          </p:cNvPr>
          <p:cNvSpPr txBox="1"/>
          <p:nvPr/>
        </p:nvSpPr>
        <p:spPr>
          <a:xfrm>
            <a:off x="2419312" y="5029200"/>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Skin – Mild</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94" name="object 27">
            <a:extLst>
              <a:ext uri="{FF2B5EF4-FFF2-40B4-BE49-F238E27FC236}">
                <a16:creationId xmlns:a16="http://schemas.microsoft.com/office/drawing/2014/main" id="{40BE4393-A1BE-481B-B554-99D22A9B57A1}"/>
              </a:ext>
            </a:extLst>
          </p:cNvPr>
          <p:cNvSpPr txBox="1"/>
          <p:nvPr/>
        </p:nvSpPr>
        <p:spPr>
          <a:xfrm>
            <a:off x="3803600" y="5030277"/>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95" name="object 28">
            <a:extLst>
              <a:ext uri="{FF2B5EF4-FFF2-40B4-BE49-F238E27FC236}">
                <a16:creationId xmlns:a16="http://schemas.microsoft.com/office/drawing/2014/main" id="{B742AFEA-F363-4875-BAC3-F777F5A8E9DB}"/>
              </a:ext>
            </a:extLst>
          </p:cNvPr>
          <p:cNvSpPr txBox="1"/>
          <p:nvPr/>
        </p:nvSpPr>
        <p:spPr>
          <a:xfrm>
            <a:off x="4883163" y="5029200"/>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002060"/>
                </a:solidFill>
                <a:latin typeface="HelveticaNeueLTPro-Md"/>
                <a:cs typeface="HelveticaNeueLTPro-Md"/>
              </a:rPr>
              <a:t>72 hours 300 micrograms </a:t>
            </a:r>
          </a:p>
          <a:p>
            <a:pPr marL="12700">
              <a:lnSpc>
                <a:spcPct val="100000"/>
              </a:lnSpc>
            </a:pPr>
            <a:r>
              <a:rPr lang="en-TT" sz="900" dirty="0">
                <a:solidFill>
                  <a:srgbClr val="002060"/>
                </a:solidFill>
                <a:latin typeface="HelveticaNeueLTPro-Md"/>
                <a:cs typeface="HelveticaNeueLTPro-Md"/>
              </a:rPr>
              <a:t>intermittent</a:t>
            </a:r>
            <a:endParaRPr sz="900" dirty="0">
              <a:solidFill>
                <a:srgbClr val="002060"/>
              </a:solidFill>
              <a:latin typeface="HelveticaNeueLTPro-Md"/>
              <a:cs typeface="HelveticaNeueLTPro-Md"/>
            </a:endParaRPr>
          </a:p>
        </p:txBody>
      </p:sp>
      <p:graphicFrame>
        <p:nvGraphicFramePr>
          <p:cNvPr id="97" name="Table 96">
            <a:extLst>
              <a:ext uri="{FF2B5EF4-FFF2-40B4-BE49-F238E27FC236}">
                <a16:creationId xmlns:a16="http://schemas.microsoft.com/office/drawing/2014/main" id="{FB87838C-ABAE-4393-A94B-E609F7529429}"/>
              </a:ext>
            </a:extLst>
          </p:cNvPr>
          <p:cNvGraphicFramePr>
            <a:graphicFrameLocks noGrp="1"/>
          </p:cNvGraphicFramePr>
          <p:nvPr>
            <p:extLst>
              <p:ext uri="{D42A27DB-BD31-4B8C-83A1-F6EECF244321}">
                <p14:modId xmlns:p14="http://schemas.microsoft.com/office/powerpoint/2010/main" val="2427854404"/>
              </p:ext>
            </p:extLst>
          </p:nvPr>
        </p:nvGraphicFramePr>
        <p:xfrm>
          <a:off x="617541" y="6488291"/>
          <a:ext cx="6384926" cy="1801138"/>
        </p:xfrm>
        <a:graphic>
          <a:graphicData uri="http://schemas.openxmlformats.org/drawingml/2006/table">
            <a:tbl>
              <a:tblPr>
                <a:tableStyleId>{2D5ABB26-0587-4C30-8999-92F81FD0307C}</a:tableStyleId>
              </a:tblPr>
              <a:tblGrid>
                <a:gridCol w="1579445">
                  <a:extLst>
                    <a:ext uri="{9D8B030D-6E8A-4147-A177-3AD203B41FA5}">
                      <a16:colId xmlns:a16="http://schemas.microsoft.com/office/drawing/2014/main" val="694986483"/>
                    </a:ext>
                  </a:extLst>
                </a:gridCol>
                <a:gridCol w="1332196">
                  <a:extLst>
                    <a:ext uri="{9D8B030D-6E8A-4147-A177-3AD203B41FA5}">
                      <a16:colId xmlns:a16="http://schemas.microsoft.com/office/drawing/2014/main" val="2319714066"/>
                    </a:ext>
                  </a:extLst>
                </a:gridCol>
                <a:gridCol w="1066310">
                  <a:extLst>
                    <a:ext uri="{9D8B030D-6E8A-4147-A177-3AD203B41FA5}">
                      <a16:colId xmlns:a16="http://schemas.microsoft.com/office/drawing/2014/main" val="1273328085"/>
                    </a:ext>
                  </a:extLst>
                </a:gridCol>
                <a:gridCol w="1372090">
                  <a:extLst>
                    <a:ext uri="{9D8B030D-6E8A-4147-A177-3AD203B41FA5}">
                      <a16:colId xmlns:a16="http://schemas.microsoft.com/office/drawing/2014/main" val="2562678905"/>
                    </a:ext>
                  </a:extLst>
                </a:gridCol>
                <a:gridCol w="1034885">
                  <a:extLst>
                    <a:ext uri="{9D8B030D-6E8A-4147-A177-3AD203B41FA5}">
                      <a16:colId xmlns:a16="http://schemas.microsoft.com/office/drawing/2014/main" val="2311529506"/>
                    </a:ext>
                  </a:extLst>
                </a:gridCol>
              </a:tblGrid>
              <a:tr h="381000">
                <a:tc>
                  <a:txBody>
                    <a:bodyPr/>
                    <a:lstStyle/>
                    <a:p>
                      <a:pPr marL="42545"/>
                      <a:r>
                        <a:rPr lang="en-US" sz="900" b="1" spc="-30" dirty="0">
                          <a:solidFill>
                            <a:srgbClr val="025FAD"/>
                          </a:solidFill>
                          <a:effectLst/>
                          <a:latin typeface="HelveticaNeueLTPro-Md"/>
                        </a:rPr>
                        <a:t>PRODUCT NAME</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22860" marR="411480">
                        <a:spcBef>
                          <a:spcPts val="180"/>
                        </a:spcBef>
                        <a:spcAft>
                          <a:spcPts val="0"/>
                        </a:spcAft>
                      </a:pPr>
                      <a:r>
                        <a:rPr lang="en-US" sz="900" b="1" spc="-30" dirty="0">
                          <a:solidFill>
                            <a:srgbClr val="025FAD"/>
                          </a:solidFill>
                          <a:effectLst/>
                          <a:latin typeface="HelveticaNeueLTPro-Md"/>
                        </a:rPr>
                        <a:t>CARCINOGENIC </a:t>
                      </a:r>
                      <a:r>
                        <a:rPr lang="en-US" sz="900" b="1" dirty="0">
                          <a:solidFill>
                            <a:srgbClr val="025FAD"/>
                          </a:solidFill>
                          <a:effectLst/>
                          <a:latin typeface="HelveticaNeueLTPro-Md"/>
                        </a:rPr>
                        <a:t>EFFECTS</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r>
                        <a:rPr lang="en-US" sz="900" b="1" spc="-30" dirty="0">
                          <a:solidFill>
                            <a:srgbClr val="025FAD"/>
                          </a:solidFill>
                          <a:effectLst/>
                          <a:latin typeface="HelveticaNeueLTPro-Md"/>
                        </a:rPr>
                        <a:t>MUTAGENIC EFFECTS</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22860" marR="320040">
                        <a:spcBef>
                          <a:spcPts val="180"/>
                        </a:spcBef>
                        <a:spcAft>
                          <a:spcPts val="0"/>
                        </a:spcAft>
                      </a:pPr>
                      <a:r>
                        <a:rPr lang="en-US" sz="900" b="1" spc="-40" dirty="0">
                          <a:solidFill>
                            <a:srgbClr val="025FAD"/>
                          </a:solidFill>
                          <a:effectLst/>
                          <a:latin typeface="HelveticaNeueLTPro-Md"/>
                        </a:rPr>
                        <a:t>DEVELOPMENTAL </a:t>
                      </a:r>
                      <a:r>
                        <a:rPr lang="en-US" sz="900" b="1" dirty="0">
                          <a:solidFill>
                            <a:srgbClr val="025FAD"/>
                          </a:solidFill>
                          <a:effectLst/>
                          <a:latin typeface="HelveticaNeueLTPro-Md"/>
                        </a:rPr>
                        <a:t>EFFECTS</a:t>
                      </a:r>
                    </a:p>
                  </a:txBody>
                  <a:tcPr marL="0" marR="0" marT="0" marB="0"/>
                </a:tc>
                <a:tc>
                  <a:txBody>
                    <a:bodyPr/>
                    <a:lstStyle/>
                    <a:p>
                      <a:pPr marL="36830"/>
                      <a:r>
                        <a:rPr lang="en-US" sz="900" b="1" spc="-20" dirty="0">
                          <a:solidFill>
                            <a:srgbClr val="025FAD"/>
                          </a:solidFill>
                          <a:effectLst/>
                          <a:latin typeface="HelveticaNeueLTPro-Md"/>
                        </a:rPr>
                        <a:t>FERTILITY EFFECTS</a:t>
                      </a:r>
                    </a:p>
                  </a:txBody>
                  <a:tcPr marL="0" marR="0" marT="0" marB="0"/>
                </a:tc>
                <a:extLst>
                  <a:ext uri="{0D108BD9-81ED-4DB2-BD59-A6C34878D82A}">
                    <a16:rowId xmlns:a16="http://schemas.microsoft.com/office/drawing/2014/main" val="2158830377"/>
                  </a:ext>
                </a:extLst>
              </a:tr>
              <a:tr h="485418">
                <a:tc>
                  <a:txBody>
                    <a:bodyPr/>
                    <a:lstStyle/>
                    <a:p>
                      <a:pPr marL="45720" marR="320040" lvl="0" indent="0" defTabSz="914400" eaLnBrk="1" fontAlgn="auto" latinLnBrk="0" hangingPunct="1">
                        <a:lnSpc>
                          <a:spcPct val="100000"/>
                        </a:lnSpc>
                        <a:spcBef>
                          <a:spcPts val="360"/>
                        </a:spcBef>
                        <a:spcAft>
                          <a:spcPts val="0"/>
                        </a:spcAft>
                        <a:buClrTx/>
                        <a:buSzTx/>
                        <a:buFontTx/>
                        <a:buNone/>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Solvent naphtha </a:t>
                      </a: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(petroleum), light </a:t>
                      </a:r>
                      <a:r>
                        <a:rPr lang="en-US" sz="900" spc="-50" dirty="0" err="1">
                          <a:solidFill>
                            <a:srgbClr val="1C216F"/>
                          </a:solidFill>
                          <a:effectLst/>
                          <a:latin typeface="HelveticaNeueLTPro-Md"/>
                          <a:ea typeface="Calibri" panose="020F0502020204030204" pitchFamily="34" charset="0"/>
                          <a:cs typeface="Times New Roman" panose="02020603050405020304" pitchFamily="18" charset="0"/>
                        </a:rPr>
                        <a:t>arom</a:t>
                      </a: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a:t>
                      </a:r>
                    </a:p>
                    <a:p>
                      <a:pPr marL="45720" marR="320040" lvl="0" indent="0" defTabSz="914400" eaLnBrk="1" fontAlgn="auto" latinLnBrk="0" hangingPunct="1">
                        <a:lnSpc>
                          <a:spcPct val="100000"/>
                        </a:lnSpc>
                        <a:spcBef>
                          <a:spcPts val="360"/>
                        </a:spcBef>
                        <a:spcAft>
                          <a:spcPts val="0"/>
                        </a:spcAft>
                        <a:buClrTx/>
                        <a:buSzTx/>
                        <a:buFontTx/>
                        <a:buNone/>
                        <a:tabLst/>
                        <a:defRPr/>
                      </a:pP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carbendazim (ISO)</a:t>
                      </a:r>
                    </a:p>
                  </a:txBody>
                  <a:tcPr marL="0" marR="0" marT="0" marB="0"/>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2; R45</a:t>
                      </a:r>
                    </a:p>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algn="ctr">
                        <a:spcBef>
                          <a:spcPts val="900"/>
                        </a:spcBef>
                      </a:pPr>
                      <a:r>
                        <a:rPr lang="en-US" sz="900" spc="-3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Cat. 2; R46</a:t>
                      </a:r>
                    </a:p>
                    <a:p>
                      <a:pPr algn="ctr">
                        <a:spcBef>
                          <a:spcPts val="900"/>
                        </a:spcBef>
                      </a:pPr>
                      <a:r>
                        <a:rPr lang="en-TT" sz="90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TT" sz="900" dirty="0">
                          <a:solidFill>
                            <a:srgbClr val="1C216F"/>
                          </a:solidFill>
                          <a:effectLst/>
                          <a:latin typeface="HelveticaNeueLTPro-Md"/>
                          <a:ea typeface="Calibri" panose="020F0502020204030204" pitchFamily="34" charset="0"/>
                          <a:cs typeface="Times New Roman" panose="02020603050405020304" pitchFamily="18" charset="0"/>
                        </a:rPr>
                        <a:t>. Cat. 2; R46 </a:t>
                      </a:r>
                    </a:p>
                  </a:txBody>
                  <a:tcPr marL="0" marR="0" marT="0" marB="0"/>
                </a:tc>
                <a:tc>
                  <a:txBody>
                    <a:bodyPr/>
                    <a:lstStyle/>
                    <a:p>
                      <a:endParaRPr lang="en-US" sz="1800" dirty="0">
                        <a:solidFill>
                          <a:schemeClr val="tx1"/>
                        </a:solidFill>
                        <a:latin typeface="+mn-lt"/>
                      </a:endParaRPr>
                    </a:p>
                    <a:p>
                      <a:r>
                        <a:rPr lang="en-US" sz="900" dirty="0" err="1">
                          <a:solidFill>
                            <a:srgbClr val="002060"/>
                          </a:solidFill>
                          <a:latin typeface="HelveticaNeueLTPro-Md"/>
                        </a:rPr>
                        <a:t>Repr</a:t>
                      </a:r>
                      <a:r>
                        <a:rPr lang="en-US" sz="900" dirty="0">
                          <a:solidFill>
                            <a:srgbClr val="002060"/>
                          </a:solidFill>
                          <a:latin typeface="HelveticaNeueLTPro-Md"/>
                        </a:rPr>
                        <a:t>. Cat. 2; R61</a:t>
                      </a:r>
                    </a:p>
                  </a:txBody>
                  <a:tcPr marL="0" marR="0" marT="0" marB="0"/>
                </a:tc>
                <a:tc>
                  <a:txBody>
                    <a:bodyPr/>
                    <a:lstStyle/>
                    <a:p>
                      <a:endParaRPr lang="en-US" dirty="0"/>
                    </a:p>
                    <a:p>
                      <a:r>
                        <a:rPr lang="en-TT" sz="900" dirty="0" err="1">
                          <a:solidFill>
                            <a:srgbClr val="002060"/>
                          </a:solidFill>
                          <a:latin typeface="HelveticaNeueLTPro-Md"/>
                        </a:rPr>
                        <a:t>Repr</a:t>
                      </a:r>
                      <a:r>
                        <a:rPr lang="en-TT" sz="900" dirty="0">
                          <a:solidFill>
                            <a:srgbClr val="002060"/>
                          </a:solidFill>
                          <a:latin typeface="HelveticaNeueLTPro-Md"/>
                        </a:rPr>
                        <a:t>. Cat. 2; R60</a:t>
                      </a:r>
                    </a:p>
                  </a:txBody>
                  <a:tcPr marL="0" marR="0" marT="0" marB="0"/>
                </a:tc>
                <a:extLst>
                  <a:ext uri="{0D108BD9-81ED-4DB2-BD59-A6C34878D82A}">
                    <a16:rowId xmlns:a16="http://schemas.microsoft.com/office/drawing/2014/main" val="310859394"/>
                  </a:ext>
                </a:extLst>
              </a:tr>
              <a:tr h="381000">
                <a:tc>
                  <a:txBody>
                    <a:bodyPr/>
                    <a:lstStyle/>
                    <a:p>
                      <a:pPr marL="45720" marR="320040">
                        <a:spcBef>
                          <a:spcPts val="36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Stoddard solvent</a:t>
                      </a:r>
                    </a:p>
                    <a:p>
                      <a:pPr marL="45720" marR="320040">
                        <a:spcBef>
                          <a:spcPts val="360"/>
                        </a:spcBef>
                        <a:spcAft>
                          <a:spcPts val="0"/>
                        </a:spcAft>
                      </a:pPr>
                      <a:r>
                        <a:rPr lang="en-US" sz="900" spc="-5" dirty="0">
                          <a:solidFill>
                            <a:srgbClr val="1C216F"/>
                          </a:solidFill>
                          <a:effectLst/>
                          <a:latin typeface="HelveticaNeueLTPro-Md"/>
                          <a:ea typeface="Calibri" panose="020F0502020204030204" pitchFamily="34" charset="0"/>
                          <a:cs typeface="Times New Roman" panose="02020603050405020304" pitchFamily="18" charset="0"/>
                        </a:rPr>
                        <a:t>carbendazim (ISO) </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2-butanone oxime</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2; R45 </a:t>
                      </a:r>
                      <a:br>
                        <a:rPr lang="en-US" sz="900" spc="-20" dirty="0">
                          <a:solidFill>
                            <a:srgbClr val="1C216F"/>
                          </a:solidFill>
                          <a:effectLst/>
                          <a:latin typeface="HelveticaNeueLTPro-Md"/>
                          <a:ea typeface="Calibri" panose="020F0502020204030204" pitchFamily="34" charset="0"/>
                          <a:cs typeface="Times New Roman" panose="02020603050405020304" pitchFamily="18" charset="0"/>
                        </a:rPr>
                      </a:b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3; R40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r>
                        <a:rPr lang="en-US" sz="900" spc="-3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Cat. 2; R46</a:t>
                      </a:r>
                    </a:p>
                    <a:p>
                      <a:pPr marL="40005"/>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a:t>
                      </a:r>
                      <a:br>
                        <a:rPr lang="en-US" sz="900" spc="-30" dirty="0">
                          <a:solidFill>
                            <a:srgbClr val="1C216F"/>
                          </a:solidFill>
                          <a:effectLst/>
                          <a:latin typeface="HelveticaNeueLTPro-Md"/>
                          <a:ea typeface="Calibri" panose="020F0502020204030204" pitchFamily="34" charset="0"/>
                          <a:cs typeface="Times New Roman" panose="02020603050405020304" pitchFamily="18" charset="0"/>
                        </a:rPr>
                      </a:b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42545" marR="0" lvl="0" indent="0" defTabSz="914400" eaLnBrk="1" fontAlgn="auto" latinLnBrk="0" hangingPunct="1">
                        <a:lnSpc>
                          <a:spcPct val="100000"/>
                        </a:lnSpc>
                        <a:spcBef>
                          <a:spcPts val="342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nchor="ctr"/>
                </a:tc>
                <a:tc>
                  <a:txBody>
                    <a:bodyPr/>
                    <a:lstStyle/>
                    <a:p>
                      <a:pPr marL="36830" marR="0" lvl="0" indent="0" defTabSz="914400" eaLnBrk="1" fontAlgn="auto" latinLnBrk="0" hangingPunct="1">
                        <a:lnSpc>
                          <a:spcPct val="100000"/>
                        </a:lnSpc>
                        <a:spcBef>
                          <a:spcPts val="3420"/>
                        </a:spcBef>
                        <a:spcAft>
                          <a:spcPts val="0"/>
                        </a:spcAft>
                        <a:buClrTx/>
                        <a:buSzTx/>
                        <a:buFontTx/>
                        <a:buNone/>
                        <a:tabLst/>
                        <a:defRPr/>
                      </a:pPr>
                      <a:endParaRPr lang="en-US" sz="900" spc="-3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1842103"/>
                  </a:ext>
                </a:extLst>
              </a:tr>
              <a:tr h="381000">
                <a:tc>
                  <a:txBody>
                    <a:bodyPr/>
                    <a:lstStyle/>
                    <a:p>
                      <a:pPr marL="45720" marR="320040">
                        <a:spcBef>
                          <a:spcPts val="360"/>
                        </a:spcBef>
                        <a:spcAft>
                          <a:spcPts val="0"/>
                        </a:spcAft>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42545" marR="0" lvl="0" indent="0" defTabSz="914400" eaLnBrk="1" fontAlgn="auto" latinLnBrk="0" hangingPunct="1">
                        <a:lnSpc>
                          <a:spcPct val="100000"/>
                        </a:lnSpc>
                        <a:spcBef>
                          <a:spcPts val="342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nchor="ctr"/>
                </a:tc>
                <a:tc>
                  <a:txBody>
                    <a:bodyPr/>
                    <a:lstStyle/>
                    <a:p>
                      <a:pPr marL="36830" marR="0" lvl="0" indent="0" defTabSz="914400" eaLnBrk="1" fontAlgn="auto" latinLnBrk="0" hangingPunct="1">
                        <a:lnSpc>
                          <a:spcPct val="100000"/>
                        </a:lnSpc>
                        <a:spcBef>
                          <a:spcPts val="3420"/>
                        </a:spcBef>
                        <a:spcAft>
                          <a:spcPts val="0"/>
                        </a:spcAft>
                        <a:buClrTx/>
                        <a:buSzTx/>
                        <a:buFontTx/>
                        <a:buNone/>
                        <a:tabLst/>
                        <a:defRPr/>
                      </a:pPr>
                      <a:endParaRPr lang="en-US" sz="900" spc="-3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9419020"/>
                  </a:ext>
                </a:extLst>
              </a:tr>
            </a:tbl>
          </a:graphicData>
        </a:graphic>
      </p:graphicFrame>
      <p:sp>
        <p:nvSpPr>
          <p:cNvPr id="66" name="object 25">
            <a:extLst>
              <a:ext uri="{FF2B5EF4-FFF2-40B4-BE49-F238E27FC236}">
                <a16:creationId xmlns:a16="http://schemas.microsoft.com/office/drawing/2014/main" id="{6A7A20D3-5763-4F6B-9022-6ADEF09385A4}"/>
              </a:ext>
            </a:extLst>
          </p:cNvPr>
          <p:cNvSpPr txBox="1"/>
          <p:nvPr/>
        </p:nvSpPr>
        <p:spPr>
          <a:xfrm>
            <a:off x="609600" y="5258877"/>
            <a:ext cx="1301115" cy="2898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Solvent naphtha (petroleum), light </a:t>
            </a:r>
            <a:r>
              <a:rPr lang="en-TT" sz="900" spc="-25" dirty="0" err="1">
                <a:solidFill>
                  <a:srgbClr val="1C216F"/>
                </a:solidFill>
                <a:latin typeface="HelveticaNeueLTPro-Md"/>
                <a:cs typeface="HelveticaNeueLTPro-Md"/>
              </a:rPr>
              <a:t>arom</a:t>
            </a:r>
            <a:r>
              <a:rPr lang="en-TT" sz="900" spc="-25" dirty="0">
                <a:solidFill>
                  <a:srgbClr val="1C216F"/>
                </a:solidFill>
                <a:latin typeface="HelveticaNeueLTPro-Md"/>
                <a:cs typeface="HelveticaNeueLTPro-Md"/>
              </a:rPr>
              <a:t>.</a:t>
            </a:r>
            <a:endParaRPr sz="900" dirty="0">
              <a:latin typeface="HelveticaNeueLTPro-Md"/>
              <a:cs typeface="HelveticaNeueLTPro-Md"/>
            </a:endParaRPr>
          </a:p>
        </p:txBody>
      </p:sp>
      <p:sp>
        <p:nvSpPr>
          <p:cNvPr id="77" name="object 26">
            <a:extLst>
              <a:ext uri="{FF2B5EF4-FFF2-40B4-BE49-F238E27FC236}">
                <a16:creationId xmlns:a16="http://schemas.microsoft.com/office/drawing/2014/main" id="{BFCFCC00-FF3E-4F55-B125-E425E69D222D}"/>
              </a:ext>
            </a:extLst>
          </p:cNvPr>
          <p:cNvSpPr txBox="1"/>
          <p:nvPr/>
        </p:nvSpPr>
        <p:spPr>
          <a:xfrm>
            <a:off x="2438400" y="53350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Mild</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78" name="object 27">
            <a:extLst>
              <a:ext uri="{FF2B5EF4-FFF2-40B4-BE49-F238E27FC236}">
                <a16:creationId xmlns:a16="http://schemas.microsoft.com/office/drawing/2014/main" id="{3070254C-39E8-44A3-95C4-213C87F0B56E}"/>
              </a:ext>
            </a:extLst>
          </p:cNvPr>
          <p:cNvSpPr txBox="1"/>
          <p:nvPr/>
        </p:nvSpPr>
        <p:spPr>
          <a:xfrm>
            <a:off x="3810000" y="5335077"/>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Rabbit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79" name="object 28">
            <a:extLst>
              <a:ext uri="{FF2B5EF4-FFF2-40B4-BE49-F238E27FC236}">
                <a16:creationId xmlns:a16="http://schemas.microsoft.com/office/drawing/2014/main" id="{5C9C93E0-FC22-48E0-9E59-CA53AAADB0E7}"/>
              </a:ext>
            </a:extLst>
          </p:cNvPr>
          <p:cNvSpPr txBox="1"/>
          <p:nvPr/>
        </p:nvSpPr>
        <p:spPr>
          <a:xfrm>
            <a:off x="4876800" y="5335077"/>
            <a:ext cx="1301115"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24 hours 100 microliters</a:t>
            </a:r>
            <a:endParaRPr sz="900" dirty="0">
              <a:latin typeface="HelveticaNeueLTPro-Md"/>
              <a:cs typeface="HelveticaNeueLTPro-Md"/>
            </a:endParaRPr>
          </a:p>
        </p:txBody>
      </p:sp>
      <p:sp>
        <p:nvSpPr>
          <p:cNvPr id="85" name="object 25">
            <a:extLst>
              <a:ext uri="{FF2B5EF4-FFF2-40B4-BE49-F238E27FC236}">
                <a16:creationId xmlns:a16="http://schemas.microsoft.com/office/drawing/2014/main" id="{D1F2B148-5FE3-4CAE-A928-269581CC51DD}"/>
              </a:ext>
            </a:extLst>
          </p:cNvPr>
          <p:cNvSpPr txBox="1"/>
          <p:nvPr/>
        </p:nvSpPr>
        <p:spPr>
          <a:xfrm>
            <a:off x="609600" y="5577577"/>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Stoddard solvent</a:t>
            </a:r>
            <a:endParaRPr sz="900" dirty="0">
              <a:latin typeface="HelveticaNeueLTPro-Md"/>
              <a:cs typeface="HelveticaNeueLTPro-Md"/>
            </a:endParaRPr>
          </a:p>
        </p:txBody>
      </p:sp>
      <p:sp>
        <p:nvSpPr>
          <p:cNvPr id="86" name="object 26">
            <a:extLst>
              <a:ext uri="{FF2B5EF4-FFF2-40B4-BE49-F238E27FC236}">
                <a16:creationId xmlns:a16="http://schemas.microsoft.com/office/drawing/2014/main" id="{801FEB52-77E3-432A-B0BB-23BF429698D6}"/>
              </a:ext>
            </a:extLst>
          </p:cNvPr>
          <p:cNvSpPr txBox="1"/>
          <p:nvPr/>
        </p:nvSpPr>
        <p:spPr>
          <a:xfrm>
            <a:off x="2464435" y="5563677"/>
            <a:ext cx="1269365" cy="441146"/>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Mild</a:t>
            </a:r>
            <a:r>
              <a:rPr sz="900" spc="5" dirty="0">
                <a:solidFill>
                  <a:srgbClr val="1C216F"/>
                </a:solidFill>
                <a:latin typeface="HelveticaNeueLTPro-Md"/>
                <a:cs typeface="HelveticaNeueLTPro-Md"/>
              </a:rPr>
              <a:t>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Eyes – Moderate irritant</a:t>
            </a:r>
            <a:endParaRPr sz="900" dirty="0">
              <a:latin typeface="HelveticaNeueLTPro-Md"/>
              <a:cs typeface="HelveticaNeueLTPro-Md"/>
            </a:endParaRPr>
          </a:p>
        </p:txBody>
      </p:sp>
      <p:sp>
        <p:nvSpPr>
          <p:cNvPr id="99" name="object 27">
            <a:extLst>
              <a:ext uri="{FF2B5EF4-FFF2-40B4-BE49-F238E27FC236}">
                <a16:creationId xmlns:a16="http://schemas.microsoft.com/office/drawing/2014/main" id="{84D0989C-A708-4461-9275-124963EB9778}"/>
              </a:ext>
            </a:extLst>
          </p:cNvPr>
          <p:cNvSpPr txBox="1"/>
          <p:nvPr/>
        </p:nvSpPr>
        <p:spPr>
          <a:xfrm>
            <a:off x="3810000" y="5563677"/>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100" name="object 28">
            <a:extLst>
              <a:ext uri="{FF2B5EF4-FFF2-40B4-BE49-F238E27FC236}">
                <a16:creationId xmlns:a16="http://schemas.microsoft.com/office/drawing/2014/main" id="{0E48B75F-BC24-45EE-9837-16CEBBEF65C5}"/>
              </a:ext>
            </a:extLst>
          </p:cNvPr>
          <p:cNvSpPr txBox="1"/>
          <p:nvPr/>
        </p:nvSpPr>
        <p:spPr>
          <a:xfrm>
            <a:off x="4876800" y="5563677"/>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100 parts per million</a:t>
            </a:r>
          </a:p>
          <a:p>
            <a:pPr marL="12700">
              <a:lnSpc>
                <a:spcPct val="100000"/>
              </a:lnSpc>
            </a:pPr>
            <a:r>
              <a:rPr lang="en-US" sz="900" spc="-5" dirty="0">
                <a:solidFill>
                  <a:srgbClr val="1C216F"/>
                </a:solidFill>
                <a:latin typeface="HelveticaNeueLTPro-Md"/>
                <a:cs typeface="HelveticaNeueLTPro-Md"/>
              </a:rPr>
              <a:t>24 hours 500 milligrams</a:t>
            </a:r>
            <a:endParaRPr sz="900" dirty="0">
              <a:latin typeface="HelveticaNeueLTPro-Md"/>
              <a:cs typeface="HelveticaNeueLTPro-Md"/>
            </a:endParaRPr>
          </a:p>
        </p:txBody>
      </p:sp>
      <p:sp>
        <p:nvSpPr>
          <p:cNvPr id="101" name="object 25">
            <a:extLst>
              <a:ext uri="{FF2B5EF4-FFF2-40B4-BE49-F238E27FC236}">
                <a16:creationId xmlns:a16="http://schemas.microsoft.com/office/drawing/2014/main" id="{EA7F816B-9CF8-4EFF-BA2B-561CEAF47757}"/>
              </a:ext>
            </a:extLst>
          </p:cNvPr>
          <p:cNvSpPr txBox="1"/>
          <p:nvPr/>
        </p:nvSpPr>
        <p:spPr>
          <a:xfrm>
            <a:off x="609600" y="6020877"/>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2-butanone oxime</a:t>
            </a:r>
            <a:endParaRPr sz="900" dirty="0">
              <a:latin typeface="HelveticaNeueLTPro-Md"/>
              <a:cs typeface="HelveticaNeueLTPro-Md"/>
            </a:endParaRPr>
          </a:p>
        </p:txBody>
      </p:sp>
      <p:sp>
        <p:nvSpPr>
          <p:cNvPr id="102" name="object 26">
            <a:extLst>
              <a:ext uri="{FF2B5EF4-FFF2-40B4-BE49-F238E27FC236}">
                <a16:creationId xmlns:a16="http://schemas.microsoft.com/office/drawing/2014/main" id="{54BA4EBD-5870-42E5-95DE-95ED558C2222}"/>
              </a:ext>
            </a:extLst>
          </p:cNvPr>
          <p:cNvSpPr txBox="1"/>
          <p:nvPr/>
        </p:nvSpPr>
        <p:spPr>
          <a:xfrm>
            <a:off x="2464435" y="60208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Severe</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103" name="object 27">
            <a:extLst>
              <a:ext uri="{FF2B5EF4-FFF2-40B4-BE49-F238E27FC236}">
                <a16:creationId xmlns:a16="http://schemas.microsoft.com/office/drawing/2014/main" id="{9D264093-088E-45EE-8D2B-B2C9B87257B4}"/>
              </a:ext>
            </a:extLst>
          </p:cNvPr>
          <p:cNvSpPr txBox="1"/>
          <p:nvPr/>
        </p:nvSpPr>
        <p:spPr>
          <a:xfrm>
            <a:off x="3810000" y="60198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Rabbit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104" name="object 28">
            <a:extLst>
              <a:ext uri="{FF2B5EF4-FFF2-40B4-BE49-F238E27FC236}">
                <a16:creationId xmlns:a16="http://schemas.microsoft.com/office/drawing/2014/main" id="{52123FE5-04FC-4682-9901-863EA6205AD7}"/>
              </a:ext>
            </a:extLst>
          </p:cNvPr>
          <p:cNvSpPr txBox="1"/>
          <p:nvPr/>
        </p:nvSpPr>
        <p:spPr>
          <a:xfrm>
            <a:off x="4876800" y="6020877"/>
            <a:ext cx="1301115"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100 </a:t>
            </a:r>
            <a:r>
              <a:rPr lang="en-US" sz="900" spc="-5" dirty="0" err="1">
                <a:solidFill>
                  <a:srgbClr val="1C216F"/>
                </a:solidFill>
                <a:latin typeface="HelveticaNeueLTPro-Md"/>
                <a:cs typeface="HelveticaNeueLTPro-Md"/>
              </a:rPr>
              <a:t>mircoliters</a:t>
            </a:r>
            <a:endParaRPr sz="900" dirty="0">
              <a:latin typeface="HelveticaNeueLTPro-Md"/>
              <a:cs typeface="HelveticaNeueLTPro-Md"/>
            </a:endParaRPr>
          </a:p>
        </p:txBody>
      </p:sp>
      <p:sp>
        <p:nvSpPr>
          <p:cNvPr id="96" name="object 8">
            <a:extLst>
              <a:ext uri="{FF2B5EF4-FFF2-40B4-BE49-F238E27FC236}">
                <a16:creationId xmlns:a16="http://schemas.microsoft.com/office/drawing/2014/main" id="{D7A9E96F-8515-44BE-9DEA-C1E487D795DA}"/>
              </a:ext>
            </a:extLst>
          </p:cNvPr>
          <p:cNvSpPr txBox="1">
            <a:spLocks noGrp="1"/>
          </p:cNvSpPr>
          <p:nvPr>
            <p:ph type="title"/>
          </p:nvPr>
        </p:nvSpPr>
        <p:spPr>
          <a:xfrm>
            <a:off x="444500" y="889000"/>
            <a:ext cx="41275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404 FLAT ENAMEL </a:t>
            </a:r>
            <a:endParaRPr sz="2350" dirty="0">
              <a:latin typeface="HelveticaNeueLTPro-Roman"/>
              <a:cs typeface="HelveticaNeueLTPro-Roman"/>
            </a:endParaRPr>
          </a:p>
        </p:txBody>
      </p:sp>
      <p:sp>
        <p:nvSpPr>
          <p:cNvPr id="98" name="object 18">
            <a:extLst>
              <a:ext uri="{FF2B5EF4-FFF2-40B4-BE49-F238E27FC236}">
                <a16:creationId xmlns:a16="http://schemas.microsoft.com/office/drawing/2014/main" id="{27019B0C-7238-4677-BA6D-E2953581AEFC}"/>
              </a:ext>
            </a:extLst>
          </p:cNvPr>
          <p:cNvSpPr/>
          <p:nvPr/>
        </p:nvSpPr>
        <p:spPr>
          <a:xfrm>
            <a:off x="457200" y="6324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05" name="object 18">
            <a:extLst>
              <a:ext uri="{FF2B5EF4-FFF2-40B4-BE49-F238E27FC236}">
                <a16:creationId xmlns:a16="http://schemas.microsoft.com/office/drawing/2014/main" id="{2B73A611-C14A-4F09-9617-15961E771D1D}"/>
              </a:ext>
            </a:extLst>
          </p:cNvPr>
          <p:cNvSpPr/>
          <p:nvPr/>
        </p:nvSpPr>
        <p:spPr>
          <a:xfrm>
            <a:off x="457200" y="8001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5006</Words>
  <Application>Microsoft Office PowerPoint</Application>
  <PresentationFormat>Custom</PresentationFormat>
  <Paragraphs>556</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Helvetica Neue LT Pro 75</vt:lpstr>
      <vt:lpstr>Helvetica Neue LT Std 75</vt:lpstr>
      <vt:lpstr>HelveticaNeueLTPro-Md</vt:lpstr>
      <vt:lpstr>HelveticaNeueLTPro-Roman</vt:lpstr>
      <vt:lpstr>HelveticaNeueLTStd-Lt</vt:lpstr>
      <vt:lpstr>HelveticaNeueLTStd-Md</vt:lpstr>
      <vt:lpstr>Minion Pro</vt:lpstr>
      <vt:lpstr>Times</vt:lpstr>
      <vt:lpstr>Office Theme</vt:lpstr>
      <vt:lpstr>SAFETY DATA SHEETS</vt:lpstr>
      <vt:lpstr>BERGER 404 FLAT ENAMEL </vt:lpstr>
      <vt:lpstr>BERGER 404 FLAT ENAMEL </vt:lpstr>
      <vt:lpstr>BERGER 404 FLAT ENAMEL </vt:lpstr>
      <vt:lpstr>BERGER 404 FLAT ENAMEL </vt:lpstr>
      <vt:lpstr>BERGER 404 FLAT ENAMEL </vt:lpstr>
      <vt:lpstr>PowerPoint Presentation</vt:lpstr>
      <vt:lpstr>PowerPoint Presentation</vt:lpstr>
      <vt:lpstr>BERGER 404 FLAT ENAMEL </vt:lpstr>
      <vt:lpstr>BERGER 404 FLAT ENAMEL </vt:lpstr>
      <vt:lpstr>BERGER 404 FLAT ENAMEL </vt:lpstr>
      <vt:lpstr>BERGER 404 FLAT ENAMEL </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49</cp:revision>
  <dcterms:created xsi:type="dcterms:W3CDTF">2021-11-16T11:37:53Z</dcterms:created>
  <dcterms:modified xsi:type="dcterms:W3CDTF">2022-03-23T15:46:16Z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