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2" r:id="rId7"/>
    <p:sldId id="263" r:id="rId8"/>
    <p:sldId id="266" r:id="rId9"/>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48" y="-24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TT"/>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9D7A9DC3-E3AD-450A-9A24-1C50BC1C802E}" type="datetimeFigureOut">
              <a:rPr lang="en-TT" smtClean="0"/>
              <a:t>23/03/2022</a:t>
            </a:fld>
            <a:endParaRPr lang="en-TT"/>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TT"/>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TT"/>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2CB2A74F-8AF5-4C33-BB2F-8C8A7DD3DF83}" type="slidenum">
              <a:rPr lang="en-TT" smtClean="0"/>
              <a:t>‹#›</a:t>
            </a:fld>
            <a:endParaRPr lang="en-TT"/>
          </a:p>
        </p:txBody>
      </p:sp>
    </p:spTree>
    <p:extLst>
      <p:ext uri="{BB962C8B-B14F-4D97-AF65-F5344CB8AC3E}">
        <p14:creationId xmlns:p14="http://schemas.microsoft.com/office/powerpoint/2010/main" val="2229747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Insert product information in green as bergerpaintscaribbean.com</a:t>
            </a:r>
            <a:endParaRPr lang="en-TT" dirty="0"/>
          </a:p>
        </p:txBody>
      </p:sp>
      <p:sp>
        <p:nvSpPr>
          <p:cNvPr id="4" name="Slide Number Placeholder 3"/>
          <p:cNvSpPr>
            <a:spLocks noGrp="1"/>
          </p:cNvSpPr>
          <p:nvPr>
            <p:ph type="sldNum" sz="quarter" idx="5"/>
          </p:nvPr>
        </p:nvSpPr>
        <p:spPr/>
        <p:txBody>
          <a:bodyPr/>
          <a:lstStyle/>
          <a:p>
            <a:fld id="{2CB2A74F-8AF5-4C33-BB2F-8C8A7DD3DF83}" type="slidenum">
              <a:rPr lang="en-TT" smtClean="0"/>
              <a:t>2</a:t>
            </a:fld>
            <a:endParaRPr lang="en-TT"/>
          </a:p>
        </p:txBody>
      </p:sp>
    </p:spTree>
    <p:extLst>
      <p:ext uri="{BB962C8B-B14F-4D97-AF65-F5344CB8AC3E}">
        <p14:creationId xmlns:p14="http://schemas.microsoft.com/office/powerpoint/2010/main" val="2659322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6" name="Holder 6"/>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6" name="Holder 6"/>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7" name="Holder 7"/>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 y="4"/>
            <a:ext cx="7772400" cy="10058400"/>
          </a:xfrm>
          <a:custGeom>
            <a:avLst/>
            <a:gdLst/>
            <a:ahLst/>
            <a:cxnLst/>
            <a:rect l="l" t="t" r="r" b="b"/>
            <a:pathLst>
              <a:path w="7772400" h="10058400">
                <a:moveTo>
                  <a:pt x="7772398" y="10058391"/>
                </a:moveTo>
                <a:lnTo>
                  <a:pt x="0" y="10058391"/>
                </a:lnTo>
                <a:lnTo>
                  <a:pt x="0" y="0"/>
                </a:lnTo>
                <a:lnTo>
                  <a:pt x="7772398" y="0"/>
                </a:lnTo>
                <a:lnTo>
                  <a:pt x="7772398" y="10058391"/>
                </a:lnTo>
                <a:close/>
              </a:path>
            </a:pathLst>
          </a:custGeom>
          <a:solidFill>
            <a:srgbClr val="0855A4"/>
          </a:solidFill>
        </p:spPr>
        <p:txBody>
          <a:bodyPr wrap="square" lIns="0" tIns="0" rIns="0" bIns="0" rtlCol="0"/>
          <a:lstStyle/>
          <a:p>
            <a:endParaRPr/>
          </a:p>
        </p:txBody>
      </p:sp>
      <p:pic>
        <p:nvPicPr>
          <p:cNvPr id="17" name="bg object 17"/>
          <p:cNvPicPr/>
          <p:nvPr/>
        </p:nvPicPr>
        <p:blipFill>
          <a:blip r:embed="rId2" cstate="print"/>
          <a:stretch>
            <a:fillRect/>
          </a:stretch>
        </p:blipFill>
        <p:spPr>
          <a:xfrm>
            <a:off x="27811" y="4929847"/>
            <a:ext cx="7744588" cy="5085313"/>
          </a:xfrm>
          <a:prstGeom prst="rect">
            <a:avLst/>
          </a:prstGeom>
        </p:spPr>
      </p:pic>
      <p:sp>
        <p:nvSpPr>
          <p:cNvPr id="18" name="bg object 18"/>
          <p:cNvSpPr/>
          <p:nvPr/>
        </p:nvSpPr>
        <p:spPr>
          <a:xfrm>
            <a:off x="242015" y="6237548"/>
            <a:ext cx="635" cy="635"/>
          </a:xfrm>
          <a:custGeom>
            <a:avLst/>
            <a:gdLst/>
            <a:ahLst/>
            <a:cxnLst/>
            <a:rect l="l" t="t" r="r" b="b"/>
            <a:pathLst>
              <a:path w="635" h="635">
                <a:moveTo>
                  <a:pt x="0" y="0"/>
                </a:moveTo>
                <a:lnTo>
                  <a:pt x="343" y="116"/>
                </a:lnTo>
                <a:lnTo>
                  <a:pt x="0" y="0"/>
                </a:lnTo>
                <a:close/>
              </a:path>
            </a:pathLst>
          </a:custGeom>
          <a:solidFill>
            <a:srgbClr val="2786C2"/>
          </a:solidFill>
        </p:spPr>
        <p:txBody>
          <a:bodyPr wrap="square" lIns="0" tIns="0" rIns="0" bIns="0" rtlCol="0"/>
          <a:lstStyle/>
          <a:p>
            <a:endParaRPr/>
          </a:p>
        </p:txBody>
      </p:sp>
      <p:pic>
        <p:nvPicPr>
          <p:cNvPr id="19" name="bg object 19"/>
          <p:cNvPicPr/>
          <p:nvPr/>
        </p:nvPicPr>
        <p:blipFill>
          <a:blip r:embed="rId3" cstate="print"/>
          <a:stretch>
            <a:fillRect/>
          </a:stretch>
        </p:blipFill>
        <p:spPr>
          <a:xfrm>
            <a:off x="0" y="4050791"/>
            <a:ext cx="7772400" cy="3492271"/>
          </a:xfrm>
          <a:prstGeom prst="rect">
            <a:avLst/>
          </a:prstGeom>
        </p:spPr>
      </p:pic>
      <p:pic>
        <p:nvPicPr>
          <p:cNvPr id="20" name="bg object 20"/>
          <p:cNvPicPr/>
          <p:nvPr/>
        </p:nvPicPr>
        <p:blipFill>
          <a:blip r:embed="rId4" cstate="print"/>
          <a:stretch>
            <a:fillRect/>
          </a:stretch>
        </p:blipFill>
        <p:spPr>
          <a:xfrm>
            <a:off x="457196" y="9116817"/>
            <a:ext cx="1024524" cy="485184"/>
          </a:xfrm>
          <a:prstGeom prst="rect">
            <a:avLst/>
          </a:prstGeom>
        </p:spPr>
      </p:pic>
      <p:pic>
        <p:nvPicPr>
          <p:cNvPr id="21" name="bg object 21"/>
          <p:cNvPicPr/>
          <p:nvPr/>
        </p:nvPicPr>
        <p:blipFill>
          <a:blip r:embed="rId5" cstate="print"/>
          <a:stretch>
            <a:fillRect/>
          </a:stretch>
        </p:blipFill>
        <p:spPr>
          <a:xfrm>
            <a:off x="648872" y="9170974"/>
            <a:ext cx="134666" cy="150482"/>
          </a:xfrm>
          <a:prstGeom prst="rect">
            <a:avLst/>
          </a:prstGeom>
        </p:spPr>
      </p:pic>
      <p:sp>
        <p:nvSpPr>
          <p:cNvPr id="22" name="bg object 22"/>
          <p:cNvSpPr/>
          <p:nvPr/>
        </p:nvSpPr>
        <p:spPr>
          <a:xfrm>
            <a:off x="647604" y="9169682"/>
            <a:ext cx="136525" cy="151765"/>
          </a:xfrm>
          <a:custGeom>
            <a:avLst/>
            <a:gdLst/>
            <a:ahLst/>
            <a:cxnLst/>
            <a:rect l="l" t="t" r="r" b="b"/>
            <a:pathLst>
              <a:path w="136525" h="151765">
                <a:moveTo>
                  <a:pt x="66090" y="83629"/>
                </a:moveTo>
                <a:lnTo>
                  <a:pt x="52920" y="84929"/>
                </a:lnTo>
                <a:lnTo>
                  <a:pt x="43510" y="88826"/>
                </a:lnTo>
                <a:lnTo>
                  <a:pt x="37862" y="95320"/>
                </a:lnTo>
                <a:lnTo>
                  <a:pt x="35979" y="104406"/>
                </a:lnTo>
                <a:lnTo>
                  <a:pt x="35979" y="114046"/>
                </a:lnTo>
                <a:lnTo>
                  <a:pt x="68249" y="127863"/>
                </a:lnTo>
                <a:lnTo>
                  <a:pt x="82452" y="126494"/>
                </a:lnTo>
                <a:lnTo>
                  <a:pt x="92587" y="122386"/>
                </a:lnTo>
                <a:lnTo>
                  <a:pt x="98662" y="115540"/>
                </a:lnTo>
                <a:lnTo>
                  <a:pt x="100685" y="105956"/>
                </a:lnTo>
                <a:lnTo>
                  <a:pt x="98518" y="96188"/>
                </a:lnTo>
                <a:lnTo>
                  <a:pt x="92022" y="89211"/>
                </a:lnTo>
                <a:lnTo>
                  <a:pt x="81209" y="85024"/>
                </a:lnTo>
                <a:lnTo>
                  <a:pt x="66090" y="83629"/>
                </a:lnTo>
                <a:close/>
              </a:path>
              <a:path w="136525" h="151765">
                <a:moveTo>
                  <a:pt x="42341" y="44704"/>
                </a:moveTo>
                <a:lnTo>
                  <a:pt x="6045" y="44704"/>
                </a:lnTo>
                <a:lnTo>
                  <a:pt x="6817" y="32446"/>
                </a:lnTo>
                <a:lnTo>
                  <a:pt x="9139" y="22413"/>
                </a:lnTo>
                <a:lnTo>
                  <a:pt x="50753" y="556"/>
                </a:lnTo>
                <a:lnTo>
                  <a:pt x="67614" y="0"/>
                </a:lnTo>
                <a:lnTo>
                  <a:pt x="86018" y="688"/>
                </a:lnTo>
                <a:lnTo>
                  <a:pt x="127961" y="17789"/>
                </a:lnTo>
                <a:lnTo>
                  <a:pt x="135928" y="53047"/>
                </a:lnTo>
                <a:lnTo>
                  <a:pt x="135928" y="150037"/>
                </a:lnTo>
                <a:lnTo>
                  <a:pt x="100380" y="150037"/>
                </a:lnTo>
                <a:lnTo>
                  <a:pt x="102108" y="129705"/>
                </a:lnTo>
                <a:lnTo>
                  <a:pt x="101155" y="129552"/>
                </a:lnTo>
                <a:lnTo>
                  <a:pt x="94355" y="139265"/>
                </a:lnTo>
                <a:lnTo>
                  <a:pt x="84204" y="146207"/>
                </a:lnTo>
                <a:lnTo>
                  <a:pt x="70705" y="150374"/>
                </a:lnTo>
                <a:lnTo>
                  <a:pt x="53860" y="151765"/>
                </a:lnTo>
                <a:lnTo>
                  <a:pt x="30282" y="148904"/>
                </a:lnTo>
                <a:lnTo>
                  <a:pt x="13452" y="140319"/>
                </a:lnTo>
                <a:lnTo>
                  <a:pt x="3361" y="126004"/>
                </a:lnTo>
                <a:lnTo>
                  <a:pt x="0" y="105956"/>
                </a:lnTo>
                <a:lnTo>
                  <a:pt x="3439" y="85740"/>
                </a:lnTo>
                <a:lnTo>
                  <a:pt x="13762" y="71307"/>
                </a:lnTo>
                <a:lnTo>
                  <a:pt x="30973" y="62650"/>
                </a:lnTo>
                <a:lnTo>
                  <a:pt x="55079" y="59766"/>
                </a:lnTo>
                <a:lnTo>
                  <a:pt x="71657" y="60817"/>
                </a:lnTo>
                <a:lnTo>
                  <a:pt x="84623" y="63974"/>
                </a:lnTo>
                <a:lnTo>
                  <a:pt x="93974" y="69244"/>
                </a:lnTo>
                <a:lnTo>
                  <a:pt x="99707" y="76631"/>
                </a:lnTo>
                <a:lnTo>
                  <a:pt x="100380" y="76631"/>
                </a:lnTo>
                <a:lnTo>
                  <a:pt x="100380" y="52590"/>
                </a:lnTo>
                <a:lnTo>
                  <a:pt x="100380" y="41008"/>
                </a:lnTo>
                <a:lnTo>
                  <a:pt x="98361" y="33337"/>
                </a:lnTo>
                <a:lnTo>
                  <a:pt x="69494" y="23888"/>
                </a:lnTo>
                <a:lnTo>
                  <a:pt x="57611" y="25190"/>
                </a:lnTo>
                <a:lnTo>
                  <a:pt x="49126" y="29095"/>
                </a:lnTo>
                <a:lnTo>
                  <a:pt x="44037" y="35600"/>
                </a:lnTo>
                <a:lnTo>
                  <a:pt x="42341" y="44704"/>
                </a:lnTo>
                <a:close/>
              </a:path>
            </a:pathLst>
          </a:custGeom>
          <a:ln w="4241">
            <a:solidFill>
              <a:srgbClr val="4DAEE2"/>
            </a:solidFill>
          </a:ln>
        </p:spPr>
        <p:txBody>
          <a:bodyPr wrap="square" lIns="0" tIns="0" rIns="0" bIns="0" rtlCol="0"/>
          <a:lstStyle/>
          <a:p>
            <a:endParaRPr/>
          </a:p>
        </p:txBody>
      </p:sp>
      <p:pic>
        <p:nvPicPr>
          <p:cNvPr id="23" name="bg object 23"/>
          <p:cNvPicPr/>
          <p:nvPr/>
        </p:nvPicPr>
        <p:blipFill>
          <a:blip r:embed="rId6" cstate="print"/>
          <a:stretch>
            <a:fillRect/>
          </a:stretch>
        </p:blipFill>
        <p:spPr>
          <a:xfrm>
            <a:off x="801103" y="9170974"/>
            <a:ext cx="132486" cy="148729"/>
          </a:xfrm>
          <a:prstGeom prst="rect">
            <a:avLst/>
          </a:prstGeom>
        </p:spPr>
      </p:pic>
      <p:sp>
        <p:nvSpPr>
          <p:cNvPr id="24" name="bg object 24"/>
          <p:cNvSpPr/>
          <p:nvPr/>
        </p:nvSpPr>
        <p:spPr>
          <a:xfrm>
            <a:off x="799815" y="9169679"/>
            <a:ext cx="133985" cy="150495"/>
          </a:xfrm>
          <a:custGeom>
            <a:avLst/>
            <a:gdLst/>
            <a:ahLst/>
            <a:cxnLst/>
            <a:rect l="l" t="t" r="r" b="b"/>
            <a:pathLst>
              <a:path w="133984" h="150495">
                <a:moveTo>
                  <a:pt x="0" y="1714"/>
                </a:moveTo>
                <a:lnTo>
                  <a:pt x="35242" y="1714"/>
                </a:lnTo>
                <a:lnTo>
                  <a:pt x="33858" y="26695"/>
                </a:lnTo>
                <a:lnTo>
                  <a:pt x="34582" y="26822"/>
                </a:lnTo>
                <a:lnTo>
                  <a:pt x="41408" y="15082"/>
                </a:lnTo>
                <a:lnTo>
                  <a:pt x="51447" y="6700"/>
                </a:lnTo>
                <a:lnTo>
                  <a:pt x="64696" y="1674"/>
                </a:lnTo>
                <a:lnTo>
                  <a:pt x="81153" y="0"/>
                </a:lnTo>
                <a:lnTo>
                  <a:pt x="104172" y="3068"/>
                </a:lnTo>
                <a:lnTo>
                  <a:pt x="120615" y="12266"/>
                </a:lnTo>
                <a:lnTo>
                  <a:pt x="130480" y="27587"/>
                </a:lnTo>
                <a:lnTo>
                  <a:pt x="133769" y="49022"/>
                </a:lnTo>
                <a:lnTo>
                  <a:pt x="133769" y="150037"/>
                </a:lnTo>
                <a:lnTo>
                  <a:pt x="98209" y="150037"/>
                </a:lnTo>
                <a:lnTo>
                  <a:pt x="98209" y="55105"/>
                </a:lnTo>
                <a:lnTo>
                  <a:pt x="97447" y="44704"/>
                </a:lnTo>
                <a:lnTo>
                  <a:pt x="94882" y="37429"/>
                </a:lnTo>
                <a:lnTo>
                  <a:pt x="89695" y="32234"/>
                </a:lnTo>
                <a:lnTo>
                  <a:pt x="81871" y="29118"/>
                </a:lnTo>
                <a:lnTo>
                  <a:pt x="71399" y="28079"/>
                </a:lnTo>
                <a:lnTo>
                  <a:pt x="55714" y="30203"/>
                </a:lnTo>
                <a:lnTo>
                  <a:pt x="44510" y="36577"/>
                </a:lnTo>
                <a:lnTo>
                  <a:pt x="37788" y="47201"/>
                </a:lnTo>
                <a:lnTo>
                  <a:pt x="35547" y="62077"/>
                </a:lnTo>
                <a:lnTo>
                  <a:pt x="35547" y="150037"/>
                </a:lnTo>
                <a:lnTo>
                  <a:pt x="0" y="150037"/>
                </a:lnTo>
                <a:lnTo>
                  <a:pt x="0" y="1714"/>
                </a:lnTo>
                <a:close/>
              </a:path>
            </a:pathLst>
          </a:custGeom>
          <a:ln w="4241">
            <a:solidFill>
              <a:srgbClr val="4DAEE2"/>
            </a:solidFill>
          </a:ln>
        </p:spPr>
        <p:txBody>
          <a:bodyPr wrap="square" lIns="0" tIns="0" rIns="0" bIns="0" rtlCol="0"/>
          <a:lstStyle/>
          <a:p>
            <a:endParaRPr/>
          </a:p>
        </p:txBody>
      </p:sp>
      <p:pic>
        <p:nvPicPr>
          <p:cNvPr id="25" name="bg object 25"/>
          <p:cNvPicPr/>
          <p:nvPr/>
        </p:nvPicPr>
        <p:blipFill>
          <a:blip r:embed="rId7" cstate="print"/>
          <a:stretch>
            <a:fillRect/>
          </a:stretch>
        </p:blipFill>
        <p:spPr>
          <a:xfrm>
            <a:off x="943749" y="9170784"/>
            <a:ext cx="134718" cy="150825"/>
          </a:xfrm>
          <a:prstGeom prst="rect">
            <a:avLst/>
          </a:prstGeom>
        </p:spPr>
      </p:pic>
      <p:sp>
        <p:nvSpPr>
          <p:cNvPr id="26" name="bg object 26"/>
          <p:cNvSpPr/>
          <p:nvPr/>
        </p:nvSpPr>
        <p:spPr>
          <a:xfrm>
            <a:off x="942454" y="9169492"/>
            <a:ext cx="136525" cy="152400"/>
          </a:xfrm>
          <a:custGeom>
            <a:avLst/>
            <a:gdLst/>
            <a:ahLst/>
            <a:cxnLst/>
            <a:rect l="l" t="t" r="r" b="b"/>
            <a:pathLst>
              <a:path w="136525" h="152400">
                <a:moveTo>
                  <a:pt x="130632" y="42697"/>
                </a:moveTo>
                <a:lnTo>
                  <a:pt x="95872" y="42697"/>
                </a:lnTo>
                <a:lnTo>
                  <a:pt x="95669" y="41465"/>
                </a:lnTo>
                <a:lnTo>
                  <a:pt x="95504" y="40551"/>
                </a:lnTo>
                <a:lnTo>
                  <a:pt x="95427" y="39890"/>
                </a:lnTo>
                <a:lnTo>
                  <a:pt x="94678" y="32778"/>
                </a:lnTo>
                <a:lnTo>
                  <a:pt x="92621" y="28308"/>
                </a:lnTo>
                <a:lnTo>
                  <a:pt x="89293" y="26581"/>
                </a:lnTo>
                <a:lnTo>
                  <a:pt x="85940" y="24803"/>
                </a:lnTo>
                <a:lnTo>
                  <a:pt x="77762" y="23926"/>
                </a:lnTo>
                <a:lnTo>
                  <a:pt x="64833" y="23926"/>
                </a:lnTo>
                <a:lnTo>
                  <a:pt x="52694" y="25052"/>
                </a:lnTo>
                <a:lnTo>
                  <a:pt x="44018" y="28428"/>
                </a:lnTo>
                <a:lnTo>
                  <a:pt x="38808" y="34053"/>
                </a:lnTo>
                <a:lnTo>
                  <a:pt x="37071" y="41922"/>
                </a:lnTo>
                <a:lnTo>
                  <a:pt x="37071" y="50101"/>
                </a:lnTo>
                <a:lnTo>
                  <a:pt x="75082" y="60236"/>
                </a:lnTo>
                <a:lnTo>
                  <a:pt x="92418" y="61563"/>
                </a:lnTo>
                <a:lnTo>
                  <a:pt x="129598" y="75498"/>
                </a:lnTo>
                <a:lnTo>
                  <a:pt x="136055" y="104013"/>
                </a:lnTo>
                <a:lnTo>
                  <a:pt x="135100" y="116530"/>
                </a:lnTo>
                <a:lnTo>
                  <a:pt x="99428" y="149464"/>
                </a:lnTo>
                <a:lnTo>
                  <a:pt x="65938" y="152095"/>
                </a:lnTo>
                <a:lnTo>
                  <a:pt x="48420" y="151499"/>
                </a:lnTo>
                <a:lnTo>
                  <a:pt x="7843" y="136863"/>
                </a:lnTo>
                <a:lnTo>
                  <a:pt x="0" y="107238"/>
                </a:lnTo>
                <a:lnTo>
                  <a:pt x="0" y="103530"/>
                </a:lnTo>
                <a:lnTo>
                  <a:pt x="36880" y="103530"/>
                </a:lnTo>
                <a:lnTo>
                  <a:pt x="36385" y="105600"/>
                </a:lnTo>
                <a:lnTo>
                  <a:pt x="36093" y="107238"/>
                </a:lnTo>
                <a:lnTo>
                  <a:pt x="66395" y="128206"/>
                </a:lnTo>
                <a:lnTo>
                  <a:pt x="81114" y="126984"/>
                </a:lnTo>
                <a:lnTo>
                  <a:pt x="91627" y="123317"/>
                </a:lnTo>
                <a:lnTo>
                  <a:pt x="97935" y="117201"/>
                </a:lnTo>
                <a:lnTo>
                  <a:pt x="100037" y="108635"/>
                </a:lnTo>
                <a:lnTo>
                  <a:pt x="98719" y="100442"/>
                </a:lnTo>
                <a:lnTo>
                  <a:pt x="94764" y="94588"/>
                </a:lnTo>
                <a:lnTo>
                  <a:pt x="88175" y="91074"/>
                </a:lnTo>
                <a:lnTo>
                  <a:pt x="78955" y="89903"/>
                </a:lnTo>
                <a:lnTo>
                  <a:pt x="57161" y="89333"/>
                </a:lnTo>
                <a:lnTo>
                  <a:pt x="39439" y="87634"/>
                </a:lnTo>
                <a:lnTo>
                  <a:pt x="4859" y="67036"/>
                </a:lnTo>
                <a:lnTo>
                  <a:pt x="1079" y="43497"/>
                </a:lnTo>
                <a:lnTo>
                  <a:pt x="1939" y="31787"/>
                </a:lnTo>
                <a:lnTo>
                  <a:pt x="35059" y="2273"/>
                </a:lnTo>
                <a:lnTo>
                  <a:pt x="67945" y="0"/>
                </a:lnTo>
                <a:lnTo>
                  <a:pt x="84960" y="550"/>
                </a:lnTo>
                <a:lnTo>
                  <a:pt x="123420" y="14093"/>
                </a:lnTo>
                <a:lnTo>
                  <a:pt x="129831" y="31102"/>
                </a:lnTo>
                <a:lnTo>
                  <a:pt x="130632" y="42697"/>
                </a:lnTo>
                <a:close/>
              </a:path>
            </a:pathLst>
          </a:custGeom>
          <a:ln w="4241">
            <a:solidFill>
              <a:srgbClr val="4DAEE2"/>
            </a:solidFill>
          </a:ln>
        </p:spPr>
        <p:txBody>
          <a:bodyPr wrap="square" lIns="0" tIns="0" rIns="0" bIns="0" rtlCol="0"/>
          <a:lstStyle/>
          <a:p>
            <a:endParaRPr/>
          </a:p>
        </p:txBody>
      </p:sp>
      <p:pic>
        <p:nvPicPr>
          <p:cNvPr id="27" name="bg object 27"/>
          <p:cNvPicPr/>
          <p:nvPr/>
        </p:nvPicPr>
        <p:blipFill>
          <a:blip r:embed="rId8" cstate="print"/>
          <a:stretch>
            <a:fillRect/>
          </a:stretch>
        </p:blipFill>
        <p:spPr>
          <a:xfrm>
            <a:off x="1083246" y="9170974"/>
            <a:ext cx="134619" cy="150482"/>
          </a:xfrm>
          <a:prstGeom prst="rect">
            <a:avLst/>
          </a:prstGeom>
        </p:spPr>
      </p:pic>
      <p:sp>
        <p:nvSpPr>
          <p:cNvPr id="28" name="bg object 28"/>
          <p:cNvSpPr/>
          <p:nvPr/>
        </p:nvSpPr>
        <p:spPr>
          <a:xfrm>
            <a:off x="1081944" y="9169682"/>
            <a:ext cx="136525" cy="151765"/>
          </a:xfrm>
          <a:custGeom>
            <a:avLst/>
            <a:gdLst/>
            <a:ahLst/>
            <a:cxnLst/>
            <a:rect l="l" t="t" r="r" b="b"/>
            <a:pathLst>
              <a:path w="136525" h="151765">
                <a:moveTo>
                  <a:pt x="66116" y="83629"/>
                </a:moveTo>
                <a:lnTo>
                  <a:pt x="52945" y="84929"/>
                </a:lnTo>
                <a:lnTo>
                  <a:pt x="43535" y="88826"/>
                </a:lnTo>
                <a:lnTo>
                  <a:pt x="37887" y="95320"/>
                </a:lnTo>
                <a:lnTo>
                  <a:pt x="36004" y="104406"/>
                </a:lnTo>
                <a:lnTo>
                  <a:pt x="36004" y="114046"/>
                </a:lnTo>
                <a:lnTo>
                  <a:pt x="68275" y="127863"/>
                </a:lnTo>
                <a:lnTo>
                  <a:pt x="82456" y="126494"/>
                </a:lnTo>
                <a:lnTo>
                  <a:pt x="92594" y="122386"/>
                </a:lnTo>
                <a:lnTo>
                  <a:pt x="98680" y="115540"/>
                </a:lnTo>
                <a:lnTo>
                  <a:pt x="100711" y="105956"/>
                </a:lnTo>
                <a:lnTo>
                  <a:pt x="98545" y="96188"/>
                </a:lnTo>
                <a:lnTo>
                  <a:pt x="92052" y="89211"/>
                </a:lnTo>
                <a:lnTo>
                  <a:pt x="81240" y="85024"/>
                </a:lnTo>
                <a:lnTo>
                  <a:pt x="66116" y="83629"/>
                </a:lnTo>
                <a:close/>
              </a:path>
              <a:path w="136525" h="151765">
                <a:moveTo>
                  <a:pt x="42367" y="44704"/>
                </a:moveTo>
                <a:lnTo>
                  <a:pt x="6032" y="44704"/>
                </a:lnTo>
                <a:lnTo>
                  <a:pt x="6812" y="32446"/>
                </a:lnTo>
                <a:lnTo>
                  <a:pt x="9145" y="22413"/>
                </a:lnTo>
                <a:lnTo>
                  <a:pt x="50792" y="556"/>
                </a:lnTo>
                <a:lnTo>
                  <a:pt x="67665" y="0"/>
                </a:lnTo>
                <a:lnTo>
                  <a:pt x="86068" y="688"/>
                </a:lnTo>
                <a:lnTo>
                  <a:pt x="127980" y="17789"/>
                </a:lnTo>
                <a:lnTo>
                  <a:pt x="135915" y="53047"/>
                </a:lnTo>
                <a:lnTo>
                  <a:pt x="135915" y="150037"/>
                </a:lnTo>
                <a:lnTo>
                  <a:pt x="100406" y="150037"/>
                </a:lnTo>
                <a:lnTo>
                  <a:pt x="102108" y="129705"/>
                </a:lnTo>
                <a:lnTo>
                  <a:pt x="101193" y="129552"/>
                </a:lnTo>
                <a:lnTo>
                  <a:pt x="94399" y="139265"/>
                </a:lnTo>
                <a:lnTo>
                  <a:pt x="84239" y="146207"/>
                </a:lnTo>
                <a:lnTo>
                  <a:pt x="70725" y="150374"/>
                </a:lnTo>
                <a:lnTo>
                  <a:pt x="53873" y="151765"/>
                </a:lnTo>
                <a:lnTo>
                  <a:pt x="30303" y="148904"/>
                </a:lnTo>
                <a:lnTo>
                  <a:pt x="13468" y="140319"/>
                </a:lnTo>
                <a:lnTo>
                  <a:pt x="3367" y="126004"/>
                </a:lnTo>
                <a:lnTo>
                  <a:pt x="0" y="105956"/>
                </a:lnTo>
                <a:lnTo>
                  <a:pt x="3441" y="85740"/>
                </a:lnTo>
                <a:lnTo>
                  <a:pt x="13768" y="71307"/>
                </a:lnTo>
                <a:lnTo>
                  <a:pt x="30984" y="62650"/>
                </a:lnTo>
                <a:lnTo>
                  <a:pt x="55092" y="59766"/>
                </a:lnTo>
                <a:lnTo>
                  <a:pt x="71676" y="60817"/>
                </a:lnTo>
                <a:lnTo>
                  <a:pt x="84647" y="63974"/>
                </a:lnTo>
                <a:lnTo>
                  <a:pt x="94009" y="69244"/>
                </a:lnTo>
                <a:lnTo>
                  <a:pt x="99771" y="76631"/>
                </a:lnTo>
                <a:lnTo>
                  <a:pt x="100406" y="76631"/>
                </a:lnTo>
                <a:lnTo>
                  <a:pt x="100406" y="52590"/>
                </a:lnTo>
                <a:lnTo>
                  <a:pt x="100406" y="41008"/>
                </a:lnTo>
                <a:lnTo>
                  <a:pt x="98361" y="33337"/>
                </a:lnTo>
                <a:lnTo>
                  <a:pt x="69494" y="23888"/>
                </a:lnTo>
                <a:lnTo>
                  <a:pt x="57626" y="25190"/>
                </a:lnTo>
                <a:lnTo>
                  <a:pt x="49149" y="29095"/>
                </a:lnTo>
                <a:lnTo>
                  <a:pt x="44062" y="35600"/>
                </a:lnTo>
                <a:lnTo>
                  <a:pt x="42367" y="44704"/>
                </a:lnTo>
                <a:close/>
              </a:path>
            </a:pathLst>
          </a:custGeom>
          <a:ln w="4241">
            <a:solidFill>
              <a:srgbClr val="4DAEE2"/>
            </a:solidFill>
          </a:ln>
        </p:spPr>
        <p:txBody>
          <a:bodyPr wrap="square" lIns="0" tIns="0" rIns="0" bIns="0" rtlCol="0"/>
          <a:lstStyle/>
          <a:p>
            <a:endParaRPr/>
          </a:p>
        </p:txBody>
      </p:sp>
      <p:pic>
        <p:nvPicPr>
          <p:cNvPr id="29" name="bg object 29"/>
          <p:cNvPicPr/>
          <p:nvPr/>
        </p:nvPicPr>
        <p:blipFill>
          <a:blip r:embed="rId9" cstate="print"/>
          <a:stretch>
            <a:fillRect/>
          </a:stretch>
        </p:blipFill>
        <p:spPr>
          <a:xfrm>
            <a:off x="644855" y="9243707"/>
            <a:ext cx="187667" cy="74879"/>
          </a:xfrm>
          <a:prstGeom prst="rect">
            <a:avLst/>
          </a:prstGeom>
        </p:spPr>
      </p:pic>
      <p:pic>
        <p:nvPicPr>
          <p:cNvPr id="30" name="bg object 30"/>
          <p:cNvPicPr/>
          <p:nvPr/>
        </p:nvPicPr>
        <p:blipFill>
          <a:blip r:embed="rId10" cstate="print"/>
          <a:stretch>
            <a:fillRect/>
          </a:stretch>
        </p:blipFill>
        <p:spPr>
          <a:xfrm>
            <a:off x="895210" y="9231007"/>
            <a:ext cx="35496" cy="85877"/>
          </a:xfrm>
          <a:prstGeom prst="rect">
            <a:avLst/>
          </a:prstGeom>
        </p:spPr>
      </p:pic>
      <p:pic>
        <p:nvPicPr>
          <p:cNvPr id="31" name="bg object 31"/>
          <p:cNvPicPr/>
          <p:nvPr/>
        </p:nvPicPr>
        <p:blipFill>
          <a:blip r:embed="rId11" cstate="print"/>
          <a:stretch>
            <a:fillRect/>
          </a:stretch>
        </p:blipFill>
        <p:spPr>
          <a:xfrm>
            <a:off x="939584" y="9225051"/>
            <a:ext cx="136093" cy="93725"/>
          </a:xfrm>
          <a:prstGeom prst="rect">
            <a:avLst/>
          </a:prstGeom>
        </p:spPr>
      </p:pic>
      <p:pic>
        <p:nvPicPr>
          <p:cNvPr id="32" name="bg object 32"/>
          <p:cNvPicPr/>
          <p:nvPr/>
        </p:nvPicPr>
        <p:blipFill>
          <a:blip r:embed="rId12" cstate="print"/>
          <a:stretch>
            <a:fillRect/>
          </a:stretch>
        </p:blipFill>
        <p:spPr>
          <a:xfrm>
            <a:off x="644766" y="9166859"/>
            <a:ext cx="135928" cy="109435"/>
          </a:xfrm>
          <a:prstGeom prst="rect">
            <a:avLst/>
          </a:prstGeom>
        </p:spPr>
      </p:pic>
      <p:pic>
        <p:nvPicPr>
          <p:cNvPr id="33" name="bg object 33"/>
          <p:cNvPicPr/>
          <p:nvPr/>
        </p:nvPicPr>
        <p:blipFill>
          <a:blip r:embed="rId13" cstate="print"/>
          <a:stretch>
            <a:fillRect/>
          </a:stretch>
        </p:blipFill>
        <p:spPr>
          <a:xfrm>
            <a:off x="796988" y="9166694"/>
            <a:ext cx="418071" cy="151891"/>
          </a:xfrm>
          <a:prstGeom prst="rect">
            <a:avLst/>
          </a:prstGeom>
        </p:spPr>
      </p:pic>
      <p:pic>
        <p:nvPicPr>
          <p:cNvPr id="34" name="bg object 34"/>
          <p:cNvPicPr/>
          <p:nvPr/>
        </p:nvPicPr>
        <p:blipFill>
          <a:blip r:embed="rId14" cstate="print"/>
          <a:stretch>
            <a:fillRect/>
          </a:stretch>
        </p:blipFill>
        <p:spPr>
          <a:xfrm>
            <a:off x="468268" y="9328415"/>
            <a:ext cx="753441" cy="261426"/>
          </a:xfrm>
          <a:prstGeom prst="rect">
            <a:avLst/>
          </a:prstGeom>
        </p:spPr>
      </p:pic>
      <p:sp>
        <p:nvSpPr>
          <p:cNvPr id="35" name="bg object 35"/>
          <p:cNvSpPr/>
          <p:nvPr/>
        </p:nvSpPr>
        <p:spPr>
          <a:xfrm>
            <a:off x="457197" y="1062441"/>
            <a:ext cx="366395" cy="409575"/>
          </a:xfrm>
          <a:custGeom>
            <a:avLst/>
            <a:gdLst/>
            <a:ahLst/>
            <a:cxnLst/>
            <a:rect l="l" t="t" r="r" b="b"/>
            <a:pathLst>
              <a:path w="366394" h="409575">
                <a:moveTo>
                  <a:pt x="209778" y="0"/>
                </a:moveTo>
                <a:lnTo>
                  <a:pt x="0" y="0"/>
                </a:lnTo>
                <a:lnTo>
                  <a:pt x="0" y="409028"/>
                </a:lnTo>
                <a:lnTo>
                  <a:pt x="210947" y="409028"/>
                </a:lnTo>
                <a:lnTo>
                  <a:pt x="264524" y="404032"/>
                </a:lnTo>
                <a:lnTo>
                  <a:pt x="307612" y="389529"/>
                </a:lnTo>
                <a:lnTo>
                  <a:pt x="339395" y="366248"/>
                </a:lnTo>
                <a:lnTo>
                  <a:pt x="359061" y="334917"/>
                </a:lnTo>
                <a:lnTo>
                  <a:pt x="362031" y="317880"/>
                </a:lnTo>
                <a:lnTo>
                  <a:pt x="110439" y="317880"/>
                </a:lnTo>
                <a:lnTo>
                  <a:pt x="110439" y="242493"/>
                </a:lnTo>
                <a:lnTo>
                  <a:pt x="350839" y="242493"/>
                </a:lnTo>
                <a:lnTo>
                  <a:pt x="343814" y="230447"/>
                </a:lnTo>
                <a:lnTo>
                  <a:pt x="318220" y="209879"/>
                </a:lnTo>
                <a:lnTo>
                  <a:pt x="284568" y="195173"/>
                </a:lnTo>
                <a:lnTo>
                  <a:pt x="309717" y="180931"/>
                </a:lnTo>
                <a:lnTo>
                  <a:pt x="328073" y="163029"/>
                </a:lnTo>
                <a:lnTo>
                  <a:pt x="110439" y="163029"/>
                </a:lnTo>
                <a:lnTo>
                  <a:pt x="110439" y="91160"/>
                </a:lnTo>
                <a:lnTo>
                  <a:pt x="346623" y="91160"/>
                </a:lnTo>
                <a:lnTo>
                  <a:pt x="345878" y="82992"/>
                </a:lnTo>
                <a:lnTo>
                  <a:pt x="321386" y="36804"/>
                </a:lnTo>
                <a:lnTo>
                  <a:pt x="275888" y="9420"/>
                </a:lnTo>
                <a:lnTo>
                  <a:pt x="245548" y="2382"/>
                </a:lnTo>
                <a:lnTo>
                  <a:pt x="209778" y="0"/>
                </a:lnTo>
                <a:close/>
              </a:path>
              <a:path w="366394" h="409575">
                <a:moveTo>
                  <a:pt x="350839" y="242493"/>
                </a:moveTo>
                <a:lnTo>
                  <a:pt x="196926" y="242493"/>
                </a:lnTo>
                <a:lnTo>
                  <a:pt x="221625" y="245124"/>
                </a:lnTo>
                <a:lnTo>
                  <a:pt x="238926" y="252577"/>
                </a:lnTo>
                <a:lnTo>
                  <a:pt x="249105" y="264192"/>
                </a:lnTo>
                <a:lnTo>
                  <a:pt x="252437" y="279311"/>
                </a:lnTo>
                <a:lnTo>
                  <a:pt x="252437" y="280492"/>
                </a:lnTo>
                <a:lnTo>
                  <a:pt x="248793" y="296439"/>
                </a:lnTo>
                <a:lnTo>
                  <a:pt x="238191" y="308168"/>
                </a:lnTo>
                <a:lnTo>
                  <a:pt x="221126" y="315407"/>
                </a:lnTo>
                <a:lnTo>
                  <a:pt x="198094" y="317880"/>
                </a:lnTo>
                <a:lnTo>
                  <a:pt x="362031" y="317880"/>
                </a:lnTo>
                <a:lnTo>
                  <a:pt x="365767" y="296439"/>
                </a:lnTo>
                <a:lnTo>
                  <a:pt x="365798" y="295097"/>
                </a:lnTo>
                <a:lnTo>
                  <a:pt x="360092" y="258360"/>
                </a:lnTo>
                <a:lnTo>
                  <a:pt x="350839" y="242493"/>
                </a:lnTo>
                <a:close/>
              </a:path>
              <a:path w="366394" h="409575">
                <a:moveTo>
                  <a:pt x="346623" y="91160"/>
                </a:moveTo>
                <a:lnTo>
                  <a:pt x="184061" y="91160"/>
                </a:lnTo>
                <a:lnTo>
                  <a:pt x="206395" y="93515"/>
                </a:lnTo>
                <a:lnTo>
                  <a:pt x="222483" y="100363"/>
                </a:lnTo>
                <a:lnTo>
                  <a:pt x="232215" y="111375"/>
                </a:lnTo>
                <a:lnTo>
                  <a:pt x="235483" y="126225"/>
                </a:lnTo>
                <a:lnTo>
                  <a:pt x="235483" y="127393"/>
                </a:lnTo>
                <a:lnTo>
                  <a:pt x="231932" y="143066"/>
                </a:lnTo>
                <a:lnTo>
                  <a:pt x="221535" y="154193"/>
                </a:lnTo>
                <a:lnTo>
                  <a:pt x="204675" y="160830"/>
                </a:lnTo>
                <a:lnTo>
                  <a:pt x="181736" y="163029"/>
                </a:lnTo>
                <a:lnTo>
                  <a:pt x="328073" y="163029"/>
                </a:lnTo>
                <a:lnTo>
                  <a:pt x="329715" y="161428"/>
                </a:lnTo>
                <a:lnTo>
                  <a:pt x="342920" y="136007"/>
                </a:lnTo>
                <a:lnTo>
                  <a:pt x="347687" y="104012"/>
                </a:lnTo>
                <a:lnTo>
                  <a:pt x="347687" y="102844"/>
                </a:lnTo>
                <a:lnTo>
                  <a:pt x="346623" y="91160"/>
                </a:lnTo>
                <a:close/>
              </a:path>
            </a:pathLst>
          </a:custGeom>
          <a:solidFill>
            <a:srgbClr val="FFFFFF"/>
          </a:solidFill>
        </p:spPr>
        <p:txBody>
          <a:bodyPr wrap="square" lIns="0" tIns="0" rIns="0" bIns="0" rtlCol="0"/>
          <a:lstStyle/>
          <a:p>
            <a:endParaRPr/>
          </a:p>
        </p:txBody>
      </p:sp>
      <p:sp>
        <p:nvSpPr>
          <p:cNvPr id="36" name="bg object 36"/>
          <p:cNvSpPr/>
          <p:nvPr/>
        </p:nvSpPr>
        <p:spPr>
          <a:xfrm>
            <a:off x="874979"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37" name="bg object 37"/>
          <p:cNvSpPr/>
          <p:nvPr/>
        </p:nvSpPr>
        <p:spPr>
          <a:xfrm>
            <a:off x="1264704" y="1054264"/>
            <a:ext cx="806450" cy="425450"/>
          </a:xfrm>
          <a:custGeom>
            <a:avLst/>
            <a:gdLst/>
            <a:ahLst/>
            <a:cxnLst/>
            <a:rect l="l" t="t" r="r" b="b"/>
            <a:pathLst>
              <a:path w="806450" h="425450">
                <a:moveTo>
                  <a:pt x="376313" y="417207"/>
                </a:moveTo>
                <a:lnTo>
                  <a:pt x="291541" y="293331"/>
                </a:lnTo>
                <a:lnTo>
                  <a:pt x="278739" y="274637"/>
                </a:lnTo>
                <a:lnTo>
                  <a:pt x="313334" y="254685"/>
                </a:lnTo>
                <a:lnTo>
                  <a:pt x="339864" y="227164"/>
                </a:lnTo>
                <a:lnTo>
                  <a:pt x="350824" y="204508"/>
                </a:lnTo>
                <a:lnTo>
                  <a:pt x="356882" y="191985"/>
                </a:lnTo>
                <a:lnTo>
                  <a:pt x="362877" y="149009"/>
                </a:lnTo>
                <a:lnTo>
                  <a:pt x="362877" y="147840"/>
                </a:lnTo>
                <a:lnTo>
                  <a:pt x="360591" y="119240"/>
                </a:lnTo>
                <a:lnTo>
                  <a:pt x="357111" y="106349"/>
                </a:lnTo>
                <a:lnTo>
                  <a:pt x="353745" y="93865"/>
                </a:lnTo>
                <a:lnTo>
                  <a:pt x="326644" y="52590"/>
                </a:lnTo>
                <a:lnTo>
                  <a:pt x="273177" y="19875"/>
                </a:lnTo>
                <a:lnTo>
                  <a:pt x="248932" y="14097"/>
                </a:lnTo>
                <a:lnTo>
                  <a:pt x="248932" y="154838"/>
                </a:lnTo>
                <a:lnTo>
                  <a:pt x="248932" y="156019"/>
                </a:lnTo>
                <a:lnTo>
                  <a:pt x="244856" y="176174"/>
                </a:lnTo>
                <a:lnTo>
                  <a:pt x="233006" y="191452"/>
                </a:lnTo>
                <a:lnTo>
                  <a:pt x="213931" y="201129"/>
                </a:lnTo>
                <a:lnTo>
                  <a:pt x="188163" y="204508"/>
                </a:lnTo>
                <a:lnTo>
                  <a:pt x="113360" y="204508"/>
                </a:lnTo>
                <a:lnTo>
                  <a:pt x="113360" y="106349"/>
                </a:lnTo>
                <a:lnTo>
                  <a:pt x="187579" y="106349"/>
                </a:lnTo>
                <a:lnTo>
                  <a:pt x="213194" y="109410"/>
                </a:lnTo>
                <a:lnTo>
                  <a:pt x="232498" y="118554"/>
                </a:lnTo>
                <a:lnTo>
                  <a:pt x="244690" y="133718"/>
                </a:lnTo>
                <a:lnTo>
                  <a:pt x="248932" y="154838"/>
                </a:lnTo>
                <a:lnTo>
                  <a:pt x="248932" y="14097"/>
                </a:lnTo>
                <a:lnTo>
                  <a:pt x="236753" y="11176"/>
                </a:lnTo>
                <a:lnTo>
                  <a:pt x="193408" y="8178"/>
                </a:lnTo>
                <a:lnTo>
                  <a:pt x="0" y="8178"/>
                </a:lnTo>
                <a:lnTo>
                  <a:pt x="0" y="417207"/>
                </a:lnTo>
                <a:lnTo>
                  <a:pt x="113360" y="417207"/>
                </a:lnTo>
                <a:lnTo>
                  <a:pt x="113360" y="293331"/>
                </a:lnTo>
                <a:lnTo>
                  <a:pt x="163042" y="293331"/>
                </a:lnTo>
                <a:lnTo>
                  <a:pt x="245427" y="417207"/>
                </a:lnTo>
                <a:lnTo>
                  <a:pt x="376313" y="417207"/>
                </a:lnTo>
                <a:close/>
              </a:path>
              <a:path w="806450" h="425450">
                <a:moveTo>
                  <a:pt x="806361" y="178219"/>
                </a:moveTo>
                <a:lnTo>
                  <a:pt x="618197" y="178219"/>
                </a:lnTo>
                <a:lnTo>
                  <a:pt x="618197" y="261200"/>
                </a:lnTo>
                <a:lnTo>
                  <a:pt x="698842" y="261200"/>
                </a:lnTo>
                <a:lnTo>
                  <a:pt x="698842" y="310870"/>
                </a:lnTo>
                <a:lnTo>
                  <a:pt x="685342" y="318198"/>
                </a:lnTo>
                <a:lnTo>
                  <a:pt x="670077" y="323507"/>
                </a:lnTo>
                <a:lnTo>
                  <a:pt x="652830" y="326720"/>
                </a:lnTo>
                <a:lnTo>
                  <a:pt x="633399" y="327812"/>
                </a:lnTo>
                <a:lnTo>
                  <a:pt x="588695" y="319379"/>
                </a:lnTo>
                <a:lnTo>
                  <a:pt x="553567" y="295897"/>
                </a:lnTo>
                <a:lnTo>
                  <a:pt x="530606" y="260019"/>
                </a:lnTo>
                <a:lnTo>
                  <a:pt x="522376" y="214464"/>
                </a:lnTo>
                <a:lnTo>
                  <a:pt x="522376" y="213296"/>
                </a:lnTo>
                <a:lnTo>
                  <a:pt x="530415" y="169379"/>
                </a:lnTo>
                <a:lnTo>
                  <a:pt x="552538" y="133743"/>
                </a:lnTo>
                <a:lnTo>
                  <a:pt x="585724" y="109842"/>
                </a:lnTo>
                <a:lnTo>
                  <a:pt x="626973" y="101104"/>
                </a:lnTo>
                <a:lnTo>
                  <a:pt x="655307" y="103682"/>
                </a:lnTo>
                <a:lnTo>
                  <a:pt x="680504" y="111175"/>
                </a:lnTo>
                <a:lnTo>
                  <a:pt x="703630" y="123278"/>
                </a:lnTo>
                <a:lnTo>
                  <a:pt x="725716" y="139649"/>
                </a:lnTo>
                <a:lnTo>
                  <a:pt x="792327" y="59601"/>
                </a:lnTo>
                <a:lnTo>
                  <a:pt x="758266" y="34518"/>
                </a:lnTo>
                <a:lnTo>
                  <a:pt x="720102" y="15773"/>
                </a:lnTo>
                <a:lnTo>
                  <a:pt x="676554" y="4051"/>
                </a:lnTo>
                <a:lnTo>
                  <a:pt x="626389" y="0"/>
                </a:lnTo>
                <a:lnTo>
                  <a:pt x="574255" y="5524"/>
                </a:lnTo>
                <a:lnTo>
                  <a:pt x="527265" y="21310"/>
                </a:lnTo>
                <a:lnTo>
                  <a:pt x="486448" y="46177"/>
                </a:lnTo>
                <a:lnTo>
                  <a:pt x="452869" y="78943"/>
                </a:lnTo>
                <a:lnTo>
                  <a:pt x="427583" y="118402"/>
                </a:lnTo>
                <a:lnTo>
                  <a:pt x="411645" y="163385"/>
                </a:lnTo>
                <a:lnTo>
                  <a:pt x="406095" y="212699"/>
                </a:lnTo>
                <a:lnTo>
                  <a:pt x="406095" y="213868"/>
                </a:lnTo>
                <a:lnTo>
                  <a:pt x="411746" y="264591"/>
                </a:lnTo>
                <a:lnTo>
                  <a:pt x="427951" y="309981"/>
                </a:lnTo>
                <a:lnTo>
                  <a:pt x="453605" y="349135"/>
                </a:lnTo>
                <a:lnTo>
                  <a:pt x="487616" y="381152"/>
                </a:lnTo>
                <a:lnTo>
                  <a:pt x="528878" y="405130"/>
                </a:lnTo>
                <a:lnTo>
                  <a:pt x="576287" y="420179"/>
                </a:lnTo>
                <a:lnTo>
                  <a:pt x="628726" y="425399"/>
                </a:lnTo>
                <a:lnTo>
                  <a:pt x="681710" y="420547"/>
                </a:lnTo>
                <a:lnTo>
                  <a:pt x="729157" y="407212"/>
                </a:lnTo>
                <a:lnTo>
                  <a:pt x="770801" y="387197"/>
                </a:lnTo>
                <a:lnTo>
                  <a:pt x="806361" y="362292"/>
                </a:lnTo>
                <a:lnTo>
                  <a:pt x="806361" y="178219"/>
                </a:lnTo>
                <a:close/>
              </a:path>
            </a:pathLst>
          </a:custGeom>
          <a:solidFill>
            <a:srgbClr val="FFFFFF"/>
          </a:solidFill>
        </p:spPr>
        <p:txBody>
          <a:bodyPr wrap="square" lIns="0" tIns="0" rIns="0" bIns="0" rtlCol="0"/>
          <a:lstStyle/>
          <a:p>
            <a:endParaRPr/>
          </a:p>
        </p:txBody>
      </p:sp>
      <p:sp>
        <p:nvSpPr>
          <p:cNvPr id="38" name="bg object 38"/>
          <p:cNvSpPr/>
          <p:nvPr/>
        </p:nvSpPr>
        <p:spPr>
          <a:xfrm>
            <a:off x="2134158"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39" name="bg object 39"/>
          <p:cNvSpPr/>
          <p:nvPr/>
        </p:nvSpPr>
        <p:spPr>
          <a:xfrm>
            <a:off x="2523897" y="1062443"/>
            <a:ext cx="376555" cy="409575"/>
          </a:xfrm>
          <a:custGeom>
            <a:avLst/>
            <a:gdLst/>
            <a:ahLst/>
            <a:cxnLst/>
            <a:rect l="l" t="t" r="r" b="b"/>
            <a:pathLst>
              <a:path w="376555" h="409575">
                <a:moveTo>
                  <a:pt x="193420" y="0"/>
                </a:moveTo>
                <a:lnTo>
                  <a:pt x="0" y="0"/>
                </a:lnTo>
                <a:lnTo>
                  <a:pt x="0" y="409028"/>
                </a:lnTo>
                <a:lnTo>
                  <a:pt x="113360" y="409028"/>
                </a:lnTo>
                <a:lnTo>
                  <a:pt x="113360" y="285153"/>
                </a:lnTo>
                <a:lnTo>
                  <a:pt x="291522" y="285153"/>
                </a:lnTo>
                <a:lnTo>
                  <a:pt x="278726" y="266458"/>
                </a:lnTo>
                <a:lnTo>
                  <a:pt x="313322" y="246497"/>
                </a:lnTo>
                <a:lnTo>
                  <a:pt x="339866" y="218979"/>
                </a:lnTo>
                <a:lnTo>
                  <a:pt x="350817" y="196329"/>
                </a:lnTo>
                <a:lnTo>
                  <a:pt x="113360" y="196329"/>
                </a:lnTo>
                <a:lnTo>
                  <a:pt x="113360" y="98170"/>
                </a:lnTo>
                <a:lnTo>
                  <a:pt x="357110" y="98170"/>
                </a:lnTo>
                <a:lnTo>
                  <a:pt x="353742" y="85678"/>
                </a:lnTo>
                <a:lnTo>
                  <a:pt x="326644" y="44411"/>
                </a:lnTo>
                <a:lnTo>
                  <a:pt x="273177" y="11685"/>
                </a:lnTo>
                <a:lnTo>
                  <a:pt x="236747" y="2994"/>
                </a:lnTo>
                <a:lnTo>
                  <a:pt x="193420" y="0"/>
                </a:lnTo>
                <a:close/>
              </a:path>
              <a:path w="376555" h="409575">
                <a:moveTo>
                  <a:pt x="291522" y="285153"/>
                </a:moveTo>
                <a:lnTo>
                  <a:pt x="163029" y="285153"/>
                </a:lnTo>
                <a:lnTo>
                  <a:pt x="245414" y="409028"/>
                </a:lnTo>
                <a:lnTo>
                  <a:pt x="376313" y="409028"/>
                </a:lnTo>
                <a:lnTo>
                  <a:pt x="291522" y="285153"/>
                </a:lnTo>
                <a:close/>
              </a:path>
              <a:path w="376555" h="409575">
                <a:moveTo>
                  <a:pt x="357110" y="98170"/>
                </a:moveTo>
                <a:lnTo>
                  <a:pt x="187578" y="98170"/>
                </a:lnTo>
                <a:lnTo>
                  <a:pt x="213185" y="101228"/>
                </a:lnTo>
                <a:lnTo>
                  <a:pt x="232495" y="110366"/>
                </a:lnTo>
                <a:lnTo>
                  <a:pt x="244686" y="125527"/>
                </a:lnTo>
                <a:lnTo>
                  <a:pt x="248932" y="146659"/>
                </a:lnTo>
                <a:lnTo>
                  <a:pt x="248932" y="147840"/>
                </a:lnTo>
                <a:lnTo>
                  <a:pt x="244859" y="167991"/>
                </a:lnTo>
                <a:lnTo>
                  <a:pt x="233005" y="183262"/>
                </a:lnTo>
                <a:lnTo>
                  <a:pt x="213919" y="192944"/>
                </a:lnTo>
                <a:lnTo>
                  <a:pt x="188150" y="196329"/>
                </a:lnTo>
                <a:lnTo>
                  <a:pt x="350817" y="196329"/>
                </a:lnTo>
                <a:lnTo>
                  <a:pt x="356877" y="183794"/>
                </a:lnTo>
                <a:lnTo>
                  <a:pt x="362877" y="140830"/>
                </a:lnTo>
                <a:lnTo>
                  <a:pt x="362877" y="139661"/>
                </a:lnTo>
                <a:lnTo>
                  <a:pt x="360583" y="111054"/>
                </a:lnTo>
                <a:lnTo>
                  <a:pt x="357110" y="98170"/>
                </a:lnTo>
                <a:close/>
              </a:path>
            </a:pathLst>
          </a:custGeom>
          <a:solidFill>
            <a:srgbClr val="FFFFFF"/>
          </a:solidFill>
        </p:spPr>
        <p:txBody>
          <a:bodyPr wrap="square" lIns="0" tIns="0" rIns="0" bIns="0" rtlCol="0"/>
          <a:lstStyle/>
          <a:p>
            <a:endParaRPr/>
          </a:p>
        </p:txBody>
      </p:sp>
      <p:sp>
        <p:nvSpPr>
          <p:cNvPr id="40" name="bg object 40"/>
          <p:cNvSpPr/>
          <p:nvPr/>
        </p:nvSpPr>
        <p:spPr>
          <a:xfrm>
            <a:off x="546646" y="1817928"/>
            <a:ext cx="195580" cy="62865"/>
          </a:xfrm>
          <a:custGeom>
            <a:avLst/>
            <a:gdLst/>
            <a:ahLst/>
            <a:cxnLst/>
            <a:rect l="l" t="t" r="r" b="b"/>
            <a:pathLst>
              <a:path w="195579" h="62864">
                <a:moveTo>
                  <a:pt x="40805" y="546"/>
                </a:moveTo>
                <a:lnTo>
                  <a:pt x="0" y="546"/>
                </a:lnTo>
                <a:lnTo>
                  <a:pt x="0" y="62141"/>
                </a:lnTo>
                <a:lnTo>
                  <a:pt x="11696" y="62141"/>
                </a:lnTo>
                <a:lnTo>
                  <a:pt x="11696" y="36830"/>
                </a:lnTo>
                <a:lnTo>
                  <a:pt x="39319" y="36830"/>
                </a:lnTo>
                <a:lnTo>
                  <a:pt x="39319" y="26987"/>
                </a:lnTo>
                <a:lnTo>
                  <a:pt x="11696" y="26987"/>
                </a:lnTo>
                <a:lnTo>
                  <a:pt x="11696" y="10388"/>
                </a:lnTo>
                <a:lnTo>
                  <a:pt x="40805" y="10388"/>
                </a:lnTo>
                <a:lnTo>
                  <a:pt x="40805" y="546"/>
                </a:lnTo>
                <a:close/>
              </a:path>
              <a:path w="195579" h="62864">
                <a:moveTo>
                  <a:pt x="118427" y="17602"/>
                </a:moveTo>
                <a:lnTo>
                  <a:pt x="116979" y="10020"/>
                </a:lnTo>
                <a:lnTo>
                  <a:pt x="116827" y="9283"/>
                </a:lnTo>
                <a:lnTo>
                  <a:pt x="110388" y="1866"/>
                </a:lnTo>
                <a:lnTo>
                  <a:pt x="106565" y="889"/>
                </a:lnTo>
                <a:lnTo>
                  <a:pt x="106565" y="20815"/>
                </a:lnTo>
                <a:lnTo>
                  <a:pt x="106565" y="41440"/>
                </a:lnTo>
                <a:lnTo>
                  <a:pt x="105841" y="47586"/>
                </a:lnTo>
                <a:lnTo>
                  <a:pt x="102958" y="51650"/>
                </a:lnTo>
                <a:lnTo>
                  <a:pt x="98602" y="52666"/>
                </a:lnTo>
                <a:lnTo>
                  <a:pt x="83781" y="52666"/>
                </a:lnTo>
                <a:lnTo>
                  <a:pt x="79209" y="51752"/>
                </a:lnTo>
                <a:lnTo>
                  <a:pt x="76123" y="48158"/>
                </a:lnTo>
                <a:lnTo>
                  <a:pt x="75336" y="42837"/>
                </a:lnTo>
                <a:lnTo>
                  <a:pt x="75463" y="20815"/>
                </a:lnTo>
                <a:lnTo>
                  <a:pt x="75996" y="15062"/>
                </a:lnTo>
                <a:lnTo>
                  <a:pt x="78651" y="11036"/>
                </a:lnTo>
                <a:lnTo>
                  <a:pt x="83235" y="10020"/>
                </a:lnTo>
                <a:lnTo>
                  <a:pt x="98679" y="10020"/>
                </a:lnTo>
                <a:lnTo>
                  <a:pt x="103149" y="10960"/>
                </a:lnTo>
                <a:lnTo>
                  <a:pt x="105879" y="14719"/>
                </a:lnTo>
                <a:lnTo>
                  <a:pt x="106565" y="20815"/>
                </a:lnTo>
                <a:lnTo>
                  <a:pt x="106565" y="889"/>
                </a:lnTo>
                <a:lnTo>
                  <a:pt x="103174" y="0"/>
                </a:lnTo>
                <a:lnTo>
                  <a:pt x="79413" y="0"/>
                </a:lnTo>
                <a:lnTo>
                  <a:pt x="63474" y="45631"/>
                </a:lnTo>
                <a:lnTo>
                  <a:pt x="65100" y="53619"/>
                </a:lnTo>
                <a:lnTo>
                  <a:pt x="71666" y="60871"/>
                </a:lnTo>
                <a:lnTo>
                  <a:pt x="78905" y="62674"/>
                </a:lnTo>
                <a:lnTo>
                  <a:pt x="102527" y="62674"/>
                </a:lnTo>
                <a:lnTo>
                  <a:pt x="110350" y="60845"/>
                </a:lnTo>
                <a:lnTo>
                  <a:pt x="113588" y="57175"/>
                </a:lnTo>
                <a:lnTo>
                  <a:pt x="115709" y="53441"/>
                </a:lnTo>
                <a:lnTo>
                  <a:pt x="115912" y="52666"/>
                </a:lnTo>
                <a:lnTo>
                  <a:pt x="117221" y="47752"/>
                </a:lnTo>
                <a:lnTo>
                  <a:pt x="118135" y="40106"/>
                </a:lnTo>
                <a:lnTo>
                  <a:pt x="118338" y="33312"/>
                </a:lnTo>
                <a:lnTo>
                  <a:pt x="118427" y="17602"/>
                </a:lnTo>
                <a:close/>
              </a:path>
              <a:path w="195579" h="62864">
                <a:moveTo>
                  <a:pt x="195110" y="11836"/>
                </a:moveTo>
                <a:lnTo>
                  <a:pt x="194665" y="10388"/>
                </a:lnTo>
                <a:lnTo>
                  <a:pt x="193675" y="7086"/>
                </a:lnTo>
                <a:lnTo>
                  <a:pt x="187947" y="1854"/>
                </a:lnTo>
                <a:lnTo>
                  <a:pt x="183235" y="660"/>
                </a:lnTo>
                <a:lnTo>
                  <a:pt x="183235" y="16421"/>
                </a:lnTo>
                <a:lnTo>
                  <a:pt x="183235" y="25107"/>
                </a:lnTo>
                <a:lnTo>
                  <a:pt x="182575" y="27965"/>
                </a:lnTo>
                <a:lnTo>
                  <a:pt x="179959" y="30835"/>
                </a:lnTo>
                <a:lnTo>
                  <a:pt x="177304" y="31546"/>
                </a:lnTo>
                <a:lnTo>
                  <a:pt x="156514" y="31546"/>
                </a:lnTo>
                <a:lnTo>
                  <a:pt x="156514" y="10388"/>
                </a:lnTo>
                <a:lnTo>
                  <a:pt x="177939" y="10388"/>
                </a:lnTo>
                <a:lnTo>
                  <a:pt x="180403" y="11023"/>
                </a:lnTo>
                <a:lnTo>
                  <a:pt x="182676" y="13576"/>
                </a:lnTo>
                <a:lnTo>
                  <a:pt x="183235" y="16421"/>
                </a:lnTo>
                <a:lnTo>
                  <a:pt x="183235" y="660"/>
                </a:lnTo>
                <a:lnTo>
                  <a:pt x="182740" y="533"/>
                </a:lnTo>
                <a:lnTo>
                  <a:pt x="144830" y="533"/>
                </a:lnTo>
                <a:lnTo>
                  <a:pt x="144830" y="62141"/>
                </a:lnTo>
                <a:lnTo>
                  <a:pt x="156514" y="62141"/>
                </a:lnTo>
                <a:lnTo>
                  <a:pt x="156514" y="41376"/>
                </a:lnTo>
                <a:lnTo>
                  <a:pt x="179616" y="41376"/>
                </a:lnTo>
                <a:lnTo>
                  <a:pt x="182740" y="44564"/>
                </a:lnTo>
                <a:lnTo>
                  <a:pt x="182740" y="62141"/>
                </a:lnTo>
                <a:lnTo>
                  <a:pt x="194424" y="62141"/>
                </a:lnTo>
                <a:lnTo>
                  <a:pt x="194424" y="41376"/>
                </a:lnTo>
                <a:lnTo>
                  <a:pt x="194424" y="41008"/>
                </a:lnTo>
                <a:lnTo>
                  <a:pt x="191008" y="37020"/>
                </a:lnTo>
                <a:lnTo>
                  <a:pt x="184188" y="36601"/>
                </a:lnTo>
                <a:lnTo>
                  <a:pt x="184188" y="36195"/>
                </a:lnTo>
                <a:lnTo>
                  <a:pt x="188595" y="35318"/>
                </a:lnTo>
                <a:lnTo>
                  <a:pt x="191528" y="33743"/>
                </a:lnTo>
                <a:lnTo>
                  <a:pt x="192900" y="31546"/>
                </a:lnTo>
                <a:lnTo>
                  <a:pt x="194386" y="29171"/>
                </a:lnTo>
                <a:lnTo>
                  <a:pt x="195072" y="25107"/>
                </a:lnTo>
                <a:lnTo>
                  <a:pt x="195110" y="11836"/>
                </a:lnTo>
                <a:close/>
              </a:path>
            </a:pathLst>
          </a:custGeom>
          <a:solidFill>
            <a:srgbClr val="FFFFFF"/>
          </a:solidFill>
        </p:spPr>
        <p:txBody>
          <a:bodyPr wrap="square" lIns="0" tIns="0" rIns="0" bIns="0" rtlCol="0"/>
          <a:lstStyle/>
          <a:p>
            <a:endParaRPr/>
          </a:p>
        </p:txBody>
      </p:sp>
      <p:sp>
        <p:nvSpPr>
          <p:cNvPr id="41" name="bg object 41"/>
          <p:cNvSpPr/>
          <p:nvPr/>
        </p:nvSpPr>
        <p:spPr>
          <a:xfrm>
            <a:off x="811123" y="1817928"/>
            <a:ext cx="462915" cy="62865"/>
          </a:xfrm>
          <a:custGeom>
            <a:avLst/>
            <a:gdLst/>
            <a:ahLst/>
            <a:cxnLst/>
            <a:rect l="l" t="t" r="r" b="b"/>
            <a:pathLst>
              <a:path w="462915" h="62864">
                <a:moveTo>
                  <a:pt x="40563" y="51663"/>
                </a:moveTo>
                <a:lnTo>
                  <a:pt x="11684" y="51663"/>
                </a:lnTo>
                <a:lnTo>
                  <a:pt x="11684" y="533"/>
                </a:lnTo>
                <a:lnTo>
                  <a:pt x="0" y="533"/>
                </a:lnTo>
                <a:lnTo>
                  <a:pt x="0" y="62141"/>
                </a:lnTo>
                <a:lnTo>
                  <a:pt x="40563" y="62141"/>
                </a:lnTo>
                <a:lnTo>
                  <a:pt x="40563" y="51663"/>
                </a:lnTo>
                <a:close/>
              </a:path>
              <a:path w="462915" h="62864">
                <a:moveTo>
                  <a:pt x="118287" y="62141"/>
                </a:moveTo>
                <a:lnTo>
                  <a:pt x="114300" y="50330"/>
                </a:lnTo>
                <a:lnTo>
                  <a:pt x="111379" y="41706"/>
                </a:lnTo>
                <a:lnTo>
                  <a:pt x="100558" y="9626"/>
                </a:lnTo>
                <a:lnTo>
                  <a:pt x="99517" y="6540"/>
                </a:lnTo>
                <a:lnTo>
                  <a:pt x="99517" y="41706"/>
                </a:lnTo>
                <a:lnTo>
                  <a:pt x="78397" y="41706"/>
                </a:lnTo>
                <a:lnTo>
                  <a:pt x="88874" y="9626"/>
                </a:lnTo>
                <a:lnTo>
                  <a:pt x="99517" y="41706"/>
                </a:lnTo>
                <a:lnTo>
                  <a:pt x="99517" y="6540"/>
                </a:lnTo>
                <a:lnTo>
                  <a:pt x="97497" y="546"/>
                </a:lnTo>
                <a:lnTo>
                  <a:pt x="79946" y="546"/>
                </a:lnTo>
                <a:lnTo>
                  <a:pt x="59448" y="62141"/>
                </a:lnTo>
                <a:lnTo>
                  <a:pt x="71818" y="62141"/>
                </a:lnTo>
                <a:lnTo>
                  <a:pt x="75641" y="50330"/>
                </a:lnTo>
                <a:lnTo>
                  <a:pt x="102235" y="50330"/>
                </a:lnTo>
                <a:lnTo>
                  <a:pt x="106159" y="62141"/>
                </a:lnTo>
                <a:lnTo>
                  <a:pt x="118287" y="62141"/>
                </a:lnTo>
                <a:close/>
              </a:path>
              <a:path w="462915" h="62864">
                <a:moveTo>
                  <a:pt x="189306" y="36588"/>
                </a:moveTo>
                <a:lnTo>
                  <a:pt x="187960" y="32207"/>
                </a:lnTo>
                <a:lnTo>
                  <a:pt x="182562" y="28003"/>
                </a:lnTo>
                <a:lnTo>
                  <a:pt x="176644" y="26695"/>
                </a:lnTo>
                <a:lnTo>
                  <a:pt x="159702" y="25755"/>
                </a:lnTo>
                <a:lnTo>
                  <a:pt x="155130" y="25146"/>
                </a:lnTo>
                <a:lnTo>
                  <a:pt x="152361" y="23583"/>
                </a:lnTo>
                <a:lnTo>
                  <a:pt x="151663" y="21259"/>
                </a:lnTo>
                <a:lnTo>
                  <a:pt x="151663" y="14097"/>
                </a:lnTo>
                <a:lnTo>
                  <a:pt x="152527" y="11950"/>
                </a:lnTo>
                <a:lnTo>
                  <a:pt x="155917" y="9893"/>
                </a:lnTo>
                <a:lnTo>
                  <a:pt x="159524" y="9398"/>
                </a:lnTo>
                <a:lnTo>
                  <a:pt x="169760" y="9398"/>
                </a:lnTo>
                <a:lnTo>
                  <a:pt x="172732" y="9829"/>
                </a:lnTo>
                <a:lnTo>
                  <a:pt x="175260" y="11620"/>
                </a:lnTo>
                <a:lnTo>
                  <a:pt x="176047" y="13779"/>
                </a:lnTo>
                <a:lnTo>
                  <a:pt x="176403" y="18503"/>
                </a:lnTo>
                <a:lnTo>
                  <a:pt x="187820" y="18503"/>
                </a:lnTo>
                <a:lnTo>
                  <a:pt x="187820" y="9779"/>
                </a:lnTo>
                <a:lnTo>
                  <a:pt x="186207" y="5499"/>
                </a:lnTo>
                <a:lnTo>
                  <a:pt x="179768" y="1104"/>
                </a:lnTo>
                <a:lnTo>
                  <a:pt x="173532" y="0"/>
                </a:lnTo>
                <a:lnTo>
                  <a:pt x="154482" y="0"/>
                </a:lnTo>
                <a:lnTo>
                  <a:pt x="147967" y="1193"/>
                </a:lnTo>
                <a:lnTo>
                  <a:pt x="141439" y="5981"/>
                </a:lnTo>
                <a:lnTo>
                  <a:pt x="139801" y="10769"/>
                </a:lnTo>
                <a:lnTo>
                  <a:pt x="139801" y="25019"/>
                </a:lnTo>
                <a:lnTo>
                  <a:pt x="141160" y="29591"/>
                </a:lnTo>
                <a:lnTo>
                  <a:pt x="146570" y="33870"/>
                </a:lnTo>
                <a:lnTo>
                  <a:pt x="152793" y="35217"/>
                </a:lnTo>
                <a:lnTo>
                  <a:pt x="172643" y="36410"/>
                </a:lnTo>
                <a:lnTo>
                  <a:pt x="175006" y="37007"/>
                </a:lnTo>
                <a:lnTo>
                  <a:pt x="177203" y="38950"/>
                </a:lnTo>
                <a:lnTo>
                  <a:pt x="177749" y="40932"/>
                </a:lnTo>
                <a:lnTo>
                  <a:pt x="177749" y="47942"/>
                </a:lnTo>
                <a:lnTo>
                  <a:pt x="177038" y="50520"/>
                </a:lnTo>
                <a:lnTo>
                  <a:pt x="174129" y="52743"/>
                </a:lnTo>
                <a:lnTo>
                  <a:pt x="170802" y="53301"/>
                </a:lnTo>
                <a:lnTo>
                  <a:pt x="158864" y="53301"/>
                </a:lnTo>
                <a:lnTo>
                  <a:pt x="154749" y="52819"/>
                </a:lnTo>
                <a:lnTo>
                  <a:pt x="151739" y="50888"/>
                </a:lnTo>
                <a:lnTo>
                  <a:pt x="150990" y="48260"/>
                </a:lnTo>
                <a:lnTo>
                  <a:pt x="150952" y="42646"/>
                </a:lnTo>
                <a:lnTo>
                  <a:pt x="139573" y="42646"/>
                </a:lnTo>
                <a:lnTo>
                  <a:pt x="139623" y="52057"/>
                </a:lnTo>
                <a:lnTo>
                  <a:pt x="141198" y="56819"/>
                </a:lnTo>
                <a:lnTo>
                  <a:pt x="147561" y="61506"/>
                </a:lnTo>
                <a:lnTo>
                  <a:pt x="153987" y="62687"/>
                </a:lnTo>
                <a:lnTo>
                  <a:pt x="174447" y="62687"/>
                </a:lnTo>
                <a:lnTo>
                  <a:pt x="181406" y="61493"/>
                </a:lnTo>
                <a:lnTo>
                  <a:pt x="187731" y="56705"/>
                </a:lnTo>
                <a:lnTo>
                  <a:pt x="189306" y="51409"/>
                </a:lnTo>
                <a:lnTo>
                  <a:pt x="189306" y="36588"/>
                </a:lnTo>
                <a:close/>
              </a:path>
              <a:path w="462915" h="62864">
                <a:moveTo>
                  <a:pt x="258876" y="533"/>
                </a:moveTo>
                <a:lnTo>
                  <a:pt x="210997" y="533"/>
                </a:lnTo>
                <a:lnTo>
                  <a:pt x="210997" y="11010"/>
                </a:lnTo>
                <a:lnTo>
                  <a:pt x="228777" y="11010"/>
                </a:lnTo>
                <a:lnTo>
                  <a:pt x="228777" y="62141"/>
                </a:lnTo>
                <a:lnTo>
                  <a:pt x="240461" y="62141"/>
                </a:lnTo>
                <a:lnTo>
                  <a:pt x="240461" y="11010"/>
                </a:lnTo>
                <a:lnTo>
                  <a:pt x="258876" y="11010"/>
                </a:lnTo>
                <a:lnTo>
                  <a:pt x="258876" y="533"/>
                </a:lnTo>
                <a:close/>
              </a:path>
              <a:path w="462915" h="62864">
                <a:moveTo>
                  <a:pt x="294970" y="533"/>
                </a:moveTo>
                <a:lnTo>
                  <a:pt x="283273" y="533"/>
                </a:lnTo>
                <a:lnTo>
                  <a:pt x="283273" y="62141"/>
                </a:lnTo>
                <a:lnTo>
                  <a:pt x="294970" y="62141"/>
                </a:lnTo>
                <a:lnTo>
                  <a:pt x="294970" y="533"/>
                </a:lnTo>
                <a:close/>
              </a:path>
              <a:path w="462915" h="62864">
                <a:moveTo>
                  <a:pt x="381533" y="533"/>
                </a:moveTo>
                <a:lnTo>
                  <a:pt x="369836" y="533"/>
                </a:lnTo>
                <a:lnTo>
                  <a:pt x="369836" y="36017"/>
                </a:lnTo>
                <a:lnTo>
                  <a:pt x="369938" y="43942"/>
                </a:lnTo>
                <a:lnTo>
                  <a:pt x="370205" y="51892"/>
                </a:lnTo>
                <a:lnTo>
                  <a:pt x="369798" y="51892"/>
                </a:lnTo>
                <a:lnTo>
                  <a:pt x="361594" y="34531"/>
                </a:lnTo>
                <a:lnTo>
                  <a:pt x="344170" y="533"/>
                </a:lnTo>
                <a:lnTo>
                  <a:pt x="324358" y="533"/>
                </a:lnTo>
                <a:lnTo>
                  <a:pt x="324358" y="62141"/>
                </a:lnTo>
                <a:lnTo>
                  <a:pt x="336042" y="62141"/>
                </a:lnTo>
                <a:lnTo>
                  <a:pt x="336042" y="26809"/>
                </a:lnTo>
                <a:lnTo>
                  <a:pt x="335953" y="18719"/>
                </a:lnTo>
                <a:lnTo>
                  <a:pt x="335635" y="10655"/>
                </a:lnTo>
                <a:lnTo>
                  <a:pt x="336092" y="10655"/>
                </a:lnTo>
                <a:lnTo>
                  <a:pt x="343242" y="26644"/>
                </a:lnTo>
                <a:lnTo>
                  <a:pt x="361721" y="62141"/>
                </a:lnTo>
                <a:lnTo>
                  <a:pt x="381533" y="62141"/>
                </a:lnTo>
                <a:lnTo>
                  <a:pt x="381533" y="533"/>
                </a:lnTo>
                <a:close/>
              </a:path>
              <a:path w="462915" h="62864">
                <a:moveTo>
                  <a:pt x="462381" y="41605"/>
                </a:moveTo>
                <a:lnTo>
                  <a:pt x="462191" y="29375"/>
                </a:lnTo>
                <a:lnTo>
                  <a:pt x="435076" y="29375"/>
                </a:lnTo>
                <a:lnTo>
                  <a:pt x="435076" y="37998"/>
                </a:lnTo>
                <a:lnTo>
                  <a:pt x="450557" y="37998"/>
                </a:lnTo>
                <a:lnTo>
                  <a:pt x="450507" y="45796"/>
                </a:lnTo>
                <a:lnTo>
                  <a:pt x="449643" y="49123"/>
                </a:lnTo>
                <a:lnTo>
                  <a:pt x="446189" y="51955"/>
                </a:lnTo>
                <a:lnTo>
                  <a:pt x="442125" y="52666"/>
                </a:lnTo>
                <a:lnTo>
                  <a:pt x="429196" y="52666"/>
                </a:lnTo>
                <a:lnTo>
                  <a:pt x="425018" y="51841"/>
                </a:lnTo>
                <a:lnTo>
                  <a:pt x="421411" y="48488"/>
                </a:lnTo>
                <a:lnTo>
                  <a:pt x="420497" y="44602"/>
                </a:lnTo>
                <a:lnTo>
                  <a:pt x="420458" y="18186"/>
                </a:lnTo>
                <a:lnTo>
                  <a:pt x="421360" y="14236"/>
                </a:lnTo>
                <a:lnTo>
                  <a:pt x="425005" y="10858"/>
                </a:lnTo>
                <a:lnTo>
                  <a:pt x="429310" y="10020"/>
                </a:lnTo>
                <a:lnTo>
                  <a:pt x="442290" y="10020"/>
                </a:lnTo>
                <a:lnTo>
                  <a:pt x="446189" y="10502"/>
                </a:lnTo>
                <a:lnTo>
                  <a:pt x="449275" y="12471"/>
                </a:lnTo>
                <a:lnTo>
                  <a:pt x="450164" y="14973"/>
                </a:lnTo>
                <a:lnTo>
                  <a:pt x="450367" y="18999"/>
                </a:lnTo>
                <a:lnTo>
                  <a:pt x="462191" y="18999"/>
                </a:lnTo>
                <a:lnTo>
                  <a:pt x="462191" y="10998"/>
                </a:lnTo>
                <a:lnTo>
                  <a:pt x="460603" y="5829"/>
                </a:lnTo>
                <a:lnTo>
                  <a:pt x="454228" y="1168"/>
                </a:lnTo>
                <a:lnTo>
                  <a:pt x="447154" y="12"/>
                </a:lnTo>
                <a:lnTo>
                  <a:pt x="427837" y="12"/>
                </a:lnTo>
                <a:lnTo>
                  <a:pt x="408546" y="36550"/>
                </a:lnTo>
                <a:lnTo>
                  <a:pt x="408546" y="47117"/>
                </a:lnTo>
                <a:lnTo>
                  <a:pt x="410273" y="54114"/>
                </a:lnTo>
                <a:lnTo>
                  <a:pt x="417195" y="60960"/>
                </a:lnTo>
                <a:lnTo>
                  <a:pt x="424256" y="62687"/>
                </a:lnTo>
                <a:lnTo>
                  <a:pt x="446506" y="62687"/>
                </a:lnTo>
                <a:lnTo>
                  <a:pt x="453999" y="61404"/>
                </a:lnTo>
                <a:lnTo>
                  <a:pt x="460705" y="56248"/>
                </a:lnTo>
                <a:lnTo>
                  <a:pt x="462381" y="50507"/>
                </a:lnTo>
                <a:lnTo>
                  <a:pt x="462381" y="41605"/>
                </a:lnTo>
                <a:close/>
              </a:path>
            </a:pathLst>
          </a:custGeom>
          <a:solidFill>
            <a:srgbClr val="FFFFFF"/>
          </a:solidFill>
        </p:spPr>
        <p:txBody>
          <a:bodyPr wrap="square" lIns="0" tIns="0" rIns="0" bIns="0" rtlCol="0"/>
          <a:lstStyle/>
          <a:p>
            <a:endParaRPr/>
          </a:p>
        </p:txBody>
      </p:sp>
      <p:sp>
        <p:nvSpPr>
          <p:cNvPr id="42" name="bg object 42"/>
          <p:cNvSpPr/>
          <p:nvPr/>
        </p:nvSpPr>
        <p:spPr>
          <a:xfrm>
            <a:off x="1341793" y="1818461"/>
            <a:ext cx="421640" cy="62230"/>
          </a:xfrm>
          <a:custGeom>
            <a:avLst/>
            <a:gdLst/>
            <a:ahLst/>
            <a:cxnLst/>
            <a:rect l="l" t="t" r="r" b="b"/>
            <a:pathLst>
              <a:path w="421639" h="62230">
                <a:moveTo>
                  <a:pt x="50126" y="35902"/>
                </a:moveTo>
                <a:lnTo>
                  <a:pt x="49123" y="34493"/>
                </a:lnTo>
                <a:lnTo>
                  <a:pt x="46609" y="31013"/>
                </a:lnTo>
                <a:lnTo>
                  <a:pt x="39573" y="29933"/>
                </a:lnTo>
                <a:lnTo>
                  <a:pt x="39573" y="29692"/>
                </a:lnTo>
                <a:lnTo>
                  <a:pt x="45618" y="28346"/>
                </a:lnTo>
                <a:lnTo>
                  <a:pt x="47294" y="25869"/>
                </a:lnTo>
                <a:lnTo>
                  <a:pt x="48653" y="23863"/>
                </a:lnTo>
                <a:lnTo>
                  <a:pt x="48628" y="9855"/>
                </a:lnTo>
                <a:lnTo>
                  <a:pt x="47358" y="5689"/>
                </a:lnTo>
                <a:lnTo>
                  <a:pt x="42214" y="1143"/>
                </a:lnTo>
                <a:lnTo>
                  <a:pt x="38265" y="215"/>
                </a:lnTo>
                <a:lnTo>
                  <a:pt x="38265" y="39230"/>
                </a:lnTo>
                <a:lnTo>
                  <a:pt x="38265" y="46545"/>
                </a:lnTo>
                <a:lnTo>
                  <a:pt x="37642" y="48882"/>
                </a:lnTo>
                <a:lnTo>
                  <a:pt x="35140" y="51117"/>
                </a:lnTo>
                <a:lnTo>
                  <a:pt x="32550" y="51676"/>
                </a:lnTo>
                <a:lnTo>
                  <a:pt x="28613" y="51676"/>
                </a:lnTo>
                <a:lnTo>
                  <a:pt x="24498" y="51765"/>
                </a:lnTo>
                <a:lnTo>
                  <a:pt x="11684" y="51765"/>
                </a:lnTo>
                <a:lnTo>
                  <a:pt x="11684" y="34493"/>
                </a:lnTo>
                <a:lnTo>
                  <a:pt x="31762" y="34493"/>
                </a:lnTo>
                <a:lnTo>
                  <a:pt x="35001" y="34963"/>
                </a:lnTo>
                <a:lnTo>
                  <a:pt x="37617" y="36893"/>
                </a:lnTo>
                <a:lnTo>
                  <a:pt x="38265" y="39230"/>
                </a:lnTo>
                <a:lnTo>
                  <a:pt x="38265" y="215"/>
                </a:lnTo>
                <a:lnTo>
                  <a:pt x="37376" y="0"/>
                </a:lnTo>
                <a:lnTo>
                  <a:pt x="36766" y="0"/>
                </a:lnTo>
                <a:lnTo>
                  <a:pt x="36766" y="12319"/>
                </a:lnTo>
                <a:lnTo>
                  <a:pt x="36766" y="20955"/>
                </a:lnTo>
                <a:lnTo>
                  <a:pt x="36131" y="23317"/>
                </a:lnTo>
                <a:lnTo>
                  <a:pt x="33578" y="25349"/>
                </a:lnTo>
                <a:lnTo>
                  <a:pt x="30619" y="25869"/>
                </a:lnTo>
                <a:lnTo>
                  <a:pt x="11684" y="25869"/>
                </a:lnTo>
                <a:lnTo>
                  <a:pt x="11684" y="9855"/>
                </a:lnTo>
                <a:lnTo>
                  <a:pt x="33985" y="9855"/>
                </a:lnTo>
                <a:lnTo>
                  <a:pt x="36766" y="12319"/>
                </a:lnTo>
                <a:lnTo>
                  <a:pt x="36766" y="0"/>
                </a:lnTo>
                <a:lnTo>
                  <a:pt x="0" y="0"/>
                </a:lnTo>
                <a:lnTo>
                  <a:pt x="0" y="61607"/>
                </a:lnTo>
                <a:lnTo>
                  <a:pt x="38646" y="61607"/>
                </a:lnTo>
                <a:lnTo>
                  <a:pt x="43357" y="60350"/>
                </a:lnTo>
                <a:lnTo>
                  <a:pt x="48780" y="55283"/>
                </a:lnTo>
                <a:lnTo>
                  <a:pt x="49860" y="51765"/>
                </a:lnTo>
                <a:lnTo>
                  <a:pt x="50063" y="51117"/>
                </a:lnTo>
                <a:lnTo>
                  <a:pt x="50126" y="35902"/>
                </a:lnTo>
                <a:close/>
              </a:path>
              <a:path w="421639" h="62230">
                <a:moveTo>
                  <a:pt x="118313" y="51777"/>
                </a:moveTo>
                <a:lnTo>
                  <a:pt x="87579" y="51777"/>
                </a:lnTo>
                <a:lnTo>
                  <a:pt x="87579" y="34366"/>
                </a:lnTo>
                <a:lnTo>
                  <a:pt x="116459" y="34366"/>
                </a:lnTo>
                <a:lnTo>
                  <a:pt x="116459" y="25742"/>
                </a:lnTo>
                <a:lnTo>
                  <a:pt x="87579" y="25742"/>
                </a:lnTo>
                <a:lnTo>
                  <a:pt x="87579" y="9855"/>
                </a:lnTo>
                <a:lnTo>
                  <a:pt x="118046" y="9855"/>
                </a:lnTo>
                <a:lnTo>
                  <a:pt x="118046" y="12"/>
                </a:lnTo>
                <a:lnTo>
                  <a:pt x="75882" y="12"/>
                </a:lnTo>
                <a:lnTo>
                  <a:pt x="75882" y="61607"/>
                </a:lnTo>
                <a:lnTo>
                  <a:pt x="118313" y="61607"/>
                </a:lnTo>
                <a:lnTo>
                  <a:pt x="118313" y="51777"/>
                </a:lnTo>
                <a:close/>
              </a:path>
              <a:path w="421639" h="62230">
                <a:moveTo>
                  <a:pt x="198843" y="61607"/>
                </a:moveTo>
                <a:lnTo>
                  <a:pt x="194843" y="49796"/>
                </a:lnTo>
                <a:lnTo>
                  <a:pt x="191935" y="41173"/>
                </a:lnTo>
                <a:lnTo>
                  <a:pt x="181089" y="9093"/>
                </a:lnTo>
                <a:lnTo>
                  <a:pt x="180073" y="6083"/>
                </a:lnTo>
                <a:lnTo>
                  <a:pt x="180073" y="41173"/>
                </a:lnTo>
                <a:lnTo>
                  <a:pt x="158940" y="41173"/>
                </a:lnTo>
                <a:lnTo>
                  <a:pt x="169405" y="9093"/>
                </a:lnTo>
                <a:lnTo>
                  <a:pt x="180073" y="41173"/>
                </a:lnTo>
                <a:lnTo>
                  <a:pt x="180073" y="6083"/>
                </a:lnTo>
                <a:lnTo>
                  <a:pt x="178028" y="12"/>
                </a:lnTo>
                <a:lnTo>
                  <a:pt x="160489" y="12"/>
                </a:lnTo>
                <a:lnTo>
                  <a:pt x="139992" y="61607"/>
                </a:lnTo>
                <a:lnTo>
                  <a:pt x="152361" y="61607"/>
                </a:lnTo>
                <a:lnTo>
                  <a:pt x="156197" y="49796"/>
                </a:lnTo>
                <a:lnTo>
                  <a:pt x="182778" y="49796"/>
                </a:lnTo>
                <a:lnTo>
                  <a:pt x="186702" y="61607"/>
                </a:lnTo>
                <a:lnTo>
                  <a:pt x="198843" y="61607"/>
                </a:lnTo>
                <a:close/>
              </a:path>
              <a:path w="421639" h="62230">
                <a:moveTo>
                  <a:pt x="273964" y="0"/>
                </a:moveTo>
                <a:lnTo>
                  <a:pt x="262267" y="0"/>
                </a:lnTo>
                <a:lnTo>
                  <a:pt x="262267" y="46024"/>
                </a:lnTo>
                <a:lnTo>
                  <a:pt x="261467" y="49047"/>
                </a:lnTo>
                <a:lnTo>
                  <a:pt x="258318" y="51511"/>
                </a:lnTo>
                <a:lnTo>
                  <a:pt x="254444" y="52120"/>
                </a:lnTo>
                <a:lnTo>
                  <a:pt x="242265" y="52120"/>
                </a:lnTo>
                <a:lnTo>
                  <a:pt x="238442" y="51511"/>
                </a:lnTo>
                <a:lnTo>
                  <a:pt x="235204" y="49072"/>
                </a:lnTo>
                <a:lnTo>
                  <a:pt x="234391" y="46202"/>
                </a:lnTo>
                <a:lnTo>
                  <a:pt x="234391" y="0"/>
                </a:lnTo>
                <a:lnTo>
                  <a:pt x="222694" y="0"/>
                </a:lnTo>
                <a:lnTo>
                  <a:pt x="222694" y="50076"/>
                </a:lnTo>
                <a:lnTo>
                  <a:pt x="224370" y="55600"/>
                </a:lnTo>
                <a:lnTo>
                  <a:pt x="231038" y="60833"/>
                </a:lnTo>
                <a:lnTo>
                  <a:pt x="238086" y="62153"/>
                </a:lnTo>
                <a:lnTo>
                  <a:pt x="258991" y="62153"/>
                </a:lnTo>
                <a:lnTo>
                  <a:pt x="265722" y="60769"/>
                </a:lnTo>
                <a:lnTo>
                  <a:pt x="272313" y="55232"/>
                </a:lnTo>
                <a:lnTo>
                  <a:pt x="273964" y="49555"/>
                </a:lnTo>
                <a:lnTo>
                  <a:pt x="273964" y="0"/>
                </a:lnTo>
                <a:close/>
              </a:path>
              <a:path w="421639" h="62230">
                <a:moveTo>
                  <a:pt x="346202" y="0"/>
                </a:moveTo>
                <a:lnTo>
                  <a:pt x="298310" y="0"/>
                </a:lnTo>
                <a:lnTo>
                  <a:pt x="298310" y="10477"/>
                </a:lnTo>
                <a:lnTo>
                  <a:pt x="316103" y="10477"/>
                </a:lnTo>
                <a:lnTo>
                  <a:pt x="316103" y="61607"/>
                </a:lnTo>
                <a:lnTo>
                  <a:pt x="327787" y="61607"/>
                </a:lnTo>
                <a:lnTo>
                  <a:pt x="327787" y="10477"/>
                </a:lnTo>
                <a:lnTo>
                  <a:pt x="346202" y="10477"/>
                </a:lnTo>
                <a:lnTo>
                  <a:pt x="346202" y="0"/>
                </a:lnTo>
                <a:close/>
              </a:path>
              <a:path w="421639" h="62230">
                <a:moveTo>
                  <a:pt x="421627" y="0"/>
                </a:moveTo>
                <a:lnTo>
                  <a:pt x="407911" y="0"/>
                </a:lnTo>
                <a:lnTo>
                  <a:pt x="398513" y="16256"/>
                </a:lnTo>
                <a:lnTo>
                  <a:pt x="393242" y="26225"/>
                </a:lnTo>
                <a:lnTo>
                  <a:pt x="392925" y="26225"/>
                </a:lnTo>
                <a:lnTo>
                  <a:pt x="389128" y="18821"/>
                </a:lnTo>
                <a:lnTo>
                  <a:pt x="378434" y="0"/>
                </a:lnTo>
                <a:lnTo>
                  <a:pt x="364896" y="0"/>
                </a:lnTo>
                <a:lnTo>
                  <a:pt x="387096" y="38100"/>
                </a:lnTo>
                <a:lnTo>
                  <a:pt x="387096" y="61607"/>
                </a:lnTo>
                <a:lnTo>
                  <a:pt x="398792" y="61607"/>
                </a:lnTo>
                <a:lnTo>
                  <a:pt x="398792" y="38100"/>
                </a:lnTo>
                <a:lnTo>
                  <a:pt x="421627" y="0"/>
                </a:lnTo>
                <a:close/>
              </a:path>
            </a:pathLst>
          </a:custGeom>
          <a:solidFill>
            <a:srgbClr val="FFFFFF"/>
          </a:solidFill>
        </p:spPr>
        <p:txBody>
          <a:bodyPr wrap="square" lIns="0" tIns="0" rIns="0" bIns="0" rtlCol="0"/>
          <a:lstStyle/>
          <a:p>
            <a:endParaRPr/>
          </a:p>
        </p:txBody>
      </p:sp>
      <p:sp>
        <p:nvSpPr>
          <p:cNvPr id="43" name="bg object 43"/>
          <p:cNvSpPr/>
          <p:nvPr/>
        </p:nvSpPr>
        <p:spPr>
          <a:xfrm>
            <a:off x="1823123" y="1818461"/>
            <a:ext cx="222885" cy="62230"/>
          </a:xfrm>
          <a:custGeom>
            <a:avLst/>
            <a:gdLst/>
            <a:ahLst/>
            <a:cxnLst/>
            <a:rect l="l" t="t" r="r" b="b"/>
            <a:pathLst>
              <a:path w="222885" h="62230">
                <a:moveTo>
                  <a:pt x="58839" y="61607"/>
                </a:moveTo>
                <a:lnTo>
                  <a:pt x="54851" y="49796"/>
                </a:lnTo>
                <a:lnTo>
                  <a:pt x="51930" y="41173"/>
                </a:lnTo>
                <a:lnTo>
                  <a:pt x="41097" y="9093"/>
                </a:lnTo>
                <a:lnTo>
                  <a:pt x="40081" y="6083"/>
                </a:lnTo>
                <a:lnTo>
                  <a:pt x="40081" y="41173"/>
                </a:lnTo>
                <a:lnTo>
                  <a:pt x="18948" y="41173"/>
                </a:lnTo>
                <a:lnTo>
                  <a:pt x="29413" y="9093"/>
                </a:lnTo>
                <a:lnTo>
                  <a:pt x="40081" y="41173"/>
                </a:lnTo>
                <a:lnTo>
                  <a:pt x="40081" y="6083"/>
                </a:lnTo>
                <a:lnTo>
                  <a:pt x="38036" y="12"/>
                </a:lnTo>
                <a:lnTo>
                  <a:pt x="20497" y="12"/>
                </a:lnTo>
                <a:lnTo>
                  <a:pt x="0" y="61607"/>
                </a:lnTo>
                <a:lnTo>
                  <a:pt x="12357" y="61607"/>
                </a:lnTo>
                <a:lnTo>
                  <a:pt x="16205" y="49796"/>
                </a:lnTo>
                <a:lnTo>
                  <a:pt x="42786" y="49796"/>
                </a:lnTo>
                <a:lnTo>
                  <a:pt x="46710" y="61607"/>
                </a:lnTo>
                <a:lnTo>
                  <a:pt x="58839" y="61607"/>
                </a:lnTo>
                <a:close/>
              </a:path>
              <a:path w="222885" h="62230">
                <a:moveTo>
                  <a:pt x="139839" y="0"/>
                </a:moveTo>
                <a:lnTo>
                  <a:pt x="128143" y="0"/>
                </a:lnTo>
                <a:lnTo>
                  <a:pt x="128143" y="35483"/>
                </a:lnTo>
                <a:lnTo>
                  <a:pt x="128244" y="43408"/>
                </a:lnTo>
                <a:lnTo>
                  <a:pt x="128524" y="51358"/>
                </a:lnTo>
                <a:lnTo>
                  <a:pt x="128104" y="51358"/>
                </a:lnTo>
                <a:lnTo>
                  <a:pt x="119913" y="33997"/>
                </a:lnTo>
                <a:lnTo>
                  <a:pt x="102463" y="0"/>
                </a:lnTo>
                <a:lnTo>
                  <a:pt x="82664" y="0"/>
                </a:lnTo>
                <a:lnTo>
                  <a:pt x="82664" y="61607"/>
                </a:lnTo>
                <a:lnTo>
                  <a:pt x="94348" y="61607"/>
                </a:lnTo>
                <a:lnTo>
                  <a:pt x="94348" y="26276"/>
                </a:lnTo>
                <a:lnTo>
                  <a:pt x="94259" y="18186"/>
                </a:lnTo>
                <a:lnTo>
                  <a:pt x="93941" y="10121"/>
                </a:lnTo>
                <a:lnTo>
                  <a:pt x="94399" y="10121"/>
                </a:lnTo>
                <a:lnTo>
                  <a:pt x="101561" y="26111"/>
                </a:lnTo>
                <a:lnTo>
                  <a:pt x="120040" y="61607"/>
                </a:lnTo>
                <a:lnTo>
                  <a:pt x="139839" y="61607"/>
                </a:lnTo>
                <a:lnTo>
                  <a:pt x="139839" y="0"/>
                </a:lnTo>
                <a:close/>
              </a:path>
              <a:path w="222885" h="62230">
                <a:moveTo>
                  <a:pt x="222656" y="16002"/>
                </a:moveTo>
                <a:lnTo>
                  <a:pt x="221056" y="9855"/>
                </a:lnTo>
                <a:lnTo>
                  <a:pt x="220941" y="9398"/>
                </a:lnTo>
                <a:lnTo>
                  <a:pt x="214058" y="1879"/>
                </a:lnTo>
                <a:lnTo>
                  <a:pt x="210794" y="863"/>
                </a:lnTo>
                <a:lnTo>
                  <a:pt x="210794" y="21793"/>
                </a:lnTo>
                <a:lnTo>
                  <a:pt x="210794" y="39662"/>
                </a:lnTo>
                <a:lnTo>
                  <a:pt x="209981" y="45339"/>
                </a:lnTo>
                <a:lnTo>
                  <a:pt x="206692" y="50495"/>
                </a:lnTo>
                <a:lnTo>
                  <a:pt x="203073" y="51765"/>
                </a:lnTo>
                <a:lnTo>
                  <a:pt x="180835" y="51765"/>
                </a:lnTo>
                <a:lnTo>
                  <a:pt x="180835" y="9855"/>
                </a:lnTo>
                <a:lnTo>
                  <a:pt x="203657" y="9855"/>
                </a:lnTo>
                <a:lnTo>
                  <a:pt x="207111" y="11087"/>
                </a:lnTo>
                <a:lnTo>
                  <a:pt x="210058" y="16014"/>
                </a:lnTo>
                <a:lnTo>
                  <a:pt x="210794" y="21793"/>
                </a:lnTo>
                <a:lnTo>
                  <a:pt x="210794" y="863"/>
                </a:lnTo>
                <a:lnTo>
                  <a:pt x="208026" y="0"/>
                </a:lnTo>
                <a:lnTo>
                  <a:pt x="169151" y="0"/>
                </a:lnTo>
                <a:lnTo>
                  <a:pt x="169151" y="61607"/>
                </a:lnTo>
                <a:lnTo>
                  <a:pt x="209511" y="61607"/>
                </a:lnTo>
                <a:lnTo>
                  <a:pt x="215747" y="59423"/>
                </a:lnTo>
                <a:lnTo>
                  <a:pt x="218516" y="55054"/>
                </a:lnTo>
                <a:lnTo>
                  <a:pt x="219887" y="51765"/>
                </a:lnTo>
                <a:lnTo>
                  <a:pt x="220319" y="50736"/>
                </a:lnTo>
                <a:lnTo>
                  <a:pt x="221615" y="44361"/>
                </a:lnTo>
                <a:lnTo>
                  <a:pt x="222402" y="35915"/>
                </a:lnTo>
                <a:lnTo>
                  <a:pt x="222656" y="25412"/>
                </a:lnTo>
                <a:lnTo>
                  <a:pt x="222656" y="16002"/>
                </a:lnTo>
                <a:close/>
              </a:path>
            </a:pathLst>
          </a:custGeom>
          <a:solidFill>
            <a:srgbClr val="FFFFFF"/>
          </a:solidFill>
        </p:spPr>
        <p:txBody>
          <a:bodyPr wrap="square" lIns="0" tIns="0" rIns="0" bIns="0" rtlCol="0"/>
          <a:lstStyle/>
          <a:p>
            <a:endParaRPr/>
          </a:p>
        </p:txBody>
      </p:sp>
      <p:sp>
        <p:nvSpPr>
          <p:cNvPr id="44" name="bg object 44"/>
          <p:cNvSpPr/>
          <p:nvPr/>
        </p:nvSpPr>
        <p:spPr>
          <a:xfrm>
            <a:off x="2114397" y="1817928"/>
            <a:ext cx="687070" cy="62865"/>
          </a:xfrm>
          <a:custGeom>
            <a:avLst/>
            <a:gdLst/>
            <a:ahLst/>
            <a:cxnLst/>
            <a:rect l="l" t="t" r="r" b="b"/>
            <a:pathLst>
              <a:path w="687069" h="62864">
                <a:moveTo>
                  <a:pt x="49098" y="13398"/>
                </a:moveTo>
                <a:lnTo>
                  <a:pt x="48310" y="10388"/>
                </a:lnTo>
                <a:lnTo>
                  <a:pt x="47637" y="7797"/>
                </a:lnTo>
                <a:lnTo>
                  <a:pt x="41846" y="1993"/>
                </a:lnTo>
                <a:lnTo>
                  <a:pt x="37236" y="800"/>
                </a:lnTo>
                <a:lnTo>
                  <a:pt x="37236" y="16725"/>
                </a:lnTo>
                <a:lnTo>
                  <a:pt x="37236" y="26466"/>
                </a:lnTo>
                <a:lnTo>
                  <a:pt x="36499" y="29362"/>
                </a:lnTo>
                <a:lnTo>
                  <a:pt x="33655" y="31800"/>
                </a:lnTo>
                <a:lnTo>
                  <a:pt x="30289" y="32410"/>
                </a:lnTo>
                <a:lnTo>
                  <a:pt x="11684" y="32410"/>
                </a:lnTo>
                <a:lnTo>
                  <a:pt x="11684" y="10388"/>
                </a:lnTo>
                <a:lnTo>
                  <a:pt x="31165" y="10388"/>
                </a:lnTo>
                <a:lnTo>
                  <a:pt x="34251" y="10998"/>
                </a:lnTo>
                <a:lnTo>
                  <a:pt x="36626" y="13500"/>
                </a:lnTo>
                <a:lnTo>
                  <a:pt x="37236" y="16725"/>
                </a:lnTo>
                <a:lnTo>
                  <a:pt x="37236" y="800"/>
                </a:lnTo>
                <a:lnTo>
                  <a:pt x="36220" y="533"/>
                </a:lnTo>
                <a:lnTo>
                  <a:pt x="0" y="533"/>
                </a:lnTo>
                <a:lnTo>
                  <a:pt x="0" y="62141"/>
                </a:lnTo>
                <a:lnTo>
                  <a:pt x="11684" y="62141"/>
                </a:lnTo>
                <a:lnTo>
                  <a:pt x="11684" y="42240"/>
                </a:lnTo>
                <a:lnTo>
                  <a:pt x="25450" y="42240"/>
                </a:lnTo>
                <a:lnTo>
                  <a:pt x="28168" y="42202"/>
                </a:lnTo>
                <a:lnTo>
                  <a:pt x="36588" y="42202"/>
                </a:lnTo>
                <a:lnTo>
                  <a:pt x="42176" y="40843"/>
                </a:lnTo>
                <a:lnTo>
                  <a:pt x="44932" y="38125"/>
                </a:lnTo>
                <a:lnTo>
                  <a:pt x="47713" y="35433"/>
                </a:lnTo>
                <a:lnTo>
                  <a:pt x="48475" y="32410"/>
                </a:lnTo>
                <a:lnTo>
                  <a:pt x="49098" y="29946"/>
                </a:lnTo>
                <a:lnTo>
                  <a:pt x="49098" y="13398"/>
                </a:lnTo>
                <a:close/>
              </a:path>
              <a:path w="687069" h="62864">
                <a:moveTo>
                  <a:pt x="125298" y="11836"/>
                </a:moveTo>
                <a:lnTo>
                  <a:pt x="124866" y="10388"/>
                </a:lnTo>
                <a:lnTo>
                  <a:pt x="123875" y="7086"/>
                </a:lnTo>
                <a:lnTo>
                  <a:pt x="118148" y="1854"/>
                </a:lnTo>
                <a:lnTo>
                  <a:pt x="113423" y="660"/>
                </a:lnTo>
                <a:lnTo>
                  <a:pt x="113423" y="16421"/>
                </a:lnTo>
                <a:lnTo>
                  <a:pt x="113423" y="25107"/>
                </a:lnTo>
                <a:lnTo>
                  <a:pt x="112776" y="27965"/>
                </a:lnTo>
                <a:lnTo>
                  <a:pt x="110159" y="30835"/>
                </a:lnTo>
                <a:lnTo>
                  <a:pt x="107505" y="31546"/>
                </a:lnTo>
                <a:lnTo>
                  <a:pt x="86715" y="31546"/>
                </a:lnTo>
                <a:lnTo>
                  <a:pt x="86715" y="10388"/>
                </a:lnTo>
                <a:lnTo>
                  <a:pt x="108140" y="10388"/>
                </a:lnTo>
                <a:lnTo>
                  <a:pt x="110604" y="11023"/>
                </a:lnTo>
                <a:lnTo>
                  <a:pt x="112852" y="13576"/>
                </a:lnTo>
                <a:lnTo>
                  <a:pt x="113423" y="16421"/>
                </a:lnTo>
                <a:lnTo>
                  <a:pt x="113423" y="660"/>
                </a:lnTo>
                <a:lnTo>
                  <a:pt x="112941" y="533"/>
                </a:lnTo>
                <a:lnTo>
                  <a:pt x="75018" y="533"/>
                </a:lnTo>
                <a:lnTo>
                  <a:pt x="75018" y="62141"/>
                </a:lnTo>
                <a:lnTo>
                  <a:pt x="86715" y="62141"/>
                </a:lnTo>
                <a:lnTo>
                  <a:pt x="86715" y="41376"/>
                </a:lnTo>
                <a:lnTo>
                  <a:pt x="109804" y="41376"/>
                </a:lnTo>
                <a:lnTo>
                  <a:pt x="112941" y="44564"/>
                </a:lnTo>
                <a:lnTo>
                  <a:pt x="112941" y="62141"/>
                </a:lnTo>
                <a:lnTo>
                  <a:pt x="124625" y="62141"/>
                </a:lnTo>
                <a:lnTo>
                  <a:pt x="124625" y="41376"/>
                </a:lnTo>
                <a:lnTo>
                  <a:pt x="124625" y="41008"/>
                </a:lnTo>
                <a:lnTo>
                  <a:pt x="121196" y="37020"/>
                </a:lnTo>
                <a:lnTo>
                  <a:pt x="114363" y="36601"/>
                </a:lnTo>
                <a:lnTo>
                  <a:pt x="114363" y="36195"/>
                </a:lnTo>
                <a:lnTo>
                  <a:pt x="118808" y="35318"/>
                </a:lnTo>
                <a:lnTo>
                  <a:pt x="121729" y="33743"/>
                </a:lnTo>
                <a:lnTo>
                  <a:pt x="123101" y="31546"/>
                </a:lnTo>
                <a:lnTo>
                  <a:pt x="124587" y="29171"/>
                </a:lnTo>
                <a:lnTo>
                  <a:pt x="125272" y="25107"/>
                </a:lnTo>
                <a:lnTo>
                  <a:pt x="125298" y="11836"/>
                </a:lnTo>
                <a:close/>
              </a:path>
              <a:path w="687069" h="62864">
                <a:moveTo>
                  <a:pt x="205105" y="17602"/>
                </a:moveTo>
                <a:lnTo>
                  <a:pt x="203644" y="10020"/>
                </a:lnTo>
                <a:lnTo>
                  <a:pt x="203504" y="9283"/>
                </a:lnTo>
                <a:lnTo>
                  <a:pt x="197065" y="1866"/>
                </a:lnTo>
                <a:lnTo>
                  <a:pt x="193243" y="876"/>
                </a:lnTo>
                <a:lnTo>
                  <a:pt x="193243" y="20815"/>
                </a:lnTo>
                <a:lnTo>
                  <a:pt x="193243" y="41440"/>
                </a:lnTo>
                <a:lnTo>
                  <a:pt x="192519" y="47586"/>
                </a:lnTo>
                <a:lnTo>
                  <a:pt x="189636" y="51650"/>
                </a:lnTo>
                <a:lnTo>
                  <a:pt x="185280" y="52666"/>
                </a:lnTo>
                <a:lnTo>
                  <a:pt x="170459" y="52666"/>
                </a:lnTo>
                <a:lnTo>
                  <a:pt x="165887" y="51752"/>
                </a:lnTo>
                <a:lnTo>
                  <a:pt x="162775" y="48158"/>
                </a:lnTo>
                <a:lnTo>
                  <a:pt x="162013" y="42837"/>
                </a:lnTo>
                <a:lnTo>
                  <a:pt x="162128" y="20815"/>
                </a:lnTo>
                <a:lnTo>
                  <a:pt x="162674" y="15062"/>
                </a:lnTo>
                <a:lnTo>
                  <a:pt x="165328" y="11036"/>
                </a:lnTo>
                <a:lnTo>
                  <a:pt x="169913" y="10020"/>
                </a:lnTo>
                <a:lnTo>
                  <a:pt x="185343" y="10020"/>
                </a:lnTo>
                <a:lnTo>
                  <a:pt x="189826" y="10960"/>
                </a:lnTo>
                <a:lnTo>
                  <a:pt x="192557" y="14719"/>
                </a:lnTo>
                <a:lnTo>
                  <a:pt x="193243" y="20815"/>
                </a:lnTo>
                <a:lnTo>
                  <a:pt x="193243" y="876"/>
                </a:lnTo>
                <a:lnTo>
                  <a:pt x="189865" y="0"/>
                </a:lnTo>
                <a:lnTo>
                  <a:pt x="166090" y="0"/>
                </a:lnTo>
                <a:lnTo>
                  <a:pt x="150139" y="45631"/>
                </a:lnTo>
                <a:lnTo>
                  <a:pt x="151777" y="53619"/>
                </a:lnTo>
                <a:lnTo>
                  <a:pt x="158356" y="60871"/>
                </a:lnTo>
                <a:lnTo>
                  <a:pt x="165582" y="62674"/>
                </a:lnTo>
                <a:lnTo>
                  <a:pt x="189204" y="62674"/>
                </a:lnTo>
                <a:lnTo>
                  <a:pt x="197027" y="60845"/>
                </a:lnTo>
                <a:lnTo>
                  <a:pt x="200253" y="57175"/>
                </a:lnTo>
                <a:lnTo>
                  <a:pt x="202374" y="53441"/>
                </a:lnTo>
                <a:lnTo>
                  <a:pt x="202577" y="52666"/>
                </a:lnTo>
                <a:lnTo>
                  <a:pt x="203898" y="47752"/>
                </a:lnTo>
                <a:lnTo>
                  <a:pt x="204800" y="40106"/>
                </a:lnTo>
                <a:lnTo>
                  <a:pt x="205016" y="33312"/>
                </a:lnTo>
                <a:lnTo>
                  <a:pt x="205105" y="17602"/>
                </a:lnTo>
                <a:close/>
              </a:path>
              <a:path w="687069" h="62864">
                <a:moveTo>
                  <a:pt x="274459" y="533"/>
                </a:moveTo>
                <a:lnTo>
                  <a:pt x="226568" y="533"/>
                </a:lnTo>
                <a:lnTo>
                  <a:pt x="226568" y="11010"/>
                </a:lnTo>
                <a:lnTo>
                  <a:pt x="244360" y="11010"/>
                </a:lnTo>
                <a:lnTo>
                  <a:pt x="244360" y="62141"/>
                </a:lnTo>
                <a:lnTo>
                  <a:pt x="256044" y="62141"/>
                </a:lnTo>
                <a:lnTo>
                  <a:pt x="256044" y="11010"/>
                </a:lnTo>
                <a:lnTo>
                  <a:pt x="274459" y="11010"/>
                </a:lnTo>
                <a:lnTo>
                  <a:pt x="274459" y="533"/>
                </a:lnTo>
                <a:close/>
              </a:path>
              <a:path w="687069" h="62864">
                <a:moveTo>
                  <a:pt x="340042" y="52311"/>
                </a:moveTo>
                <a:lnTo>
                  <a:pt x="309308" y="52311"/>
                </a:lnTo>
                <a:lnTo>
                  <a:pt x="309308" y="34899"/>
                </a:lnTo>
                <a:lnTo>
                  <a:pt x="338188" y="34899"/>
                </a:lnTo>
                <a:lnTo>
                  <a:pt x="338188" y="26276"/>
                </a:lnTo>
                <a:lnTo>
                  <a:pt x="309308" y="26276"/>
                </a:lnTo>
                <a:lnTo>
                  <a:pt x="309308" y="10388"/>
                </a:lnTo>
                <a:lnTo>
                  <a:pt x="339775" y="10388"/>
                </a:lnTo>
                <a:lnTo>
                  <a:pt x="339775" y="546"/>
                </a:lnTo>
                <a:lnTo>
                  <a:pt x="297624" y="546"/>
                </a:lnTo>
                <a:lnTo>
                  <a:pt x="297624" y="62141"/>
                </a:lnTo>
                <a:lnTo>
                  <a:pt x="340042" y="62141"/>
                </a:lnTo>
                <a:lnTo>
                  <a:pt x="340042" y="52311"/>
                </a:lnTo>
                <a:close/>
              </a:path>
              <a:path w="687069" h="62864">
                <a:moveTo>
                  <a:pt x="417017" y="40170"/>
                </a:moveTo>
                <a:lnTo>
                  <a:pt x="405282" y="40170"/>
                </a:lnTo>
                <a:lnTo>
                  <a:pt x="405371" y="47015"/>
                </a:lnTo>
                <a:lnTo>
                  <a:pt x="404507" y="49657"/>
                </a:lnTo>
                <a:lnTo>
                  <a:pt x="401053" y="52070"/>
                </a:lnTo>
                <a:lnTo>
                  <a:pt x="397281" y="52679"/>
                </a:lnTo>
                <a:lnTo>
                  <a:pt x="384314" y="52679"/>
                </a:lnTo>
                <a:lnTo>
                  <a:pt x="380072" y="51587"/>
                </a:lnTo>
                <a:lnTo>
                  <a:pt x="377469" y="47256"/>
                </a:lnTo>
                <a:lnTo>
                  <a:pt x="376809" y="40271"/>
                </a:lnTo>
                <a:lnTo>
                  <a:pt x="376809" y="19735"/>
                </a:lnTo>
                <a:lnTo>
                  <a:pt x="377532" y="14478"/>
                </a:lnTo>
                <a:lnTo>
                  <a:pt x="380453" y="10922"/>
                </a:lnTo>
                <a:lnTo>
                  <a:pt x="384797" y="10033"/>
                </a:lnTo>
                <a:lnTo>
                  <a:pt x="397471" y="10033"/>
                </a:lnTo>
                <a:lnTo>
                  <a:pt x="400939" y="10591"/>
                </a:lnTo>
                <a:lnTo>
                  <a:pt x="403974" y="12839"/>
                </a:lnTo>
                <a:lnTo>
                  <a:pt x="404736" y="15417"/>
                </a:lnTo>
                <a:lnTo>
                  <a:pt x="404736" y="21043"/>
                </a:lnTo>
                <a:lnTo>
                  <a:pt x="416483" y="21043"/>
                </a:lnTo>
                <a:lnTo>
                  <a:pt x="416433" y="11811"/>
                </a:lnTo>
                <a:lnTo>
                  <a:pt x="414959" y="6591"/>
                </a:lnTo>
                <a:lnTo>
                  <a:pt x="409054" y="1320"/>
                </a:lnTo>
                <a:lnTo>
                  <a:pt x="403199" y="0"/>
                </a:lnTo>
                <a:lnTo>
                  <a:pt x="382333" y="0"/>
                </a:lnTo>
                <a:lnTo>
                  <a:pt x="374408" y="1600"/>
                </a:lnTo>
                <a:lnTo>
                  <a:pt x="366839" y="8001"/>
                </a:lnTo>
                <a:lnTo>
                  <a:pt x="364947" y="14706"/>
                </a:lnTo>
                <a:lnTo>
                  <a:pt x="364947" y="24866"/>
                </a:lnTo>
                <a:lnTo>
                  <a:pt x="379412" y="62699"/>
                </a:lnTo>
                <a:lnTo>
                  <a:pt x="402272" y="62699"/>
                </a:lnTo>
                <a:lnTo>
                  <a:pt x="409194" y="61429"/>
                </a:lnTo>
                <a:lnTo>
                  <a:pt x="415442" y="56413"/>
                </a:lnTo>
                <a:lnTo>
                  <a:pt x="417017" y="50876"/>
                </a:lnTo>
                <a:lnTo>
                  <a:pt x="417017" y="40170"/>
                </a:lnTo>
                <a:close/>
              </a:path>
              <a:path w="687069" h="62864">
                <a:moveTo>
                  <a:pt x="485825" y="533"/>
                </a:moveTo>
                <a:lnTo>
                  <a:pt x="437934" y="533"/>
                </a:lnTo>
                <a:lnTo>
                  <a:pt x="437934" y="11010"/>
                </a:lnTo>
                <a:lnTo>
                  <a:pt x="455714" y="11010"/>
                </a:lnTo>
                <a:lnTo>
                  <a:pt x="455714" y="62141"/>
                </a:lnTo>
                <a:lnTo>
                  <a:pt x="467410" y="62141"/>
                </a:lnTo>
                <a:lnTo>
                  <a:pt x="467410" y="11010"/>
                </a:lnTo>
                <a:lnTo>
                  <a:pt x="485825" y="11010"/>
                </a:lnTo>
                <a:lnTo>
                  <a:pt x="485825" y="533"/>
                </a:lnTo>
                <a:close/>
              </a:path>
              <a:path w="687069" h="62864">
                <a:moveTo>
                  <a:pt x="521893" y="533"/>
                </a:moveTo>
                <a:lnTo>
                  <a:pt x="510209" y="533"/>
                </a:lnTo>
                <a:lnTo>
                  <a:pt x="510209" y="62141"/>
                </a:lnTo>
                <a:lnTo>
                  <a:pt x="521893" y="62141"/>
                </a:lnTo>
                <a:lnTo>
                  <a:pt x="521893" y="533"/>
                </a:lnTo>
                <a:close/>
              </a:path>
              <a:path w="687069" h="62864">
                <a:moveTo>
                  <a:pt x="603326" y="17602"/>
                </a:moveTo>
                <a:lnTo>
                  <a:pt x="601865" y="10020"/>
                </a:lnTo>
                <a:lnTo>
                  <a:pt x="601726" y="9283"/>
                </a:lnTo>
                <a:lnTo>
                  <a:pt x="595287" y="1866"/>
                </a:lnTo>
                <a:lnTo>
                  <a:pt x="591464" y="876"/>
                </a:lnTo>
                <a:lnTo>
                  <a:pt x="591464" y="20815"/>
                </a:lnTo>
                <a:lnTo>
                  <a:pt x="591464" y="41440"/>
                </a:lnTo>
                <a:lnTo>
                  <a:pt x="590740" y="47586"/>
                </a:lnTo>
                <a:lnTo>
                  <a:pt x="587857" y="51650"/>
                </a:lnTo>
                <a:lnTo>
                  <a:pt x="583501" y="52666"/>
                </a:lnTo>
                <a:lnTo>
                  <a:pt x="568680" y="52666"/>
                </a:lnTo>
                <a:lnTo>
                  <a:pt x="564108" y="51752"/>
                </a:lnTo>
                <a:lnTo>
                  <a:pt x="561009" y="48158"/>
                </a:lnTo>
                <a:lnTo>
                  <a:pt x="560235" y="42837"/>
                </a:lnTo>
                <a:lnTo>
                  <a:pt x="560349" y="20815"/>
                </a:lnTo>
                <a:lnTo>
                  <a:pt x="560895" y="15062"/>
                </a:lnTo>
                <a:lnTo>
                  <a:pt x="563549" y="11036"/>
                </a:lnTo>
                <a:lnTo>
                  <a:pt x="568134" y="10020"/>
                </a:lnTo>
                <a:lnTo>
                  <a:pt x="583565" y="10020"/>
                </a:lnTo>
                <a:lnTo>
                  <a:pt x="588048" y="10960"/>
                </a:lnTo>
                <a:lnTo>
                  <a:pt x="590778" y="14719"/>
                </a:lnTo>
                <a:lnTo>
                  <a:pt x="591464" y="20815"/>
                </a:lnTo>
                <a:lnTo>
                  <a:pt x="591464" y="876"/>
                </a:lnTo>
                <a:lnTo>
                  <a:pt x="588086" y="0"/>
                </a:lnTo>
                <a:lnTo>
                  <a:pt x="564311" y="0"/>
                </a:lnTo>
                <a:lnTo>
                  <a:pt x="548360" y="45631"/>
                </a:lnTo>
                <a:lnTo>
                  <a:pt x="549998" y="53619"/>
                </a:lnTo>
                <a:lnTo>
                  <a:pt x="556577" y="60871"/>
                </a:lnTo>
                <a:lnTo>
                  <a:pt x="563803" y="62674"/>
                </a:lnTo>
                <a:lnTo>
                  <a:pt x="587425" y="62674"/>
                </a:lnTo>
                <a:lnTo>
                  <a:pt x="595249" y="60845"/>
                </a:lnTo>
                <a:lnTo>
                  <a:pt x="598487" y="57175"/>
                </a:lnTo>
                <a:lnTo>
                  <a:pt x="600608" y="53441"/>
                </a:lnTo>
                <a:lnTo>
                  <a:pt x="600811" y="52666"/>
                </a:lnTo>
                <a:lnTo>
                  <a:pt x="602119" y="47752"/>
                </a:lnTo>
                <a:lnTo>
                  <a:pt x="603021" y="40106"/>
                </a:lnTo>
                <a:lnTo>
                  <a:pt x="603237" y="33312"/>
                </a:lnTo>
                <a:lnTo>
                  <a:pt x="603326" y="17602"/>
                </a:lnTo>
                <a:close/>
              </a:path>
              <a:path w="687069" h="62864">
                <a:moveTo>
                  <a:pt x="686892" y="533"/>
                </a:moveTo>
                <a:lnTo>
                  <a:pt x="675208" y="533"/>
                </a:lnTo>
                <a:lnTo>
                  <a:pt x="675208" y="36017"/>
                </a:lnTo>
                <a:lnTo>
                  <a:pt x="675297" y="43942"/>
                </a:lnTo>
                <a:lnTo>
                  <a:pt x="675576" y="51892"/>
                </a:lnTo>
                <a:lnTo>
                  <a:pt x="675157" y="51892"/>
                </a:lnTo>
                <a:lnTo>
                  <a:pt x="666965" y="34531"/>
                </a:lnTo>
                <a:lnTo>
                  <a:pt x="649528" y="533"/>
                </a:lnTo>
                <a:lnTo>
                  <a:pt x="629716" y="533"/>
                </a:lnTo>
                <a:lnTo>
                  <a:pt x="629716" y="62141"/>
                </a:lnTo>
                <a:lnTo>
                  <a:pt x="641400" y="62141"/>
                </a:lnTo>
                <a:lnTo>
                  <a:pt x="641400" y="26809"/>
                </a:lnTo>
                <a:lnTo>
                  <a:pt x="641311" y="18719"/>
                </a:lnTo>
                <a:lnTo>
                  <a:pt x="640994" y="10655"/>
                </a:lnTo>
                <a:lnTo>
                  <a:pt x="641451" y="10655"/>
                </a:lnTo>
                <a:lnTo>
                  <a:pt x="648614" y="26644"/>
                </a:lnTo>
                <a:lnTo>
                  <a:pt x="667092" y="62141"/>
                </a:lnTo>
                <a:lnTo>
                  <a:pt x="686892" y="62141"/>
                </a:lnTo>
                <a:lnTo>
                  <a:pt x="686892" y="533"/>
                </a:lnTo>
                <a:close/>
              </a:path>
            </a:pathLst>
          </a:custGeom>
          <a:solidFill>
            <a:srgbClr val="FFFFFF"/>
          </a:solidFill>
        </p:spPr>
        <p:txBody>
          <a:bodyPr wrap="square" lIns="0" tIns="0" rIns="0" bIns="0" rtlCol="0"/>
          <a:lstStyle/>
          <a:p>
            <a:endParaRPr/>
          </a:p>
        </p:txBody>
      </p:sp>
      <p:sp>
        <p:nvSpPr>
          <p:cNvPr id="45" name="bg object 45"/>
          <p:cNvSpPr/>
          <p:nvPr/>
        </p:nvSpPr>
        <p:spPr>
          <a:xfrm>
            <a:off x="458647" y="1535849"/>
            <a:ext cx="144145" cy="154940"/>
          </a:xfrm>
          <a:custGeom>
            <a:avLst/>
            <a:gdLst/>
            <a:ahLst/>
            <a:cxnLst/>
            <a:rect l="l" t="t" r="r" b="b"/>
            <a:pathLst>
              <a:path w="144145" h="154939">
                <a:moveTo>
                  <a:pt x="143637" y="0"/>
                </a:moveTo>
                <a:lnTo>
                  <a:pt x="0" y="0"/>
                </a:lnTo>
                <a:lnTo>
                  <a:pt x="0" y="154482"/>
                </a:lnTo>
                <a:lnTo>
                  <a:pt x="143637" y="154482"/>
                </a:lnTo>
                <a:lnTo>
                  <a:pt x="143637" y="0"/>
                </a:lnTo>
                <a:close/>
              </a:path>
            </a:pathLst>
          </a:custGeom>
          <a:solidFill>
            <a:srgbClr val="A61E22"/>
          </a:solidFill>
        </p:spPr>
        <p:txBody>
          <a:bodyPr wrap="square" lIns="0" tIns="0" rIns="0" bIns="0" rtlCol="0"/>
          <a:lstStyle/>
          <a:p>
            <a:endParaRPr/>
          </a:p>
        </p:txBody>
      </p:sp>
      <p:sp>
        <p:nvSpPr>
          <p:cNvPr id="46" name="bg object 46"/>
          <p:cNvSpPr/>
          <p:nvPr/>
        </p:nvSpPr>
        <p:spPr>
          <a:xfrm>
            <a:off x="602272" y="1535849"/>
            <a:ext cx="221615" cy="154940"/>
          </a:xfrm>
          <a:custGeom>
            <a:avLst/>
            <a:gdLst/>
            <a:ahLst/>
            <a:cxnLst/>
            <a:rect l="l" t="t" r="r" b="b"/>
            <a:pathLst>
              <a:path w="221615" h="154939">
                <a:moveTo>
                  <a:pt x="221373" y="0"/>
                </a:moveTo>
                <a:lnTo>
                  <a:pt x="0" y="0"/>
                </a:lnTo>
                <a:lnTo>
                  <a:pt x="0" y="154482"/>
                </a:lnTo>
                <a:lnTo>
                  <a:pt x="221373" y="154482"/>
                </a:lnTo>
                <a:lnTo>
                  <a:pt x="221373" y="0"/>
                </a:lnTo>
                <a:close/>
              </a:path>
            </a:pathLst>
          </a:custGeom>
          <a:solidFill>
            <a:srgbClr val="EF3739"/>
          </a:solidFill>
        </p:spPr>
        <p:txBody>
          <a:bodyPr wrap="square" lIns="0" tIns="0" rIns="0" bIns="0" rtlCol="0"/>
          <a:lstStyle/>
          <a:p>
            <a:endParaRPr/>
          </a:p>
        </p:txBody>
      </p:sp>
      <p:sp>
        <p:nvSpPr>
          <p:cNvPr id="47" name="bg object 47"/>
          <p:cNvSpPr/>
          <p:nvPr/>
        </p:nvSpPr>
        <p:spPr>
          <a:xfrm>
            <a:off x="823658" y="1535849"/>
            <a:ext cx="293370" cy="154940"/>
          </a:xfrm>
          <a:custGeom>
            <a:avLst/>
            <a:gdLst/>
            <a:ahLst/>
            <a:cxnLst/>
            <a:rect l="l" t="t" r="r" b="b"/>
            <a:pathLst>
              <a:path w="293369" h="154939">
                <a:moveTo>
                  <a:pt x="292976" y="0"/>
                </a:moveTo>
                <a:lnTo>
                  <a:pt x="0" y="0"/>
                </a:lnTo>
                <a:lnTo>
                  <a:pt x="0" y="154482"/>
                </a:lnTo>
                <a:lnTo>
                  <a:pt x="292976" y="154482"/>
                </a:lnTo>
                <a:lnTo>
                  <a:pt x="292976" y="0"/>
                </a:lnTo>
                <a:close/>
              </a:path>
            </a:pathLst>
          </a:custGeom>
          <a:solidFill>
            <a:srgbClr val="F58432"/>
          </a:solidFill>
        </p:spPr>
        <p:txBody>
          <a:bodyPr wrap="square" lIns="0" tIns="0" rIns="0" bIns="0" rtlCol="0"/>
          <a:lstStyle/>
          <a:p>
            <a:endParaRPr/>
          </a:p>
        </p:txBody>
      </p:sp>
      <p:sp>
        <p:nvSpPr>
          <p:cNvPr id="48" name="bg object 48"/>
          <p:cNvSpPr/>
          <p:nvPr/>
        </p:nvSpPr>
        <p:spPr>
          <a:xfrm>
            <a:off x="1116444" y="1535849"/>
            <a:ext cx="81280" cy="154940"/>
          </a:xfrm>
          <a:custGeom>
            <a:avLst/>
            <a:gdLst/>
            <a:ahLst/>
            <a:cxnLst/>
            <a:rect l="l" t="t" r="r" b="b"/>
            <a:pathLst>
              <a:path w="81280" h="154939">
                <a:moveTo>
                  <a:pt x="81229" y="0"/>
                </a:moveTo>
                <a:lnTo>
                  <a:pt x="0" y="0"/>
                </a:lnTo>
                <a:lnTo>
                  <a:pt x="0" y="154482"/>
                </a:lnTo>
                <a:lnTo>
                  <a:pt x="81229" y="154482"/>
                </a:lnTo>
                <a:lnTo>
                  <a:pt x="81229" y="0"/>
                </a:lnTo>
                <a:close/>
              </a:path>
            </a:pathLst>
          </a:custGeom>
          <a:solidFill>
            <a:srgbClr val="FEBE2D"/>
          </a:solidFill>
        </p:spPr>
        <p:txBody>
          <a:bodyPr wrap="square" lIns="0" tIns="0" rIns="0" bIns="0" rtlCol="0"/>
          <a:lstStyle/>
          <a:p>
            <a:endParaRPr/>
          </a:p>
        </p:txBody>
      </p:sp>
      <p:sp>
        <p:nvSpPr>
          <p:cNvPr id="49" name="bg object 49"/>
          <p:cNvSpPr/>
          <p:nvPr/>
        </p:nvSpPr>
        <p:spPr>
          <a:xfrm>
            <a:off x="1197546" y="1535849"/>
            <a:ext cx="337185" cy="154940"/>
          </a:xfrm>
          <a:custGeom>
            <a:avLst/>
            <a:gdLst/>
            <a:ahLst/>
            <a:cxnLst/>
            <a:rect l="l" t="t" r="r" b="b"/>
            <a:pathLst>
              <a:path w="337184" h="154939">
                <a:moveTo>
                  <a:pt x="337121" y="0"/>
                </a:moveTo>
                <a:lnTo>
                  <a:pt x="0" y="0"/>
                </a:lnTo>
                <a:lnTo>
                  <a:pt x="0" y="154482"/>
                </a:lnTo>
                <a:lnTo>
                  <a:pt x="337121" y="154482"/>
                </a:lnTo>
                <a:lnTo>
                  <a:pt x="337121" y="0"/>
                </a:lnTo>
                <a:close/>
              </a:path>
            </a:pathLst>
          </a:custGeom>
          <a:solidFill>
            <a:srgbClr val="FFE934"/>
          </a:solidFill>
        </p:spPr>
        <p:txBody>
          <a:bodyPr wrap="square" lIns="0" tIns="0" rIns="0" bIns="0" rtlCol="0"/>
          <a:lstStyle/>
          <a:p>
            <a:endParaRPr/>
          </a:p>
        </p:txBody>
      </p:sp>
      <p:sp>
        <p:nvSpPr>
          <p:cNvPr id="50" name="bg object 50"/>
          <p:cNvSpPr/>
          <p:nvPr/>
        </p:nvSpPr>
        <p:spPr>
          <a:xfrm>
            <a:off x="1534667" y="1535849"/>
            <a:ext cx="135255" cy="154940"/>
          </a:xfrm>
          <a:custGeom>
            <a:avLst/>
            <a:gdLst/>
            <a:ahLst/>
            <a:cxnLst/>
            <a:rect l="l" t="t" r="r" b="b"/>
            <a:pathLst>
              <a:path w="135255" h="154939">
                <a:moveTo>
                  <a:pt x="134632" y="0"/>
                </a:moveTo>
                <a:lnTo>
                  <a:pt x="0" y="0"/>
                </a:lnTo>
                <a:lnTo>
                  <a:pt x="0" y="154482"/>
                </a:lnTo>
                <a:lnTo>
                  <a:pt x="134632" y="154482"/>
                </a:lnTo>
                <a:lnTo>
                  <a:pt x="134632" y="0"/>
                </a:lnTo>
                <a:close/>
              </a:path>
            </a:pathLst>
          </a:custGeom>
          <a:solidFill>
            <a:srgbClr val="ABCC3F"/>
          </a:solidFill>
        </p:spPr>
        <p:txBody>
          <a:bodyPr wrap="square" lIns="0" tIns="0" rIns="0" bIns="0" rtlCol="0"/>
          <a:lstStyle/>
          <a:p>
            <a:endParaRPr/>
          </a:p>
        </p:txBody>
      </p:sp>
      <p:sp>
        <p:nvSpPr>
          <p:cNvPr id="51" name="bg object 51"/>
          <p:cNvSpPr/>
          <p:nvPr/>
        </p:nvSpPr>
        <p:spPr>
          <a:xfrm>
            <a:off x="1669237" y="1535849"/>
            <a:ext cx="306070" cy="154940"/>
          </a:xfrm>
          <a:custGeom>
            <a:avLst/>
            <a:gdLst/>
            <a:ahLst/>
            <a:cxnLst/>
            <a:rect l="l" t="t" r="r" b="b"/>
            <a:pathLst>
              <a:path w="306069" h="154939">
                <a:moveTo>
                  <a:pt x="305904" y="0"/>
                </a:moveTo>
                <a:lnTo>
                  <a:pt x="0" y="0"/>
                </a:lnTo>
                <a:lnTo>
                  <a:pt x="0" y="154482"/>
                </a:lnTo>
                <a:lnTo>
                  <a:pt x="305904" y="154482"/>
                </a:lnTo>
                <a:lnTo>
                  <a:pt x="305904" y="0"/>
                </a:lnTo>
                <a:close/>
              </a:path>
            </a:pathLst>
          </a:custGeom>
          <a:solidFill>
            <a:srgbClr val="4AAF4E"/>
          </a:solidFill>
        </p:spPr>
        <p:txBody>
          <a:bodyPr wrap="square" lIns="0" tIns="0" rIns="0" bIns="0" rtlCol="0"/>
          <a:lstStyle/>
          <a:p>
            <a:endParaRPr/>
          </a:p>
        </p:txBody>
      </p:sp>
      <p:sp>
        <p:nvSpPr>
          <p:cNvPr id="52" name="bg object 52"/>
          <p:cNvSpPr/>
          <p:nvPr/>
        </p:nvSpPr>
        <p:spPr>
          <a:xfrm>
            <a:off x="1975142" y="1535849"/>
            <a:ext cx="130175" cy="154940"/>
          </a:xfrm>
          <a:custGeom>
            <a:avLst/>
            <a:gdLst/>
            <a:ahLst/>
            <a:cxnLst/>
            <a:rect l="l" t="t" r="r" b="b"/>
            <a:pathLst>
              <a:path w="130175" h="154939">
                <a:moveTo>
                  <a:pt x="129933" y="0"/>
                </a:moveTo>
                <a:lnTo>
                  <a:pt x="0" y="0"/>
                </a:lnTo>
                <a:lnTo>
                  <a:pt x="0" y="154482"/>
                </a:lnTo>
                <a:lnTo>
                  <a:pt x="129933" y="154482"/>
                </a:lnTo>
                <a:lnTo>
                  <a:pt x="129933" y="0"/>
                </a:lnTo>
                <a:close/>
              </a:path>
            </a:pathLst>
          </a:custGeom>
          <a:solidFill>
            <a:srgbClr val="069948"/>
          </a:solidFill>
        </p:spPr>
        <p:txBody>
          <a:bodyPr wrap="square" lIns="0" tIns="0" rIns="0" bIns="0" rtlCol="0"/>
          <a:lstStyle/>
          <a:p>
            <a:endParaRPr/>
          </a:p>
        </p:txBody>
      </p:sp>
      <p:sp>
        <p:nvSpPr>
          <p:cNvPr id="53" name="bg object 53"/>
          <p:cNvSpPr/>
          <p:nvPr/>
        </p:nvSpPr>
        <p:spPr>
          <a:xfrm>
            <a:off x="2105075" y="1535849"/>
            <a:ext cx="193040" cy="154940"/>
          </a:xfrm>
          <a:custGeom>
            <a:avLst/>
            <a:gdLst/>
            <a:ahLst/>
            <a:cxnLst/>
            <a:rect l="l" t="t" r="r" b="b"/>
            <a:pathLst>
              <a:path w="193039" h="154939">
                <a:moveTo>
                  <a:pt x="192468" y="0"/>
                </a:moveTo>
                <a:lnTo>
                  <a:pt x="0" y="0"/>
                </a:lnTo>
                <a:lnTo>
                  <a:pt x="0" y="154482"/>
                </a:lnTo>
                <a:lnTo>
                  <a:pt x="192468" y="154482"/>
                </a:lnTo>
                <a:lnTo>
                  <a:pt x="192468" y="0"/>
                </a:lnTo>
                <a:close/>
              </a:path>
            </a:pathLst>
          </a:custGeom>
          <a:solidFill>
            <a:srgbClr val="2DBEEF"/>
          </a:solidFill>
        </p:spPr>
        <p:txBody>
          <a:bodyPr wrap="square" lIns="0" tIns="0" rIns="0" bIns="0" rtlCol="0"/>
          <a:lstStyle/>
          <a:p>
            <a:endParaRPr/>
          </a:p>
        </p:txBody>
      </p:sp>
      <p:sp>
        <p:nvSpPr>
          <p:cNvPr id="54" name="bg object 54"/>
          <p:cNvSpPr/>
          <p:nvPr/>
        </p:nvSpPr>
        <p:spPr>
          <a:xfrm>
            <a:off x="2297544" y="1535849"/>
            <a:ext cx="50800" cy="154940"/>
          </a:xfrm>
          <a:custGeom>
            <a:avLst/>
            <a:gdLst/>
            <a:ahLst/>
            <a:cxnLst/>
            <a:rect l="l" t="t" r="r" b="b"/>
            <a:pathLst>
              <a:path w="50800" h="154939">
                <a:moveTo>
                  <a:pt x="50469" y="0"/>
                </a:moveTo>
                <a:lnTo>
                  <a:pt x="0" y="0"/>
                </a:lnTo>
                <a:lnTo>
                  <a:pt x="0" y="154482"/>
                </a:lnTo>
                <a:lnTo>
                  <a:pt x="50469" y="154482"/>
                </a:lnTo>
                <a:lnTo>
                  <a:pt x="50469" y="0"/>
                </a:lnTo>
                <a:close/>
              </a:path>
            </a:pathLst>
          </a:custGeom>
          <a:solidFill>
            <a:srgbClr val="1598D5"/>
          </a:solidFill>
        </p:spPr>
        <p:txBody>
          <a:bodyPr wrap="square" lIns="0" tIns="0" rIns="0" bIns="0" rtlCol="0"/>
          <a:lstStyle/>
          <a:p>
            <a:endParaRPr/>
          </a:p>
        </p:txBody>
      </p:sp>
      <p:sp>
        <p:nvSpPr>
          <p:cNvPr id="55" name="bg object 55"/>
          <p:cNvSpPr/>
          <p:nvPr/>
        </p:nvSpPr>
        <p:spPr>
          <a:xfrm>
            <a:off x="2348001" y="1535849"/>
            <a:ext cx="206375" cy="154940"/>
          </a:xfrm>
          <a:custGeom>
            <a:avLst/>
            <a:gdLst/>
            <a:ahLst/>
            <a:cxnLst/>
            <a:rect l="l" t="t" r="r" b="b"/>
            <a:pathLst>
              <a:path w="206375" h="154939">
                <a:moveTo>
                  <a:pt x="206324" y="0"/>
                </a:moveTo>
                <a:lnTo>
                  <a:pt x="0" y="0"/>
                </a:lnTo>
                <a:lnTo>
                  <a:pt x="0" y="154482"/>
                </a:lnTo>
                <a:lnTo>
                  <a:pt x="206324" y="154482"/>
                </a:lnTo>
                <a:lnTo>
                  <a:pt x="206324" y="0"/>
                </a:lnTo>
                <a:close/>
              </a:path>
            </a:pathLst>
          </a:custGeom>
          <a:solidFill>
            <a:srgbClr val="025FAD"/>
          </a:solidFill>
        </p:spPr>
        <p:txBody>
          <a:bodyPr wrap="square" lIns="0" tIns="0" rIns="0" bIns="0" rtlCol="0"/>
          <a:lstStyle/>
          <a:p>
            <a:endParaRPr/>
          </a:p>
        </p:txBody>
      </p:sp>
      <p:sp>
        <p:nvSpPr>
          <p:cNvPr id="56" name="bg object 56"/>
          <p:cNvSpPr/>
          <p:nvPr/>
        </p:nvSpPr>
        <p:spPr>
          <a:xfrm>
            <a:off x="2554325" y="1535849"/>
            <a:ext cx="353695" cy="154940"/>
          </a:xfrm>
          <a:custGeom>
            <a:avLst/>
            <a:gdLst/>
            <a:ahLst/>
            <a:cxnLst/>
            <a:rect l="l" t="t" r="r" b="b"/>
            <a:pathLst>
              <a:path w="353694" h="154939">
                <a:moveTo>
                  <a:pt x="353466" y="0"/>
                </a:moveTo>
                <a:lnTo>
                  <a:pt x="0" y="0"/>
                </a:lnTo>
                <a:lnTo>
                  <a:pt x="0" y="154482"/>
                </a:lnTo>
                <a:lnTo>
                  <a:pt x="353466" y="154482"/>
                </a:lnTo>
                <a:lnTo>
                  <a:pt x="353466" y="0"/>
                </a:lnTo>
                <a:close/>
              </a:path>
            </a:pathLst>
          </a:custGeom>
          <a:solidFill>
            <a:srgbClr val="1C216F"/>
          </a:solidFill>
        </p:spPr>
        <p:txBody>
          <a:bodyPr wrap="square" lIns="0" tIns="0" rIns="0" bIns="0" rtlCol="0"/>
          <a:lstStyle/>
          <a:p>
            <a:endParaRPr/>
          </a:p>
        </p:txBody>
      </p:sp>
      <p:pic>
        <p:nvPicPr>
          <p:cNvPr id="57" name="bg object 57"/>
          <p:cNvPicPr/>
          <p:nvPr/>
        </p:nvPicPr>
        <p:blipFill>
          <a:blip r:embed="rId15" cstate="print"/>
          <a:stretch>
            <a:fillRect/>
          </a:stretch>
        </p:blipFill>
        <p:spPr>
          <a:xfrm>
            <a:off x="3135015" y="9491859"/>
            <a:ext cx="4173321" cy="121653"/>
          </a:xfrm>
          <a:prstGeom prst="rect">
            <a:avLst/>
          </a:prstGeom>
        </p:spPr>
      </p:pic>
      <p:sp>
        <p:nvSpPr>
          <p:cNvPr id="2" name="Holder 2"/>
          <p:cNvSpPr>
            <a:spLocks noGrp="1"/>
          </p:cNvSpPr>
          <p:nvPr>
            <p:ph type="title"/>
          </p:nvPr>
        </p:nvSpPr>
        <p:spPr/>
        <p:txBody>
          <a:bodyPr lIns="0" tIns="0" rIns="0" bIns="0"/>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5" name="Holder 5"/>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4" name="Holder 4"/>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12"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457201" y="461722"/>
            <a:ext cx="202387" cy="226314"/>
          </a:xfrm>
          <a:prstGeom prst="rect">
            <a:avLst/>
          </a:prstGeom>
        </p:spPr>
      </p:pic>
      <p:sp>
        <p:nvSpPr>
          <p:cNvPr id="17" name="bg object 17"/>
          <p:cNvSpPr/>
          <p:nvPr/>
        </p:nvSpPr>
        <p:spPr>
          <a:xfrm>
            <a:off x="688352" y="461733"/>
            <a:ext cx="184150" cy="226060"/>
          </a:xfrm>
          <a:custGeom>
            <a:avLst/>
            <a:gdLst/>
            <a:ahLst/>
            <a:cxnLst/>
            <a:rect l="l" t="t" r="r" b="b"/>
            <a:pathLst>
              <a:path w="184150" h="226059">
                <a:moveTo>
                  <a:pt x="183642" y="172720"/>
                </a:moveTo>
                <a:lnTo>
                  <a:pt x="62064" y="172720"/>
                </a:lnTo>
                <a:lnTo>
                  <a:pt x="62064" y="137160"/>
                </a:lnTo>
                <a:lnTo>
                  <a:pt x="170700" y="137160"/>
                </a:lnTo>
                <a:lnTo>
                  <a:pt x="170700" y="87630"/>
                </a:lnTo>
                <a:lnTo>
                  <a:pt x="62064" y="87630"/>
                </a:lnTo>
                <a:lnTo>
                  <a:pt x="62064" y="53340"/>
                </a:lnTo>
                <a:lnTo>
                  <a:pt x="182029" y="53340"/>
                </a:lnTo>
                <a:lnTo>
                  <a:pt x="182029" y="0"/>
                </a:lnTo>
                <a:lnTo>
                  <a:pt x="0" y="0"/>
                </a:lnTo>
                <a:lnTo>
                  <a:pt x="0" y="53340"/>
                </a:lnTo>
                <a:lnTo>
                  <a:pt x="0" y="87630"/>
                </a:lnTo>
                <a:lnTo>
                  <a:pt x="0" y="137160"/>
                </a:lnTo>
                <a:lnTo>
                  <a:pt x="0" y="172720"/>
                </a:lnTo>
                <a:lnTo>
                  <a:pt x="0" y="226060"/>
                </a:lnTo>
                <a:lnTo>
                  <a:pt x="183642" y="226060"/>
                </a:lnTo>
                <a:lnTo>
                  <a:pt x="183642" y="172720"/>
                </a:lnTo>
                <a:close/>
              </a:path>
            </a:pathLst>
          </a:custGeom>
          <a:solidFill>
            <a:srgbClr val="1C216F"/>
          </a:solidFill>
        </p:spPr>
        <p:txBody>
          <a:bodyPr wrap="square" lIns="0" tIns="0" rIns="0" bIns="0" rtlCol="0"/>
          <a:lstStyle/>
          <a:p>
            <a:endParaRPr/>
          </a:p>
        </p:txBody>
      </p:sp>
      <p:pic>
        <p:nvPicPr>
          <p:cNvPr id="18" name="bg object 18"/>
          <p:cNvPicPr/>
          <p:nvPr/>
        </p:nvPicPr>
        <p:blipFill>
          <a:blip r:embed="rId8" cstate="print"/>
          <a:stretch>
            <a:fillRect/>
          </a:stretch>
        </p:blipFill>
        <p:spPr>
          <a:xfrm>
            <a:off x="903992" y="457202"/>
            <a:ext cx="446143" cy="235369"/>
          </a:xfrm>
          <a:prstGeom prst="rect">
            <a:avLst/>
          </a:prstGeom>
        </p:spPr>
      </p:pic>
      <p:sp>
        <p:nvSpPr>
          <p:cNvPr id="19" name="bg object 19"/>
          <p:cNvSpPr/>
          <p:nvPr/>
        </p:nvSpPr>
        <p:spPr>
          <a:xfrm>
            <a:off x="1385036" y="461733"/>
            <a:ext cx="184150" cy="226060"/>
          </a:xfrm>
          <a:custGeom>
            <a:avLst/>
            <a:gdLst/>
            <a:ahLst/>
            <a:cxnLst/>
            <a:rect l="l" t="t" r="r" b="b"/>
            <a:pathLst>
              <a:path w="184150" h="226059">
                <a:moveTo>
                  <a:pt x="183629" y="172720"/>
                </a:moveTo>
                <a:lnTo>
                  <a:pt x="62077" y="172720"/>
                </a:lnTo>
                <a:lnTo>
                  <a:pt x="62077" y="137160"/>
                </a:lnTo>
                <a:lnTo>
                  <a:pt x="170700" y="137160"/>
                </a:lnTo>
                <a:lnTo>
                  <a:pt x="170700" y="87630"/>
                </a:lnTo>
                <a:lnTo>
                  <a:pt x="62077" y="87630"/>
                </a:lnTo>
                <a:lnTo>
                  <a:pt x="62077" y="53340"/>
                </a:lnTo>
                <a:lnTo>
                  <a:pt x="182016" y="53340"/>
                </a:lnTo>
                <a:lnTo>
                  <a:pt x="182016" y="0"/>
                </a:lnTo>
                <a:lnTo>
                  <a:pt x="0" y="0"/>
                </a:lnTo>
                <a:lnTo>
                  <a:pt x="0" y="53340"/>
                </a:lnTo>
                <a:lnTo>
                  <a:pt x="0" y="87630"/>
                </a:lnTo>
                <a:lnTo>
                  <a:pt x="0" y="137160"/>
                </a:lnTo>
                <a:lnTo>
                  <a:pt x="0" y="172720"/>
                </a:lnTo>
                <a:lnTo>
                  <a:pt x="0" y="226060"/>
                </a:lnTo>
                <a:lnTo>
                  <a:pt x="183629" y="226060"/>
                </a:lnTo>
                <a:lnTo>
                  <a:pt x="183629" y="172720"/>
                </a:lnTo>
                <a:close/>
              </a:path>
            </a:pathLst>
          </a:custGeom>
          <a:solidFill>
            <a:srgbClr val="1C216F"/>
          </a:solidFill>
        </p:spPr>
        <p:txBody>
          <a:bodyPr wrap="square" lIns="0" tIns="0" rIns="0" bIns="0" rtlCol="0"/>
          <a:lstStyle/>
          <a:p>
            <a:endParaRPr/>
          </a:p>
        </p:txBody>
      </p:sp>
      <p:pic>
        <p:nvPicPr>
          <p:cNvPr id="20" name="bg object 20"/>
          <p:cNvPicPr/>
          <p:nvPr/>
        </p:nvPicPr>
        <p:blipFill>
          <a:blip r:embed="rId9" cstate="print"/>
          <a:stretch>
            <a:fillRect/>
          </a:stretch>
        </p:blipFill>
        <p:spPr>
          <a:xfrm>
            <a:off x="1600676" y="461730"/>
            <a:ext cx="208203" cy="226301"/>
          </a:xfrm>
          <a:prstGeom prst="rect">
            <a:avLst/>
          </a:prstGeom>
        </p:spPr>
      </p:pic>
      <p:sp>
        <p:nvSpPr>
          <p:cNvPr id="21" name="bg object 21"/>
          <p:cNvSpPr/>
          <p:nvPr/>
        </p:nvSpPr>
        <p:spPr>
          <a:xfrm>
            <a:off x="457987" y="723658"/>
            <a:ext cx="80010" cy="85725"/>
          </a:xfrm>
          <a:custGeom>
            <a:avLst/>
            <a:gdLst/>
            <a:ahLst/>
            <a:cxnLst/>
            <a:rect l="l" t="t" r="r" b="b"/>
            <a:pathLst>
              <a:path w="80009" h="85725">
                <a:moveTo>
                  <a:pt x="79476" y="0"/>
                </a:moveTo>
                <a:lnTo>
                  <a:pt x="0" y="0"/>
                </a:lnTo>
                <a:lnTo>
                  <a:pt x="0" y="85471"/>
                </a:lnTo>
                <a:lnTo>
                  <a:pt x="79476" y="85471"/>
                </a:lnTo>
                <a:lnTo>
                  <a:pt x="79476" y="0"/>
                </a:lnTo>
                <a:close/>
              </a:path>
            </a:pathLst>
          </a:custGeom>
          <a:solidFill>
            <a:srgbClr val="A61E22"/>
          </a:solidFill>
        </p:spPr>
        <p:txBody>
          <a:bodyPr wrap="square" lIns="0" tIns="0" rIns="0" bIns="0" rtlCol="0"/>
          <a:lstStyle/>
          <a:p>
            <a:endParaRPr/>
          </a:p>
        </p:txBody>
      </p:sp>
      <p:sp>
        <p:nvSpPr>
          <p:cNvPr id="22" name="bg object 22"/>
          <p:cNvSpPr/>
          <p:nvPr/>
        </p:nvSpPr>
        <p:spPr>
          <a:xfrm>
            <a:off x="537476" y="723658"/>
            <a:ext cx="122555" cy="85725"/>
          </a:xfrm>
          <a:custGeom>
            <a:avLst/>
            <a:gdLst/>
            <a:ahLst/>
            <a:cxnLst/>
            <a:rect l="l" t="t" r="r" b="b"/>
            <a:pathLst>
              <a:path w="122554" h="85725">
                <a:moveTo>
                  <a:pt x="122478" y="0"/>
                </a:moveTo>
                <a:lnTo>
                  <a:pt x="0" y="0"/>
                </a:lnTo>
                <a:lnTo>
                  <a:pt x="0" y="85471"/>
                </a:lnTo>
                <a:lnTo>
                  <a:pt x="122478" y="85471"/>
                </a:lnTo>
                <a:lnTo>
                  <a:pt x="122478" y="0"/>
                </a:lnTo>
                <a:close/>
              </a:path>
            </a:pathLst>
          </a:custGeom>
          <a:solidFill>
            <a:srgbClr val="EF3739"/>
          </a:solidFill>
        </p:spPr>
        <p:txBody>
          <a:bodyPr wrap="square" lIns="0" tIns="0" rIns="0" bIns="0" rtlCol="0"/>
          <a:lstStyle/>
          <a:p>
            <a:endParaRPr/>
          </a:p>
        </p:txBody>
      </p:sp>
      <p:sp>
        <p:nvSpPr>
          <p:cNvPr id="23" name="bg object 23"/>
          <p:cNvSpPr/>
          <p:nvPr/>
        </p:nvSpPr>
        <p:spPr>
          <a:xfrm>
            <a:off x="659955" y="723658"/>
            <a:ext cx="162560" cy="85725"/>
          </a:xfrm>
          <a:custGeom>
            <a:avLst/>
            <a:gdLst/>
            <a:ahLst/>
            <a:cxnLst/>
            <a:rect l="l" t="t" r="r" b="b"/>
            <a:pathLst>
              <a:path w="162559" h="85725">
                <a:moveTo>
                  <a:pt x="162102" y="0"/>
                </a:moveTo>
                <a:lnTo>
                  <a:pt x="0" y="0"/>
                </a:lnTo>
                <a:lnTo>
                  <a:pt x="0" y="85471"/>
                </a:lnTo>
                <a:lnTo>
                  <a:pt x="162102" y="85471"/>
                </a:lnTo>
                <a:lnTo>
                  <a:pt x="162102" y="0"/>
                </a:lnTo>
                <a:close/>
              </a:path>
            </a:pathLst>
          </a:custGeom>
          <a:solidFill>
            <a:srgbClr val="F58432"/>
          </a:solidFill>
        </p:spPr>
        <p:txBody>
          <a:bodyPr wrap="square" lIns="0" tIns="0" rIns="0" bIns="0" rtlCol="0"/>
          <a:lstStyle/>
          <a:p>
            <a:endParaRPr/>
          </a:p>
        </p:txBody>
      </p:sp>
      <p:sp>
        <p:nvSpPr>
          <p:cNvPr id="24" name="bg object 24"/>
          <p:cNvSpPr/>
          <p:nvPr/>
        </p:nvSpPr>
        <p:spPr>
          <a:xfrm>
            <a:off x="821956" y="723658"/>
            <a:ext cx="45085" cy="85725"/>
          </a:xfrm>
          <a:custGeom>
            <a:avLst/>
            <a:gdLst/>
            <a:ahLst/>
            <a:cxnLst/>
            <a:rect l="l" t="t" r="r" b="b"/>
            <a:pathLst>
              <a:path w="45084" h="85725">
                <a:moveTo>
                  <a:pt x="44945" y="0"/>
                </a:moveTo>
                <a:lnTo>
                  <a:pt x="0" y="0"/>
                </a:lnTo>
                <a:lnTo>
                  <a:pt x="0" y="85471"/>
                </a:lnTo>
                <a:lnTo>
                  <a:pt x="44945" y="85471"/>
                </a:lnTo>
                <a:lnTo>
                  <a:pt x="44945" y="0"/>
                </a:lnTo>
                <a:close/>
              </a:path>
            </a:pathLst>
          </a:custGeom>
          <a:solidFill>
            <a:srgbClr val="FEBE2D"/>
          </a:solidFill>
        </p:spPr>
        <p:txBody>
          <a:bodyPr wrap="square" lIns="0" tIns="0" rIns="0" bIns="0" rtlCol="0"/>
          <a:lstStyle/>
          <a:p>
            <a:endParaRPr/>
          </a:p>
        </p:txBody>
      </p:sp>
      <p:sp>
        <p:nvSpPr>
          <p:cNvPr id="25" name="bg object 25"/>
          <p:cNvSpPr/>
          <p:nvPr/>
        </p:nvSpPr>
        <p:spPr>
          <a:xfrm>
            <a:off x="866825" y="723658"/>
            <a:ext cx="186690" cy="85725"/>
          </a:xfrm>
          <a:custGeom>
            <a:avLst/>
            <a:gdLst/>
            <a:ahLst/>
            <a:cxnLst/>
            <a:rect l="l" t="t" r="r" b="b"/>
            <a:pathLst>
              <a:path w="186690" h="85725">
                <a:moveTo>
                  <a:pt x="186524" y="0"/>
                </a:moveTo>
                <a:lnTo>
                  <a:pt x="0" y="0"/>
                </a:lnTo>
                <a:lnTo>
                  <a:pt x="0" y="85471"/>
                </a:lnTo>
                <a:lnTo>
                  <a:pt x="186524" y="85471"/>
                </a:lnTo>
                <a:lnTo>
                  <a:pt x="186524" y="0"/>
                </a:lnTo>
                <a:close/>
              </a:path>
            </a:pathLst>
          </a:custGeom>
          <a:solidFill>
            <a:srgbClr val="FFE934"/>
          </a:solidFill>
        </p:spPr>
        <p:txBody>
          <a:bodyPr wrap="square" lIns="0" tIns="0" rIns="0" bIns="0" rtlCol="0"/>
          <a:lstStyle/>
          <a:p>
            <a:endParaRPr/>
          </a:p>
        </p:txBody>
      </p:sp>
      <p:sp>
        <p:nvSpPr>
          <p:cNvPr id="26" name="bg object 26"/>
          <p:cNvSpPr/>
          <p:nvPr/>
        </p:nvSpPr>
        <p:spPr>
          <a:xfrm>
            <a:off x="1053337" y="723658"/>
            <a:ext cx="74930" cy="85725"/>
          </a:xfrm>
          <a:custGeom>
            <a:avLst/>
            <a:gdLst/>
            <a:ahLst/>
            <a:cxnLst/>
            <a:rect l="l" t="t" r="r" b="b"/>
            <a:pathLst>
              <a:path w="74930" h="85725">
                <a:moveTo>
                  <a:pt x="74498" y="0"/>
                </a:moveTo>
                <a:lnTo>
                  <a:pt x="0" y="0"/>
                </a:lnTo>
                <a:lnTo>
                  <a:pt x="0" y="85471"/>
                </a:lnTo>
                <a:lnTo>
                  <a:pt x="74498" y="85471"/>
                </a:lnTo>
                <a:lnTo>
                  <a:pt x="74498" y="0"/>
                </a:lnTo>
                <a:close/>
              </a:path>
            </a:pathLst>
          </a:custGeom>
          <a:solidFill>
            <a:srgbClr val="ABCC3F"/>
          </a:solidFill>
        </p:spPr>
        <p:txBody>
          <a:bodyPr wrap="square" lIns="0" tIns="0" rIns="0" bIns="0" rtlCol="0"/>
          <a:lstStyle/>
          <a:p>
            <a:endParaRPr/>
          </a:p>
        </p:txBody>
      </p:sp>
      <p:sp>
        <p:nvSpPr>
          <p:cNvPr id="27" name="bg object 27"/>
          <p:cNvSpPr/>
          <p:nvPr/>
        </p:nvSpPr>
        <p:spPr>
          <a:xfrm>
            <a:off x="1127810" y="723658"/>
            <a:ext cx="169545" cy="85725"/>
          </a:xfrm>
          <a:custGeom>
            <a:avLst/>
            <a:gdLst/>
            <a:ahLst/>
            <a:cxnLst/>
            <a:rect l="l" t="t" r="r" b="b"/>
            <a:pathLst>
              <a:path w="169544" h="85725">
                <a:moveTo>
                  <a:pt x="169252" y="0"/>
                </a:moveTo>
                <a:lnTo>
                  <a:pt x="0" y="0"/>
                </a:lnTo>
                <a:lnTo>
                  <a:pt x="0" y="85471"/>
                </a:lnTo>
                <a:lnTo>
                  <a:pt x="169252" y="85471"/>
                </a:lnTo>
                <a:lnTo>
                  <a:pt x="169252" y="0"/>
                </a:lnTo>
                <a:close/>
              </a:path>
            </a:pathLst>
          </a:custGeom>
          <a:solidFill>
            <a:srgbClr val="4AAF4E"/>
          </a:solidFill>
        </p:spPr>
        <p:txBody>
          <a:bodyPr wrap="square" lIns="0" tIns="0" rIns="0" bIns="0" rtlCol="0"/>
          <a:lstStyle/>
          <a:p>
            <a:endParaRPr/>
          </a:p>
        </p:txBody>
      </p:sp>
      <p:sp>
        <p:nvSpPr>
          <p:cNvPr id="28" name="bg object 28"/>
          <p:cNvSpPr/>
          <p:nvPr/>
        </p:nvSpPr>
        <p:spPr>
          <a:xfrm>
            <a:off x="1297050" y="723658"/>
            <a:ext cx="72390" cy="85725"/>
          </a:xfrm>
          <a:custGeom>
            <a:avLst/>
            <a:gdLst/>
            <a:ahLst/>
            <a:cxnLst/>
            <a:rect l="l" t="t" r="r" b="b"/>
            <a:pathLst>
              <a:path w="72390" h="85725">
                <a:moveTo>
                  <a:pt x="71894" y="0"/>
                </a:moveTo>
                <a:lnTo>
                  <a:pt x="0" y="0"/>
                </a:lnTo>
                <a:lnTo>
                  <a:pt x="0" y="85471"/>
                </a:lnTo>
                <a:lnTo>
                  <a:pt x="71894" y="85471"/>
                </a:lnTo>
                <a:lnTo>
                  <a:pt x="71894" y="0"/>
                </a:lnTo>
                <a:close/>
              </a:path>
            </a:pathLst>
          </a:custGeom>
          <a:solidFill>
            <a:srgbClr val="069948"/>
          </a:solidFill>
        </p:spPr>
        <p:txBody>
          <a:bodyPr wrap="square" lIns="0" tIns="0" rIns="0" bIns="0" rtlCol="0"/>
          <a:lstStyle/>
          <a:p>
            <a:endParaRPr/>
          </a:p>
        </p:txBody>
      </p:sp>
      <p:sp>
        <p:nvSpPr>
          <p:cNvPr id="29" name="bg object 29"/>
          <p:cNvSpPr/>
          <p:nvPr/>
        </p:nvSpPr>
        <p:spPr>
          <a:xfrm>
            <a:off x="1368945" y="723658"/>
            <a:ext cx="106680" cy="85725"/>
          </a:xfrm>
          <a:custGeom>
            <a:avLst/>
            <a:gdLst/>
            <a:ahLst/>
            <a:cxnLst/>
            <a:rect l="l" t="t" r="r" b="b"/>
            <a:pathLst>
              <a:path w="106680" h="85725">
                <a:moveTo>
                  <a:pt x="106489" y="0"/>
                </a:moveTo>
                <a:lnTo>
                  <a:pt x="0" y="0"/>
                </a:lnTo>
                <a:lnTo>
                  <a:pt x="0" y="85471"/>
                </a:lnTo>
                <a:lnTo>
                  <a:pt x="106489" y="85471"/>
                </a:lnTo>
                <a:lnTo>
                  <a:pt x="106489" y="0"/>
                </a:lnTo>
                <a:close/>
              </a:path>
            </a:pathLst>
          </a:custGeom>
          <a:solidFill>
            <a:srgbClr val="2DBEEF"/>
          </a:solidFill>
        </p:spPr>
        <p:txBody>
          <a:bodyPr wrap="square" lIns="0" tIns="0" rIns="0" bIns="0" rtlCol="0"/>
          <a:lstStyle/>
          <a:p>
            <a:endParaRPr/>
          </a:p>
        </p:txBody>
      </p:sp>
      <p:sp>
        <p:nvSpPr>
          <p:cNvPr id="30" name="bg object 30"/>
          <p:cNvSpPr/>
          <p:nvPr/>
        </p:nvSpPr>
        <p:spPr>
          <a:xfrm>
            <a:off x="1475435" y="723658"/>
            <a:ext cx="27940" cy="85725"/>
          </a:xfrm>
          <a:custGeom>
            <a:avLst/>
            <a:gdLst/>
            <a:ahLst/>
            <a:cxnLst/>
            <a:rect l="l" t="t" r="r" b="b"/>
            <a:pathLst>
              <a:path w="27940" h="85725">
                <a:moveTo>
                  <a:pt x="27927" y="0"/>
                </a:moveTo>
                <a:lnTo>
                  <a:pt x="0" y="0"/>
                </a:lnTo>
                <a:lnTo>
                  <a:pt x="0" y="85471"/>
                </a:lnTo>
                <a:lnTo>
                  <a:pt x="27927" y="85471"/>
                </a:lnTo>
                <a:lnTo>
                  <a:pt x="27927" y="0"/>
                </a:lnTo>
                <a:close/>
              </a:path>
            </a:pathLst>
          </a:custGeom>
          <a:solidFill>
            <a:srgbClr val="1598D5"/>
          </a:solidFill>
        </p:spPr>
        <p:txBody>
          <a:bodyPr wrap="square" lIns="0" tIns="0" rIns="0" bIns="0" rtlCol="0"/>
          <a:lstStyle/>
          <a:p>
            <a:endParaRPr/>
          </a:p>
        </p:txBody>
      </p:sp>
      <p:sp>
        <p:nvSpPr>
          <p:cNvPr id="31" name="bg object 31"/>
          <p:cNvSpPr/>
          <p:nvPr/>
        </p:nvSpPr>
        <p:spPr>
          <a:xfrm>
            <a:off x="1503362" y="723658"/>
            <a:ext cx="114300" cy="85725"/>
          </a:xfrm>
          <a:custGeom>
            <a:avLst/>
            <a:gdLst/>
            <a:ahLst/>
            <a:cxnLst/>
            <a:rect l="l" t="t" r="r" b="b"/>
            <a:pathLst>
              <a:path w="114300" h="85725">
                <a:moveTo>
                  <a:pt x="114147" y="0"/>
                </a:moveTo>
                <a:lnTo>
                  <a:pt x="0" y="0"/>
                </a:lnTo>
                <a:lnTo>
                  <a:pt x="0" y="85471"/>
                </a:lnTo>
                <a:lnTo>
                  <a:pt x="114147" y="85471"/>
                </a:lnTo>
                <a:lnTo>
                  <a:pt x="114147" y="0"/>
                </a:lnTo>
                <a:close/>
              </a:path>
            </a:pathLst>
          </a:custGeom>
          <a:solidFill>
            <a:srgbClr val="025FAD"/>
          </a:solidFill>
        </p:spPr>
        <p:txBody>
          <a:bodyPr wrap="square" lIns="0" tIns="0" rIns="0" bIns="0" rtlCol="0"/>
          <a:lstStyle/>
          <a:p>
            <a:endParaRPr/>
          </a:p>
        </p:txBody>
      </p:sp>
      <p:sp>
        <p:nvSpPr>
          <p:cNvPr id="32" name="bg object 32"/>
          <p:cNvSpPr/>
          <p:nvPr/>
        </p:nvSpPr>
        <p:spPr>
          <a:xfrm>
            <a:off x="1617510" y="723658"/>
            <a:ext cx="195580" cy="85725"/>
          </a:xfrm>
          <a:custGeom>
            <a:avLst/>
            <a:gdLst/>
            <a:ahLst/>
            <a:cxnLst/>
            <a:rect l="l" t="t" r="r" b="b"/>
            <a:pathLst>
              <a:path w="195580" h="85725">
                <a:moveTo>
                  <a:pt x="195567" y="0"/>
                </a:moveTo>
                <a:lnTo>
                  <a:pt x="0" y="0"/>
                </a:lnTo>
                <a:lnTo>
                  <a:pt x="0" y="85471"/>
                </a:lnTo>
                <a:lnTo>
                  <a:pt x="195567" y="85471"/>
                </a:lnTo>
                <a:lnTo>
                  <a:pt x="195567" y="0"/>
                </a:lnTo>
                <a:close/>
              </a:path>
            </a:pathLst>
          </a:custGeom>
          <a:solidFill>
            <a:srgbClr val="1C216F"/>
          </a:solidFill>
        </p:spPr>
        <p:txBody>
          <a:bodyPr wrap="square" lIns="0" tIns="0" rIns="0" bIns="0" rtlCol="0"/>
          <a:lstStyle/>
          <a:p>
            <a:endParaRPr/>
          </a:p>
        </p:txBody>
      </p:sp>
      <p:pic>
        <p:nvPicPr>
          <p:cNvPr id="33" name="bg object 33"/>
          <p:cNvPicPr/>
          <p:nvPr/>
        </p:nvPicPr>
        <p:blipFill>
          <a:blip r:embed="rId10" cstate="print"/>
          <a:stretch>
            <a:fillRect/>
          </a:stretch>
        </p:blipFill>
        <p:spPr>
          <a:xfrm>
            <a:off x="5951122" y="9629344"/>
            <a:ext cx="1366359" cy="116322"/>
          </a:xfrm>
          <a:prstGeom prst="rect">
            <a:avLst/>
          </a:prstGeom>
        </p:spPr>
      </p:pic>
      <p:pic>
        <p:nvPicPr>
          <p:cNvPr id="34" name="bg object 34"/>
          <p:cNvPicPr/>
          <p:nvPr/>
        </p:nvPicPr>
        <p:blipFill>
          <a:blip r:embed="rId11" cstate="print"/>
          <a:stretch>
            <a:fillRect/>
          </a:stretch>
        </p:blipFill>
        <p:spPr>
          <a:xfrm>
            <a:off x="4835352" y="9624025"/>
            <a:ext cx="1077084" cy="121645"/>
          </a:xfrm>
          <a:prstGeom prst="rect">
            <a:avLst/>
          </a:prstGeom>
        </p:spPr>
      </p:pic>
      <p:pic>
        <p:nvPicPr>
          <p:cNvPr id="35" name="bg object 35"/>
          <p:cNvPicPr/>
          <p:nvPr/>
        </p:nvPicPr>
        <p:blipFill>
          <a:blip r:embed="rId12" cstate="print"/>
          <a:stretch>
            <a:fillRect/>
          </a:stretch>
        </p:blipFill>
        <p:spPr>
          <a:xfrm>
            <a:off x="3141205" y="9624019"/>
            <a:ext cx="1653727" cy="121652"/>
          </a:xfrm>
          <a:prstGeom prst="rect">
            <a:avLst/>
          </a:prstGeom>
        </p:spPr>
      </p:pic>
      <p:sp>
        <p:nvSpPr>
          <p:cNvPr id="2" name="Holder 2"/>
          <p:cNvSpPr>
            <a:spLocks noGrp="1"/>
          </p:cNvSpPr>
          <p:nvPr>
            <p:ph type="title"/>
          </p:nvPr>
        </p:nvSpPr>
        <p:spPr>
          <a:xfrm>
            <a:off x="408754" y="2834554"/>
            <a:ext cx="6954890" cy="1797050"/>
          </a:xfrm>
          <a:prstGeom prst="rect">
            <a:avLst/>
          </a:prstGeom>
        </p:spPr>
        <p:txBody>
          <a:bodyPr wrap="square" lIns="0" tIns="0" rIns="0" bIns="0">
            <a:spAutoFit/>
          </a:bodyPr>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6" name="Holder 6"/>
          <p:cNvSpPr>
            <a:spLocks noGrp="1"/>
          </p:cNvSpPr>
          <p:nvPr>
            <p:ph type="sldNum" sz="quarter" idx="7"/>
          </p:nvPr>
        </p:nvSpPr>
        <p:spPr>
          <a:xfrm>
            <a:off x="419100" y="9598104"/>
            <a:ext cx="212725" cy="161925"/>
          </a:xfrm>
          <a:prstGeom prst="rect">
            <a:avLst/>
          </a:prstGeom>
        </p:spPr>
        <p:txBody>
          <a:bodyPr wrap="square" lIns="0" tIns="0" rIns="0" bIns="0">
            <a:spAutoFit/>
          </a:bodyPr>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8754" y="2834554"/>
            <a:ext cx="5502275" cy="1797050"/>
          </a:xfrm>
          <a:prstGeom prst="rect">
            <a:avLst/>
          </a:prstGeom>
        </p:spPr>
        <p:txBody>
          <a:bodyPr vert="horz" wrap="square" lIns="0" tIns="12700" rIns="0" bIns="0" rtlCol="0">
            <a:spAutoFit/>
          </a:bodyPr>
          <a:lstStyle/>
          <a:p>
            <a:pPr marL="48260">
              <a:lnSpc>
                <a:spcPts val="6970"/>
              </a:lnSpc>
              <a:spcBef>
                <a:spcPts val="100"/>
              </a:spcBef>
            </a:pPr>
            <a:r>
              <a:rPr spc="-30" dirty="0"/>
              <a:t>SAFETY</a:t>
            </a:r>
          </a:p>
          <a:p>
            <a:pPr marL="12700">
              <a:lnSpc>
                <a:spcPts val="6970"/>
              </a:lnSpc>
            </a:pPr>
            <a:r>
              <a:rPr b="1" spc="-270" dirty="0">
                <a:latin typeface="Helvetica Neue LT Std 75"/>
                <a:cs typeface="Helvetica Neue LT Std 75"/>
              </a:rPr>
              <a:t>D</a:t>
            </a:r>
            <a:r>
              <a:rPr b="1" spc="-765" dirty="0">
                <a:latin typeface="Helvetica Neue LT Std 75"/>
                <a:cs typeface="Helvetica Neue LT Std 75"/>
              </a:rPr>
              <a:t>AT</a:t>
            </a:r>
            <a:r>
              <a:rPr b="1" dirty="0">
                <a:latin typeface="Helvetica Neue LT Std 75"/>
                <a:cs typeface="Helvetica Neue LT Std 75"/>
              </a:rPr>
              <a:t>A</a:t>
            </a:r>
            <a:r>
              <a:rPr b="1" spc="-540" dirty="0">
                <a:latin typeface="Helvetica Neue LT Std 75"/>
                <a:cs typeface="Helvetica Neue LT Std 75"/>
              </a:rPr>
              <a:t> </a:t>
            </a:r>
            <a:r>
              <a:rPr b="1" spc="-185" dirty="0">
                <a:latin typeface="Helvetica Neue LT Std 75"/>
                <a:cs typeface="Helvetica Neue LT Std 75"/>
              </a:rPr>
              <a:t>S</a:t>
            </a:r>
            <a:r>
              <a:rPr b="1" spc="-340" dirty="0">
                <a:latin typeface="Helvetica Neue LT Std 75"/>
                <a:cs typeface="Helvetica Neue LT Std 75"/>
              </a:rPr>
              <a:t>H</a:t>
            </a:r>
            <a:r>
              <a:rPr b="1" spc="-305" dirty="0">
                <a:latin typeface="Helvetica Neue LT Std 75"/>
                <a:cs typeface="Helvetica Neue LT Std 75"/>
              </a:rPr>
              <a:t>E</a:t>
            </a:r>
            <a:r>
              <a:rPr b="1" spc="-55" dirty="0">
                <a:latin typeface="Helvetica Neue LT Std 75"/>
                <a:cs typeface="Helvetica Neue LT Std 75"/>
              </a:rPr>
              <a:t>E</a:t>
            </a:r>
            <a:r>
              <a:rPr b="1" spc="-225" dirty="0">
                <a:latin typeface="Helvetica Neue LT Std 75"/>
                <a:cs typeface="Helvetica Neue LT Std 75"/>
              </a:rPr>
              <a:t>T</a:t>
            </a:r>
            <a:r>
              <a:rPr b="1" dirty="0">
                <a:latin typeface="Helvetica Neue LT Std 75"/>
                <a:cs typeface="Helvetica Neue LT Std 75"/>
              </a:rPr>
              <a: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a:spLocks noGrp="1"/>
          </p:cNvSpPr>
          <p:nvPr>
            <p:ph type="title"/>
          </p:nvPr>
        </p:nvSpPr>
        <p:spPr>
          <a:xfrm>
            <a:off x="444500" y="888380"/>
            <a:ext cx="5041900" cy="38862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303 FLAT EMULSION </a:t>
            </a:r>
            <a:endParaRPr sz="2350" dirty="0">
              <a:latin typeface="HelveticaNeueLTPro-Roman"/>
              <a:cs typeface="HelveticaNeueLTPro-Roman"/>
            </a:endParaRPr>
          </a:p>
        </p:txBody>
      </p:sp>
      <p:sp>
        <p:nvSpPr>
          <p:cNvPr id="9" name="object 9"/>
          <p:cNvSpPr txBox="1"/>
          <p:nvPr/>
        </p:nvSpPr>
        <p:spPr>
          <a:xfrm>
            <a:off x="457200" y="12954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20" dirty="0">
                <a:solidFill>
                  <a:srgbClr val="FFFFFF"/>
                </a:solidFill>
                <a:latin typeface="Helvetica Neue LT Pro 75"/>
                <a:cs typeface="Helvetica Neue LT Pro 75"/>
              </a:rPr>
              <a:t>1.</a:t>
            </a:r>
            <a:r>
              <a:rPr sz="1100" b="1"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IDENTIFICATION</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OF THE</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SUBSTANCE/MIXTURE </a:t>
            </a:r>
            <a:r>
              <a:rPr sz="1100" b="1" spc="5" dirty="0">
                <a:solidFill>
                  <a:srgbClr val="FFFFFF"/>
                </a:solidFill>
                <a:latin typeface="Helvetica Neue LT Pro 75"/>
                <a:cs typeface="Helvetica Neue LT Pro 75"/>
              </a:rPr>
              <a:t>AND </a:t>
            </a:r>
            <a:r>
              <a:rPr sz="1100" b="1" dirty="0">
                <a:solidFill>
                  <a:srgbClr val="FFFFFF"/>
                </a:solidFill>
                <a:latin typeface="Helvetica Neue LT Pro 75"/>
                <a:cs typeface="Helvetica Neue LT Pro 75"/>
              </a:rPr>
              <a:t>OF</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THE </a:t>
            </a:r>
            <a:r>
              <a:rPr sz="1100" b="1" spc="-15" dirty="0">
                <a:solidFill>
                  <a:srgbClr val="FFFFFF"/>
                </a:solidFill>
                <a:latin typeface="Helvetica Neue LT Pro 75"/>
                <a:cs typeface="Helvetica Neue LT Pro 75"/>
              </a:rPr>
              <a:t>COMPANY/</a:t>
            </a:r>
            <a:r>
              <a:rPr sz="1100" b="1" spc="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UNDERTAKING</a:t>
            </a:r>
            <a:endParaRPr sz="1100" dirty="0">
              <a:latin typeface="Helvetica Neue LT Pro 75"/>
              <a:cs typeface="Helvetica Neue LT Pro 75"/>
            </a:endParaRPr>
          </a:p>
        </p:txBody>
      </p:sp>
      <p:sp>
        <p:nvSpPr>
          <p:cNvPr id="10" name="object 10"/>
          <p:cNvSpPr txBox="1"/>
          <p:nvPr/>
        </p:nvSpPr>
        <p:spPr>
          <a:xfrm>
            <a:off x="457200" y="60198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3.</a:t>
            </a:r>
            <a:r>
              <a:rPr sz="1100" b="1" spc="-2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COMPOSITION/INFORMATION</a:t>
            </a:r>
            <a:r>
              <a:rPr sz="1100" b="1" spc="-2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ON</a:t>
            </a:r>
            <a:r>
              <a:rPr sz="1100" b="1" spc="-2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INGREDIENTS</a:t>
            </a:r>
            <a:endParaRPr sz="1100" dirty="0">
              <a:latin typeface="Helvetica Neue LT Pro 75"/>
              <a:cs typeface="Helvetica Neue LT Pro 75"/>
            </a:endParaRPr>
          </a:p>
        </p:txBody>
      </p:sp>
      <p:sp>
        <p:nvSpPr>
          <p:cNvPr id="11" name="object 11"/>
          <p:cNvSpPr txBox="1"/>
          <p:nvPr/>
        </p:nvSpPr>
        <p:spPr>
          <a:xfrm>
            <a:off x="615950" y="1524000"/>
            <a:ext cx="2930525" cy="162560"/>
          </a:xfrm>
          <a:prstGeom prst="rect">
            <a:avLst/>
          </a:prstGeom>
        </p:spPr>
        <p:txBody>
          <a:bodyPr vert="horz" wrap="square" lIns="0" tIns="12700" rIns="0" bIns="0" rtlCol="0">
            <a:spAutoFit/>
          </a:bodyPr>
          <a:lstStyle/>
          <a:p>
            <a:pPr marL="12700">
              <a:lnSpc>
                <a:spcPct val="100000"/>
              </a:lnSpc>
              <a:spcBef>
                <a:spcPts val="100"/>
              </a:spcBef>
            </a:pPr>
            <a:r>
              <a:rPr sz="900" b="1" dirty="0">
                <a:solidFill>
                  <a:srgbClr val="025FAD"/>
                </a:solidFill>
                <a:latin typeface="Helvetica Neue LT Pro 75"/>
                <a:cs typeface="Helvetica Neue LT Pro 75"/>
              </a:rPr>
              <a:t>IDENTIFICATION </a:t>
            </a:r>
            <a:r>
              <a:rPr sz="900" b="1" spc="5" dirty="0">
                <a:solidFill>
                  <a:srgbClr val="025FAD"/>
                </a:solidFill>
                <a:latin typeface="Helvetica Neue LT Pro 75"/>
                <a:cs typeface="Helvetica Neue LT Pro 75"/>
              </a:rPr>
              <a:t>OF</a:t>
            </a:r>
            <a:r>
              <a:rPr sz="900" b="1" spc="-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THE</a:t>
            </a:r>
            <a:r>
              <a:rPr sz="900" b="1" dirty="0">
                <a:solidFill>
                  <a:srgbClr val="025FAD"/>
                </a:solidFill>
                <a:latin typeface="Helvetica Neue LT Pro 75"/>
                <a:cs typeface="Helvetica Neue LT Pro 75"/>
              </a:rPr>
              <a:t> SUBSTANCE </a:t>
            </a:r>
            <a:r>
              <a:rPr sz="900" b="1" spc="5" dirty="0">
                <a:solidFill>
                  <a:srgbClr val="025FAD"/>
                </a:solidFill>
                <a:latin typeface="Helvetica Neue LT Pro 75"/>
                <a:cs typeface="Helvetica Neue LT Pro 75"/>
              </a:rPr>
              <a:t>OR</a:t>
            </a:r>
            <a:r>
              <a:rPr sz="900" b="1" dirty="0">
                <a:solidFill>
                  <a:srgbClr val="025FAD"/>
                </a:solidFill>
                <a:latin typeface="Helvetica Neue LT Pro 75"/>
                <a:cs typeface="Helvetica Neue LT Pro 75"/>
              </a:rPr>
              <a:t> </a:t>
            </a:r>
            <a:r>
              <a:rPr sz="900" b="1" spc="10" dirty="0">
                <a:solidFill>
                  <a:srgbClr val="025FAD"/>
                </a:solidFill>
                <a:latin typeface="Helvetica Neue LT Pro 75"/>
                <a:cs typeface="Helvetica Neue LT Pro 75"/>
              </a:rPr>
              <a:t>MIXTURE</a:t>
            </a:r>
            <a:endParaRPr sz="900" dirty="0">
              <a:latin typeface="Helvetica Neue LT Pro 75"/>
              <a:cs typeface="Helvetica Neue LT Pro 75"/>
            </a:endParaRPr>
          </a:p>
        </p:txBody>
      </p:sp>
      <p:sp>
        <p:nvSpPr>
          <p:cNvPr id="12" name="object 12"/>
          <p:cNvSpPr txBox="1"/>
          <p:nvPr/>
        </p:nvSpPr>
        <p:spPr>
          <a:xfrm>
            <a:off x="615950" y="1752600"/>
            <a:ext cx="1002665" cy="923330"/>
          </a:xfrm>
          <a:prstGeom prst="rect">
            <a:avLst/>
          </a:prstGeom>
        </p:spPr>
        <p:txBody>
          <a:bodyPr vert="horz" wrap="square" lIns="0" tIns="25400" rIns="0" bIns="0" rtlCol="0">
            <a:spAutoFit/>
          </a:bodyPr>
          <a:lstStyle/>
          <a:p>
            <a:pPr marL="12700" marR="5080">
              <a:lnSpc>
                <a:spcPts val="1000"/>
              </a:lnSpc>
              <a:spcBef>
                <a:spcPts val="200"/>
              </a:spcBef>
            </a:pPr>
            <a:r>
              <a:rPr sz="900" spc="5" dirty="0">
                <a:solidFill>
                  <a:srgbClr val="1C216F"/>
                </a:solidFill>
                <a:latin typeface="HelveticaNeueLTPro-Md"/>
                <a:cs typeface="HelveticaNeueLTPro-Md"/>
              </a:rPr>
              <a:t>Product name:</a:t>
            </a:r>
            <a:endParaRPr lang="en-US" sz="900" spc="5" dirty="0">
              <a:solidFill>
                <a:srgbClr val="1C216F"/>
              </a:solidFill>
              <a:latin typeface="HelveticaNeueLTPro-Md"/>
              <a:cs typeface="HelveticaNeueLTPro-Md"/>
            </a:endParaRPr>
          </a:p>
          <a:p>
            <a:pPr marL="12700" marR="5080">
              <a:lnSpc>
                <a:spcPts val="1000"/>
              </a:lnSpc>
              <a:spcBef>
                <a:spcPts val="200"/>
              </a:spcBef>
            </a:pPr>
            <a:r>
              <a:rPr sz="900" spc="5" dirty="0">
                <a:solidFill>
                  <a:srgbClr val="1C216F"/>
                </a:solidFill>
                <a:latin typeface="HelveticaNeueLTPro-Md"/>
                <a:cs typeface="HelveticaNeueLTPro-Md"/>
              </a:rPr>
              <a:t>Product </a:t>
            </a:r>
            <a:r>
              <a:rPr sz="900" dirty="0">
                <a:solidFill>
                  <a:srgbClr val="1C216F"/>
                </a:solidFill>
                <a:latin typeface="HelveticaNeueLTPro-Md"/>
                <a:cs typeface="HelveticaNeueLTPro-Md"/>
              </a:rPr>
              <a:t>code: </a:t>
            </a:r>
            <a:endParaRPr lang="en-US" sz="900" dirty="0">
              <a:solidFill>
                <a:srgbClr val="1C216F"/>
              </a:solidFill>
              <a:latin typeface="HelveticaNeueLTPro-Md"/>
              <a:cs typeface="HelveticaNeueLTPro-Md"/>
            </a:endParaRPr>
          </a:p>
          <a:p>
            <a:pPr marL="12700" marR="5080">
              <a:lnSpc>
                <a:spcPts val="1000"/>
              </a:lnSpc>
              <a:spcBef>
                <a:spcPts val="200"/>
              </a:spcBef>
            </a:pPr>
            <a:r>
              <a:rPr sz="900" spc="5" dirty="0">
                <a:solidFill>
                  <a:srgbClr val="1C216F"/>
                </a:solidFill>
                <a:latin typeface="HelveticaNeueLTPro-Md"/>
                <a:cs typeface="HelveticaNeueLTPro-Md"/>
              </a:rPr>
              <a:t>Chemical </a:t>
            </a:r>
            <a:r>
              <a:rPr sz="900" dirty="0">
                <a:solidFill>
                  <a:srgbClr val="1C216F"/>
                </a:solidFill>
                <a:latin typeface="HelveticaNeueLTPro-Md"/>
                <a:cs typeface="HelveticaNeueLTPro-Md"/>
              </a:rPr>
              <a:t>name:</a:t>
            </a:r>
            <a:endParaRPr lang="en-US" sz="900" dirty="0">
              <a:solidFill>
                <a:srgbClr val="1C216F"/>
              </a:solidFill>
              <a:latin typeface="HelveticaNeueLTPro-Md"/>
              <a:cs typeface="HelveticaNeueLTPro-Md"/>
            </a:endParaRPr>
          </a:p>
          <a:p>
            <a:pPr marL="12700" marR="5080">
              <a:lnSpc>
                <a:spcPts val="1000"/>
              </a:lnSpc>
              <a:spcBef>
                <a:spcPts val="200"/>
              </a:spcBef>
            </a:pPr>
            <a:r>
              <a:rPr sz="900" spc="5" dirty="0">
                <a:solidFill>
                  <a:srgbClr val="1C216F"/>
                </a:solidFill>
                <a:latin typeface="HelveticaNeueLTPro-Md"/>
                <a:cs typeface="HelveticaNeueLTPro-Md"/>
              </a:rPr>
              <a:t>Synonyms:</a:t>
            </a:r>
            <a:endParaRPr lang="en-US" sz="900" spc="5" dirty="0">
              <a:solidFill>
                <a:srgbClr val="1C216F"/>
              </a:solidFill>
              <a:latin typeface="HelveticaNeueLTPro-Md"/>
              <a:cs typeface="HelveticaNeueLTPro-Md"/>
            </a:endParaRPr>
          </a:p>
          <a:p>
            <a:pPr marL="12700" marR="5080">
              <a:lnSpc>
                <a:spcPts val="1000"/>
              </a:lnSpc>
              <a:spcBef>
                <a:spcPts val="200"/>
              </a:spcBef>
            </a:pPr>
            <a:r>
              <a:rPr sz="900" spc="5" dirty="0">
                <a:solidFill>
                  <a:srgbClr val="1C216F"/>
                </a:solidFill>
                <a:latin typeface="HelveticaNeueLTPro-Md"/>
                <a:cs typeface="HelveticaNeueLTPro-Md"/>
              </a:rPr>
              <a:t>Chemical</a:t>
            </a:r>
            <a:r>
              <a:rPr sz="900" spc="-55" dirty="0">
                <a:solidFill>
                  <a:srgbClr val="1C216F"/>
                </a:solidFill>
                <a:latin typeface="HelveticaNeueLTPro-Md"/>
                <a:cs typeface="HelveticaNeueLTPro-Md"/>
              </a:rPr>
              <a:t> </a:t>
            </a:r>
            <a:r>
              <a:rPr sz="900" spc="5" dirty="0">
                <a:solidFill>
                  <a:srgbClr val="1C216F"/>
                </a:solidFill>
                <a:latin typeface="HelveticaNeueLTPro-Md"/>
                <a:cs typeface="HelveticaNeueLTPro-Md"/>
              </a:rPr>
              <a:t>formula:</a:t>
            </a:r>
            <a:endParaRPr lang="en-US" sz="900" spc="5" dirty="0">
              <a:solidFill>
                <a:srgbClr val="1C216F"/>
              </a:solidFill>
              <a:latin typeface="HelveticaNeueLTPro-Md"/>
              <a:cs typeface="HelveticaNeueLTPro-Md"/>
            </a:endParaRPr>
          </a:p>
          <a:p>
            <a:pPr marL="12700" marR="5080">
              <a:lnSpc>
                <a:spcPts val="1000"/>
              </a:lnSpc>
              <a:spcBef>
                <a:spcPts val="200"/>
              </a:spcBef>
            </a:pPr>
            <a:r>
              <a:rPr sz="900" spc="-235" dirty="0">
                <a:solidFill>
                  <a:srgbClr val="1C216F"/>
                </a:solidFill>
                <a:latin typeface="HelveticaNeueLTPro-Md"/>
                <a:cs typeface="HelveticaNeueLTPro-Md"/>
              </a:rPr>
              <a:t> </a:t>
            </a:r>
            <a:r>
              <a:rPr sz="900" dirty="0">
                <a:solidFill>
                  <a:srgbClr val="1C216F"/>
                </a:solidFill>
                <a:latin typeface="HelveticaNeueLTPro-Md"/>
                <a:cs typeface="HelveticaNeueLTPro-Md"/>
              </a:rPr>
              <a:t>CAS</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number:</a:t>
            </a:r>
            <a:endParaRPr sz="900" dirty="0">
              <a:latin typeface="HelveticaNeueLTPro-Md"/>
              <a:cs typeface="HelveticaNeueLTPro-Md"/>
            </a:endParaRPr>
          </a:p>
        </p:txBody>
      </p:sp>
      <p:sp>
        <p:nvSpPr>
          <p:cNvPr id="13" name="object 13"/>
          <p:cNvSpPr txBox="1"/>
          <p:nvPr/>
        </p:nvSpPr>
        <p:spPr>
          <a:xfrm>
            <a:off x="2666949" y="1752600"/>
            <a:ext cx="1527810" cy="923330"/>
          </a:xfrm>
          <a:prstGeom prst="rect">
            <a:avLst/>
          </a:prstGeom>
        </p:spPr>
        <p:txBody>
          <a:bodyPr vert="horz" wrap="square" lIns="0" tIns="25400" rIns="0" bIns="0" rtlCol="0">
            <a:spAutoFit/>
          </a:bodyPr>
          <a:lstStyle/>
          <a:p>
            <a:pPr marL="12700" marR="5080">
              <a:lnSpc>
                <a:spcPts val="1000"/>
              </a:lnSpc>
              <a:spcBef>
                <a:spcPts val="200"/>
              </a:spcBef>
            </a:pPr>
            <a:r>
              <a:rPr lang="en-US" sz="900" spc="-25" dirty="0">
                <a:solidFill>
                  <a:srgbClr val="1C216F"/>
                </a:solidFill>
                <a:latin typeface="HelveticaNeueLTPro-Md"/>
                <a:cs typeface="HelveticaNeueLTPro-Md"/>
              </a:rPr>
              <a:t>303 FLAT EMULSION </a:t>
            </a:r>
          </a:p>
          <a:p>
            <a:pPr marL="12700" marR="5080">
              <a:lnSpc>
                <a:spcPts val="1000"/>
              </a:lnSpc>
              <a:spcBef>
                <a:spcPts val="200"/>
              </a:spcBef>
            </a:pPr>
            <a:r>
              <a:rPr lang="en-TT" sz="900" spc="5" dirty="0">
                <a:solidFill>
                  <a:srgbClr val="1C216F"/>
                </a:solidFill>
                <a:latin typeface="HelveticaNeueLTPro-Md"/>
                <a:cs typeface="HelveticaNeueLTPro-Md"/>
              </a:rPr>
              <a:t>P113298</a:t>
            </a:r>
          </a:p>
          <a:p>
            <a:pPr marL="12700" marR="5080">
              <a:lnSpc>
                <a:spcPts val="1000"/>
              </a:lnSpc>
              <a:spcBef>
                <a:spcPts val="200"/>
              </a:spcBef>
            </a:pPr>
            <a:r>
              <a:rPr sz="900" spc="5" dirty="0">
                <a:solidFill>
                  <a:srgbClr val="1C216F"/>
                </a:solidFill>
                <a:latin typeface="HelveticaNeueLTPro-Md"/>
                <a:cs typeface="HelveticaNeueLTPro-Md"/>
              </a:rPr>
              <a:t>Not </a:t>
            </a:r>
            <a:r>
              <a:rPr sz="900" dirty="0">
                <a:solidFill>
                  <a:srgbClr val="1C216F"/>
                </a:solidFill>
                <a:latin typeface="HelveticaNeueLTPro-Md"/>
                <a:cs typeface="HelveticaNeueLTPro-Md"/>
              </a:rPr>
              <a:t>available </a:t>
            </a:r>
            <a:r>
              <a:rPr sz="900" spc="5" dirty="0">
                <a:solidFill>
                  <a:srgbClr val="1C216F"/>
                </a:solidFill>
                <a:latin typeface="HelveticaNeueLTPro-Md"/>
                <a:cs typeface="HelveticaNeueLTPro-Md"/>
              </a:rPr>
              <a:t> </a:t>
            </a:r>
            <a:endParaRPr lang="en-US" sz="900" spc="5" dirty="0">
              <a:solidFill>
                <a:srgbClr val="1C216F"/>
              </a:solidFill>
              <a:latin typeface="HelveticaNeueLTPro-Md"/>
              <a:cs typeface="HelveticaNeueLTPro-Md"/>
            </a:endParaRPr>
          </a:p>
          <a:p>
            <a:pPr marL="12700" marR="5080">
              <a:lnSpc>
                <a:spcPts val="1000"/>
              </a:lnSpc>
              <a:spcBef>
                <a:spcPts val="200"/>
              </a:spcBef>
            </a:pPr>
            <a:r>
              <a:rPr sz="900" spc="5" dirty="0">
                <a:solidFill>
                  <a:srgbClr val="1C216F"/>
                </a:solidFill>
                <a:latin typeface="HelveticaNeueLTPro-Md"/>
                <a:cs typeface="HelveticaNeueLTPro-Md"/>
              </a:rPr>
              <a:t>Not available </a:t>
            </a:r>
            <a:r>
              <a:rPr sz="900" spc="10" dirty="0">
                <a:solidFill>
                  <a:srgbClr val="1C216F"/>
                </a:solidFill>
                <a:latin typeface="HelveticaNeueLTPro-Md"/>
                <a:cs typeface="HelveticaNeueLTPro-Md"/>
              </a:rPr>
              <a:t> </a:t>
            </a:r>
            <a:endParaRPr lang="en-US" sz="900" spc="10" dirty="0">
              <a:solidFill>
                <a:srgbClr val="1C216F"/>
              </a:solidFill>
              <a:latin typeface="HelveticaNeueLTPro-Md"/>
              <a:cs typeface="HelveticaNeueLTPro-Md"/>
            </a:endParaRPr>
          </a:p>
          <a:p>
            <a:pPr marL="12700" marR="5080">
              <a:lnSpc>
                <a:spcPts val="1000"/>
              </a:lnSpc>
              <a:spcBef>
                <a:spcPts val="200"/>
              </a:spcBef>
            </a:pPr>
            <a:r>
              <a:rPr sz="900" spc="5" dirty="0">
                <a:solidFill>
                  <a:srgbClr val="1C216F"/>
                </a:solidFill>
                <a:latin typeface="HelveticaNeueLTPro-Md"/>
                <a:cs typeface="HelveticaNeueLTPro-Md"/>
              </a:rPr>
              <a:t>Not</a:t>
            </a:r>
            <a:r>
              <a:rPr sz="900" spc="-65" dirty="0">
                <a:solidFill>
                  <a:srgbClr val="1C216F"/>
                </a:solidFill>
                <a:latin typeface="HelveticaNeueLTPro-Md"/>
                <a:cs typeface="HelveticaNeueLTPro-Md"/>
              </a:rPr>
              <a:t> </a:t>
            </a:r>
            <a:r>
              <a:rPr sz="900" spc="5" dirty="0">
                <a:solidFill>
                  <a:srgbClr val="1C216F"/>
                </a:solidFill>
                <a:latin typeface="HelveticaNeueLTPro-Md"/>
                <a:cs typeface="HelveticaNeueLTPro-Md"/>
              </a:rPr>
              <a:t>applicable </a:t>
            </a:r>
            <a:endParaRPr lang="en-US" sz="900" spc="5" dirty="0">
              <a:solidFill>
                <a:srgbClr val="1C216F"/>
              </a:solidFill>
              <a:latin typeface="HelveticaNeueLTPro-Md"/>
              <a:cs typeface="HelveticaNeueLTPro-Md"/>
            </a:endParaRPr>
          </a:p>
          <a:p>
            <a:pPr marL="12700" marR="5080">
              <a:lnSpc>
                <a:spcPts val="1000"/>
              </a:lnSpc>
              <a:spcBef>
                <a:spcPts val="200"/>
              </a:spcBef>
            </a:pPr>
            <a:r>
              <a:rPr sz="900" spc="-235" dirty="0">
                <a:solidFill>
                  <a:srgbClr val="1C216F"/>
                </a:solidFill>
                <a:latin typeface="HelveticaNeueLTPro-Md"/>
                <a:cs typeface="HelveticaNeueLTPro-Md"/>
              </a:rPr>
              <a:t> </a:t>
            </a:r>
            <a:r>
              <a:rPr sz="900" spc="10" dirty="0">
                <a:solidFill>
                  <a:srgbClr val="1C216F"/>
                </a:solidFill>
                <a:latin typeface="HelveticaNeueLTPro-Md"/>
                <a:cs typeface="HelveticaNeueLTPro-Md"/>
              </a:rPr>
              <a:t>N</a:t>
            </a:r>
            <a:r>
              <a:rPr sz="900" spc="5" dirty="0">
                <a:solidFill>
                  <a:srgbClr val="1C216F"/>
                </a:solidFill>
                <a:latin typeface="HelveticaNeueLTPro-Md"/>
                <a:cs typeface="HelveticaNeueLTPro-Md"/>
              </a:rPr>
              <a:t>o</a:t>
            </a:r>
            <a:r>
              <a:rPr sz="900" dirty="0">
                <a:solidFill>
                  <a:srgbClr val="1C216F"/>
                </a:solidFill>
                <a:latin typeface="HelveticaNeueLTPro-Md"/>
                <a:cs typeface="HelveticaNeueLTPro-Md"/>
              </a:rPr>
              <a:t>t </a:t>
            </a:r>
            <a:r>
              <a:rPr sz="900" spc="10" dirty="0">
                <a:solidFill>
                  <a:srgbClr val="1C216F"/>
                </a:solidFill>
                <a:latin typeface="HelveticaNeueLTPro-Md"/>
                <a:cs typeface="HelveticaNeueLTPro-Md"/>
              </a:rPr>
              <a:t>app</a:t>
            </a:r>
            <a:r>
              <a:rPr sz="900" spc="5" dirty="0">
                <a:solidFill>
                  <a:srgbClr val="1C216F"/>
                </a:solidFill>
                <a:latin typeface="HelveticaNeueLTPro-Md"/>
                <a:cs typeface="HelveticaNeueLTPro-Md"/>
              </a:rPr>
              <a:t>li</a:t>
            </a:r>
            <a:r>
              <a:rPr sz="900" spc="10" dirty="0">
                <a:solidFill>
                  <a:srgbClr val="1C216F"/>
                </a:solidFill>
                <a:latin typeface="HelveticaNeueLTPro-Md"/>
                <a:cs typeface="HelveticaNeueLTPro-Md"/>
              </a:rPr>
              <a:t>cab</a:t>
            </a:r>
            <a:r>
              <a:rPr sz="900" spc="5" dirty="0">
                <a:solidFill>
                  <a:srgbClr val="1C216F"/>
                </a:solidFill>
                <a:latin typeface="HelveticaNeueLTPro-Md"/>
                <a:cs typeface="HelveticaNeueLTPro-Md"/>
              </a:rPr>
              <a:t>l</a:t>
            </a:r>
            <a:r>
              <a:rPr sz="900" dirty="0">
                <a:solidFill>
                  <a:srgbClr val="1C216F"/>
                </a:solidFill>
                <a:latin typeface="HelveticaNeueLTPro-Md"/>
                <a:cs typeface="HelveticaNeueLTPro-Md"/>
              </a:rPr>
              <a:t>e</a:t>
            </a:r>
            <a:endParaRPr sz="900" dirty="0">
              <a:latin typeface="HelveticaNeueLTPro-Md"/>
              <a:cs typeface="HelveticaNeueLTPro-Md"/>
            </a:endParaRPr>
          </a:p>
        </p:txBody>
      </p:sp>
      <p:sp>
        <p:nvSpPr>
          <p:cNvPr id="14" name="object 14"/>
          <p:cNvSpPr txBox="1"/>
          <p:nvPr/>
        </p:nvSpPr>
        <p:spPr>
          <a:xfrm>
            <a:off x="457200" y="44196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5" dirty="0">
                <a:solidFill>
                  <a:srgbClr val="FFFFFF"/>
                </a:solidFill>
                <a:latin typeface="Helvetica Neue LT Pro 75"/>
                <a:cs typeface="Helvetica Neue LT Pro 75"/>
              </a:rPr>
              <a:t>2.</a:t>
            </a:r>
            <a:r>
              <a:rPr sz="1100" b="1" spc="-20" dirty="0">
                <a:solidFill>
                  <a:srgbClr val="FFFFFF"/>
                </a:solidFill>
                <a:latin typeface="Helvetica Neue LT Pro 75"/>
                <a:cs typeface="Helvetica Neue LT Pro 75"/>
              </a:rPr>
              <a:t> </a:t>
            </a:r>
            <a:r>
              <a:rPr sz="1100" b="1" spc="10" dirty="0">
                <a:solidFill>
                  <a:srgbClr val="FFFFFF"/>
                </a:solidFill>
                <a:latin typeface="Helvetica Neue LT Pro 75"/>
                <a:cs typeface="Helvetica Neue LT Pro 75"/>
              </a:rPr>
              <a:t>HAZARDS</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IDENTIFICATION</a:t>
            </a:r>
            <a:endParaRPr sz="1100" dirty="0">
              <a:latin typeface="Helvetica Neue LT Pro 75"/>
              <a:cs typeface="Helvetica Neue LT Pro 75"/>
            </a:endParaRPr>
          </a:p>
        </p:txBody>
      </p:sp>
      <p:sp>
        <p:nvSpPr>
          <p:cNvPr id="15" name="object 15"/>
          <p:cNvSpPr txBox="1"/>
          <p:nvPr/>
        </p:nvSpPr>
        <p:spPr>
          <a:xfrm>
            <a:off x="615950" y="4722912"/>
            <a:ext cx="784225" cy="153888"/>
          </a:xfrm>
          <a:prstGeom prst="rect">
            <a:avLst/>
          </a:prstGeom>
        </p:spPr>
        <p:txBody>
          <a:bodyPr vert="horz" wrap="square" lIns="0" tIns="25400" rIns="0" bIns="0" rtlCol="0">
            <a:spAutoFit/>
          </a:bodyPr>
          <a:lstStyle/>
          <a:p>
            <a:pPr marL="12700" marR="5080">
              <a:lnSpc>
                <a:spcPts val="1000"/>
              </a:lnSpc>
              <a:spcBef>
                <a:spcPts val="200"/>
              </a:spcBef>
            </a:pPr>
            <a:r>
              <a:rPr lang="en-US" sz="900" spc="5" dirty="0">
                <a:solidFill>
                  <a:srgbClr val="1C216F"/>
                </a:solidFill>
                <a:latin typeface="HelveticaNeueLTPro-Md"/>
                <a:cs typeface="HelveticaNeueLTPro-Md"/>
              </a:rPr>
              <a:t>HMIS:</a:t>
            </a:r>
            <a:endParaRPr sz="900" dirty="0">
              <a:latin typeface="HelveticaNeueLTPro-Md"/>
              <a:cs typeface="HelveticaNeueLTPro-Md"/>
            </a:endParaRPr>
          </a:p>
        </p:txBody>
      </p:sp>
      <p:sp>
        <p:nvSpPr>
          <p:cNvPr id="16" name="object 16"/>
          <p:cNvSpPr txBox="1"/>
          <p:nvPr/>
        </p:nvSpPr>
        <p:spPr>
          <a:xfrm>
            <a:off x="2666949" y="4724400"/>
            <a:ext cx="3925570" cy="423193"/>
          </a:xfrm>
          <a:prstGeom prst="rect">
            <a:avLst/>
          </a:prstGeom>
        </p:spPr>
        <p:txBody>
          <a:bodyPr vert="horz" wrap="square" lIns="0" tIns="12700" rIns="0" bIns="0" rtlCol="0">
            <a:spAutoFit/>
          </a:bodyPr>
          <a:lstStyle/>
          <a:p>
            <a:pPr marL="12700">
              <a:lnSpc>
                <a:spcPts val="1040"/>
              </a:lnSpc>
              <a:spcBef>
                <a:spcPts val="100"/>
              </a:spcBef>
            </a:pPr>
            <a:r>
              <a:rPr lang="en-US" sz="900" spc="10" dirty="0">
                <a:solidFill>
                  <a:srgbClr val="1C216F"/>
                </a:solidFill>
                <a:latin typeface="HelveticaNeueLTPro-Md"/>
                <a:cs typeface="HelveticaNeueLTPro-Md"/>
              </a:rPr>
              <a:t>Health- 1</a:t>
            </a:r>
          </a:p>
          <a:p>
            <a:pPr marL="12700">
              <a:lnSpc>
                <a:spcPts val="1040"/>
              </a:lnSpc>
              <a:spcBef>
                <a:spcPts val="100"/>
              </a:spcBef>
            </a:pPr>
            <a:r>
              <a:rPr lang="en-US" sz="900" spc="10" dirty="0">
                <a:solidFill>
                  <a:srgbClr val="1C216F"/>
                </a:solidFill>
                <a:latin typeface="HelveticaNeueLTPro-Md"/>
                <a:cs typeface="HelveticaNeueLTPro-Md"/>
              </a:rPr>
              <a:t>Flammability- 1</a:t>
            </a:r>
          </a:p>
          <a:p>
            <a:pPr marL="12700">
              <a:lnSpc>
                <a:spcPts val="1040"/>
              </a:lnSpc>
              <a:spcBef>
                <a:spcPts val="100"/>
              </a:spcBef>
            </a:pPr>
            <a:r>
              <a:rPr lang="en-US" sz="900" spc="10" dirty="0">
                <a:solidFill>
                  <a:srgbClr val="1C216F"/>
                </a:solidFill>
                <a:latin typeface="HelveticaNeueLTPro-Md"/>
                <a:cs typeface="HelveticaNeueLTPro-Md"/>
              </a:rPr>
              <a:t>Reactivity- 1</a:t>
            </a:r>
          </a:p>
        </p:txBody>
      </p:sp>
      <p:sp>
        <p:nvSpPr>
          <p:cNvPr id="17" name="object 17"/>
          <p:cNvSpPr txBox="1"/>
          <p:nvPr/>
        </p:nvSpPr>
        <p:spPr>
          <a:xfrm>
            <a:off x="518786" y="5175647"/>
            <a:ext cx="6273165" cy="615553"/>
          </a:xfrm>
          <a:prstGeom prst="rect">
            <a:avLst/>
          </a:prstGeom>
        </p:spPr>
        <p:txBody>
          <a:bodyPr vert="horz" wrap="square" lIns="0" tIns="25400" rIns="0" bIns="0" rtlCol="0">
            <a:spAutoFit/>
          </a:bodyPr>
          <a:lstStyle/>
          <a:p>
            <a:pPr marL="12700" marR="5080">
              <a:lnSpc>
                <a:spcPts val="1000"/>
              </a:lnSpc>
              <a:spcBef>
                <a:spcPts val="200"/>
              </a:spcBef>
            </a:pPr>
            <a:r>
              <a:rPr lang="en-US" sz="900" dirty="0">
                <a:solidFill>
                  <a:srgbClr val="1C216F"/>
                </a:solidFill>
                <a:latin typeface="HelveticaNeueLTPro-Md"/>
                <a:cs typeface="HelveticaNeueLTPro-Md"/>
              </a:rPr>
              <a:t>Skin Contact: Contact may cause irritation</a:t>
            </a:r>
          </a:p>
          <a:p>
            <a:pPr marL="12700" marR="5080">
              <a:lnSpc>
                <a:spcPts val="1000"/>
              </a:lnSpc>
              <a:spcBef>
                <a:spcPts val="200"/>
              </a:spcBef>
            </a:pPr>
            <a:r>
              <a:rPr lang="en-US" sz="900" dirty="0">
                <a:solidFill>
                  <a:srgbClr val="1C216F"/>
                </a:solidFill>
                <a:latin typeface="HelveticaNeueLTPro-Md"/>
                <a:cs typeface="HelveticaNeueLTPro-Md"/>
              </a:rPr>
              <a:t>Eye Contact: Direct contact may cause irritation</a:t>
            </a:r>
          </a:p>
          <a:p>
            <a:pPr marL="12700" marR="5080">
              <a:lnSpc>
                <a:spcPts val="1000"/>
              </a:lnSpc>
              <a:spcBef>
                <a:spcPts val="200"/>
              </a:spcBef>
            </a:pPr>
            <a:r>
              <a:rPr lang="en-US" sz="900" dirty="0">
                <a:solidFill>
                  <a:srgbClr val="1C216F"/>
                </a:solidFill>
                <a:latin typeface="HelveticaNeueLTPro-Md"/>
                <a:cs typeface="HelveticaNeueLTPro-Md"/>
              </a:rPr>
              <a:t>Inhalation: Residual monomers vapors may be irritating respiratory to symptoms of nausea and headache.</a:t>
            </a:r>
          </a:p>
          <a:p>
            <a:pPr marL="12700" marR="5080">
              <a:lnSpc>
                <a:spcPts val="1000"/>
              </a:lnSpc>
              <a:spcBef>
                <a:spcPts val="200"/>
              </a:spcBef>
            </a:pPr>
            <a:r>
              <a:rPr lang="en-US" sz="900" dirty="0">
                <a:solidFill>
                  <a:srgbClr val="1C216F"/>
                </a:solidFill>
                <a:latin typeface="HelveticaNeueLTPro-Md"/>
                <a:cs typeface="HelveticaNeueLTPro-Md"/>
              </a:rPr>
              <a:t>Ingestion: May cause pain and diarrhea.</a:t>
            </a:r>
            <a:endParaRPr sz="900" dirty="0">
              <a:latin typeface="HelveticaNeueLTPro-Md"/>
              <a:cs typeface="HelveticaNeueLTPro-Md"/>
            </a:endParaRPr>
          </a:p>
        </p:txBody>
      </p:sp>
      <p:sp>
        <p:nvSpPr>
          <p:cNvPr id="18" name="object 18"/>
          <p:cNvSpPr txBox="1"/>
          <p:nvPr/>
        </p:nvSpPr>
        <p:spPr>
          <a:xfrm>
            <a:off x="533400" y="5857240"/>
            <a:ext cx="437705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B61AD"/>
                </a:solidFill>
                <a:latin typeface="Helvetica Neue LT Pro 75"/>
                <a:cs typeface="Helvetica Neue LT Pro 75"/>
              </a:rPr>
              <a:t>See</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Section</a:t>
            </a:r>
            <a:r>
              <a:rPr sz="900" b="1" spc="5" dirty="0">
                <a:solidFill>
                  <a:srgbClr val="0B61AD"/>
                </a:solidFill>
                <a:latin typeface="Helvetica Neue LT Pro 75"/>
                <a:cs typeface="Helvetica Neue LT Pro 75"/>
              </a:rPr>
              <a:t> </a:t>
            </a:r>
            <a:r>
              <a:rPr sz="900" b="1" spc="-30" dirty="0">
                <a:solidFill>
                  <a:srgbClr val="0B61AD"/>
                </a:solidFill>
                <a:latin typeface="Helvetica Neue LT Pro 75"/>
                <a:cs typeface="Helvetica Neue LT Pro 75"/>
              </a:rPr>
              <a:t>11</a:t>
            </a:r>
            <a:r>
              <a:rPr sz="900" b="1" dirty="0">
                <a:solidFill>
                  <a:srgbClr val="0B61AD"/>
                </a:solidFill>
                <a:latin typeface="Helvetica Neue LT Pro 75"/>
                <a:cs typeface="Helvetica Neue LT Pro 75"/>
              </a:rPr>
              <a:t> </a:t>
            </a:r>
            <a:r>
              <a:rPr sz="900" b="1" spc="5" dirty="0">
                <a:solidFill>
                  <a:srgbClr val="0B61AD"/>
                </a:solidFill>
                <a:latin typeface="Helvetica Neue LT Pro 75"/>
                <a:cs typeface="Helvetica Neue LT Pro 75"/>
              </a:rPr>
              <a:t>for </a:t>
            </a:r>
            <a:r>
              <a:rPr sz="900" b="1" spc="10" dirty="0">
                <a:solidFill>
                  <a:srgbClr val="0B61AD"/>
                </a:solidFill>
                <a:latin typeface="Helvetica Neue LT Pro 75"/>
                <a:cs typeface="Helvetica Neue LT Pro 75"/>
              </a:rPr>
              <a:t>more</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detailed</a:t>
            </a:r>
            <a:r>
              <a:rPr sz="900" b="1" spc="5"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information</a:t>
            </a:r>
            <a:r>
              <a:rPr sz="900" b="1" spc="5" dirty="0">
                <a:solidFill>
                  <a:srgbClr val="0B61AD"/>
                </a:solidFill>
                <a:latin typeface="Helvetica Neue LT Pro 75"/>
                <a:cs typeface="Helvetica Neue LT Pro 75"/>
              </a:rPr>
              <a:t> on</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health</a:t>
            </a:r>
            <a:r>
              <a:rPr sz="900" b="1" spc="5" dirty="0">
                <a:solidFill>
                  <a:srgbClr val="0B61AD"/>
                </a:solidFill>
                <a:latin typeface="Helvetica Neue LT Pro 75"/>
                <a:cs typeface="Helvetica Neue LT Pro 75"/>
              </a:rPr>
              <a:t> </a:t>
            </a:r>
            <a:r>
              <a:rPr sz="900" b="1" spc="15" dirty="0">
                <a:solidFill>
                  <a:srgbClr val="0B61AD"/>
                </a:solidFill>
                <a:latin typeface="Helvetica Neue LT Pro 75"/>
                <a:cs typeface="Helvetica Neue LT Pro 75"/>
              </a:rPr>
              <a:t>effects</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and</a:t>
            </a:r>
            <a:r>
              <a:rPr sz="900" b="1" spc="5"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symptoms.</a:t>
            </a:r>
            <a:endParaRPr sz="900" dirty="0">
              <a:latin typeface="Helvetica Neue LT Pro 75"/>
              <a:cs typeface="Helvetica Neue LT Pro 75"/>
            </a:endParaRPr>
          </a:p>
        </p:txBody>
      </p:sp>
      <p:graphicFrame>
        <p:nvGraphicFramePr>
          <p:cNvPr id="19" name="object 19"/>
          <p:cNvGraphicFramePr>
            <a:graphicFrameLocks noGrp="1"/>
          </p:cNvGraphicFramePr>
          <p:nvPr>
            <p:extLst>
              <p:ext uri="{D42A27DB-BD31-4B8C-83A1-F6EECF244321}">
                <p14:modId xmlns:p14="http://schemas.microsoft.com/office/powerpoint/2010/main" val="3968770393"/>
              </p:ext>
            </p:extLst>
          </p:nvPr>
        </p:nvGraphicFramePr>
        <p:xfrm>
          <a:off x="457200" y="6052820"/>
          <a:ext cx="6692263" cy="3573780"/>
        </p:xfrm>
        <a:graphic>
          <a:graphicData uri="http://schemas.openxmlformats.org/drawingml/2006/table">
            <a:tbl>
              <a:tblPr firstRow="1" bandRow="1">
                <a:tableStyleId>{2D5ABB26-0587-4C30-8999-92F81FD0307C}</a:tableStyleId>
              </a:tblPr>
              <a:tblGrid>
                <a:gridCol w="1828800">
                  <a:extLst>
                    <a:ext uri="{9D8B030D-6E8A-4147-A177-3AD203B41FA5}">
                      <a16:colId xmlns:a16="http://schemas.microsoft.com/office/drawing/2014/main" val="20000"/>
                    </a:ext>
                  </a:extLst>
                </a:gridCol>
                <a:gridCol w="1677034">
                  <a:extLst>
                    <a:ext uri="{9D8B030D-6E8A-4147-A177-3AD203B41FA5}">
                      <a16:colId xmlns:a16="http://schemas.microsoft.com/office/drawing/2014/main" val="20001"/>
                    </a:ext>
                  </a:extLst>
                </a:gridCol>
                <a:gridCol w="3186429">
                  <a:extLst>
                    <a:ext uri="{9D8B030D-6E8A-4147-A177-3AD203B41FA5}">
                      <a16:colId xmlns:a16="http://schemas.microsoft.com/office/drawing/2014/main" val="20002"/>
                    </a:ext>
                  </a:extLst>
                </a:gridCol>
              </a:tblGrid>
              <a:tr h="215900">
                <a:tc>
                  <a:txBody>
                    <a:bodyPr/>
                    <a:lstStyle/>
                    <a:p>
                      <a:pPr marL="171450">
                        <a:lnSpc>
                          <a:spcPts val="1035"/>
                        </a:lnSpc>
                      </a:pPr>
                      <a:endParaRPr sz="900" dirty="0">
                        <a:solidFill>
                          <a:srgbClr val="002060"/>
                        </a:solidFill>
                        <a:latin typeface="HelveticaNeueLTPro-Md"/>
                        <a:cs typeface="HelveticaNeueLTPro-Md"/>
                      </a:endParaRPr>
                    </a:p>
                  </a:txBody>
                  <a:tcPr marL="0" marR="0" marT="0" marB="0">
                    <a:lnB w="12700">
                      <a:solidFill>
                        <a:srgbClr val="14B1E7"/>
                      </a:solidFill>
                      <a:prstDash val="solid"/>
                    </a:lnB>
                  </a:tcPr>
                </a:tc>
                <a:tc>
                  <a:txBody>
                    <a:bodyPr/>
                    <a:lstStyle/>
                    <a:p>
                      <a:pPr marL="388620">
                        <a:lnSpc>
                          <a:spcPts val="1035"/>
                        </a:lnSpc>
                      </a:pPr>
                      <a:endParaRPr sz="900" dirty="0">
                        <a:solidFill>
                          <a:srgbClr val="002060"/>
                        </a:solidFill>
                        <a:latin typeface="HelveticaNeueLTPro-Md"/>
                        <a:cs typeface="HelveticaNeueLTPro-Md"/>
                      </a:endParaRPr>
                    </a:p>
                  </a:txBody>
                  <a:tcPr marL="0" marR="0" marT="0" marB="0">
                    <a:lnB w="12700">
                      <a:solidFill>
                        <a:srgbClr val="14B1E7"/>
                      </a:solidFill>
                      <a:prstDash val="solid"/>
                    </a:lnB>
                  </a:tcPr>
                </a:tc>
                <a:tc>
                  <a:txBody>
                    <a:bodyPr/>
                    <a:lstStyle/>
                    <a:p>
                      <a:pPr>
                        <a:lnSpc>
                          <a:spcPct val="100000"/>
                        </a:lnSpc>
                      </a:pPr>
                      <a:endParaRPr sz="800">
                        <a:solidFill>
                          <a:srgbClr val="002060"/>
                        </a:solidFill>
                        <a:latin typeface="Times"/>
                        <a:cs typeface="Times"/>
                      </a:endParaRPr>
                    </a:p>
                  </a:txBody>
                  <a:tcPr marL="0" marR="0" marT="0" marB="0">
                    <a:lnB w="12700">
                      <a:solidFill>
                        <a:srgbClr val="14B1E7"/>
                      </a:solidFill>
                      <a:prstDash val="solid"/>
                    </a:lnB>
                  </a:tcPr>
                </a:tc>
                <a:extLst>
                  <a:ext uri="{0D108BD9-81ED-4DB2-BD59-A6C34878D82A}">
                    <a16:rowId xmlns:a16="http://schemas.microsoft.com/office/drawing/2014/main" val="10000"/>
                  </a:ext>
                </a:extLst>
              </a:tr>
              <a:tr h="297180">
                <a:tc>
                  <a:txBody>
                    <a:bodyPr/>
                    <a:lstStyle/>
                    <a:p>
                      <a:pPr marL="171450">
                        <a:lnSpc>
                          <a:spcPct val="100000"/>
                        </a:lnSpc>
                        <a:spcBef>
                          <a:spcPts val="770"/>
                        </a:spcBef>
                      </a:pPr>
                      <a:r>
                        <a:rPr lang="en-US" sz="900" spc="5" dirty="0">
                          <a:solidFill>
                            <a:srgbClr val="002060"/>
                          </a:solidFill>
                          <a:latin typeface="HelveticaNeueLTPro-Md"/>
                          <a:cs typeface="HelveticaNeueLTPro-Md"/>
                        </a:rPr>
                        <a:t>Component</a:t>
                      </a:r>
                      <a:endParaRPr sz="900" dirty="0">
                        <a:solidFill>
                          <a:srgbClr val="002060"/>
                        </a:solidFill>
                        <a:latin typeface="HelveticaNeueLTPro-Md"/>
                        <a:cs typeface="HelveticaNeueLTPro-Md"/>
                      </a:endParaRPr>
                    </a:p>
                  </a:txBody>
                  <a:tcPr marL="0" marR="0" marT="97790" marB="0">
                    <a:lnT w="12700">
                      <a:solidFill>
                        <a:srgbClr val="14B1E7"/>
                      </a:solidFill>
                      <a:prstDash val="solid"/>
                    </a:lnT>
                  </a:tcPr>
                </a:tc>
                <a:tc>
                  <a:txBody>
                    <a:bodyPr/>
                    <a:lstStyle/>
                    <a:p>
                      <a:pPr marL="388620">
                        <a:lnSpc>
                          <a:spcPct val="100000"/>
                        </a:lnSpc>
                        <a:spcBef>
                          <a:spcPts val="770"/>
                        </a:spcBef>
                      </a:pPr>
                      <a:r>
                        <a:rPr sz="900" dirty="0">
                          <a:solidFill>
                            <a:srgbClr val="002060"/>
                          </a:solidFill>
                          <a:latin typeface="HelveticaNeueLTPro-Md"/>
                          <a:cs typeface="HelveticaNeueLTPro-Md"/>
                        </a:rPr>
                        <a:t>CAS</a:t>
                      </a:r>
                      <a:r>
                        <a:rPr sz="900" spc="-45" dirty="0">
                          <a:solidFill>
                            <a:srgbClr val="002060"/>
                          </a:solidFill>
                          <a:latin typeface="HelveticaNeueLTPro-Md"/>
                          <a:cs typeface="HelveticaNeueLTPro-Md"/>
                        </a:rPr>
                        <a:t> </a:t>
                      </a:r>
                      <a:r>
                        <a:rPr sz="900" spc="5" dirty="0">
                          <a:solidFill>
                            <a:srgbClr val="002060"/>
                          </a:solidFill>
                          <a:latin typeface="HelveticaNeueLTPro-Md"/>
                          <a:cs typeface="HelveticaNeueLTPro-Md"/>
                        </a:rPr>
                        <a:t>number</a:t>
                      </a:r>
                      <a:endParaRPr sz="900" dirty="0">
                        <a:solidFill>
                          <a:srgbClr val="002060"/>
                        </a:solidFill>
                        <a:latin typeface="HelveticaNeueLTPro-Md"/>
                        <a:cs typeface="HelveticaNeueLTPro-Md"/>
                      </a:endParaRPr>
                    </a:p>
                  </a:txBody>
                  <a:tcPr marL="0" marR="0" marT="97790" marB="0">
                    <a:lnT w="12700">
                      <a:solidFill>
                        <a:srgbClr val="14B1E7"/>
                      </a:solidFill>
                      <a:prstDash val="solid"/>
                    </a:lnT>
                  </a:tcPr>
                </a:tc>
                <a:tc>
                  <a:txBody>
                    <a:bodyPr/>
                    <a:lstStyle/>
                    <a:p>
                      <a:pPr marL="608330">
                        <a:lnSpc>
                          <a:spcPct val="100000"/>
                        </a:lnSpc>
                        <a:spcBef>
                          <a:spcPts val="770"/>
                        </a:spcBef>
                      </a:pPr>
                      <a:r>
                        <a:rPr sz="900" dirty="0">
                          <a:solidFill>
                            <a:srgbClr val="002060"/>
                          </a:solidFill>
                          <a:latin typeface="HelveticaNeueLTPro-Md"/>
                          <a:cs typeface="HelveticaNeueLTPro-Md"/>
                        </a:rPr>
                        <a:t>%</a:t>
                      </a:r>
                      <a:endParaRPr sz="900">
                        <a:solidFill>
                          <a:srgbClr val="002060"/>
                        </a:solidFill>
                        <a:latin typeface="HelveticaNeueLTPro-Md"/>
                        <a:cs typeface="HelveticaNeueLTPro-Md"/>
                      </a:endParaRPr>
                    </a:p>
                  </a:txBody>
                  <a:tcPr marL="0" marR="0" marT="97790" marB="0">
                    <a:lnT w="12700">
                      <a:solidFill>
                        <a:srgbClr val="14B1E7"/>
                      </a:solidFill>
                      <a:prstDash val="solid"/>
                    </a:lnT>
                  </a:tcPr>
                </a:tc>
                <a:extLst>
                  <a:ext uri="{0D108BD9-81ED-4DB2-BD59-A6C34878D82A}">
                    <a16:rowId xmlns:a16="http://schemas.microsoft.com/office/drawing/2014/main" val="10001"/>
                  </a:ext>
                </a:extLst>
              </a:tr>
              <a:tr h="190500">
                <a:tc>
                  <a:txBody>
                    <a:bodyPr/>
                    <a:lstStyle/>
                    <a:p>
                      <a:pPr marL="171450">
                        <a:lnSpc>
                          <a:spcPts val="969"/>
                        </a:lnSpc>
                        <a:spcBef>
                          <a:spcPts val="425"/>
                        </a:spcBef>
                      </a:pPr>
                      <a:r>
                        <a:rPr lang="en-US" sz="900" spc="5" dirty="0">
                          <a:solidFill>
                            <a:srgbClr val="002060"/>
                          </a:solidFill>
                          <a:latin typeface="HelveticaNeueLTPro-Md"/>
                          <a:cs typeface="HelveticaNeueLTPro-Md"/>
                        </a:rPr>
                        <a:t>Acrylic Polymers</a:t>
                      </a:r>
                      <a:endParaRPr sz="900" dirty="0">
                        <a:solidFill>
                          <a:srgbClr val="002060"/>
                        </a:solidFill>
                        <a:latin typeface="HelveticaNeueLTPro-Md"/>
                        <a:cs typeface="HelveticaNeueLTPro-Md"/>
                      </a:endParaRPr>
                    </a:p>
                  </a:txBody>
                  <a:tcPr marL="0" marR="0" marT="53975" marB="0"/>
                </a:tc>
                <a:tc>
                  <a:txBody>
                    <a:bodyPr/>
                    <a:lstStyle/>
                    <a:p>
                      <a:pPr marL="388620">
                        <a:lnSpc>
                          <a:spcPts val="969"/>
                        </a:lnSpc>
                        <a:spcBef>
                          <a:spcPts val="425"/>
                        </a:spcBef>
                      </a:pPr>
                      <a:r>
                        <a:rPr lang="en-US" sz="900" dirty="0">
                          <a:solidFill>
                            <a:srgbClr val="002060"/>
                          </a:solidFill>
                          <a:latin typeface="HelveticaNeueLTPro-Md"/>
                          <a:cs typeface="HelveticaNeueLTPro-Md"/>
                        </a:rPr>
                        <a:t>Non-Hazardous</a:t>
                      </a:r>
                      <a:endParaRPr sz="900" dirty="0">
                        <a:solidFill>
                          <a:srgbClr val="002060"/>
                        </a:solidFill>
                        <a:latin typeface="HelveticaNeueLTPro-Md"/>
                        <a:cs typeface="HelveticaNeueLTPro-Md"/>
                      </a:endParaRPr>
                    </a:p>
                  </a:txBody>
                  <a:tcPr marL="0" marR="0" marT="53975" marB="0"/>
                </a:tc>
                <a:tc>
                  <a:txBody>
                    <a:bodyPr/>
                    <a:lstStyle/>
                    <a:p>
                      <a:pPr marL="608330">
                        <a:lnSpc>
                          <a:spcPts val="969"/>
                        </a:lnSpc>
                        <a:spcBef>
                          <a:spcPts val="425"/>
                        </a:spcBef>
                      </a:pPr>
                      <a:r>
                        <a:rPr sz="900" spc="5" dirty="0">
                          <a:solidFill>
                            <a:srgbClr val="002060"/>
                          </a:solidFill>
                          <a:latin typeface="HelveticaNeueLTPro-Md"/>
                          <a:cs typeface="HelveticaNeueLTPro-Md"/>
                        </a:rPr>
                        <a:t>3</a:t>
                      </a:r>
                      <a:r>
                        <a:rPr lang="en-US" sz="900" spc="5" dirty="0">
                          <a:solidFill>
                            <a:srgbClr val="002060"/>
                          </a:solidFill>
                          <a:latin typeface="HelveticaNeueLTPro-Md"/>
                          <a:cs typeface="HelveticaNeueLTPro-Md"/>
                        </a:rPr>
                        <a:t>3</a:t>
                      </a:r>
                      <a:endParaRPr sz="900" dirty="0">
                        <a:solidFill>
                          <a:srgbClr val="002060"/>
                        </a:solidFill>
                        <a:latin typeface="HelveticaNeueLTPro-Md"/>
                        <a:cs typeface="HelveticaNeueLTPro-Md"/>
                      </a:endParaRPr>
                    </a:p>
                  </a:txBody>
                  <a:tcPr marL="0" marR="0" marT="53975" marB="0"/>
                </a:tc>
                <a:extLst>
                  <a:ext uri="{0D108BD9-81ED-4DB2-BD59-A6C34878D82A}">
                    <a16:rowId xmlns:a16="http://schemas.microsoft.com/office/drawing/2014/main" val="10002"/>
                  </a:ext>
                </a:extLst>
              </a:tr>
              <a:tr h="101600">
                <a:tc>
                  <a:txBody>
                    <a:bodyPr/>
                    <a:lstStyle/>
                    <a:p>
                      <a:pPr marL="171450">
                        <a:lnSpc>
                          <a:spcPts val="900"/>
                        </a:lnSpc>
                      </a:pPr>
                      <a:r>
                        <a:rPr lang="en-US" sz="900" spc="5" dirty="0">
                          <a:solidFill>
                            <a:srgbClr val="002060"/>
                          </a:solidFill>
                          <a:latin typeface="HelveticaNeueLTPro-Md"/>
                          <a:cs typeface="HelveticaNeueLTPro-Md"/>
                        </a:rPr>
                        <a:t>Pigment</a:t>
                      </a:r>
                    </a:p>
                  </a:txBody>
                  <a:tcPr marL="0" marR="0" marT="0" marB="0"/>
                </a:tc>
                <a:tc>
                  <a:txBody>
                    <a:bodyPr/>
                    <a:lstStyle/>
                    <a:p>
                      <a:pPr marL="388620">
                        <a:lnSpc>
                          <a:spcPts val="900"/>
                        </a:lnSpc>
                      </a:pPr>
                      <a:endParaRPr sz="900" dirty="0">
                        <a:solidFill>
                          <a:srgbClr val="002060"/>
                        </a:solidFill>
                        <a:latin typeface="HelveticaNeueLTPro-Md"/>
                        <a:cs typeface="HelveticaNeueLTPro-Md"/>
                      </a:endParaRPr>
                    </a:p>
                  </a:txBody>
                  <a:tcPr marL="0" marR="0" marT="0" marB="0"/>
                </a:tc>
                <a:tc>
                  <a:txBody>
                    <a:bodyPr/>
                    <a:lstStyle/>
                    <a:p>
                      <a:pPr marL="608330">
                        <a:lnSpc>
                          <a:spcPts val="900"/>
                        </a:lnSpc>
                      </a:pPr>
                      <a:r>
                        <a:rPr lang="en-US" sz="900" spc="-25" dirty="0">
                          <a:solidFill>
                            <a:srgbClr val="002060"/>
                          </a:solidFill>
                          <a:latin typeface="HelveticaNeueLTPro-Md"/>
                          <a:cs typeface="HelveticaNeueLTPro-Md"/>
                        </a:rPr>
                        <a:t>34</a:t>
                      </a:r>
                      <a:endParaRPr sz="900" dirty="0">
                        <a:solidFill>
                          <a:srgbClr val="002060"/>
                        </a:solidFill>
                        <a:latin typeface="HelveticaNeueLTPro-Md"/>
                        <a:cs typeface="HelveticaNeueLTPro-Md"/>
                      </a:endParaRPr>
                    </a:p>
                  </a:txBody>
                  <a:tcPr marL="0" marR="0" marT="0" marB="0"/>
                </a:tc>
                <a:extLst>
                  <a:ext uri="{0D108BD9-81ED-4DB2-BD59-A6C34878D82A}">
                    <a16:rowId xmlns:a16="http://schemas.microsoft.com/office/drawing/2014/main" val="10003"/>
                  </a:ext>
                </a:extLst>
              </a:tr>
              <a:tr h="127000">
                <a:tc>
                  <a:txBody>
                    <a:bodyPr/>
                    <a:lstStyle/>
                    <a:p>
                      <a:pPr marL="171450">
                        <a:lnSpc>
                          <a:spcPts val="900"/>
                        </a:lnSpc>
                      </a:pPr>
                      <a:r>
                        <a:rPr lang="en-US" sz="900" spc="5" dirty="0">
                          <a:solidFill>
                            <a:srgbClr val="002060"/>
                          </a:solidFill>
                          <a:latin typeface="HelveticaNeueLTPro-Md"/>
                          <a:cs typeface="HelveticaNeueLTPro-Md"/>
                        </a:rPr>
                        <a:t>T</a:t>
                      </a:r>
                      <a:r>
                        <a:rPr lang="en-TT" sz="900" spc="5" dirty="0" err="1">
                          <a:solidFill>
                            <a:srgbClr val="002060"/>
                          </a:solidFill>
                          <a:latin typeface="HelveticaNeueLTPro-Md"/>
                          <a:cs typeface="HelveticaNeueLTPro-Md"/>
                        </a:rPr>
                        <a:t>itanium</a:t>
                      </a:r>
                      <a:r>
                        <a:rPr lang="en-TT" sz="900" spc="5" dirty="0">
                          <a:solidFill>
                            <a:srgbClr val="002060"/>
                          </a:solidFill>
                          <a:latin typeface="HelveticaNeueLTPro-Md"/>
                          <a:cs typeface="HelveticaNeueLTPro-Md"/>
                        </a:rPr>
                        <a:t> Dioxide</a:t>
                      </a:r>
                      <a:endParaRPr sz="900" dirty="0">
                        <a:solidFill>
                          <a:srgbClr val="002060"/>
                        </a:solidFill>
                        <a:latin typeface="HelveticaNeueLTPro-Md"/>
                        <a:cs typeface="HelveticaNeueLTPro-Md"/>
                      </a:endParaRPr>
                    </a:p>
                  </a:txBody>
                  <a:tcPr marL="0" marR="0" marT="0" marB="0"/>
                </a:tc>
                <a:tc>
                  <a:txBody>
                    <a:bodyPr/>
                    <a:lstStyle/>
                    <a:p>
                      <a:pPr marL="388620">
                        <a:lnSpc>
                          <a:spcPts val="900"/>
                        </a:lnSpc>
                      </a:pPr>
                      <a:r>
                        <a:rPr lang="en-US" sz="900" dirty="0">
                          <a:solidFill>
                            <a:srgbClr val="002060"/>
                          </a:solidFill>
                          <a:latin typeface="HelveticaNeueLTPro-Md"/>
                          <a:cs typeface="HelveticaNeueLTPro-Md"/>
                        </a:rPr>
                        <a:t>13463-67-7</a:t>
                      </a:r>
                      <a:endParaRPr sz="900" dirty="0">
                        <a:solidFill>
                          <a:srgbClr val="002060"/>
                        </a:solidFill>
                        <a:latin typeface="HelveticaNeueLTPro-Md"/>
                        <a:cs typeface="HelveticaNeueLTPro-Md"/>
                      </a:endParaRPr>
                    </a:p>
                  </a:txBody>
                  <a:tcPr marL="0" marR="0" marT="0" marB="0"/>
                </a:tc>
                <a:tc>
                  <a:txBody>
                    <a:bodyPr/>
                    <a:lstStyle/>
                    <a:p>
                      <a:pPr marL="608330">
                        <a:lnSpc>
                          <a:spcPts val="900"/>
                        </a:lnSpc>
                      </a:pPr>
                      <a:endParaRPr sz="900" dirty="0">
                        <a:solidFill>
                          <a:srgbClr val="002060"/>
                        </a:solidFill>
                        <a:latin typeface="HelveticaNeueLTPro-Md"/>
                        <a:cs typeface="HelveticaNeueLTPro-Md"/>
                      </a:endParaRPr>
                    </a:p>
                  </a:txBody>
                  <a:tcPr marL="0" marR="0" marT="0" marB="0"/>
                </a:tc>
                <a:extLst>
                  <a:ext uri="{0D108BD9-81ED-4DB2-BD59-A6C34878D82A}">
                    <a16:rowId xmlns:a16="http://schemas.microsoft.com/office/drawing/2014/main" val="10004"/>
                  </a:ext>
                </a:extLst>
              </a:tr>
              <a:tr h="130175">
                <a:tc>
                  <a:txBody>
                    <a:bodyPr/>
                    <a:lstStyle/>
                    <a:p>
                      <a:pPr marL="171450">
                        <a:lnSpc>
                          <a:spcPts val="930"/>
                        </a:lnSpc>
                      </a:pPr>
                      <a:r>
                        <a:rPr lang="en-US" sz="900" spc="5" dirty="0" err="1">
                          <a:solidFill>
                            <a:srgbClr val="002060"/>
                          </a:solidFill>
                          <a:latin typeface="HelveticaNeueLTPro-Md"/>
                          <a:cs typeface="HelveticaNeueLTPro-Md"/>
                        </a:rPr>
                        <a:t>Magmun</a:t>
                      </a:r>
                      <a:r>
                        <a:rPr lang="en-US" sz="900" spc="5" dirty="0">
                          <a:solidFill>
                            <a:srgbClr val="002060"/>
                          </a:solidFill>
                          <a:latin typeface="HelveticaNeueLTPro-Md"/>
                          <a:cs typeface="HelveticaNeueLTPro-Md"/>
                        </a:rPr>
                        <a:t> Fill</a:t>
                      </a:r>
                    </a:p>
                    <a:p>
                      <a:pPr marL="171450">
                        <a:lnSpc>
                          <a:spcPts val="930"/>
                        </a:lnSpc>
                      </a:pPr>
                      <a:r>
                        <a:rPr lang="en-US" sz="900" spc="5" dirty="0">
                          <a:solidFill>
                            <a:srgbClr val="002060"/>
                          </a:solidFill>
                          <a:latin typeface="HelveticaNeueLTPro-Md"/>
                          <a:cs typeface="HelveticaNeueLTPro-Md"/>
                        </a:rPr>
                        <a:t>Calcium Carbonate</a:t>
                      </a:r>
                    </a:p>
                    <a:p>
                      <a:pPr marL="171450">
                        <a:lnSpc>
                          <a:spcPts val="930"/>
                        </a:lnSpc>
                      </a:pPr>
                      <a:r>
                        <a:rPr lang="en-US" sz="900" spc="5" dirty="0">
                          <a:solidFill>
                            <a:srgbClr val="002060"/>
                          </a:solidFill>
                          <a:latin typeface="HelveticaNeueLTPro-Md"/>
                          <a:cs typeface="HelveticaNeueLTPro-Md"/>
                        </a:rPr>
                        <a:t>Water</a:t>
                      </a:r>
                    </a:p>
                    <a:p>
                      <a:pPr marL="171450">
                        <a:lnSpc>
                          <a:spcPts val="930"/>
                        </a:lnSpc>
                      </a:pPr>
                      <a:r>
                        <a:rPr lang="en-US" sz="900" spc="5" dirty="0">
                          <a:solidFill>
                            <a:srgbClr val="002060"/>
                          </a:solidFill>
                          <a:latin typeface="HelveticaNeueLTPro-Md"/>
                          <a:cs typeface="HelveticaNeueLTPro-Md"/>
                        </a:rPr>
                        <a:t>Fungicide/Algicide </a:t>
                      </a:r>
                    </a:p>
                    <a:p>
                      <a:pPr marL="171450">
                        <a:lnSpc>
                          <a:spcPts val="930"/>
                        </a:lnSpc>
                      </a:pPr>
                      <a:r>
                        <a:rPr lang="en-US" sz="900" spc="5" dirty="0" err="1">
                          <a:solidFill>
                            <a:srgbClr val="002060"/>
                          </a:solidFill>
                          <a:latin typeface="HelveticaNeueLTPro-Md"/>
                          <a:cs typeface="HelveticaNeueLTPro-Md"/>
                        </a:rPr>
                        <a:t>Tetramethylol</a:t>
                      </a:r>
                      <a:r>
                        <a:rPr lang="en-US" sz="900" spc="5" dirty="0">
                          <a:solidFill>
                            <a:srgbClr val="002060"/>
                          </a:solidFill>
                          <a:latin typeface="HelveticaNeueLTPro-Md"/>
                          <a:cs typeface="HelveticaNeueLTPro-Md"/>
                        </a:rPr>
                        <a:t> acetate </a:t>
                      </a:r>
                      <a:r>
                        <a:rPr lang="en-US" sz="900" spc="5" dirty="0" err="1">
                          <a:solidFill>
                            <a:srgbClr val="002060"/>
                          </a:solidFill>
                          <a:latin typeface="HelveticaNeueLTPro-Md"/>
                          <a:cs typeface="HelveticaNeueLTPro-Md"/>
                        </a:rPr>
                        <a:t>diurea</a:t>
                      </a:r>
                      <a:r>
                        <a:rPr lang="en-US" sz="900" spc="5" dirty="0">
                          <a:solidFill>
                            <a:srgbClr val="002060"/>
                          </a:solidFill>
                          <a:latin typeface="HelveticaNeueLTPro-Md"/>
                          <a:cs typeface="HelveticaNeueLTPro-Md"/>
                        </a:rPr>
                        <a:t> (25-50%) </a:t>
                      </a:r>
                    </a:p>
                    <a:p>
                      <a:pPr marL="171450">
                        <a:lnSpc>
                          <a:spcPts val="930"/>
                        </a:lnSpc>
                      </a:pPr>
                      <a:r>
                        <a:rPr lang="en-US" sz="900" spc="5" dirty="0" err="1">
                          <a:solidFill>
                            <a:srgbClr val="002060"/>
                          </a:solidFill>
                          <a:latin typeface="HelveticaNeueLTPro-Md"/>
                          <a:cs typeface="HelveticaNeueLTPro-Md"/>
                        </a:rPr>
                        <a:t>Isothiazolone</a:t>
                      </a:r>
                      <a:r>
                        <a:rPr lang="en-US" sz="900" spc="5" dirty="0">
                          <a:solidFill>
                            <a:srgbClr val="002060"/>
                          </a:solidFill>
                          <a:latin typeface="HelveticaNeueLTPro-Md"/>
                          <a:cs typeface="HelveticaNeueLTPro-Md"/>
                        </a:rPr>
                        <a:t> (&lt; 2.5%) </a:t>
                      </a:r>
                    </a:p>
                    <a:p>
                      <a:pPr marL="171450">
                        <a:lnSpc>
                          <a:spcPts val="930"/>
                        </a:lnSpc>
                      </a:pPr>
                      <a:r>
                        <a:rPr lang="en-US" sz="900" spc="5" dirty="0">
                          <a:solidFill>
                            <a:srgbClr val="002060"/>
                          </a:solidFill>
                          <a:latin typeface="HelveticaNeueLTPro-Md"/>
                          <a:cs typeface="HelveticaNeueLTPro-Md"/>
                        </a:rPr>
                        <a:t>3(3,4-dichlorophenyl)-1dimethylurea (20%) </a:t>
                      </a:r>
                    </a:p>
                    <a:p>
                      <a:pPr marL="171450">
                        <a:lnSpc>
                          <a:spcPts val="930"/>
                        </a:lnSpc>
                      </a:pPr>
                      <a:r>
                        <a:rPr lang="en-US" sz="900" spc="5" dirty="0" err="1">
                          <a:solidFill>
                            <a:srgbClr val="002060"/>
                          </a:solidFill>
                          <a:latin typeface="HelveticaNeueLTPro-Md"/>
                          <a:cs typeface="HelveticaNeueLTPro-Md"/>
                        </a:rPr>
                        <a:t>Cabendazim</a:t>
                      </a:r>
                      <a:r>
                        <a:rPr lang="en-US" sz="900" spc="5" dirty="0">
                          <a:solidFill>
                            <a:srgbClr val="002060"/>
                          </a:solidFill>
                          <a:latin typeface="HelveticaNeueLTPro-Md"/>
                          <a:cs typeface="HelveticaNeueLTPro-Md"/>
                        </a:rPr>
                        <a:t> (ISO) (9%) </a:t>
                      </a:r>
                    </a:p>
                    <a:p>
                      <a:pPr marL="171450">
                        <a:lnSpc>
                          <a:spcPts val="930"/>
                        </a:lnSpc>
                      </a:pPr>
                      <a:r>
                        <a:rPr lang="en-US" sz="900" spc="5" dirty="0">
                          <a:solidFill>
                            <a:srgbClr val="002060"/>
                          </a:solidFill>
                          <a:latin typeface="HelveticaNeueLTPro-Md"/>
                          <a:cs typeface="HelveticaNeueLTPro-Md"/>
                        </a:rPr>
                        <a:t>(2-Octyl-2H-isothiazol-3-one) 26530-20-1 </a:t>
                      </a:r>
                    </a:p>
                    <a:p>
                      <a:pPr marL="171450">
                        <a:lnSpc>
                          <a:spcPts val="930"/>
                        </a:lnSpc>
                      </a:pPr>
                      <a:r>
                        <a:rPr lang="en-US" sz="900" spc="5" dirty="0">
                          <a:solidFill>
                            <a:srgbClr val="002060"/>
                          </a:solidFill>
                          <a:latin typeface="HelveticaNeueLTPro-Md"/>
                          <a:cs typeface="HelveticaNeueLTPro-Md"/>
                        </a:rPr>
                        <a:t>Coalescing Aid (100%)</a:t>
                      </a:r>
                    </a:p>
                    <a:p>
                      <a:pPr marL="171450">
                        <a:lnSpc>
                          <a:spcPts val="930"/>
                        </a:lnSpc>
                      </a:pPr>
                      <a:endParaRPr lang="en-US" sz="900" spc="5" dirty="0">
                        <a:solidFill>
                          <a:srgbClr val="002060"/>
                        </a:solidFill>
                        <a:latin typeface="HelveticaNeueLTPro-Md"/>
                        <a:cs typeface="HelveticaNeueLTPro-Md"/>
                      </a:endParaRPr>
                    </a:p>
                    <a:p>
                      <a:pPr marL="171450">
                        <a:lnSpc>
                          <a:spcPts val="930"/>
                        </a:lnSpc>
                      </a:pPr>
                      <a:endParaRPr lang="en-US" sz="900" spc="5" dirty="0">
                        <a:solidFill>
                          <a:srgbClr val="002060"/>
                        </a:solidFill>
                        <a:latin typeface="HelveticaNeueLTPro-Md"/>
                        <a:cs typeface="HelveticaNeueLTPro-Md"/>
                      </a:endParaRPr>
                    </a:p>
                    <a:p>
                      <a:pPr marL="171450">
                        <a:lnSpc>
                          <a:spcPts val="930"/>
                        </a:lnSpc>
                      </a:pPr>
                      <a:endParaRPr lang="en-US" sz="900" spc="5" dirty="0">
                        <a:solidFill>
                          <a:srgbClr val="002060"/>
                        </a:solidFill>
                        <a:latin typeface="HelveticaNeueLTPro-Md"/>
                        <a:cs typeface="HelveticaNeueLTPro-Md"/>
                      </a:endParaRPr>
                    </a:p>
                    <a:p>
                      <a:pPr marL="171450">
                        <a:lnSpc>
                          <a:spcPts val="930"/>
                        </a:lnSpc>
                      </a:pPr>
                      <a:endParaRPr lang="en-US" sz="900" spc="5" dirty="0">
                        <a:solidFill>
                          <a:srgbClr val="002060"/>
                        </a:solidFill>
                        <a:latin typeface="HelveticaNeueLTPro-Md"/>
                        <a:cs typeface="HelveticaNeueLTPro-Md"/>
                      </a:endParaRPr>
                    </a:p>
                    <a:p>
                      <a:pPr marL="171450">
                        <a:lnSpc>
                          <a:spcPts val="930"/>
                        </a:lnSpc>
                      </a:pPr>
                      <a:endParaRPr lang="en-US" sz="900" spc="5" dirty="0">
                        <a:solidFill>
                          <a:srgbClr val="002060"/>
                        </a:solidFill>
                        <a:latin typeface="HelveticaNeueLTPro-Md"/>
                        <a:cs typeface="HelveticaNeueLTPro-Md"/>
                      </a:endParaRPr>
                    </a:p>
                    <a:p>
                      <a:pPr marL="171450">
                        <a:lnSpc>
                          <a:spcPts val="930"/>
                        </a:lnSpc>
                      </a:pPr>
                      <a:endParaRPr lang="en-US" sz="900" spc="5" dirty="0">
                        <a:solidFill>
                          <a:srgbClr val="002060"/>
                        </a:solidFill>
                        <a:latin typeface="HelveticaNeueLTPro-Md"/>
                        <a:cs typeface="HelveticaNeueLTPro-Md"/>
                      </a:endParaRPr>
                    </a:p>
                    <a:p>
                      <a:pPr marL="171450">
                        <a:lnSpc>
                          <a:spcPts val="930"/>
                        </a:lnSpc>
                      </a:pPr>
                      <a:endParaRPr lang="en-US" sz="900" spc="5" dirty="0">
                        <a:solidFill>
                          <a:srgbClr val="002060"/>
                        </a:solidFill>
                        <a:latin typeface="HelveticaNeueLTPro-Md"/>
                        <a:cs typeface="HelveticaNeueLTPro-Md"/>
                      </a:endParaRPr>
                    </a:p>
                    <a:p>
                      <a:pPr marL="171450">
                        <a:lnSpc>
                          <a:spcPts val="930"/>
                        </a:lnSpc>
                      </a:pPr>
                      <a:endParaRPr lang="en-US" sz="900" spc="5" dirty="0">
                        <a:solidFill>
                          <a:srgbClr val="002060"/>
                        </a:solidFill>
                        <a:latin typeface="HelveticaNeueLTPro-Md"/>
                        <a:cs typeface="HelveticaNeueLTPro-Md"/>
                      </a:endParaRPr>
                    </a:p>
                    <a:p>
                      <a:pPr marL="171450">
                        <a:lnSpc>
                          <a:spcPts val="930"/>
                        </a:lnSpc>
                      </a:pPr>
                      <a:endParaRPr lang="en-US" sz="900" spc="5" dirty="0">
                        <a:solidFill>
                          <a:srgbClr val="002060"/>
                        </a:solidFill>
                        <a:latin typeface="HelveticaNeueLTPro-Md"/>
                        <a:cs typeface="HelveticaNeueLTPro-Md"/>
                      </a:endParaRPr>
                    </a:p>
                    <a:p>
                      <a:pPr marL="171450">
                        <a:lnSpc>
                          <a:spcPts val="930"/>
                        </a:lnSpc>
                      </a:pPr>
                      <a:endParaRPr sz="900" dirty="0">
                        <a:solidFill>
                          <a:srgbClr val="002060"/>
                        </a:solidFill>
                        <a:latin typeface="HelveticaNeueLTPro-Md"/>
                        <a:cs typeface="HelveticaNeueLTPro-Md"/>
                      </a:endParaRPr>
                    </a:p>
                  </a:txBody>
                  <a:tcPr marL="0" marR="0" marT="0" marB="0"/>
                </a:tc>
                <a:tc>
                  <a:txBody>
                    <a:bodyPr/>
                    <a:lstStyle/>
                    <a:p>
                      <a:pPr marL="388620">
                        <a:lnSpc>
                          <a:spcPts val="930"/>
                        </a:lnSpc>
                      </a:pPr>
                      <a:r>
                        <a:rPr lang="en-US" sz="900" dirty="0">
                          <a:solidFill>
                            <a:srgbClr val="002060"/>
                          </a:solidFill>
                          <a:latin typeface="HelveticaNeueLTPro-Md"/>
                          <a:cs typeface="HelveticaNeueLTPro-Md"/>
                        </a:rPr>
                        <a:t>471-65-3</a:t>
                      </a:r>
                    </a:p>
                    <a:p>
                      <a:pPr marL="388620">
                        <a:lnSpc>
                          <a:spcPts val="930"/>
                        </a:lnSpc>
                      </a:pPr>
                      <a:r>
                        <a:rPr lang="en-US" sz="900" dirty="0">
                          <a:solidFill>
                            <a:srgbClr val="002060"/>
                          </a:solidFill>
                          <a:latin typeface="HelveticaNeueLTPro-Md"/>
                          <a:cs typeface="HelveticaNeueLTPro-Md"/>
                        </a:rPr>
                        <a:t>1317-65-3</a:t>
                      </a:r>
                    </a:p>
                    <a:p>
                      <a:pPr marL="388620">
                        <a:lnSpc>
                          <a:spcPts val="930"/>
                        </a:lnSpc>
                      </a:pPr>
                      <a:endParaRPr lang="en-TT" sz="900" dirty="0">
                        <a:solidFill>
                          <a:srgbClr val="002060"/>
                        </a:solidFill>
                        <a:latin typeface="HelveticaNeueLTPro-Md"/>
                        <a:cs typeface="HelveticaNeueLTPro-Md"/>
                      </a:endParaRPr>
                    </a:p>
                    <a:p>
                      <a:pPr marL="388620">
                        <a:lnSpc>
                          <a:spcPts val="930"/>
                        </a:lnSpc>
                      </a:pPr>
                      <a:endParaRPr lang="en-TT" sz="900" dirty="0">
                        <a:solidFill>
                          <a:srgbClr val="002060"/>
                        </a:solidFill>
                        <a:latin typeface="HelveticaNeueLTPro-Md"/>
                        <a:cs typeface="HelveticaNeueLTPro-Md"/>
                      </a:endParaRPr>
                    </a:p>
                    <a:p>
                      <a:pPr marL="388620">
                        <a:lnSpc>
                          <a:spcPts val="930"/>
                        </a:lnSpc>
                      </a:pPr>
                      <a:r>
                        <a:rPr lang="en-TT" sz="900" dirty="0">
                          <a:solidFill>
                            <a:srgbClr val="002060"/>
                          </a:solidFill>
                          <a:latin typeface="HelveticaNeueLTPro-Md"/>
                          <a:cs typeface="HelveticaNeueLTPro-Md"/>
                        </a:rPr>
                        <a:t>5395-50-6</a:t>
                      </a:r>
                    </a:p>
                    <a:p>
                      <a:pPr marL="388620">
                        <a:lnSpc>
                          <a:spcPts val="930"/>
                        </a:lnSpc>
                      </a:pPr>
                      <a:endParaRPr lang="en-TT" sz="900" dirty="0">
                        <a:solidFill>
                          <a:srgbClr val="002060"/>
                        </a:solidFill>
                        <a:latin typeface="HelveticaNeueLTPro-Md"/>
                        <a:cs typeface="HelveticaNeueLTPro-Md"/>
                      </a:endParaRPr>
                    </a:p>
                    <a:p>
                      <a:pPr marL="388620">
                        <a:lnSpc>
                          <a:spcPts val="930"/>
                        </a:lnSpc>
                      </a:pPr>
                      <a:r>
                        <a:rPr lang="en-TT" sz="900" dirty="0">
                          <a:solidFill>
                            <a:srgbClr val="002060"/>
                          </a:solidFill>
                          <a:latin typeface="HelveticaNeueLTPro-Md"/>
                          <a:cs typeface="HelveticaNeueLTPro-Md"/>
                        </a:rPr>
                        <a:t>55965-84-9</a:t>
                      </a:r>
                    </a:p>
                    <a:p>
                      <a:pPr marL="388620">
                        <a:lnSpc>
                          <a:spcPts val="930"/>
                        </a:lnSpc>
                      </a:pPr>
                      <a:r>
                        <a:rPr lang="en-TT" sz="900" dirty="0">
                          <a:solidFill>
                            <a:srgbClr val="002060"/>
                          </a:solidFill>
                          <a:latin typeface="HelveticaNeueLTPro-Md"/>
                          <a:cs typeface="HelveticaNeueLTPro-Md"/>
                        </a:rPr>
                        <a:t>330-54-1</a:t>
                      </a:r>
                    </a:p>
                    <a:p>
                      <a:pPr marL="388620">
                        <a:lnSpc>
                          <a:spcPts val="930"/>
                        </a:lnSpc>
                      </a:pPr>
                      <a:endParaRPr lang="en-TT" sz="900" dirty="0">
                        <a:solidFill>
                          <a:srgbClr val="002060"/>
                        </a:solidFill>
                        <a:latin typeface="HelveticaNeueLTPro-Md"/>
                        <a:cs typeface="HelveticaNeueLTPro-Md"/>
                      </a:endParaRPr>
                    </a:p>
                    <a:p>
                      <a:pPr marL="388620">
                        <a:lnSpc>
                          <a:spcPts val="930"/>
                        </a:lnSpc>
                      </a:pPr>
                      <a:r>
                        <a:rPr lang="en-TT" sz="900" dirty="0">
                          <a:solidFill>
                            <a:srgbClr val="002060"/>
                          </a:solidFill>
                          <a:latin typeface="HelveticaNeueLTPro-Md"/>
                          <a:cs typeface="HelveticaNeueLTPro-Md"/>
                        </a:rPr>
                        <a:t>10605-21-7</a:t>
                      </a:r>
                    </a:p>
                    <a:p>
                      <a:pPr marL="388620">
                        <a:lnSpc>
                          <a:spcPts val="930"/>
                        </a:lnSpc>
                      </a:pPr>
                      <a:r>
                        <a:rPr lang="en-TT" sz="900" dirty="0">
                          <a:solidFill>
                            <a:srgbClr val="002060"/>
                          </a:solidFill>
                          <a:latin typeface="HelveticaNeueLTPro-Md"/>
                          <a:cs typeface="HelveticaNeueLTPro-Md"/>
                        </a:rPr>
                        <a:t>26530-20-1</a:t>
                      </a:r>
                    </a:p>
                    <a:p>
                      <a:pPr marL="388620">
                        <a:lnSpc>
                          <a:spcPts val="930"/>
                        </a:lnSpc>
                      </a:pPr>
                      <a:endParaRPr lang="en-TT" sz="900" dirty="0">
                        <a:solidFill>
                          <a:srgbClr val="002060"/>
                        </a:solidFill>
                        <a:latin typeface="HelveticaNeueLTPro-Md"/>
                        <a:cs typeface="HelveticaNeueLTPro-Md"/>
                      </a:endParaRPr>
                    </a:p>
                    <a:p>
                      <a:pPr marL="388620">
                        <a:lnSpc>
                          <a:spcPts val="930"/>
                        </a:lnSpc>
                      </a:pPr>
                      <a:r>
                        <a:rPr lang="en-TT" sz="900" dirty="0">
                          <a:solidFill>
                            <a:srgbClr val="002060"/>
                          </a:solidFill>
                          <a:latin typeface="HelveticaNeueLTPro-Md"/>
                          <a:cs typeface="HelveticaNeueLTPro-Md"/>
                        </a:rPr>
                        <a:t>Proprietary</a:t>
                      </a:r>
                    </a:p>
                    <a:p>
                      <a:pPr marL="388620">
                        <a:lnSpc>
                          <a:spcPts val="930"/>
                        </a:lnSpc>
                      </a:pPr>
                      <a:endParaRPr sz="900" dirty="0">
                        <a:solidFill>
                          <a:srgbClr val="002060"/>
                        </a:solidFill>
                        <a:latin typeface="HelveticaNeueLTPro-Md"/>
                        <a:cs typeface="HelveticaNeueLTPro-Md"/>
                      </a:endParaRPr>
                    </a:p>
                  </a:txBody>
                  <a:tcPr marL="0" marR="0" marT="0" marB="0"/>
                </a:tc>
                <a:tc>
                  <a:txBody>
                    <a:bodyPr/>
                    <a:lstStyle/>
                    <a:p>
                      <a:pPr marL="608330">
                        <a:lnSpc>
                          <a:spcPts val="930"/>
                        </a:lnSpc>
                      </a:pPr>
                      <a:endParaRPr lang="en-US" sz="900" spc="-35" dirty="0">
                        <a:solidFill>
                          <a:srgbClr val="002060"/>
                        </a:solidFill>
                        <a:latin typeface="HelveticaNeueLTPro-Md"/>
                        <a:cs typeface="HelveticaNeueLTPro-Md"/>
                      </a:endParaRPr>
                    </a:p>
                    <a:p>
                      <a:pPr marL="608330">
                        <a:lnSpc>
                          <a:spcPts val="930"/>
                        </a:lnSpc>
                      </a:pPr>
                      <a:endParaRPr lang="en-TT" sz="900" spc="-35" dirty="0">
                        <a:solidFill>
                          <a:srgbClr val="002060"/>
                        </a:solidFill>
                        <a:latin typeface="HelveticaNeueLTPro-Md"/>
                        <a:cs typeface="HelveticaNeueLTPro-Md"/>
                      </a:endParaRPr>
                    </a:p>
                    <a:p>
                      <a:pPr marL="608330">
                        <a:lnSpc>
                          <a:spcPts val="930"/>
                        </a:lnSpc>
                      </a:pPr>
                      <a:r>
                        <a:rPr lang="en-TT" sz="900" spc="-35" dirty="0">
                          <a:solidFill>
                            <a:srgbClr val="002060"/>
                          </a:solidFill>
                          <a:latin typeface="HelveticaNeueLTPro-Md"/>
                          <a:cs typeface="HelveticaNeueLTPro-Md"/>
                        </a:rPr>
                        <a:t>40</a:t>
                      </a:r>
                    </a:p>
                    <a:p>
                      <a:pPr marL="608330">
                        <a:lnSpc>
                          <a:spcPts val="930"/>
                        </a:lnSpc>
                      </a:pPr>
                      <a:r>
                        <a:rPr lang="en-TT" sz="900" dirty="0">
                          <a:solidFill>
                            <a:srgbClr val="002060"/>
                          </a:solidFill>
                          <a:latin typeface="HelveticaNeueLTPro-Md"/>
                          <a:cs typeface="HelveticaNeueLTPro-Md"/>
                        </a:rPr>
                        <a:t>&lt;1.0</a:t>
                      </a:r>
                    </a:p>
                    <a:p>
                      <a:pPr marL="608330">
                        <a:lnSpc>
                          <a:spcPts val="930"/>
                        </a:lnSpc>
                      </a:pPr>
                      <a:endParaRPr lang="en-TT" sz="900" dirty="0">
                        <a:solidFill>
                          <a:srgbClr val="002060"/>
                        </a:solidFill>
                        <a:latin typeface="HelveticaNeueLTPro-Md"/>
                        <a:cs typeface="HelveticaNeueLTPro-Md"/>
                      </a:endParaRPr>
                    </a:p>
                    <a:p>
                      <a:pPr marL="608330">
                        <a:lnSpc>
                          <a:spcPts val="930"/>
                        </a:lnSpc>
                      </a:pPr>
                      <a:endParaRPr lang="en-TT" sz="900" dirty="0">
                        <a:solidFill>
                          <a:srgbClr val="002060"/>
                        </a:solidFill>
                        <a:latin typeface="HelveticaNeueLTPro-Md"/>
                        <a:cs typeface="HelveticaNeueLTPro-Md"/>
                      </a:endParaRPr>
                    </a:p>
                    <a:p>
                      <a:pPr marL="608330">
                        <a:lnSpc>
                          <a:spcPts val="930"/>
                        </a:lnSpc>
                      </a:pPr>
                      <a:endParaRPr lang="en-TT" sz="900" dirty="0">
                        <a:solidFill>
                          <a:srgbClr val="002060"/>
                        </a:solidFill>
                        <a:latin typeface="HelveticaNeueLTPro-Md"/>
                        <a:cs typeface="HelveticaNeueLTPro-Md"/>
                      </a:endParaRPr>
                    </a:p>
                    <a:p>
                      <a:pPr marL="608330">
                        <a:lnSpc>
                          <a:spcPts val="930"/>
                        </a:lnSpc>
                      </a:pPr>
                      <a:endParaRPr lang="en-TT" sz="900" dirty="0">
                        <a:solidFill>
                          <a:srgbClr val="002060"/>
                        </a:solidFill>
                        <a:latin typeface="HelveticaNeueLTPro-Md"/>
                        <a:cs typeface="HelveticaNeueLTPro-Md"/>
                      </a:endParaRPr>
                    </a:p>
                    <a:p>
                      <a:pPr marL="608330">
                        <a:lnSpc>
                          <a:spcPts val="930"/>
                        </a:lnSpc>
                      </a:pPr>
                      <a:endParaRPr lang="en-TT" sz="900" dirty="0">
                        <a:solidFill>
                          <a:srgbClr val="002060"/>
                        </a:solidFill>
                        <a:latin typeface="HelveticaNeueLTPro-Md"/>
                        <a:cs typeface="HelveticaNeueLTPro-Md"/>
                      </a:endParaRPr>
                    </a:p>
                    <a:p>
                      <a:pPr marL="608330">
                        <a:lnSpc>
                          <a:spcPts val="930"/>
                        </a:lnSpc>
                      </a:pPr>
                      <a:endParaRPr lang="en-TT" sz="900" dirty="0">
                        <a:solidFill>
                          <a:srgbClr val="002060"/>
                        </a:solidFill>
                        <a:latin typeface="HelveticaNeueLTPro-Md"/>
                        <a:cs typeface="HelveticaNeueLTPro-Md"/>
                      </a:endParaRPr>
                    </a:p>
                    <a:p>
                      <a:pPr marL="608330">
                        <a:lnSpc>
                          <a:spcPts val="930"/>
                        </a:lnSpc>
                      </a:pPr>
                      <a:endParaRPr lang="en-TT" sz="900" dirty="0">
                        <a:solidFill>
                          <a:srgbClr val="002060"/>
                        </a:solidFill>
                        <a:latin typeface="HelveticaNeueLTPro-Md"/>
                        <a:cs typeface="HelveticaNeueLTPro-Md"/>
                      </a:endParaRPr>
                    </a:p>
                    <a:p>
                      <a:pPr marL="608330">
                        <a:lnSpc>
                          <a:spcPts val="930"/>
                        </a:lnSpc>
                      </a:pPr>
                      <a:endParaRPr lang="en-TT" sz="900" dirty="0">
                        <a:solidFill>
                          <a:srgbClr val="002060"/>
                        </a:solidFill>
                        <a:latin typeface="HelveticaNeueLTPro-Md"/>
                        <a:cs typeface="HelveticaNeueLTPro-Md"/>
                      </a:endParaRPr>
                    </a:p>
                    <a:p>
                      <a:pPr marL="608330">
                        <a:lnSpc>
                          <a:spcPts val="930"/>
                        </a:lnSpc>
                      </a:pPr>
                      <a:r>
                        <a:rPr lang="en-TT" sz="900" dirty="0">
                          <a:solidFill>
                            <a:srgbClr val="002060"/>
                          </a:solidFill>
                          <a:latin typeface="HelveticaNeueLTPro-Md"/>
                          <a:cs typeface="HelveticaNeueLTPro-Md"/>
                        </a:rPr>
                        <a:t>&lt;2</a:t>
                      </a:r>
                    </a:p>
                    <a:p>
                      <a:pPr marL="608330">
                        <a:lnSpc>
                          <a:spcPts val="930"/>
                        </a:lnSpc>
                      </a:pPr>
                      <a:endParaRPr lang="en-TT" sz="900" dirty="0">
                        <a:solidFill>
                          <a:srgbClr val="002060"/>
                        </a:solidFill>
                        <a:latin typeface="HelveticaNeueLTPro-Md"/>
                        <a:cs typeface="HelveticaNeueLTPro-Md"/>
                      </a:endParaRPr>
                    </a:p>
                    <a:p>
                      <a:pPr marL="608330">
                        <a:lnSpc>
                          <a:spcPts val="930"/>
                        </a:lnSpc>
                      </a:pPr>
                      <a:endParaRPr sz="900" dirty="0">
                        <a:solidFill>
                          <a:srgbClr val="002060"/>
                        </a:solidFill>
                        <a:latin typeface="HelveticaNeueLTPro-Md"/>
                        <a:cs typeface="HelveticaNeueLTPro-Md"/>
                      </a:endParaRPr>
                    </a:p>
                  </a:txBody>
                  <a:tcPr marL="0" marR="0" marT="0" marB="0"/>
                </a:tc>
                <a:extLst>
                  <a:ext uri="{0D108BD9-81ED-4DB2-BD59-A6C34878D82A}">
                    <a16:rowId xmlns:a16="http://schemas.microsoft.com/office/drawing/2014/main" val="10005"/>
                  </a:ext>
                </a:extLst>
              </a:tr>
            </a:tbl>
          </a:graphicData>
        </a:graphic>
      </p:graphicFrame>
      <p:sp>
        <p:nvSpPr>
          <p:cNvPr id="21" name="object 21"/>
          <p:cNvSpPr txBox="1"/>
          <p:nvPr/>
        </p:nvSpPr>
        <p:spPr>
          <a:xfrm>
            <a:off x="615950" y="2844113"/>
            <a:ext cx="2483485" cy="162560"/>
          </a:xfrm>
          <a:prstGeom prst="rect">
            <a:avLst/>
          </a:prstGeom>
        </p:spPr>
        <p:txBody>
          <a:bodyPr vert="horz" wrap="square" lIns="0" tIns="12700" rIns="0" bIns="0" rtlCol="0">
            <a:spAutoFit/>
          </a:bodyPr>
          <a:lstStyle/>
          <a:p>
            <a:pPr marL="12700">
              <a:lnSpc>
                <a:spcPct val="100000"/>
              </a:lnSpc>
              <a:spcBef>
                <a:spcPts val="100"/>
              </a:spcBef>
            </a:pPr>
            <a:r>
              <a:rPr sz="900" b="1" dirty="0">
                <a:solidFill>
                  <a:srgbClr val="025FAD"/>
                </a:solidFill>
                <a:latin typeface="Helvetica Neue LT Pro 75"/>
                <a:cs typeface="Helvetica Neue LT Pro 75"/>
              </a:rPr>
              <a:t>COMPANY/UNDERTAKING</a:t>
            </a:r>
            <a:r>
              <a:rPr sz="900" b="1" spc="-10" dirty="0">
                <a:solidFill>
                  <a:srgbClr val="025FAD"/>
                </a:solidFill>
                <a:latin typeface="Helvetica Neue LT Pro 75"/>
                <a:cs typeface="Helvetica Neue LT Pro 75"/>
              </a:rPr>
              <a:t> </a:t>
            </a:r>
            <a:r>
              <a:rPr sz="900" b="1" dirty="0">
                <a:solidFill>
                  <a:srgbClr val="025FAD"/>
                </a:solidFill>
                <a:latin typeface="Helvetica Neue LT Pro 75"/>
                <a:cs typeface="Helvetica Neue LT Pro 75"/>
              </a:rPr>
              <a:t>IDENTIFICATION</a:t>
            </a:r>
            <a:endParaRPr sz="900" dirty="0">
              <a:latin typeface="Helvetica Neue LT Pro 75"/>
              <a:cs typeface="Helvetica Neue LT Pro 75"/>
            </a:endParaRPr>
          </a:p>
        </p:txBody>
      </p:sp>
      <p:sp>
        <p:nvSpPr>
          <p:cNvPr id="22" name="object 22"/>
          <p:cNvSpPr txBox="1"/>
          <p:nvPr/>
        </p:nvSpPr>
        <p:spPr>
          <a:xfrm>
            <a:off x="615950" y="3021913"/>
            <a:ext cx="1268730"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1C216F"/>
                </a:solidFill>
                <a:latin typeface="HelveticaNeueLTPro-Md"/>
                <a:cs typeface="HelveticaNeueLTPro-Md"/>
              </a:rPr>
              <a:t>Manufacturer/Supplier:</a:t>
            </a:r>
            <a:endParaRPr sz="900">
              <a:latin typeface="HelveticaNeueLTPro-Md"/>
              <a:cs typeface="HelveticaNeueLTPro-Md"/>
            </a:endParaRPr>
          </a:p>
        </p:txBody>
      </p:sp>
      <p:sp>
        <p:nvSpPr>
          <p:cNvPr id="23" name="object 23"/>
          <p:cNvSpPr txBox="1"/>
          <p:nvPr/>
        </p:nvSpPr>
        <p:spPr>
          <a:xfrm>
            <a:off x="2666949" y="3021913"/>
            <a:ext cx="3221990" cy="1178560"/>
          </a:xfrm>
          <a:prstGeom prst="rect">
            <a:avLst/>
          </a:prstGeom>
        </p:spPr>
        <p:txBody>
          <a:bodyPr vert="horz" wrap="square" lIns="0" tIns="12700" rIns="0" bIns="0" rtlCol="0">
            <a:spAutoFit/>
          </a:bodyPr>
          <a:lstStyle/>
          <a:p>
            <a:pPr marL="12700">
              <a:lnSpc>
                <a:spcPts val="1040"/>
              </a:lnSpc>
              <a:spcBef>
                <a:spcPts val="100"/>
              </a:spcBef>
            </a:pPr>
            <a:r>
              <a:rPr sz="900" spc="5" dirty="0">
                <a:solidFill>
                  <a:srgbClr val="1C216F"/>
                </a:solidFill>
                <a:latin typeface="HelveticaNeueLTPro-Md"/>
                <a:cs typeface="HelveticaNeueLTPro-Md"/>
              </a:rPr>
              <a:t>ANSA</a:t>
            </a:r>
            <a:r>
              <a:rPr sz="900" spc="-15" dirty="0">
                <a:solidFill>
                  <a:srgbClr val="1C216F"/>
                </a:solidFill>
                <a:latin typeface="HelveticaNeueLTPro-Md"/>
                <a:cs typeface="HelveticaNeueLTPro-Md"/>
              </a:rPr>
              <a:t> </a:t>
            </a:r>
            <a:r>
              <a:rPr sz="900" dirty="0">
                <a:solidFill>
                  <a:srgbClr val="1C216F"/>
                </a:solidFill>
                <a:latin typeface="HelveticaNeueLTPro-Md"/>
                <a:cs typeface="HelveticaNeueLTPro-Md"/>
              </a:rPr>
              <a:t>MCAL</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INDUSTRIAL</a:t>
            </a:r>
            <a:r>
              <a:rPr sz="900" spc="-15" dirty="0">
                <a:solidFill>
                  <a:srgbClr val="1C216F"/>
                </a:solidFill>
                <a:latin typeface="HelveticaNeueLTPro-Md"/>
                <a:cs typeface="HelveticaNeueLTPro-Md"/>
              </a:rPr>
              <a:t> </a:t>
            </a:r>
            <a:r>
              <a:rPr sz="900" dirty="0">
                <a:solidFill>
                  <a:srgbClr val="1C216F"/>
                </a:solidFill>
                <a:latin typeface="HelveticaNeueLTPro-Md"/>
                <a:cs typeface="HelveticaNeueLTPro-Md"/>
              </a:rPr>
              <a:t>PARK,</a:t>
            </a:r>
            <a:endParaRPr sz="900" dirty="0">
              <a:latin typeface="HelveticaNeueLTPro-Md"/>
              <a:cs typeface="HelveticaNeueLTPro-Md"/>
            </a:endParaRPr>
          </a:p>
          <a:p>
            <a:pPr marL="12700" marR="835660">
              <a:lnSpc>
                <a:spcPts val="1000"/>
              </a:lnSpc>
              <a:spcBef>
                <a:spcPts val="60"/>
              </a:spcBef>
            </a:pPr>
            <a:r>
              <a:rPr sz="900" spc="-5" dirty="0">
                <a:solidFill>
                  <a:srgbClr val="1C216F"/>
                </a:solidFill>
                <a:latin typeface="HelveticaNeueLTPro-Md"/>
                <a:cs typeface="HelveticaNeueLTPro-Md"/>
              </a:rPr>
              <a:t>51-59 </a:t>
            </a:r>
            <a:r>
              <a:rPr sz="900" spc="5" dirty="0">
                <a:solidFill>
                  <a:srgbClr val="1C216F"/>
                </a:solidFill>
                <a:latin typeface="HelveticaNeueLTPro-Md"/>
                <a:cs typeface="HelveticaNeueLTPro-Md"/>
              </a:rPr>
              <a:t>TUMPUNA </a:t>
            </a:r>
            <a:r>
              <a:rPr sz="900" dirty="0">
                <a:solidFill>
                  <a:srgbClr val="1C216F"/>
                </a:solidFill>
                <a:latin typeface="HelveticaNeueLTPro-Md"/>
                <a:cs typeface="HelveticaNeueLTPro-Md"/>
              </a:rPr>
              <a:t>ROAD </a:t>
            </a:r>
            <a:r>
              <a:rPr sz="900" spc="5" dirty="0">
                <a:solidFill>
                  <a:srgbClr val="1C216F"/>
                </a:solidFill>
                <a:latin typeface="HelveticaNeueLTPro-Md"/>
                <a:cs typeface="HelveticaNeueLTPro-Md"/>
              </a:rPr>
              <a:t>SOUTH, </a:t>
            </a:r>
            <a:r>
              <a:rPr sz="900" dirty="0">
                <a:solidFill>
                  <a:srgbClr val="1C216F"/>
                </a:solidFill>
                <a:latin typeface="HelveticaNeueLTPro-Md"/>
                <a:cs typeface="HelveticaNeueLTPro-Md"/>
              </a:rPr>
              <a:t>GUANAPO, </a:t>
            </a:r>
            <a:r>
              <a:rPr sz="900" spc="-240" dirty="0">
                <a:solidFill>
                  <a:srgbClr val="1C216F"/>
                </a:solidFill>
                <a:latin typeface="HelveticaNeueLTPro-Md"/>
                <a:cs typeface="HelveticaNeueLTPro-Md"/>
              </a:rPr>
              <a:t> </a:t>
            </a:r>
            <a:r>
              <a:rPr sz="900" spc="10" dirty="0">
                <a:solidFill>
                  <a:srgbClr val="1C216F"/>
                </a:solidFill>
                <a:latin typeface="HelveticaNeueLTPro-Md"/>
                <a:cs typeface="HelveticaNeueLTPro-Md"/>
              </a:rPr>
              <a:t>ARIMA,</a:t>
            </a:r>
            <a:r>
              <a:rPr sz="900" spc="-5" dirty="0">
                <a:solidFill>
                  <a:srgbClr val="1C216F"/>
                </a:solidFill>
                <a:latin typeface="HelveticaNeueLTPro-Md"/>
                <a:cs typeface="HelveticaNeueLTPro-Md"/>
              </a:rPr>
              <a:t> </a:t>
            </a:r>
            <a:r>
              <a:rPr sz="900" dirty="0">
                <a:solidFill>
                  <a:srgbClr val="1C216F"/>
                </a:solidFill>
                <a:latin typeface="HelveticaNeueLTPro-Md"/>
                <a:cs typeface="HelveticaNeueLTPro-Md"/>
              </a:rPr>
              <a:t>TRINIDAD, </a:t>
            </a:r>
            <a:r>
              <a:rPr sz="900" spc="-5" dirty="0">
                <a:solidFill>
                  <a:srgbClr val="1C216F"/>
                </a:solidFill>
                <a:latin typeface="HelveticaNeueLTPro-Md"/>
                <a:cs typeface="HelveticaNeueLTPro-Md"/>
              </a:rPr>
              <a:t>W.I.</a:t>
            </a:r>
            <a:endParaRPr sz="900" dirty="0">
              <a:latin typeface="HelveticaNeueLTPro-Md"/>
              <a:cs typeface="HelveticaNeueLTPro-Md"/>
            </a:endParaRPr>
          </a:p>
          <a:p>
            <a:pPr marL="12700">
              <a:lnSpc>
                <a:spcPts val="940"/>
              </a:lnSpc>
            </a:pPr>
            <a:r>
              <a:rPr sz="900" spc="5" dirty="0">
                <a:solidFill>
                  <a:srgbClr val="1C216F"/>
                </a:solidFill>
                <a:latin typeface="HelveticaNeueLTPro-Md"/>
                <a:cs typeface="HelveticaNeueLTPro-Md"/>
              </a:rPr>
              <a:t>TEL</a:t>
            </a:r>
            <a:r>
              <a:rPr sz="900" spc="-15" dirty="0">
                <a:solidFill>
                  <a:srgbClr val="1C216F"/>
                </a:solidFill>
                <a:latin typeface="HelveticaNeueLTPro-Md"/>
                <a:cs typeface="HelveticaNeueLTPro-Md"/>
              </a:rPr>
              <a:t> </a:t>
            </a:r>
            <a:r>
              <a:rPr sz="900" spc="5" dirty="0">
                <a:solidFill>
                  <a:srgbClr val="1C216F"/>
                </a:solidFill>
                <a:latin typeface="HelveticaNeueLTPro-Md"/>
                <a:cs typeface="HelveticaNeueLTPro-Md"/>
              </a:rPr>
              <a:t>(868)</a:t>
            </a:r>
            <a:r>
              <a:rPr sz="900" spc="-10" dirty="0">
                <a:solidFill>
                  <a:srgbClr val="1C216F"/>
                </a:solidFill>
                <a:latin typeface="HelveticaNeueLTPro-Md"/>
                <a:cs typeface="HelveticaNeueLTPro-Md"/>
              </a:rPr>
              <a:t> </a:t>
            </a:r>
            <a:r>
              <a:rPr sz="900" dirty="0">
                <a:solidFill>
                  <a:srgbClr val="1C216F"/>
                </a:solidFill>
                <a:latin typeface="HelveticaNeueLTPro-Md"/>
                <a:cs typeface="HelveticaNeueLTPro-Md"/>
              </a:rPr>
              <a:t>665-5721-3/4913/5829/8046/1991,</a:t>
            </a:r>
            <a:r>
              <a:rPr sz="900" spc="-15" dirty="0">
                <a:solidFill>
                  <a:srgbClr val="1C216F"/>
                </a:solidFill>
                <a:latin typeface="HelveticaNeueLTPro-Md"/>
                <a:cs typeface="HelveticaNeueLTPro-Md"/>
              </a:rPr>
              <a:t> </a:t>
            </a:r>
            <a:r>
              <a:rPr sz="900" spc="-5" dirty="0">
                <a:solidFill>
                  <a:srgbClr val="1C216F"/>
                </a:solidFill>
                <a:latin typeface="HelveticaNeueLTPro-Md"/>
                <a:cs typeface="HelveticaNeueLTPro-Md"/>
              </a:rPr>
              <a:t>671-2722/</a:t>
            </a:r>
            <a:r>
              <a:rPr sz="900" spc="-10" dirty="0">
                <a:solidFill>
                  <a:srgbClr val="1C216F"/>
                </a:solidFill>
                <a:latin typeface="HelveticaNeueLTPro-Md"/>
                <a:cs typeface="HelveticaNeueLTPro-Md"/>
              </a:rPr>
              <a:t> </a:t>
            </a:r>
            <a:r>
              <a:rPr sz="900" dirty="0">
                <a:solidFill>
                  <a:srgbClr val="1C216F"/>
                </a:solidFill>
                <a:latin typeface="HelveticaNeueLTPro-Md"/>
                <a:cs typeface="HelveticaNeueLTPro-Md"/>
              </a:rPr>
              <a:t>3245</a:t>
            </a:r>
            <a:endParaRPr sz="900" dirty="0">
              <a:latin typeface="HelveticaNeueLTPro-Md"/>
              <a:cs typeface="HelveticaNeueLTPro-Md"/>
            </a:endParaRPr>
          </a:p>
          <a:p>
            <a:pPr marL="12700">
              <a:lnSpc>
                <a:spcPts val="1040"/>
              </a:lnSpc>
            </a:pPr>
            <a:r>
              <a:rPr sz="900" dirty="0">
                <a:solidFill>
                  <a:srgbClr val="1C216F"/>
                </a:solidFill>
                <a:latin typeface="HelveticaNeueLTPro-Md"/>
                <a:cs typeface="HelveticaNeueLTPro-Md"/>
              </a:rPr>
              <a:t>FAX</a:t>
            </a:r>
            <a:r>
              <a:rPr sz="900" spc="-20" dirty="0">
                <a:solidFill>
                  <a:srgbClr val="1C216F"/>
                </a:solidFill>
                <a:latin typeface="HelveticaNeueLTPro-Md"/>
                <a:cs typeface="HelveticaNeueLTPro-Md"/>
              </a:rPr>
              <a:t> </a:t>
            </a:r>
            <a:r>
              <a:rPr sz="900" spc="5" dirty="0">
                <a:solidFill>
                  <a:srgbClr val="1C216F"/>
                </a:solidFill>
                <a:latin typeface="HelveticaNeueLTPro-Md"/>
                <a:cs typeface="HelveticaNeueLTPro-Md"/>
              </a:rPr>
              <a:t>(868)</a:t>
            </a:r>
            <a:r>
              <a:rPr sz="900" spc="-15" dirty="0">
                <a:solidFill>
                  <a:srgbClr val="1C216F"/>
                </a:solidFill>
                <a:latin typeface="HelveticaNeueLTPro-Md"/>
                <a:cs typeface="HelveticaNeueLTPro-Md"/>
              </a:rPr>
              <a:t> </a:t>
            </a:r>
            <a:r>
              <a:rPr sz="900" spc="-5" dirty="0">
                <a:solidFill>
                  <a:srgbClr val="1C216F"/>
                </a:solidFill>
                <a:latin typeface="HelveticaNeueLTPro-Md"/>
                <a:cs typeface="HelveticaNeueLTPro-Md"/>
              </a:rPr>
              <a:t>665-1577</a:t>
            </a:r>
            <a:endParaRPr sz="900" dirty="0">
              <a:latin typeface="HelveticaNeueLTPro-Md"/>
              <a:cs typeface="HelveticaNeueLTPro-Md"/>
            </a:endParaRPr>
          </a:p>
          <a:p>
            <a:pPr>
              <a:lnSpc>
                <a:spcPct val="100000"/>
              </a:lnSpc>
              <a:spcBef>
                <a:spcPts val="25"/>
              </a:spcBef>
            </a:pPr>
            <a:endParaRPr sz="650" dirty="0">
              <a:latin typeface="HelveticaNeueLTPro-Md"/>
              <a:cs typeface="HelveticaNeueLTPro-Md"/>
            </a:endParaRPr>
          </a:p>
          <a:p>
            <a:pPr marL="12700">
              <a:lnSpc>
                <a:spcPts val="1040"/>
              </a:lnSpc>
            </a:pPr>
            <a:r>
              <a:rPr sz="900" dirty="0">
                <a:solidFill>
                  <a:srgbClr val="1C216F"/>
                </a:solidFill>
                <a:latin typeface="HelveticaNeueLTPro-Md"/>
                <a:cs typeface="HelveticaNeueLTPro-Md"/>
              </a:rPr>
              <a:t>TRINIDAD</a:t>
            </a:r>
            <a:endParaRPr sz="900" dirty="0">
              <a:latin typeface="HelveticaNeueLTPro-Md"/>
              <a:cs typeface="HelveticaNeueLTPro-Md"/>
            </a:endParaRPr>
          </a:p>
          <a:p>
            <a:pPr marL="12700" marR="5715">
              <a:lnSpc>
                <a:spcPts val="1000"/>
              </a:lnSpc>
              <a:spcBef>
                <a:spcPts val="60"/>
              </a:spcBef>
            </a:pPr>
            <a:r>
              <a:rPr sz="900" spc="5" dirty="0">
                <a:solidFill>
                  <a:srgbClr val="1C216F"/>
                </a:solidFill>
                <a:latin typeface="HelveticaNeueLTPro-Md"/>
                <a:cs typeface="HelveticaNeueLTPro-Md"/>
              </a:rPr>
              <a:t>TEL </a:t>
            </a:r>
            <a:r>
              <a:rPr sz="900" dirty="0">
                <a:solidFill>
                  <a:srgbClr val="1C216F"/>
                </a:solidFill>
                <a:latin typeface="HelveticaNeueLTPro-Md"/>
                <a:cs typeface="HelveticaNeueLTPro-Md"/>
              </a:rPr>
              <a:t>: </a:t>
            </a:r>
            <a:r>
              <a:rPr sz="900" spc="5" dirty="0">
                <a:solidFill>
                  <a:srgbClr val="1C216F"/>
                </a:solidFill>
                <a:latin typeface="HelveticaNeueLTPro-Md"/>
                <a:cs typeface="HelveticaNeueLTPro-Md"/>
              </a:rPr>
              <a:t>868) </a:t>
            </a:r>
            <a:r>
              <a:rPr sz="900" dirty="0">
                <a:solidFill>
                  <a:srgbClr val="1C216F"/>
                </a:solidFill>
                <a:latin typeface="HelveticaNeueLTPro-Md"/>
                <a:cs typeface="HelveticaNeueLTPro-Md"/>
              </a:rPr>
              <a:t>665-5721-3/4913/5829/8046/1991, </a:t>
            </a:r>
            <a:r>
              <a:rPr sz="900" spc="-5" dirty="0">
                <a:solidFill>
                  <a:srgbClr val="1C216F"/>
                </a:solidFill>
                <a:latin typeface="HelveticaNeueLTPro-Md"/>
                <a:cs typeface="HelveticaNeueLTPro-Md"/>
              </a:rPr>
              <a:t>671-2722/3245 </a:t>
            </a:r>
            <a:r>
              <a:rPr sz="900" spc="-240" dirty="0">
                <a:solidFill>
                  <a:srgbClr val="1C216F"/>
                </a:solidFill>
                <a:latin typeface="HelveticaNeueLTPro-Md"/>
                <a:cs typeface="HelveticaNeueLTPro-Md"/>
              </a:rPr>
              <a:t> </a:t>
            </a:r>
            <a:r>
              <a:rPr sz="900" spc="5" dirty="0">
                <a:solidFill>
                  <a:srgbClr val="1C216F"/>
                </a:solidFill>
                <a:latin typeface="HelveticaNeueLTPro-Md"/>
                <a:cs typeface="HelveticaNeueLTPro-Md"/>
              </a:rPr>
              <a:t>FAX:</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(868)</a:t>
            </a:r>
            <a:r>
              <a:rPr sz="900" dirty="0">
                <a:solidFill>
                  <a:srgbClr val="1C216F"/>
                </a:solidFill>
                <a:latin typeface="HelveticaNeueLTPro-Md"/>
                <a:cs typeface="HelveticaNeueLTPro-Md"/>
              </a:rPr>
              <a:t> </a:t>
            </a:r>
            <a:r>
              <a:rPr sz="900" spc="-5" dirty="0">
                <a:solidFill>
                  <a:srgbClr val="1C216F"/>
                </a:solidFill>
                <a:latin typeface="HelveticaNeueLTPro-Md"/>
                <a:cs typeface="HelveticaNeueLTPro-Md"/>
              </a:rPr>
              <a:t>665-1577</a:t>
            </a:r>
            <a:endParaRPr sz="900" dirty="0">
              <a:latin typeface="HelveticaNeueLTPro-Md"/>
              <a:cs typeface="HelveticaNeueLTPro-Md"/>
            </a:endParaRPr>
          </a:p>
        </p:txBody>
      </p:sp>
      <p:sp>
        <p:nvSpPr>
          <p:cNvPr id="24" name="object 24"/>
          <p:cNvSpPr txBox="1"/>
          <p:nvPr/>
        </p:nvSpPr>
        <p:spPr>
          <a:xfrm>
            <a:off x="615950" y="3783912"/>
            <a:ext cx="1640839" cy="289560"/>
          </a:xfrm>
          <a:prstGeom prst="rect">
            <a:avLst/>
          </a:prstGeom>
        </p:spPr>
        <p:txBody>
          <a:bodyPr vert="horz" wrap="square" lIns="0" tIns="25400" rIns="0" bIns="0" rtlCol="0">
            <a:spAutoFit/>
          </a:bodyPr>
          <a:lstStyle/>
          <a:p>
            <a:pPr marL="12700" marR="5080">
              <a:lnSpc>
                <a:spcPts val="1000"/>
              </a:lnSpc>
              <a:spcBef>
                <a:spcPts val="200"/>
              </a:spcBef>
            </a:pPr>
            <a:r>
              <a:rPr sz="900" spc="5" dirty="0">
                <a:solidFill>
                  <a:srgbClr val="1C216F"/>
                </a:solidFill>
                <a:latin typeface="HelveticaNeueLTPro-Md"/>
                <a:cs typeface="HelveticaNeueLTPro-Md"/>
              </a:rPr>
              <a:t>Emergency</a:t>
            </a:r>
            <a:r>
              <a:rPr sz="900" spc="-30" dirty="0">
                <a:solidFill>
                  <a:srgbClr val="1C216F"/>
                </a:solidFill>
                <a:latin typeface="HelveticaNeueLTPro-Md"/>
                <a:cs typeface="HelveticaNeueLTPro-Md"/>
              </a:rPr>
              <a:t> </a:t>
            </a:r>
            <a:r>
              <a:rPr sz="900" spc="5" dirty="0">
                <a:solidFill>
                  <a:srgbClr val="1C216F"/>
                </a:solidFill>
                <a:latin typeface="HelveticaNeueLTPro-Md"/>
                <a:cs typeface="HelveticaNeueLTPro-Md"/>
              </a:rPr>
              <a:t>telephone</a:t>
            </a:r>
            <a:r>
              <a:rPr sz="900" spc="-25" dirty="0">
                <a:solidFill>
                  <a:srgbClr val="1C216F"/>
                </a:solidFill>
                <a:latin typeface="HelveticaNeueLTPro-Md"/>
                <a:cs typeface="HelveticaNeueLTPro-Md"/>
              </a:rPr>
              <a:t> </a:t>
            </a:r>
            <a:r>
              <a:rPr sz="900" spc="5" dirty="0">
                <a:solidFill>
                  <a:srgbClr val="1C216F"/>
                </a:solidFill>
                <a:latin typeface="HelveticaNeueLTPro-Md"/>
                <a:cs typeface="HelveticaNeueLTPro-Md"/>
              </a:rPr>
              <a:t>number </a:t>
            </a:r>
            <a:r>
              <a:rPr sz="900" spc="-235" dirty="0">
                <a:solidFill>
                  <a:srgbClr val="1C216F"/>
                </a:solidFill>
                <a:latin typeface="HelveticaNeueLTPro-Md"/>
                <a:cs typeface="HelveticaNeueLTPro-Md"/>
              </a:rPr>
              <a:t> </a:t>
            </a:r>
            <a:r>
              <a:rPr sz="900" dirty="0">
                <a:solidFill>
                  <a:srgbClr val="1C216F"/>
                </a:solidFill>
                <a:latin typeface="HelveticaNeueLTPro-Md"/>
                <a:cs typeface="HelveticaNeueLTPro-Md"/>
              </a:rPr>
              <a:t>(with</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hours</a:t>
            </a:r>
            <a:r>
              <a:rPr sz="900" spc="-5" dirty="0">
                <a:solidFill>
                  <a:srgbClr val="1C216F"/>
                </a:solidFill>
                <a:latin typeface="HelveticaNeueLTPro-Md"/>
                <a:cs typeface="HelveticaNeueLTPro-Md"/>
              </a:rPr>
              <a:t> </a:t>
            </a:r>
            <a:r>
              <a:rPr sz="900" dirty="0">
                <a:solidFill>
                  <a:srgbClr val="1C216F"/>
                </a:solidFill>
                <a:latin typeface="HelveticaNeueLTPro-Md"/>
                <a:cs typeface="HelveticaNeueLTPro-Md"/>
              </a:rPr>
              <a:t>of</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operation):</a:t>
            </a:r>
            <a:endParaRPr sz="900" dirty="0">
              <a:latin typeface="HelveticaNeueLTPro-Md"/>
              <a:cs typeface="HelveticaNeueLTPro-Md"/>
            </a:endParaRPr>
          </a:p>
        </p:txBody>
      </p:sp>
      <p:sp>
        <p:nvSpPr>
          <p:cNvPr id="25" name="object 25"/>
          <p:cNvSpPr/>
          <p:nvPr/>
        </p:nvSpPr>
        <p:spPr>
          <a:xfrm>
            <a:off x="457200" y="27432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6" name="object 26"/>
          <p:cNvSpPr/>
          <p:nvPr/>
        </p:nvSpPr>
        <p:spPr>
          <a:xfrm>
            <a:off x="457200" y="95250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8" name="object 28"/>
          <p:cNvSpPr txBox="1"/>
          <p:nvPr/>
        </p:nvSpPr>
        <p:spPr>
          <a:xfrm>
            <a:off x="419100" y="9598104"/>
            <a:ext cx="153035" cy="161925"/>
          </a:xfrm>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sz="900" b="1" dirty="0">
                <a:solidFill>
                  <a:srgbClr val="1C216F"/>
                </a:solidFill>
                <a:latin typeface="Helvetica Neue LT Std 75"/>
                <a:cs typeface="Helvetica Neue LT Std 75"/>
              </a:rPr>
              <a:t>2</a:t>
            </a:fld>
            <a:endParaRPr sz="900">
              <a:latin typeface="Helvetica Neue LT Std 75"/>
              <a:cs typeface="Helvetica Neue LT Std 75"/>
            </a:endParaRPr>
          </a:p>
        </p:txBody>
      </p:sp>
      <p:sp>
        <p:nvSpPr>
          <p:cNvPr id="29" name="object 25">
            <a:extLst>
              <a:ext uri="{FF2B5EF4-FFF2-40B4-BE49-F238E27FC236}">
                <a16:creationId xmlns:a16="http://schemas.microsoft.com/office/drawing/2014/main" id="{5D3995E7-B147-4615-B18F-E733A42C2D92}"/>
              </a:ext>
            </a:extLst>
          </p:cNvPr>
          <p:cNvSpPr/>
          <p:nvPr/>
        </p:nvSpPr>
        <p:spPr>
          <a:xfrm>
            <a:off x="466674" y="41910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0" name="object 24">
            <a:extLst>
              <a:ext uri="{FF2B5EF4-FFF2-40B4-BE49-F238E27FC236}">
                <a16:creationId xmlns:a16="http://schemas.microsoft.com/office/drawing/2014/main" id="{EF92C2BF-0F9B-42CB-B04F-BF2E6DF4275F}"/>
              </a:ext>
            </a:extLst>
          </p:cNvPr>
          <p:cNvSpPr txBox="1"/>
          <p:nvPr/>
        </p:nvSpPr>
        <p:spPr>
          <a:xfrm>
            <a:off x="623571" y="4191000"/>
            <a:ext cx="1640839" cy="164148"/>
          </a:xfrm>
          <a:prstGeom prst="rect">
            <a:avLst/>
          </a:prstGeom>
        </p:spPr>
        <p:txBody>
          <a:bodyPr vert="horz" wrap="square" lIns="0" tIns="254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PRODUCT INFORMATION</a:t>
            </a:r>
            <a:endParaRPr lang="en-TT" sz="900" dirty="0">
              <a:latin typeface="Helvetica Neue LT Pro 75"/>
              <a:cs typeface="Helvetica Neue LT Pro 75"/>
            </a:endParaRPr>
          </a:p>
        </p:txBody>
      </p:sp>
      <p:sp>
        <p:nvSpPr>
          <p:cNvPr id="31" name="object 23">
            <a:extLst>
              <a:ext uri="{FF2B5EF4-FFF2-40B4-BE49-F238E27FC236}">
                <a16:creationId xmlns:a16="http://schemas.microsoft.com/office/drawing/2014/main" id="{425E9D70-5337-4DD4-AB7C-77DE57E3F08A}"/>
              </a:ext>
            </a:extLst>
          </p:cNvPr>
          <p:cNvSpPr txBox="1"/>
          <p:nvPr/>
        </p:nvSpPr>
        <p:spPr>
          <a:xfrm>
            <a:off x="2666949" y="4191000"/>
            <a:ext cx="3221990" cy="141064"/>
          </a:xfrm>
          <a:prstGeom prst="rect">
            <a:avLst/>
          </a:prstGeom>
        </p:spPr>
        <p:txBody>
          <a:bodyPr vert="horz" wrap="square" lIns="0" tIns="12700" rIns="0" bIns="0" rtlCol="0">
            <a:spAutoFit/>
          </a:bodyPr>
          <a:lstStyle/>
          <a:p>
            <a:pPr marL="12700">
              <a:lnSpc>
                <a:spcPts val="1040"/>
              </a:lnSpc>
              <a:spcBef>
                <a:spcPts val="100"/>
              </a:spcBef>
            </a:pPr>
            <a:r>
              <a:rPr lang="en-US" sz="900" u="sng" spc="5" dirty="0">
                <a:solidFill>
                  <a:srgbClr val="1C216F"/>
                </a:solidFill>
                <a:latin typeface="HelveticaNeueLTPro-Md"/>
                <a:cs typeface="HelveticaNeueLTPro-Md"/>
              </a:rPr>
              <a:t>www.bergerpaintscaribbean.com</a:t>
            </a:r>
            <a:endParaRPr sz="900" u="sng" dirty="0">
              <a:latin typeface="HelveticaNeueLTPro-Md"/>
              <a:cs typeface="HelveticaNeueLTPro-M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4.</a:t>
            </a:r>
            <a:r>
              <a:rPr sz="1100" b="1" spc="-2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FIRST</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AID</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MEASURES</a:t>
            </a:r>
            <a:endParaRPr sz="1100">
              <a:latin typeface="Helvetica Neue LT Pro 75"/>
              <a:cs typeface="Helvetica Neue LT Pro 75"/>
            </a:endParaRPr>
          </a:p>
        </p:txBody>
      </p:sp>
      <p:sp>
        <p:nvSpPr>
          <p:cNvPr id="9" name="object 9"/>
          <p:cNvSpPr txBox="1"/>
          <p:nvPr/>
        </p:nvSpPr>
        <p:spPr>
          <a:xfrm>
            <a:off x="457200" y="41910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5.</a:t>
            </a:r>
            <a:r>
              <a:rPr sz="1100" b="1" spc="-2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FIRE-FIGHTING</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MEASURES</a:t>
            </a:r>
            <a:endParaRPr sz="1100">
              <a:latin typeface="Helvetica Neue LT Pro 75"/>
              <a:cs typeface="Helvetica Neue LT Pro 75"/>
            </a:endParaRPr>
          </a:p>
        </p:txBody>
      </p:sp>
      <p:sp>
        <p:nvSpPr>
          <p:cNvPr id="10" name="object 10"/>
          <p:cNvSpPr txBox="1"/>
          <p:nvPr/>
        </p:nvSpPr>
        <p:spPr>
          <a:xfrm>
            <a:off x="2675635" y="1648983"/>
            <a:ext cx="4215765" cy="410369"/>
          </a:xfrm>
          <a:prstGeom prst="rect">
            <a:avLst/>
          </a:prstGeom>
        </p:spPr>
        <p:txBody>
          <a:bodyPr vert="horz" wrap="square" lIns="0" tIns="25400" rIns="0" bIns="0" rtlCol="0">
            <a:spAutoFit/>
          </a:bodyPr>
          <a:lstStyle/>
          <a:p>
            <a:pPr marL="12700" marR="5080" algn="just">
              <a:lnSpc>
                <a:spcPts val="1000"/>
              </a:lnSpc>
              <a:spcBef>
                <a:spcPts val="200"/>
              </a:spcBef>
            </a:pPr>
            <a:r>
              <a:rPr lang="en-US" sz="900" spc="-20" dirty="0">
                <a:solidFill>
                  <a:srgbClr val="1C216F"/>
                </a:solidFill>
                <a:latin typeface="HelveticaNeueLTPro-Md"/>
                <a:cs typeface="HelveticaNeueLTPro-Md"/>
              </a:rPr>
              <a:t>Remove the affected person and move then to a place with fresh air. If not breathing, give artificial respiration. If breathing is difficult, give oxygen. Consult a physician if the person has some of the above symptoms.</a:t>
            </a:r>
            <a:endParaRPr sz="900" dirty="0">
              <a:latin typeface="HelveticaNeueLTPro-Md"/>
              <a:cs typeface="HelveticaNeueLTPro-Md"/>
            </a:endParaRPr>
          </a:p>
        </p:txBody>
      </p:sp>
      <p:sp>
        <p:nvSpPr>
          <p:cNvPr id="11" name="object 11"/>
          <p:cNvSpPr txBox="1"/>
          <p:nvPr/>
        </p:nvSpPr>
        <p:spPr>
          <a:xfrm>
            <a:off x="615950" y="1648983"/>
            <a:ext cx="74104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I</a:t>
            </a:r>
            <a:r>
              <a:rPr sz="900" b="1" spc="15" dirty="0">
                <a:solidFill>
                  <a:srgbClr val="025FAD"/>
                </a:solidFill>
                <a:latin typeface="Helvetica Neue LT Pro 75"/>
                <a:cs typeface="Helvetica Neue LT Pro 75"/>
              </a:rPr>
              <a:t>NHA</a:t>
            </a:r>
            <a:r>
              <a:rPr sz="900" b="1" spc="35" dirty="0">
                <a:solidFill>
                  <a:srgbClr val="025FAD"/>
                </a:solidFill>
                <a:latin typeface="Helvetica Neue LT Pro 75"/>
                <a:cs typeface="Helvetica Neue LT Pro 75"/>
              </a:rPr>
              <a:t>L</a:t>
            </a:r>
            <a:r>
              <a:rPr sz="900" b="1" spc="-55" dirty="0">
                <a:solidFill>
                  <a:srgbClr val="025FAD"/>
                </a:solidFill>
                <a:latin typeface="Helvetica Neue LT Pro 75"/>
                <a:cs typeface="Helvetica Neue LT Pro 75"/>
              </a:rPr>
              <a:t>A</a:t>
            </a:r>
            <a:r>
              <a:rPr sz="900" b="1" spc="5" dirty="0">
                <a:solidFill>
                  <a:srgbClr val="025FAD"/>
                </a:solidFill>
                <a:latin typeface="Helvetica Neue LT Pro 75"/>
                <a:cs typeface="Helvetica Neue LT Pro 75"/>
              </a:rPr>
              <a:t>T</a:t>
            </a:r>
            <a:r>
              <a:rPr sz="900" b="1" spc="10" dirty="0">
                <a:solidFill>
                  <a:srgbClr val="025FAD"/>
                </a:solidFill>
                <a:latin typeface="Helvetica Neue LT Pro 75"/>
                <a:cs typeface="Helvetica Neue LT Pro 75"/>
              </a:rPr>
              <a:t>IO</a:t>
            </a:r>
            <a:r>
              <a:rPr sz="900" b="1" dirty="0">
                <a:solidFill>
                  <a:srgbClr val="025FAD"/>
                </a:solidFill>
                <a:latin typeface="Helvetica Neue LT Pro 75"/>
                <a:cs typeface="Helvetica Neue LT Pro 75"/>
              </a:rPr>
              <a:t>N</a:t>
            </a:r>
            <a:endParaRPr sz="900">
              <a:latin typeface="Helvetica Neue LT Pro 75"/>
              <a:cs typeface="Helvetica Neue LT Pro 75"/>
            </a:endParaRPr>
          </a:p>
        </p:txBody>
      </p:sp>
      <p:sp>
        <p:nvSpPr>
          <p:cNvPr id="12" name="object 12"/>
          <p:cNvSpPr txBox="1"/>
          <p:nvPr/>
        </p:nvSpPr>
        <p:spPr>
          <a:xfrm>
            <a:off x="609600" y="2961640"/>
            <a:ext cx="897890"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SKIN</a:t>
            </a:r>
            <a:r>
              <a:rPr sz="900" b="1" spc="-50" dirty="0">
                <a:solidFill>
                  <a:srgbClr val="025FAD"/>
                </a:solidFill>
                <a:latin typeface="Helvetica Neue LT Pro 75"/>
                <a:cs typeface="Helvetica Neue LT Pro 75"/>
              </a:rPr>
              <a:t> </a:t>
            </a:r>
            <a:r>
              <a:rPr sz="900" b="1" spc="-10" dirty="0">
                <a:solidFill>
                  <a:srgbClr val="025FAD"/>
                </a:solidFill>
                <a:latin typeface="Helvetica Neue LT Pro 75"/>
                <a:cs typeface="Helvetica Neue LT Pro 75"/>
              </a:rPr>
              <a:t>CONTACT</a:t>
            </a:r>
            <a:endParaRPr sz="900">
              <a:latin typeface="Helvetica Neue LT Pro 75"/>
              <a:cs typeface="Helvetica Neue LT Pro 75"/>
            </a:endParaRPr>
          </a:p>
        </p:txBody>
      </p:sp>
      <p:sp>
        <p:nvSpPr>
          <p:cNvPr id="13" name="object 13"/>
          <p:cNvSpPr txBox="1"/>
          <p:nvPr/>
        </p:nvSpPr>
        <p:spPr>
          <a:xfrm>
            <a:off x="2630467" y="2895600"/>
            <a:ext cx="4259664" cy="282129"/>
          </a:xfrm>
          <a:prstGeom prst="rect">
            <a:avLst/>
          </a:prstGeom>
        </p:spPr>
        <p:txBody>
          <a:bodyPr vert="horz" wrap="square" lIns="0" tIns="25400" rIns="0" bIns="0" rtlCol="0">
            <a:spAutoFit/>
          </a:bodyPr>
          <a:lstStyle/>
          <a:p>
            <a:pPr marL="12700" marR="5080" algn="just">
              <a:lnSpc>
                <a:spcPts val="1000"/>
              </a:lnSpc>
              <a:spcBef>
                <a:spcPts val="200"/>
              </a:spcBef>
            </a:pPr>
            <a:r>
              <a:rPr lang="en-US" sz="900" spc="-10" dirty="0">
                <a:solidFill>
                  <a:srgbClr val="1C216F"/>
                </a:solidFill>
                <a:latin typeface="HelveticaNeueLTPro-Md"/>
                <a:cs typeface="HelveticaNeueLTPro-Md"/>
              </a:rPr>
              <a:t>Remove any contaminated clothing. Wash affected area with water for 15-20 minutes. Seek medical attention for developing any skin irritation.</a:t>
            </a:r>
            <a:endParaRPr sz="900" dirty="0">
              <a:latin typeface="HelveticaNeueLTPro-Md"/>
              <a:cs typeface="HelveticaNeueLTPro-Md"/>
            </a:endParaRPr>
          </a:p>
        </p:txBody>
      </p:sp>
      <p:sp>
        <p:nvSpPr>
          <p:cNvPr id="14" name="object 14"/>
          <p:cNvSpPr txBox="1"/>
          <p:nvPr/>
        </p:nvSpPr>
        <p:spPr>
          <a:xfrm>
            <a:off x="615950" y="2209800"/>
            <a:ext cx="671830"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IN</a:t>
            </a:r>
            <a:r>
              <a:rPr sz="900" b="1" spc="15" dirty="0">
                <a:solidFill>
                  <a:srgbClr val="025FAD"/>
                </a:solidFill>
                <a:latin typeface="Helvetica Neue LT Pro 75"/>
                <a:cs typeface="Helvetica Neue LT Pro 75"/>
              </a:rPr>
              <a:t>GE</a:t>
            </a:r>
            <a:r>
              <a:rPr sz="900" b="1" spc="10" dirty="0">
                <a:solidFill>
                  <a:srgbClr val="025FAD"/>
                </a:solidFill>
                <a:latin typeface="Helvetica Neue LT Pro 75"/>
                <a:cs typeface="Helvetica Neue LT Pro 75"/>
              </a:rPr>
              <a:t>S</a:t>
            </a:r>
            <a:r>
              <a:rPr sz="900" b="1" spc="5" dirty="0">
                <a:solidFill>
                  <a:srgbClr val="025FAD"/>
                </a:solidFill>
                <a:latin typeface="Helvetica Neue LT Pro 75"/>
                <a:cs typeface="Helvetica Neue LT Pro 75"/>
              </a:rPr>
              <a:t>T</a:t>
            </a:r>
            <a:r>
              <a:rPr sz="900" b="1" spc="10" dirty="0">
                <a:solidFill>
                  <a:srgbClr val="025FAD"/>
                </a:solidFill>
                <a:latin typeface="Helvetica Neue LT Pro 75"/>
                <a:cs typeface="Helvetica Neue LT Pro 75"/>
              </a:rPr>
              <a:t>ION</a:t>
            </a:r>
            <a:endParaRPr sz="900" dirty="0">
              <a:latin typeface="Helvetica Neue LT Pro 75"/>
              <a:cs typeface="Helvetica Neue LT Pro 75"/>
            </a:endParaRPr>
          </a:p>
        </p:txBody>
      </p:sp>
      <p:sp>
        <p:nvSpPr>
          <p:cNvPr id="15" name="object 15"/>
          <p:cNvSpPr txBox="1"/>
          <p:nvPr/>
        </p:nvSpPr>
        <p:spPr>
          <a:xfrm>
            <a:off x="2675635" y="2209800"/>
            <a:ext cx="4214495" cy="538609"/>
          </a:xfrm>
          <a:prstGeom prst="rect">
            <a:avLst/>
          </a:prstGeom>
        </p:spPr>
        <p:txBody>
          <a:bodyPr vert="horz" wrap="square" lIns="0" tIns="25400" rIns="0" bIns="0" rtlCol="0">
            <a:spAutoFit/>
          </a:bodyPr>
          <a:lstStyle/>
          <a:p>
            <a:pPr marL="12700" marR="5080" algn="just">
              <a:lnSpc>
                <a:spcPts val="1000"/>
              </a:lnSpc>
              <a:spcBef>
                <a:spcPts val="200"/>
              </a:spcBef>
            </a:pPr>
            <a:r>
              <a:rPr lang="en-US" sz="900" dirty="0">
                <a:solidFill>
                  <a:srgbClr val="1C216F"/>
                </a:solidFill>
                <a:latin typeface="HelveticaNeueLTPro-Md"/>
                <a:cs typeface="HelveticaNeueLTPro-Md"/>
              </a:rPr>
              <a:t>If the person is conscious, rinse mouth, drink 1 or 2 glasses of water to dilute the chemical in the stomach. If victim is drowsy or unconscious, put the person aside and keep the head sideways to avoid possible aspiration if vomiting. Consult a physician. Keep the person warm. </a:t>
            </a:r>
            <a:endParaRPr sz="900" dirty="0">
              <a:latin typeface="HelveticaNeueLTPro-Md"/>
              <a:cs typeface="HelveticaNeueLTPro-Md"/>
            </a:endParaRPr>
          </a:p>
        </p:txBody>
      </p:sp>
      <p:sp>
        <p:nvSpPr>
          <p:cNvPr id="16" name="object 16"/>
          <p:cNvSpPr txBox="1"/>
          <p:nvPr/>
        </p:nvSpPr>
        <p:spPr>
          <a:xfrm>
            <a:off x="609600" y="3429000"/>
            <a:ext cx="84645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EYE</a:t>
            </a:r>
            <a:r>
              <a:rPr sz="900" b="1" spc="-40" dirty="0">
                <a:solidFill>
                  <a:srgbClr val="025FAD"/>
                </a:solidFill>
                <a:latin typeface="Helvetica Neue LT Pro 75"/>
                <a:cs typeface="Helvetica Neue LT Pro 75"/>
              </a:rPr>
              <a:t> </a:t>
            </a:r>
            <a:r>
              <a:rPr sz="900" b="1" spc="-10" dirty="0">
                <a:solidFill>
                  <a:srgbClr val="025FAD"/>
                </a:solidFill>
                <a:latin typeface="Helvetica Neue LT Pro 75"/>
                <a:cs typeface="Helvetica Neue LT Pro 75"/>
              </a:rPr>
              <a:t>CONTACT</a:t>
            </a:r>
            <a:endParaRPr sz="900">
              <a:latin typeface="Helvetica Neue LT Pro 75"/>
              <a:cs typeface="Helvetica Neue LT Pro 75"/>
            </a:endParaRPr>
          </a:p>
        </p:txBody>
      </p:sp>
      <p:sp>
        <p:nvSpPr>
          <p:cNvPr id="17" name="object 17"/>
          <p:cNvSpPr txBox="1"/>
          <p:nvPr/>
        </p:nvSpPr>
        <p:spPr>
          <a:xfrm>
            <a:off x="2675635" y="3347591"/>
            <a:ext cx="4213860" cy="538609"/>
          </a:xfrm>
          <a:prstGeom prst="rect">
            <a:avLst/>
          </a:prstGeom>
        </p:spPr>
        <p:txBody>
          <a:bodyPr vert="horz" wrap="square" lIns="0" tIns="25400" rIns="0" bIns="0" rtlCol="0">
            <a:spAutoFit/>
          </a:bodyPr>
          <a:lstStyle/>
          <a:p>
            <a:pPr marL="12700" marR="5080" algn="just">
              <a:lnSpc>
                <a:spcPts val="1000"/>
              </a:lnSpc>
              <a:spcBef>
                <a:spcPts val="200"/>
              </a:spcBef>
            </a:pPr>
            <a:r>
              <a:rPr lang="en-US" sz="900" spc="5" dirty="0">
                <a:solidFill>
                  <a:srgbClr val="1C216F"/>
                </a:solidFill>
                <a:latin typeface="HelveticaNeueLTPro-Md"/>
                <a:cs typeface="HelveticaNeueLTPro-Md"/>
              </a:rPr>
              <a:t>Flush eyes immediately with large amounts of water or normal saline solution for 15 minutes minimum. Occasionally lifting upper and lower eyelids to properly clean these areas. Continue washing until there is no chemical residue. Seek medical evaluation if irritation occurs. </a:t>
            </a:r>
            <a:endParaRPr sz="900" dirty="0">
              <a:latin typeface="HelveticaNeueLTPro-Md"/>
              <a:cs typeface="HelveticaNeueLTPro-Md"/>
            </a:endParaRPr>
          </a:p>
        </p:txBody>
      </p:sp>
      <p:sp>
        <p:nvSpPr>
          <p:cNvPr id="18" name="object 18"/>
          <p:cNvSpPr txBox="1"/>
          <p:nvPr/>
        </p:nvSpPr>
        <p:spPr>
          <a:xfrm>
            <a:off x="615950" y="3962400"/>
            <a:ext cx="437705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B61AD"/>
                </a:solidFill>
                <a:latin typeface="Helvetica Neue LT Pro 75"/>
                <a:cs typeface="Helvetica Neue LT Pro 75"/>
              </a:rPr>
              <a:t>See</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Section</a:t>
            </a:r>
            <a:r>
              <a:rPr sz="900" b="1" spc="5" dirty="0">
                <a:solidFill>
                  <a:srgbClr val="0B61AD"/>
                </a:solidFill>
                <a:latin typeface="Helvetica Neue LT Pro 75"/>
                <a:cs typeface="Helvetica Neue LT Pro 75"/>
              </a:rPr>
              <a:t> </a:t>
            </a:r>
            <a:r>
              <a:rPr sz="900" b="1" spc="-30" dirty="0">
                <a:solidFill>
                  <a:srgbClr val="0B61AD"/>
                </a:solidFill>
                <a:latin typeface="Helvetica Neue LT Pro 75"/>
                <a:cs typeface="Helvetica Neue LT Pro 75"/>
              </a:rPr>
              <a:t>11</a:t>
            </a:r>
            <a:r>
              <a:rPr sz="900" b="1" dirty="0">
                <a:solidFill>
                  <a:srgbClr val="0B61AD"/>
                </a:solidFill>
                <a:latin typeface="Helvetica Neue LT Pro 75"/>
                <a:cs typeface="Helvetica Neue LT Pro 75"/>
              </a:rPr>
              <a:t> </a:t>
            </a:r>
            <a:r>
              <a:rPr sz="900" b="1" spc="5" dirty="0">
                <a:solidFill>
                  <a:srgbClr val="0B61AD"/>
                </a:solidFill>
                <a:latin typeface="Helvetica Neue LT Pro 75"/>
                <a:cs typeface="Helvetica Neue LT Pro 75"/>
              </a:rPr>
              <a:t>for </a:t>
            </a:r>
            <a:r>
              <a:rPr sz="900" b="1" spc="10" dirty="0">
                <a:solidFill>
                  <a:srgbClr val="0B61AD"/>
                </a:solidFill>
                <a:latin typeface="Helvetica Neue LT Pro 75"/>
                <a:cs typeface="Helvetica Neue LT Pro 75"/>
              </a:rPr>
              <a:t>more</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detailed</a:t>
            </a:r>
            <a:r>
              <a:rPr sz="900" b="1" spc="5"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information</a:t>
            </a:r>
            <a:r>
              <a:rPr sz="900" b="1" spc="5" dirty="0">
                <a:solidFill>
                  <a:srgbClr val="0B61AD"/>
                </a:solidFill>
                <a:latin typeface="Helvetica Neue LT Pro 75"/>
                <a:cs typeface="Helvetica Neue LT Pro 75"/>
              </a:rPr>
              <a:t> on</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health</a:t>
            </a:r>
            <a:r>
              <a:rPr sz="900" b="1" spc="5" dirty="0">
                <a:solidFill>
                  <a:srgbClr val="0B61AD"/>
                </a:solidFill>
                <a:latin typeface="Helvetica Neue LT Pro 75"/>
                <a:cs typeface="Helvetica Neue LT Pro 75"/>
              </a:rPr>
              <a:t> </a:t>
            </a:r>
            <a:r>
              <a:rPr sz="900" b="1" spc="15" dirty="0">
                <a:solidFill>
                  <a:srgbClr val="0B61AD"/>
                </a:solidFill>
                <a:latin typeface="Helvetica Neue LT Pro 75"/>
                <a:cs typeface="Helvetica Neue LT Pro 75"/>
              </a:rPr>
              <a:t>effects</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and</a:t>
            </a:r>
            <a:r>
              <a:rPr sz="900" b="1" spc="5"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symptoms.</a:t>
            </a:r>
            <a:endParaRPr sz="900" dirty="0">
              <a:latin typeface="Helvetica Neue LT Pro 75"/>
              <a:cs typeface="Helvetica Neue LT Pro 75"/>
            </a:endParaRPr>
          </a:p>
        </p:txBody>
      </p:sp>
      <p:sp>
        <p:nvSpPr>
          <p:cNvPr id="19" name="object 19"/>
          <p:cNvSpPr/>
          <p:nvPr/>
        </p:nvSpPr>
        <p:spPr>
          <a:xfrm>
            <a:off x="457200" y="21336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0" name="object 20"/>
          <p:cNvSpPr/>
          <p:nvPr/>
        </p:nvSpPr>
        <p:spPr>
          <a:xfrm>
            <a:off x="457200" y="28194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1" name="object 21"/>
          <p:cNvSpPr/>
          <p:nvPr/>
        </p:nvSpPr>
        <p:spPr>
          <a:xfrm>
            <a:off x="457200" y="32766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2" name="object 22"/>
          <p:cNvSpPr/>
          <p:nvPr/>
        </p:nvSpPr>
        <p:spPr>
          <a:xfrm>
            <a:off x="457200" y="48006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3" name="object 23"/>
          <p:cNvSpPr/>
          <p:nvPr/>
        </p:nvSpPr>
        <p:spPr>
          <a:xfrm>
            <a:off x="533400" y="54102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4" name="object 24"/>
          <p:cNvSpPr/>
          <p:nvPr/>
        </p:nvSpPr>
        <p:spPr>
          <a:xfrm>
            <a:off x="457200" y="62484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4" name="object 34"/>
          <p:cNvSpPr txBox="1"/>
          <p:nvPr/>
        </p:nvSpPr>
        <p:spPr>
          <a:xfrm>
            <a:off x="419100" y="9598104"/>
            <a:ext cx="153035" cy="161925"/>
          </a:xfrm>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sz="900" b="1" dirty="0">
                <a:solidFill>
                  <a:srgbClr val="1C216F"/>
                </a:solidFill>
                <a:latin typeface="Helvetica Neue LT Std 75"/>
                <a:cs typeface="Helvetica Neue LT Std 75"/>
              </a:rPr>
              <a:t>3</a:t>
            </a:fld>
            <a:endParaRPr sz="900">
              <a:latin typeface="Helvetica Neue LT Std 75"/>
              <a:cs typeface="Helvetica Neue LT Std 75"/>
            </a:endParaRPr>
          </a:p>
        </p:txBody>
      </p:sp>
      <p:sp>
        <p:nvSpPr>
          <p:cNvPr id="26" name="object 26"/>
          <p:cNvSpPr txBox="1"/>
          <p:nvPr/>
        </p:nvSpPr>
        <p:spPr>
          <a:xfrm>
            <a:off x="2675635" y="4572000"/>
            <a:ext cx="3670935" cy="153888"/>
          </a:xfrm>
          <a:prstGeom prst="rect">
            <a:avLst/>
          </a:prstGeom>
        </p:spPr>
        <p:txBody>
          <a:bodyPr vert="horz" wrap="square" lIns="0" tIns="25400" rIns="0" bIns="0" rtlCol="0">
            <a:spAutoFit/>
          </a:bodyPr>
          <a:lstStyle/>
          <a:p>
            <a:pPr marL="12700" marR="5080">
              <a:lnSpc>
                <a:spcPts val="1000"/>
              </a:lnSpc>
              <a:spcBef>
                <a:spcPts val="200"/>
              </a:spcBef>
            </a:pPr>
            <a:r>
              <a:rPr lang="en-US" sz="900" spc="5" dirty="0">
                <a:solidFill>
                  <a:srgbClr val="1C216F"/>
                </a:solidFill>
                <a:latin typeface="HelveticaNeueLTPro-Md"/>
                <a:cs typeface="HelveticaNeueLTPro-Md"/>
              </a:rPr>
              <a:t>Stable product, will not </a:t>
            </a:r>
            <a:r>
              <a:rPr lang="en-US" sz="900" spc="5" dirty="0" err="1">
                <a:solidFill>
                  <a:srgbClr val="1C216F"/>
                </a:solidFill>
                <a:latin typeface="HelveticaNeueLTPro-Md"/>
                <a:cs typeface="HelveticaNeueLTPro-Md"/>
              </a:rPr>
              <a:t>autoignite</a:t>
            </a:r>
            <a:r>
              <a:rPr lang="en-US" sz="900" spc="5" dirty="0">
                <a:solidFill>
                  <a:srgbClr val="1C216F"/>
                </a:solidFill>
                <a:latin typeface="HelveticaNeueLTPro-Md"/>
                <a:cs typeface="HelveticaNeueLTPro-Md"/>
              </a:rPr>
              <a:t> under normal conditions.</a:t>
            </a:r>
            <a:endParaRPr sz="900" dirty="0">
              <a:latin typeface="HelveticaNeueLTPro-Md"/>
              <a:cs typeface="HelveticaNeueLTPro-Md"/>
            </a:endParaRPr>
          </a:p>
        </p:txBody>
      </p:sp>
      <p:sp>
        <p:nvSpPr>
          <p:cNvPr id="27" name="object 27"/>
          <p:cNvSpPr txBox="1"/>
          <p:nvPr/>
        </p:nvSpPr>
        <p:spPr>
          <a:xfrm>
            <a:off x="2675634" y="5486400"/>
            <a:ext cx="4475099" cy="692497"/>
          </a:xfrm>
          <a:prstGeom prst="rect">
            <a:avLst/>
          </a:prstGeom>
        </p:spPr>
        <p:txBody>
          <a:bodyPr vert="horz" wrap="square" lIns="0" tIns="25400" rIns="0" bIns="0" rtlCol="0">
            <a:spAutoFit/>
          </a:bodyPr>
          <a:lstStyle/>
          <a:p>
            <a:pPr marL="12700" marR="5080">
              <a:lnSpc>
                <a:spcPts val="1000"/>
              </a:lnSpc>
              <a:spcBef>
                <a:spcPts val="200"/>
              </a:spcBef>
            </a:pPr>
            <a:r>
              <a:rPr lang="en-US" sz="900" spc="5" dirty="0">
                <a:solidFill>
                  <a:srgbClr val="1C216F"/>
                </a:solidFill>
                <a:latin typeface="HelveticaNeueLTPro-Md"/>
                <a:cs typeface="HelveticaNeueLTPro-Md"/>
              </a:rPr>
              <a:t>Small Fires: Use manual fire extinguishers dry chemical or CO2 and avoid breathing the fumes from the material on fire. Medium Fire: firefighters, use personal protective equipment including fire-protective clothing and respiratory protection. The fire is extinguished with CO2 or dry chemical. Use water fog to cool containers exposed to heat or fire.</a:t>
            </a:r>
            <a:endParaRPr sz="900" dirty="0">
              <a:latin typeface="HelveticaNeueLTPro-Md"/>
              <a:cs typeface="HelveticaNeueLTPro-Md"/>
            </a:endParaRPr>
          </a:p>
        </p:txBody>
      </p:sp>
      <p:sp>
        <p:nvSpPr>
          <p:cNvPr id="28" name="object 28"/>
          <p:cNvSpPr txBox="1"/>
          <p:nvPr/>
        </p:nvSpPr>
        <p:spPr>
          <a:xfrm>
            <a:off x="615950" y="5486400"/>
            <a:ext cx="1716405" cy="153888"/>
          </a:xfrm>
          <a:prstGeom prst="rect">
            <a:avLst/>
          </a:prstGeom>
        </p:spPr>
        <p:txBody>
          <a:bodyPr vert="horz" wrap="square" lIns="0" tIns="25400" rIns="0" bIns="0" rtlCol="0">
            <a:spAutoFit/>
          </a:bodyPr>
          <a:lstStyle/>
          <a:p>
            <a:pPr marL="12700" marR="5080">
              <a:lnSpc>
                <a:spcPts val="1000"/>
              </a:lnSpc>
              <a:spcBef>
                <a:spcPts val="200"/>
              </a:spcBef>
            </a:pPr>
            <a:r>
              <a:rPr lang="en-TT" sz="900" b="1" spc="15" dirty="0">
                <a:solidFill>
                  <a:srgbClr val="025FAD"/>
                </a:solidFill>
                <a:latin typeface="Helvetica Neue LT Pro 75"/>
                <a:cs typeface="Helvetica Neue LT Pro 75"/>
              </a:rPr>
              <a:t>Advice to Fire Fighters</a:t>
            </a:r>
            <a:endParaRPr sz="900" dirty="0">
              <a:latin typeface="Helvetica Neue LT Pro 75"/>
              <a:cs typeface="Helvetica Neue LT Pro 75"/>
            </a:endParaRPr>
          </a:p>
        </p:txBody>
      </p:sp>
      <p:sp>
        <p:nvSpPr>
          <p:cNvPr id="31" name="object 31"/>
          <p:cNvSpPr txBox="1"/>
          <p:nvPr/>
        </p:nvSpPr>
        <p:spPr>
          <a:xfrm>
            <a:off x="2675635" y="4953000"/>
            <a:ext cx="4214495" cy="410369"/>
          </a:xfrm>
          <a:prstGeom prst="rect">
            <a:avLst/>
          </a:prstGeom>
        </p:spPr>
        <p:txBody>
          <a:bodyPr vert="horz" wrap="square" lIns="0" tIns="25400" rIns="0" bIns="0" rtlCol="0">
            <a:spAutoFit/>
          </a:bodyPr>
          <a:lstStyle/>
          <a:p>
            <a:pPr marL="12700" marR="5715" algn="just">
              <a:lnSpc>
                <a:spcPts val="1000"/>
              </a:lnSpc>
              <a:spcBef>
                <a:spcPts val="200"/>
              </a:spcBef>
            </a:pPr>
            <a:r>
              <a:rPr lang="en-US" sz="900" spc="5" dirty="0">
                <a:solidFill>
                  <a:srgbClr val="1C216F"/>
                </a:solidFill>
                <a:latin typeface="HelveticaNeueLTPro-Md"/>
                <a:cs typeface="HelveticaNeueLTPro-Md"/>
              </a:rPr>
              <a:t>Use water spray to cool fire exposed surfaces and to protect personnel. Isolate “fuel” supply from fire. Use foam, dry chemical or water spray to extinguish fire. Avoid spraying water directly into storage containers due to danger of </a:t>
            </a:r>
            <a:r>
              <a:rPr lang="en-US" sz="900" spc="5" dirty="0" err="1">
                <a:solidFill>
                  <a:srgbClr val="1C216F"/>
                </a:solidFill>
                <a:latin typeface="HelveticaNeueLTPro-Md"/>
                <a:cs typeface="HelveticaNeueLTPro-Md"/>
              </a:rPr>
              <a:t>boilover</a:t>
            </a:r>
            <a:r>
              <a:rPr lang="en-US" sz="900" spc="5" dirty="0">
                <a:solidFill>
                  <a:srgbClr val="1C216F"/>
                </a:solidFill>
                <a:latin typeface="HelveticaNeueLTPro-Md"/>
                <a:cs typeface="HelveticaNeueLTPro-Md"/>
              </a:rPr>
              <a:t>. </a:t>
            </a:r>
            <a:endParaRPr sz="900" dirty="0">
              <a:latin typeface="HelveticaNeueLTPro-Md"/>
              <a:cs typeface="HelveticaNeueLTPro-Md"/>
            </a:endParaRPr>
          </a:p>
        </p:txBody>
      </p:sp>
      <p:sp>
        <p:nvSpPr>
          <p:cNvPr id="32" name="object 32"/>
          <p:cNvSpPr txBox="1"/>
          <p:nvPr/>
        </p:nvSpPr>
        <p:spPr>
          <a:xfrm>
            <a:off x="615950" y="4953000"/>
            <a:ext cx="1805939"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Fire Fighting</a:t>
            </a:r>
            <a:endParaRPr sz="900" dirty="0">
              <a:latin typeface="Helvetica Neue LT Pro 75"/>
              <a:cs typeface="Helvetica Neue LT Pro 75"/>
            </a:endParaRPr>
          </a:p>
        </p:txBody>
      </p:sp>
      <p:sp>
        <p:nvSpPr>
          <p:cNvPr id="35" name="object 32">
            <a:extLst>
              <a:ext uri="{FF2B5EF4-FFF2-40B4-BE49-F238E27FC236}">
                <a16:creationId xmlns:a16="http://schemas.microsoft.com/office/drawing/2014/main" id="{926BDCEB-E2FD-4B87-96A6-65F87F9A893F}"/>
              </a:ext>
            </a:extLst>
          </p:cNvPr>
          <p:cNvSpPr txBox="1"/>
          <p:nvPr/>
        </p:nvSpPr>
        <p:spPr>
          <a:xfrm>
            <a:off x="609600" y="4573077"/>
            <a:ext cx="1805939"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Stability</a:t>
            </a:r>
            <a:endParaRPr sz="900" dirty="0">
              <a:latin typeface="Helvetica Neue LT Pro 75"/>
              <a:cs typeface="Helvetica Neue LT Pro 75"/>
            </a:endParaRPr>
          </a:p>
        </p:txBody>
      </p:sp>
      <p:sp>
        <p:nvSpPr>
          <p:cNvPr id="37" name="object 8">
            <a:extLst>
              <a:ext uri="{FF2B5EF4-FFF2-40B4-BE49-F238E27FC236}">
                <a16:creationId xmlns:a16="http://schemas.microsoft.com/office/drawing/2014/main" id="{449C0592-FA79-4404-9441-3EE2CFA2AD32}"/>
              </a:ext>
            </a:extLst>
          </p:cNvPr>
          <p:cNvSpPr txBox="1">
            <a:spLocks noGrp="1"/>
          </p:cNvSpPr>
          <p:nvPr>
            <p:ph type="title"/>
          </p:nvPr>
        </p:nvSpPr>
        <p:spPr>
          <a:xfrm>
            <a:off x="444500" y="889000"/>
            <a:ext cx="49657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303 FLAT EMULSION </a:t>
            </a:r>
            <a:endParaRPr sz="2350" dirty="0">
              <a:latin typeface="HelveticaNeueLTPro-Roman"/>
              <a:cs typeface="HelveticaNeueLTPro-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6.</a:t>
            </a:r>
            <a:r>
              <a:rPr sz="1100" b="1" spc="-10" dirty="0">
                <a:solidFill>
                  <a:srgbClr val="FFFFFF"/>
                </a:solidFill>
                <a:latin typeface="Helvetica Neue LT Pro 75"/>
                <a:cs typeface="Helvetica Neue LT Pro 75"/>
              </a:rPr>
              <a:t> ACCIDENTAL </a:t>
            </a:r>
            <a:r>
              <a:rPr sz="1100" b="1" spc="5" dirty="0">
                <a:solidFill>
                  <a:srgbClr val="FFFFFF"/>
                </a:solidFill>
                <a:latin typeface="Helvetica Neue LT Pro 75"/>
                <a:cs typeface="Helvetica Neue LT Pro 75"/>
              </a:rPr>
              <a:t>RELEASE</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MEASURES</a:t>
            </a:r>
            <a:endParaRPr sz="1100">
              <a:latin typeface="Helvetica Neue LT Pro 75"/>
              <a:cs typeface="Helvetica Neue LT Pro 75"/>
            </a:endParaRPr>
          </a:p>
        </p:txBody>
      </p:sp>
      <p:sp>
        <p:nvSpPr>
          <p:cNvPr id="9" name="object 9"/>
          <p:cNvSpPr txBox="1"/>
          <p:nvPr/>
        </p:nvSpPr>
        <p:spPr>
          <a:xfrm>
            <a:off x="457200" y="42672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45" dirty="0">
                <a:solidFill>
                  <a:srgbClr val="FFFFFF"/>
                </a:solidFill>
                <a:latin typeface="Helvetica Neue LT Pro 75"/>
                <a:cs typeface="Helvetica Neue LT Pro 75"/>
              </a:rPr>
              <a:t>7.</a:t>
            </a:r>
            <a:r>
              <a:rPr sz="1100" b="1" spc="-1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HANDLING</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AND</a:t>
            </a:r>
            <a:r>
              <a:rPr sz="1100" b="1" spc="-1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STORAGE</a:t>
            </a:r>
            <a:endParaRPr sz="1100">
              <a:latin typeface="Helvetica Neue LT Pro 75"/>
              <a:cs typeface="Helvetica Neue LT Pro 75"/>
            </a:endParaRPr>
          </a:p>
        </p:txBody>
      </p:sp>
      <p:sp>
        <p:nvSpPr>
          <p:cNvPr id="10" name="object 10"/>
          <p:cNvSpPr txBox="1"/>
          <p:nvPr/>
        </p:nvSpPr>
        <p:spPr>
          <a:xfrm>
            <a:off x="2675635" y="1687083"/>
            <a:ext cx="4213860" cy="538609"/>
          </a:xfrm>
          <a:prstGeom prst="rect">
            <a:avLst/>
          </a:prstGeom>
        </p:spPr>
        <p:txBody>
          <a:bodyPr vert="horz" wrap="square" lIns="0" tIns="25400" rIns="0" bIns="0" rtlCol="0">
            <a:spAutoFit/>
          </a:bodyPr>
          <a:lstStyle/>
          <a:p>
            <a:pPr marL="12700" marR="5080" algn="just">
              <a:lnSpc>
                <a:spcPts val="1000"/>
              </a:lnSpc>
              <a:spcBef>
                <a:spcPts val="200"/>
              </a:spcBef>
            </a:pPr>
            <a:r>
              <a:rPr lang="en-US" sz="900" spc="-5" dirty="0">
                <a:solidFill>
                  <a:srgbClr val="1C216F"/>
                </a:solidFill>
                <a:latin typeface="HelveticaNeueLTPro-Md"/>
                <a:cs typeface="HelveticaNeueLTPro-Md"/>
              </a:rPr>
              <a:t>Identify the spilled material through the container label or the name of the fluid that should appear on the pipe. Evaluate the risks of spilled material by consulting this MSDS. Use Personal Protective Equipment, if necessary. Isolate the area; deny entry to foreign personal or without wearing PPE. </a:t>
            </a:r>
            <a:endParaRPr sz="900" dirty="0">
              <a:latin typeface="HelveticaNeueLTPro-Md"/>
              <a:cs typeface="HelveticaNeueLTPro-Md"/>
            </a:endParaRPr>
          </a:p>
        </p:txBody>
      </p:sp>
      <p:sp>
        <p:nvSpPr>
          <p:cNvPr id="11" name="object 11"/>
          <p:cNvSpPr txBox="1"/>
          <p:nvPr/>
        </p:nvSpPr>
        <p:spPr>
          <a:xfrm>
            <a:off x="615950" y="1648983"/>
            <a:ext cx="1536700"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General Information </a:t>
            </a:r>
            <a:endParaRPr sz="900" dirty="0">
              <a:latin typeface="Helvetica Neue LT Pro 75"/>
              <a:cs typeface="Helvetica Neue LT Pro 75"/>
            </a:endParaRPr>
          </a:p>
        </p:txBody>
      </p:sp>
      <p:sp>
        <p:nvSpPr>
          <p:cNvPr id="12" name="object 12"/>
          <p:cNvSpPr txBox="1"/>
          <p:nvPr/>
        </p:nvSpPr>
        <p:spPr>
          <a:xfrm>
            <a:off x="2644775" y="2300486"/>
            <a:ext cx="4357570" cy="2051844"/>
          </a:xfrm>
          <a:prstGeom prst="rect">
            <a:avLst/>
          </a:prstGeom>
        </p:spPr>
        <p:txBody>
          <a:bodyPr vert="horz" wrap="square" lIns="0" tIns="25400" rIns="0" bIns="0" rtlCol="0">
            <a:spAutoFit/>
          </a:bodyPr>
          <a:lstStyle/>
          <a:p>
            <a:pPr marL="12700" marR="5080" algn="just">
              <a:lnSpc>
                <a:spcPts val="1000"/>
              </a:lnSpc>
              <a:spcBef>
                <a:spcPts val="200"/>
              </a:spcBef>
            </a:pPr>
            <a:r>
              <a:rPr lang="en-US" sz="900" spc="-30" dirty="0">
                <a:solidFill>
                  <a:srgbClr val="1C216F"/>
                </a:solidFill>
                <a:latin typeface="HelveticaNeueLTPro-Md"/>
                <a:cs typeface="HelveticaNeueLTPro-Md"/>
              </a:rPr>
              <a:t>If the material comes from a pipe, stop pumps, close valves and / or plug the hole or leak, if this leak comes from a container, plug the hole, if possible and find a mechanical aid to move the container so that the leak is at the top. Always avoid contamination, limiting the trails with absorbent material or covering the entry points to drains or sumps to prevent the materials going to watercourses, surface water, groundwater or surface water bodies.</a:t>
            </a:r>
          </a:p>
          <a:p>
            <a:pPr marL="12700" marR="5080" algn="just">
              <a:lnSpc>
                <a:spcPts val="1000"/>
              </a:lnSpc>
              <a:spcBef>
                <a:spcPts val="200"/>
              </a:spcBef>
            </a:pPr>
            <a:r>
              <a:rPr lang="en-US" sz="900" spc="-30" dirty="0">
                <a:solidFill>
                  <a:srgbClr val="1C216F"/>
                </a:solidFill>
                <a:latin typeface="HelveticaNeueLTPro-Md"/>
                <a:cs typeface="HelveticaNeueLTPro-Md"/>
              </a:rPr>
              <a:t>For spills greater than 200kg, contain spill by means of physical barriers absorbent material that can recover using pumps, diaphragm type or retrieve manually by shovel and spade. Ventilate the area by opening doors and windows. Package the material in the container (s) suitable packaging (s) for possible later retrieval. </a:t>
            </a:r>
          </a:p>
          <a:p>
            <a:pPr marL="12700" marR="5080" algn="just">
              <a:lnSpc>
                <a:spcPts val="1000"/>
              </a:lnSpc>
              <a:spcBef>
                <a:spcPts val="200"/>
              </a:spcBef>
            </a:pPr>
            <a:r>
              <a:rPr lang="en-US" sz="900" spc="-30" dirty="0">
                <a:solidFill>
                  <a:srgbClr val="1C216F"/>
                </a:solidFill>
                <a:latin typeface="HelveticaNeueLTPro-Md"/>
                <a:cs typeface="HelveticaNeueLTPro-Md"/>
              </a:rPr>
              <a:t>For spills of less than 200Kg, limit the mess with absorbent material such as sand, </a:t>
            </a:r>
            <a:r>
              <a:rPr lang="en-US" sz="900" spc="-30" dirty="0" err="1">
                <a:solidFill>
                  <a:srgbClr val="1C216F"/>
                </a:solidFill>
                <a:latin typeface="HelveticaNeueLTPro-Md"/>
                <a:cs typeface="HelveticaNeueLTPro-Md"/>
              </a:rPr>
              <a:t>fibres</a:t>
            </a:r>
            <a:r>
              <a:rPr lang="en-US" sz="900" spc="-30" dirty="0">
                <a:solidFill>
                  <a:srgbClr val="1C216F"/>
                </a:solidFill>
                <a:latin typeface="HelveticaNeueLTPro-Md"/>
                <a:cs typeface="HelveticaNeueLTPro-Md"/>
              </a:rPr>
              <a:t> of polyethylene or polypropylene fabric or covering drains with polyethylene secured at its periphery with a rope of sand or other absorbent material that allows a good seal of the floor surface, retrieve it manually by shovel and spade. Package the material in the container (s) suitable (s) and properly label (s) for possible later retrieval. </a:t>
            </a:r>
          </a:p>
          <a:p>
            <a:pPr marL="12700" marR="5080" algn="just">
              <a:lnSpc>
                <a:spcPts val="1000"/>
              </a:lnSpc>
              <a:spcBef>
                <a:spcPts val="200"/>
              </a:spcBef>
            </a:pPr>
            <a:endParaRPr lang="en-US" sz="900" dirty="0">
              <a:latin typeface="HelveticaNeueLTPro-Md"/>
              <a:cs typeface="HelveticaNeueLTPro-Md"/>
            </a:endParaRPr>
          </a:p>
        </p:txBody>
      </p:sp>
      <p:sp>
        <p:nvSpPr>
          <p:cNvPr id="13" name="object 13"/>
          <p:cNvSpPr txBox="1"/>
          <p:nvPr/>
        </p:nvSpPr>
        <p:spPr>
          <a:xfrm>
            <a:off x="644134" y="2363277"/>
            <a:ext cx="1911350"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Land Fill</a:t>
            </a:r>
            <a:endParaRPr sz="900" dirty="0">
              <a:latin typeface="Helvetica Neue LT Pro 75"/>
              <a:cs typeface="Helvetica Neue LT Pro 75"/>
            </a:endParaRPr>
          </a:p>
        </p:txBody>
      </p:sp>
      <p:sp>
        <p:nvSpPr>
          <p:cNvPr id="15" name="object 15"/>
          <p:cNvSpPr/>
          <p:nvPr/>
        </p:nvSpPr>
        <p:spPr>
          <a:xfrm>
            <a:off x="381000" y="22860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17" name="object 17"/>
          <p:cNvSpPr txBox="1"/>
          <p:nvPr/>
        </p:nvSpPr>
        <p:spPr>
          <a:xfrm>
            <a:off x="615950" y="5791200"/>
            <a:ext cx="644525" cy="162560"/>
          </a:xfrm>
          <a:prstGeom prst="rect">
            <a:avLst/>
          </a:prstGeom>
        </p:spPr>
        <p:txBody>
          <a:bodyPr vert="horz" wrap="square" lIns="0" tIns="12700" rIns="0" bIns="0" rtlCol="0">
            <a:spAutoFit/>
          </a:bodyPr>
          <a:lstStyle/>
          <a:p>
            <a:pPr marL="12700">
              <a:lnSpc>
                <a:spcPct val="100000"/>
              </a:lnSpc>
              <a:spcBef>
                <a:spcPts val="100"/>
              </a:spcBef>
            </a:pPr>
            <a:r>
              <a:rPr sz="900" b="1" spc="15" dirty="0">
                <a:solidFill>
                  <a:srgbClr val="025FAD"/>
                </a:solidFill>
                <a:latin typeface="Helvetica Neue LT Pro 75"/>
                <a:cs typeface="Helvetica Neue LT Pro 75"/>
              </a:rPr>
              <a:t>HAN</a:t>
            </a:r>
            <a:r>
              <a:rPr sz="900" b="1" spc="10" dirty="0">
                <a:solidFill>
                  <a:srgbClr val="025FAD"/>
                </a:solidFill>
                <a:latin typeface="Helvetica Neue LT Pro 75"/>
                <a:cs typeface="Helvetica Neue LT Pro 75"/>
              </a:rPr>
              <a:t>D</a:t>
            </a:r>
            <a:r>
              <a:rPr sz="900" b="1" spc="5" dirty="0">
                <a:solidFill>
                  <a:srgbClr val="025FAD"/>
                </a:solidFill>
                <a:latin typeface="Helvetica Neue LT Pro 75"/>
                <a:cs typeface="Helvetica Neue LT Pro 75"/>
              </a:rPr>
              <a:t>L</a:t>
            </a:r>
            <a:r>
              <a:rPr sz="900" b="1" spc="10" dirty="0">
                <a:solidFill>
                  <a:srgbClr val="025FAD"/>
                </a:solidFill>
                <a:latin typeface="Helvetica Neue LT Pro 75"/>
                <a:cs typeface="Helvetica Neue LT Pro 75"/>
              </a:rPr>
              <a:t>ING</a:t>
            </a:r>
            <a:endParaRPr sz="900" dirty="0">
              <a:latin typeface="Helvetica Neue LT Pro 75"/>
              <a:cs typeface="Helvetica Neue LT Pro 75"/>
            </a:endParaRPr>
          </a:p>
        </p:txBody>
      </p:sp>
      <p:sp>
        <p:nvSpPr>
          <p:cNvPr id="26" name="object 26"/>
          <p:cNvSpPr txBox="1"/>
          <p:nvPr/>
        </p:nvSpPr>
        <p:spPr>
          <a:xfrm>
            <a:off x="419100" y="9598104"/>
            <a:ext cx="153035" cy="161925"/>
          </a:xfrm>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sz="900" b="1" dirty="0">
                <a:solidFill>
                  <a:srgbClr val="1C216F"/>
                </a:solidFill>
                <a:latin typeface="Helvetica Neue LT Std 75"/>
                <a:cs typeface="Helvetica Neue LT Std 75"/>
              </a:rPr>
              <a:t>4</a:t>
            </a:fld>
            <a:endParaRPr sz="900">
              <a:latin typeface="Helvetica Neue LT Std 75"/>
              <a:cs typeface="Helvetica Neue LT Std 75"/>
            </a:endParaRPr>
          </a:p>
        </p:txBody>
      </p:sp>
      <p:sp>
        <p:nvSpPr>
          <p:cNvPr id="18" name="object 18"/>
          <p:cNvSpPr txBox="1"/>
          <p:nvPr/>
        </p:nvSpPr>
        <p:spPr>
          <a:xfrm>
            <a:off x="2675635" y="5791200"/>
            <a:ext cx="4213860" cy="410369"/>
          </a:xfrm>
          <a:prstGeom prst="rect">
            <a:avLst/>
          </a:prstGeom>
        </p:spPr>
        <p:txBody>
          <a:bodyPr vert="horz" wrap="square" lIns="0" tIns="25400" rIns="0" bIns="0" rtlCol="0">
            <a:spAutoFit/>
          </a:bodyPr>
          <a:lstStyle/>
          <a:p>
            <a:pPr marL="12700" marR="5080">
              <a:lnSpc>
                <a:spcPts val="1000"/>
              </a:lnSpc>
              <a:spcBef>
                <a:spcPts val="200"/>
              </a:spcBef>
            </a:pPr>
            <a:r>
              <a:rPr lang="en-US" sz="900" spc="-10" dirty="0">
                <a:solidFill>
                  <a:srgbClr val="1C216F"/>
                </a:solidFill>
                <a:latin typeface="HelveticaNeueLTPro-Md"/>
                <a:cs typeface="HelveticaNeueLTPro-Md"/>
              </a:rPr>
              <a:t>Note the minimum precautions when handling the product as washing hands and finished the work showering and washing clothes. Do not drink or food in the laboratory. </a:t>
            </a:r>
            <a:endParaRPr sz="900" dirty="0">
              <a:latin typeface="HelveticaNeueLTPro-Md"/>
              <a:cs typeface="HelveticaNeueLTPro-Md"/>
            </a:endParaRPr>
          </a:p>
        </p:txBody>
      </p:sp>
      <p:sp>
        <p:nvSpPr>
          <p:cNvPr id="19" name="object 19"/>
          <p:cNvSpPr txBox="1"/>
          <p:nvPr/>
        </p:nvSpPr>
        <p:spPr>
          <a:xfrm>
            <a:off x="615950" y="6324600"/>
            <a:ext cx="588010"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S</a:t>
            </a:r>
            <a:r>
              <a:rPr sz="900" b="1" spc="-5" dirty="0">
                <a:solidFill>
                  <a:srgbClr val="025FAD"/>
                </a:solidFill>
                <a:latin typeface="Helvetica Neue LT Pro 75"/>
                <a:cs typeface="Helvetica Neue LT Pro 75"/>
              </a:rPr>
              <a:t>T</a:t>
            </a:r>
            <a:r>
              <a:rPr sz="900" b="1" spc="10" dirty="0">
                <a:solidFill>
                  <a:srgbClr val="025FAD"/>
                </a:solidFill>
                <a:latin typeface="Helvetica Neue LT Pro 75"/>
                <a:cs typeface="Helvetica Neue LT Pro 75"/>
              </a:rPr>
              <a:t>O</a:t>
            </a:r>
            <a:r>
              <a:rPr sz="900" b="1" spc="30" dirty="0">
                <a:solidFill>
                  <a:srgbClr val="025FAD"/>
                </a:solidFill>
                <a:latin typeface="Helvetica Neue LT Pro 75"/>
                <a:cs typeface="Helvetica Neue LT Pro 75"/>
              </a:rPr>
              <a:t>R</a:t>
            </a:r>
            <a:r>
              <a:rPr sz="900" b="1" spc="-15" dirty="0">
                <a:solidFill>
                  <a:srgbClr val="025FAD"/>
                </a:solidFill>
                <a:latin typeface="Helvetica Neue LT Pro 75"/>
                <a:cs typeface="Helvetica Neue LT Pro 75"/>
              </a:rPr>
              <a:t>A</a:t>
            </a:r>
            <a:r>
              <a:rPr sz="900" b="1" spc="15" dirty="0">
                <a:solidFill>
                  <a:srgbClr val="025FAD"/>
                </a:solidFill>
                <a:latin typeface="Helvetica Neue LT Pro 75"/>
                <a:cs typeface="Helvetica Neue LT Pro 75"/>
              </a:rPr>
              <a:t>G</a:t>
            </a:r>
            <a:r>
              <a:rPr sz="900" b="1" dirty="0">
                <a:solidFill>
                  <a:srgbClr val="025FAD"/>
                </a:solidFill>
                <a:latin typeface="Helvetica Neue LT Pro 75"/>
                <a:cs typeface="Helvetica Neue LT Pro 75"/>
              </a:rPr>
              <a:t>E</a:t>
            </a:r>
            <a:endParaRPr sz="900" dirty="0">
              <a:latin typeface="Helvetica Neue LT Pro 75"/>
              <a:cs typeface="Helvetica Neue LT Pro 75"/>
            </a:endParaRPr>
          </a:p>
        </p:txBody>
      </p:sp>
      <p:sp>
        <p:nvSpPr>
          <p:cNvPr id="20" name="object 20"/>
          <p:cNvSpPr txBox="1"/>
          <p:nvPr/>
        </p:nvSpPr>
        <p:spPr>
          <a:xfrm>
            <a:off x="2675635" y="6400800"/>
            <a:ext cx="4213860" cy="410369"/>
          </a:xfrm>
          <a:prstGeom prst="rect">
            <a:avLst/>
          </a:prstGeom>
        </p:spPr>
        <p:txBody>
          <a:bodyPr vert="horz" wrap="square" lIns="0" tIns="25400" rIns="0" bIns="0" rtlCol="0">
            <a:spAutoFit/>
          </a:bodyPr>
          <a:lstStyle/>
          <a:p>
            <a:pPr marL="12700" marR="5080" algn="just">
              <a:lnSpc>
                <a:spcPts val="1000"/>
              </a:lnSpc>
              <a:spcBef>
                <a:spcPts val="200"/>
              </a:spcBef>
            </a:pPr>
            <a:r>
              <a:rPr lang="en-US" sz="900" spc="5" dirty="0">
                <a:solidFill>
                  <a:srgbClr val="1C216F"/>
                </a:solidFill>
                <a:latin typeface="HelveticaNeueLTPro-Md"/>
                <a:cs typeface="HelveticaNeueLTPro-Md"/>
              </a:rPr>
              <a:t>Store at temperatures between 5 and 25 ° C in places protected from the weather. The containers must remain closed to prevent the formation of cream and smooth. </a:t>
            </a:r>
            <a:endParaRPr sz="900" dirty="0">
              <a:latin typeface="HelveticaNeueLTPro-Md"/>
              <a:cs typeface="HelveticaNeueLTPro-Md"/>
            </a:endParaRPr>
          </a:p>
        </p:txBody>
      </p:sp>
      <p:sp>
        <p:nvSpPr>
          <p:cNvPr id="27" name="object 17">
            <a:extLst>
              <a:ext uri="{FF2B5EF4-FFF2-40B4-BE49-F238E27FC236}">
                <a16:creationId xmlns:a16="http://schemas.microsoft.com/office/drawing/2014/main" id="{C8F71B5A-6CDA-4234-8972-AAF5D61FB8EA}"/>
              </a:ext>
            </a:extLst>
          </p:cNvPr>
          <p:cNvSpPr txBox="1"/>
          <p:nvPr/>
        </p:nvSpPr>
        <p:spPr>
          <a:xfrm>
            <a:off x="609600" y="4724400"/>
            <a:ext cx="1295400" cy="151323"/>
          </a:xfrm>
          <a:prstGeom prst="rect">
            <a:avLst/>
          </a:prstGeom>
        </p:spPr>
        <p:txBody>
          <a:bodyPr vert="horz" wrap="square" lIns="0" tIns="12700" rIns="0" bIns="0" rtlCol="0">
            <a:spAutoFit/>
          </a:bodyPr>
          <a:lstStyle/>
          <a:p>
            <a:pPr marL="12700">
              <a:lnSpc>
                <a:spcPct val="100000"/>
              </a:lnSpc>
              <a:spcBef>
                <a:spcPts val="100"/>
              </a:spcBef>
            </a:pPr>
            <a:r>
              <a:rPr lang="en-TT" sz="900" b="1" spc="15" dirty="0">
                <a:solidFill>
                  <a:srgbClr val="025FAD"/>
                </a:solidFill>
                <a:latin typeface="Helvetica Neue LT Pro 75"/>
                <a:cs typeface="Helvetica Neue LT Pro 75"/>
              </a:rPr>
              <a:t>Storage Temperature</a:t>
            </a:r>
            <a:endParaRPr sz="900" dirty="0">
              <a:latin typeface="Helvetica Neue LT Pro 75"/>
              <a:cs typeface="Helvetica Neue LT Pro 75"/>
            </a:endParaRPr>
          </a:p>
        </p:txBody>
      </p:sp>
      <p:sp>
        <p:nvSpPr>
          <p:cNvPr id="28" name="object 17">
            <a:extLst>
              <a:ext uri="{FF2B5EF4-FFF2-40B4-BE49-F238E27FC236}">
                <a16:creationId xmlns:a16="http://schemas.microsoft.com/office/drawing/2014/main" id="{1FBE3707-69E6-4D6C-B348-620365A0D050}"/>
              </a:ext>
            </a:extLst>
          </p:cNvPr>
          <p:cNvSpPr txBox="1"/>
          <p:nvPr/>
        </p:nvSpPr>
        <p:spPr>
          <a:xfrm>
            <a:off x="609600" y="5257800"/>
            <a:ext cx="1295400" cy="289823"/>
          </a:xfrm>
          <a:prstGeom prst="rect">
            <a:avLst/>
          </a:prstGeom>
        </p:spPr>
        <p:txBody>
          <a:bodyPr vert="horz" wrap="square" lIns="0" tIns="12700" rIns="0" bIns="0" rtlCol="0">
            <a:spAutoFit/>
          </a:bodyPr>
          <a:lstStyle/>
          <a:p>
            <a:pPr marL="12700">
              <a:lnSpc>
                <a:spcPct val="100000"/>
              </a:lnSpc>
              <a:spcBef>
                <a:spcPts val="100"/>
              </a:spcBef>
            </a:pPr>
            <a:r>
              <a:rPr lang="en-TT" sz="900" b="1" spc="15" dirty="0">
                <a:solidFill>
                  <a:srgbClr val="025FAD"/>
                </a:solidFill>
                <a:latin typeface="Helvetica Neue LT Pro 75"/>
                <a:cs typeface="Helvetica Neue LT Pro 75"/>
              </a:rPr>
              <a:t>Storage and Transport Pressure (mmHg)</a:t>
            </a:r>
            <a:endParaRPr sz="900" dirty="0">
              <a:latin typeface="Helvetica Neue LT Pro 75"/>
              <a:cs typeface="Helvetica Neue LT Pro 75"/>
            </a:endParaRPr>
          </a:p>
        </p:txBody>
      </p:sp>
      <p:sp>
        <p:nvSpPr>
          <p:cNvPr id="29" name="object 18">
            <a:extLst>
              <a:ext uri="{FF2B5EF4-FFF2-40B4-BE49-F238E27FC236}">
                <a16:creationId xmlns:a16="http://schemas.microsoft.com/office/drawing/2014/main" id="{01AD7ACC-3D8E-429D-BBAD-FA92DA15C5D0}"/>
              </a:ext>
            </a:extLst>
          </p:cNvPr>
          <p:cNvSpPr txBox="1"/>
          <p:nvPr/>
        </p:nvSpPr>
        <p:spPr>
          <a:xfrm>
            <a:off x="2667000" y="4724400"/>
            <a:ext cx="838200" cy="153888"/>
          </a:xfrm>
          <a:prstGeom prst="rect">
            <a:avLst/>
          </a:prstGeom>
        </p:spPr>
        <p:txBody>
          <a:bodyPr vert="horz" wrap="square" lIns="0" tIns="25400" rIns="0" bIns="0" rtlCol="0">
            <a:spAutoFit/>
          </a:bodyPr>
          <a:lstStyle/>
          <a:p>
            <a:pPr marL="12700" marR="5080">
              <a:lnSpc>
                <a:spcPts val="1000"/>
              </a:lnSpc>
              <a:spcBef>
                <a:spcPts val="200"/>
              </a:spcBef>
            </a:pPr>
            <a:r>
              <a:rPr lang="en-TT" sz="900" spc="-10" dirty="0">
                <a:solidFill>
                  <a:srgbClr val="1C216F"/>
                </a:solidFill>
                <a:latin typeface="HelveticaNeueLTPro-Md"/>
                <a:cs typeface="HelveticaNeueLTPro-Md"/>
              </a:rPr>
              <a:t>Ambient </a:t>
            </a:r>
            <a:endParaRPr sz="900" dirty="0">
              <a:latin typeface="HelveticaNeueLTPro-Md"/>
              <a:cs typeface="HelveticaNeueLTPro-Md"/>
            </a:endParaRPr>
          </a:p>
        </p:txBody>
      </p:sp>
      <p:sp>
        <p:nvSpPr>
          <p:cNvPr id="30" name="object 18">
            <a:extLst>
              <a:ext uri="{FF2B5EF4-FFF2-40B4-BE49-F238E27FC236}">
                <a16:creationId xmlns:a16="http://schemas.microsoft.com/office/drawing/2014/main" id="{62604E5E-1BEE-4E3F-93CF-3063C5701BB7}"/>
              </a:ext>
            </a:extLst>
          </p:cNvPr>
          <p:cNvSpPr txBox="1"/>
          <p:nvPr/>
        </p:nvSpPr>
        <p:spPr>
          <a:xfrm>
            <a:off x="2667000" y="5334000"/>
            <a:ext cx="838200" cy="153888"/>
          </a:xfrm>
          <a:prstGeom prst="rect">
            <a:avLst/>
          </a:prstGeom>
        </p:spPr>
        <p:txBody>
          <a:bodyPr vert="horz" wrap="square" lIns="0" tIns="25400" rIns="0" bIns="0" rtlCol="0">
            <a:spAutoFit/>
          </a:bodyPr>
          <a:lstStyle/>
          <a:p>
            <a:pPr marL="12700" marR="5080">
              <a:lnSpc>
                <a:spcPts val="1000"/>
              </a:lnSpc>
              <a:spcBef>
                <a:spcPts val="200"/>
              </a:spcBef>
            </a:pPr>
            <a:r>
              <a:rPr lang="en-TT" sz="900" spc="-10" dirty="0">
                <a:solidFill>
                  <a:srgbClr val="1C216F"/>
                </a:solidFill>
                <a:latin typeface="HelveticaNeueLTPro-Md"/>
                <a:cs typeface="HelveticaNeueLTPro-Md"/>
              </a:rPr>
              <a:t>Atmospheric  </a:t>
            </a:r>
            <a:endParaRPr sz="900" dirty="0">
              <a:latin typeface="HelveticaNeueLTPro-Md"/>
              <a:cs typeface="HelveticaNeueLTPro-Md"/>
            </a:endParaRPr>
          </a:p>
        </p:txBody>
      </p:sp>
      <p:sp>
        <p:nvSpPr>
          <p:cNvPr id="31" name="object 15">
            <a:extLst>
              <a:ext uri="{FF2B5EF4-FFF2-40B4-BE49-F238E27FC236}">
                <a16:creationId xmlns:a16="http://schemas.microsoft.com/office/drawing/2014/main" id="{92F36E4F-DFB5-4C63-ABEE-77BBE8F93F7C}"/>
              </a:ext>
            </a:extLst>
          </p:cNvPr>
          <p:cNvSpPr/>
          <p:nvPr/>
        </p:nvSpPr>
        <p:spPr>
          <a:xfrm>
            <a:off x="457200" y="57150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2" name="object 15">
            <a:extLst>
              <a:ext uri="{FF2B5EF4-FFF2-40B4-BE49-F238E27FC236}">
                <a16:creationId xmlns:a16="http://schemas.microsoft.com/office/drawing/2014/main" id="{B27D6682-5927-4F78-9042-A552AEDDFB24}"/>
              </a:ext>
            </a:extLst>
          </p:cNvPr>
          <p:cNvSpPr/>
          <p:nvPr/>
        </p:nvSpPr>
        <p:spPr>
          <a:xfrm>
            <a:off x="469266" y="51054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3" name="object 15">
            <a:extLst>
              <a:ext uri="{FF2B5EF4-FFF2-40B4-BE49-F238E27FC236}">
                <a16:creationId xmlns:a16="http://schemas.microsoft.com/office/drawing/2014/main" id="{C4805259-78E3-4A4E-B3B2-83C751B4209C}"/>
              </a:ext>
            </a:extLst>
          </p:cNvPr>
          <p:cNvSpPr/>
          <p:nvPr/>
        </p:nvSpPr>
        <p:spPr>
          <a:xfrm>
            <a:off x="457200" y="62484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4" name="object 15">
            <a:extLst>
              <a:ext uri="{FF2B5EF4-FFF2-40B4-BE49-F238E27FC236}">
                <a16:creationId xmlns:a16="http://schemas.microsoft.com/office/drawing/2014/main" id="{5B4DB80E-5D50-4C1B-BECE-04C0E557F52D}"/>
              </a:ext>
            </a:extLst>
          </p:cNvPr>
          <p:cNvSpPr/>
          <p:nvPr/>
        </p:nvSpPr>
        <p:spPr>
          <a:xfrm>
            <a:off x="457200" y="68580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6" name="object 8">
            <a:extLst>
              <a:ext uri="{FF2B5EF4-FFF2-40B4-BE49-F238E27FC236}">
                <a16:creationId xmlns:a16="http://schemas.microsoft.com/office/drawing/2014/main" id="{17D36ED1-1C6E-4A3D-B513-11012D1CAAFB}"/>
              </a:ext>
            </a:extLst>
          </p:cNvPr>
          <p:cNvSpPr txBox="1">
            <a:spLocks noGrp="1"/>
          </p:cNvSpPr>
          <p:nvPr>
            <p:ph type="title"/>
          </p:nvPr>
        </p:nvSpPr>
        <p:spPr>
          <a:xfrm>
            <a:off x="444500" y="889000"/>
            <a:ext cx="55753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303 FLAT EMULSION </a:t>
            </a:r>
            <a:endParaRPr sz="2350" dirty="0">
              <a:latin typeface="HelveticaNeueLTPro-Roman"/>
              <a:cs typeface="HelveticaNeueLTPro-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8.</a:t>
            </a:r>
            <a:r>
              <a:rPr sz="1100" b="1" spc="-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EXPOSURE</a:t>
            </a:r>
            <a:r>
              <a:rPr sz="1100" b="1" dirty="0">
                <a:solidFill>
                  <a:srgbClr val="FFFFFF"/>
                </a:solidFill>
                <a:latin typeface="Helvetica Neue LT Pro 75"/>
                <a:cs typeface="Helvetica Neue LT Pro 75"/>
              </a:rPr>
              <a:t> CONTROLS/PERSONAL</a:t>
            </a:r>
            <a:r>
              <a:rPr sz="1100" b="1" spc="-5" dirty="0">
                <a:solidFill>
                  <a:srgbClr val="FFFFFF"/>
                </a:solidFill>
                <a:latin typeface="Helvetica Neue LT Pro 75"/>
                <a:cs typeface="Helvetica Neue LT Pro 75"/>
              </a:rPr>
              <a:t> PROTECTION</a:t>
            </a:r>
            <a:endParaRPr sz="1100">
              <a:latin typeface="Helvetica Neue LT Pro 75"/>
              <a:cs typeface="Helvetica Neue LT Pro 75"/>
            </a:endParaRPr>
          </a:p>
        </p:txBody>
      </p:sp>
      <p:sp>
        <p:nvSpPr>
          <p:cNvPr id="9" name="object 9"/>
          <p:cNvSpPr txBox="1"/>
          <p:nvPr/>
        </p:nvSpPr>
        <p:spPr>
          <a:xfrm>
            <a:off x="2675635" y="2221136"/>
            <a:ext cx="3139440" cy="141064"/>
          </a:xfrm>
          <a:prstGeom prst="rect">
            <a:avLst/>
          </a:prstGeom>
        </p:spPr>
        <p:txBody>
          <a:bodyPr vert="horz" wrap="square" lIns="0" tIns="12700" rIns="0" bIns="0" rtlCol="0">
            <a:spAutoFit/>
          </a:bodyPr>
          <a:lstStyle/>
          <a:p>
            <a:pPr marL="12700">
              <a:lnSpc>
                <a:spcPts val="1040"/>
              </a:lnSpc>
              <a:spcBef>
                <a:spcPts val="100"/>
              </a:spcBef>
            </a:pPr>
            <a:r>
              <a:rPr lang="en-US" sz="900" b="1" spc="-5" dirty="0">
                <a:solidFill>
                  <a:srgbClr val="1C216F"/>
                </a:solidFill>
                <a:latin typeface="Helvetica Neue LT Pro 75"/>
                <a:cs typeface="Helvetica Neue LT Pro 75"/>
              </a:rPr>
              <a:t>Not require any special protection</a:t>
            </a:r>
            <a:endParaRPr sz="900" dirty="0">
              <a:latin typeface="HelveticaNeueLTPro-Md"/>
              <a:cs typeface="HelveticaNeueLTPro-Md"/>
            </a:endParaRPr>
          </a:p>
        </p:txBody>
      </p:sp>
      <p:sp>
        <p:nvSpPr>
          <p:cNvPr id="10" name="object 10"/>
          <p:cNvSpPr txBox="1"/>
          <p:nvPr/>
        </p:nvSpPr>
        <p:spPr>
          <a:xfrm>
            <a:off x="615950" y="2172811"/>
            <a:ext cx="1608516" cy="289823"/>
          </a:xfrm>
          <a:prstGeom prst="rect">
            <a:avLst/>
          </a:prstGeom>
        </p:spPr>
        <p:txBody>
          <a:bodyPr vert="horz" wrap="square" lIns="0" tIns="12700" rIns="0" bIns="0" rtlCol="0">
            <a:spAutoFit/>
          </a:bodyPr>
          <a:lstStyle/>
          <a:p>
            <a:pPr marL="12700">
              <a:lnSpc>
                <a:spcPct val="100000"/>
              </a:lnSpc>
              <a:spcBef>
                <a:spcPts val="100"/>
              </a:spcBef>
            </a:pPr>
            <a:r>
              <a:rPr lang="en-TT" sz="900" b="1" spc="40" dirty="0">
                <a:solidFill>
                  <a:srgbClr val="025FAD"/>
                </a:solidFill>
                <a:latin typeface="Helvetica Neue LT Pro 75"/>
                <a:cs typeface="Helvetica Neue LT Pro 75"/>
              </a:rPr>
              <a:t>Personal Protection Respiratory Protection:</a:t>
            </a:r>
            <a:endParaRPr sz="900" dirty="0">
              <a:latin typeface="Helvetica Neue LT Pro 75"/>
              <a:cs typeface="Helvetica Neue LT Pro 75"/>
            </a:endParaRPr>
          </a:p>
        </p:txBody>
      </p:sp>
      <p:sp>
        <p:nvSpPr>
          <p:cNvPr id="11" name="object 11"/>
          <p:cNvSpPr txBox="1"/>
          <p:nvPr/>
        </p:nvSpPr>
        <p:spPr>
          <a:xfrm>
            <a:off x="2675634" y="2603286"/>
            <a:ext cx="3999867" cy="397545"/>
          </a:xfrm>
          <a:prstGeom prst="rect">
            <a:avLst/>
          </a:prstGeom>
        </p:spPr>
        <p:txBody>
          <a:bodyPr vert="horz" wrap="square" lIns="0" tIns="12700" rIns="0" bIns="0" rtlCol="0">
            <a:spAutoFit/>
          </a:bodyPr>
          <a:lstStyle/>
          <a:p>
            <a:pPr marL="12700">
              <a:lnSpc>
                <a:spcPts val="1040"/>
              </a:lnSpc>
              <a:spcBef>
                <a:spcPts val="100"/>
              </a:spcBef>
            </a:pPr>
            <a:r>
              <a:rPr lang="en-US" sz="900" b="1" spc="-5" dirty="0">
                <a:solidFill>
                  <a:srgbClr val="1C216F"/>
                </a:solidFill>
                <a:latin typeface="Helvetica Neue LT Pro 75"/>
                <a:cs typeface="Helvetica Neue LT Pro 75"/>
              </a:rPr>
              <a:t>General ventilation is required during normal use. Local ventilation may be required during certain operations to keep exposure levels of </a:t>
            </a:r>
            <a:r>
              <a:rPr lang="en-US" sz="900" b="1" spc="-5" dirty="0" err="1">
                <a:solidFill>
                  <a:srgbClr val="1C216F"/>
                </a:solidFill>
                <a:latin typeface="Helvetica Neue LT Pro 75"/>
                <a:cs typeface="Helvetica Neue LT Pro 75"/>
              </a:rPr>
              <a:t>vapours</a:t>
            </a:r>
            <a:r>
              <a:rPr lang="en-US" sz="900" b="1" spc="-5" dirty="0">
                <a:solidFill>
                  <a:srgbClr val="1C216F"/>
                </a:solidFill>
                <a:latin typeface="Helvetica Neue LT Pro 75"/>
                <a:cs typeface="Helvetica Neue LT Pro 75"/>
              </a:rPr>
              <a:t> and mists below the limits. </a:t>
            </a:r>
            <a:endParaRPr sz="900" dirty="0">
              <a:latin typeface="HelveticaNeueLTPro-Md"/>
              <a:cs typeface="HelveticaNeueLTPro-Md"/>
            </a:endParaRPr>
          </a:p>
        </p:txBody>
      </p:sp>
      <p:sp>
        <p:nvSpPr>
          <p:cNvPr id="12" name="object 12"/>
          <p:cNvSpPr txBox="1"/>
          <p:nvPr/>
        </p:nvSpPr>
        <p:spPr>
          <a:xfrm>
            <a:off x="615949" y="2590800"/>
            <a:ext cx="965835" cy="151323"/>
          </a:xfrm>
          <a:prstGeom prst="rect">
            <a:avLst/>
          </a:prstGeom>
        </p:spPr>
        <p:txBody>
          <a:bodyPr vert="horz" wrap="square" lIns="0" tIns="12700" rIns="0" bIns="0" rtlCol="0">
            <a:spAutoFit/>
          </a:bodyPr>
          <a:lstStyle/>
          <a:p>
            <a:pPr marL="12700">
              <a:lnSpc>
                <a:spcPct val="100000"/>
              </a:lnSpc>
              <a:spcBef>
                <a:spcPts val="100"/>
              </a:spcBef>
            </a:pPr>
            <a:r>
              <a:rPr lang="en-TT" sz="900" b="1" spc="40" dirty="0">
                <a:solidFill>
                  <a:srgbClr val="025FAD"/>
                </a:solidFill>
                <a:latin typeface="Helvetica Neue LT Pro 75"/>
                <a:cs typeface="Helvetica Neue LT Pro 75"/>
              </a:rPr>
              <a:t>Ventilation: </a:t>
            </a:r>
            <a:endParaRPr sz="900" dirty="0">
              <a:latin typeface="Helvetica Neue LT Pro 75"/>
              <a:cs typeface="Helvetica Neue LT Pro 75"/>
            </a:endParaRPr>
          </a:p>
        </p:txBody>
      </p:sp>
      <p:sp>
        <p:nvSpPr>
          <p:cNvPr id="19" name="object 19"/>
          <p:cNvSpPr txBox="1"/>
          <p:nvPr/>
        </p:nvSpPr>
        <p:spPr>
          <a:xfrm>
            <a:off x="2667000" y="3124200"/>
            <a:ext cx="3139440" cy="269304"/>
          </a:xfrm>
          <a:prstGeom prst="rect">
            <a:avLst/>
          </a:prstGeom>
        </p:spPr>
        <p:txBody>
          <a:bodyPr vert="horz" wrap="square" lIns="0" tIns="12700" rIns="0" bIns="0" rtlCol="0">
            <a:spAutoFit/>
          </a:bodyPr>
          <a:lstStyle/>
          <a:p>
            <a:pPr marL="12700">
              <a:lnSpc>
                <a:spcPts val="1040"/>
              </a:lnSpc>
              <a:spcBef>
                <a:spcPts val="100"/>
              </a:spcBef>
            </a:pPr>
            <a:r>
              <a:rPr lang="en-US" sz="900" b="1" spc="-5" dirty="0">
                <a:solidFill>
                  <a:srgbClr val="1C216F"/>
                </a:solidFill>
                <a:latin typeface="Helvetica Neue LT Pro 75"/>
                <a:cs typeface="Helvetica Neue LT Pro 75"/>
              </a:rPr>
              <a:t>Use rubber gloves required. Wear protective clothing to prevent skin contact. </a:t>
            </a:r>
            <a:endParaRPr sz="900" dirty="0">
              <a:latin typeface="HelveticaNeueLTPro-Md"/>
              <a:cs typeface="HelveticaNeueLTPro-Md"/>
            </a:endParaRPr>
          </a:p>
        </p:txBody>
      </p:sp>
      <p:sp>
        <p:nvSpPr>
          <p:cNvPr id="20" name="object 20"/>
          <p:cNvSpPr txBox="1"/>
          <p:nvPr/>
        </p:nvSpPr>
        <p:spPr>
          <a:xfrm>
            <a:off x="615950" y="3124200"/>
            <a:ext cx="1898650"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Protective Gloves/Clothing:</a:t>
            </a:r>
            <a:endParaRPr sz="900" dirty="0">
              <a:latin typeface="Helvetica Neue LT Pro 75"/>
              <a:cs typeface="Helvetica Neue LT Pro 75"/>
            </a:endParaRPr>
          </a:p>
        </p:txBody>
      </p:sp>
      <p:sp>
        <p:nvSpPr>
          <p:cNvPr id="21" name="object 21"/>
          <p:cNvSpPr txBox="1"/>
          <p:nvPr/>
        </p:nvSpPr>
        <p:spPr>
          <a:xfrm>
            <a:off x="2675635" y="3581400"/>
            <a:ext cx="3139440" cy="269304"/>
          </a:xfrm>
          <a:prstGeom prst="rect">
            <a:avLst/>
          </a:prstGeom>
        </p:spPr>
        <p:txBody>
          <a:bodyPr vert="horz" wrap="square" lIns="0" tIns="12700" rIns="0" bIns="0" rtlCol="0">
            <a:spAutoFit/>
          </a:bodyPr>
          <a:lstStyle/>
          <a:p>
            <a:pPr marL="12700">
              <a:lnSpc>
                <a:spcPts val="1040"/>
              </a:lnSpc>
              <a:spcBef>
                <a:spcPts val="100"/>
              </a:spcBef>
            </a:pPr>
            <a:r>
              <a:rPr lang="en-US" sz="900" b="1" spc="-5" dirty="0">
                <a:solidFill>
                  <a:srgbClr val="1C216F"/>
                </a:solidFill>
                <a:latin typeface="Helvetica Neue LT Pro 75"/>
                <a:cs typeface="Helvetica Neue LT Pro 75"/>
              </a:rPr>
              <a:t>Where contact is likely, wear safety glasses with side shields </a:t>
            </a:r>
            <a:endParaRPr sz="900" dirty="0">
              <a:latin typeface="HelveticaNeueLTPro-Md"/>
              <a:cs typeface="HelveticaNeueLTPro-Md"/>
            </a:endParaRPr>
          </a:p>
        </p:txBody>
      </p:sp>
      <p:sp>
        <p:nvSpPr>
          <p:cNvPr id="22" name="object 22"/>
          <p:cNvSpPr txBox="1"/>
          <p:nvPr/>
        </p:nvSpPr>
        <p:spPr>
          <a:xfrm>
            <a:off x="615950" y="3581400"/>
            <a:ext cx="1608516"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Eye Protection: </a:t>
            </a:r>
            <a:endParaRPr sz="900" dirty="0">
              <a:latin typeface="Helvetica Neue LT Pro 75"/>
              <a:cs typeface="Helvetica Neue LT Pro 75"/>
            </a:endParaRPr>
          </a:p>
        </p:txBody>
      </p:sp>
      <p:sp>
        <p:nvSpPr>
          <p:cNvPr id="23" name="object 23"/>
          <p:cNvSpPr txBox="1"/>
          <p:nvPr/>
        </p:nvSpPr>
        <p:spPr>
          <a:xfrm>
            <a:off x="615950" y="1752600"/>
            <a:ext cx="1129665"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Exposure Controls</a:t>
            </a:r>
            <a:endParaRPr sz="900" dirty="0">
              <a:latin typeface="Helvetica Neue LT Pro 75"/>
              <a:cs typeface="Helvetica Neue LT Pro 75"/>
            </a:endParaRPr>
          </a:p>
        </p:txBody>
      </p:sp>
      <p:sp>
        <p:nvSpPr>
          <p:cNvPr id="24" name="object 24"/>
          <p:cNvSpPr txBox="1"/>
          <p:nvPr/>
        </p:nvSpPr>
        <p:spPr>
          <a:xfrm>
            <a:off x="2675635" y="1828800"/>
            <a:ext cx="1986914"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1C216F"/>
                </a:solidFill>
                <a:latin typeface="Helvetica Neue LT Pro 75"/>
                <a:cs typeface="Helvetica Neue LT Pro 75"/>
              </a:rPr>
              <a:t>Maintain areas well ventilated</a:t>
            </a:r>
            <a:endParaRPr sz="900" dirty="0">
              <a:latin typeface="Helvetica Neue LT Pro 75"/>
              <a:cs typeface="Helvetica Neue LT Pro 75"/>
            </a:endParaRPr>
          </a:p>
        </p:txBody>
      </p:sp>
      <p:sp>
        <p:nvSpPr>
          <p:cNvPr id="26" name="object 26"/>
          <p:cNvSpPr/>
          <p:nvPr/>
        </p:nvSpPr>
        <p:spPr>
          <a:xfrm>
            <a:off x="533400" y="16764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27" name="object 27"/>
          <p:cNvSpPr/>
          <p:nvPr/>
        </p:nvSpPr>
        <p:spPr>
          <a:xfrm>
            <a:off x="576072" y="2136009"/>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0" name="object 30"/>
          <p:cNvSpPr/>
          <p:nvPr/>
        </p:nvSpPr>
        <p:spPr>
          <a:xfrm>
            <a:off x="576072" y="39624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1" name="object 31"/>
          <p:cNvSpPr/>
          <p:nvPr/>
        </p:nvSpPr>
        <p:spPr>
          <a:xfrm>
            <a:off x="576072" y="35052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2" name="object 32"/>
          <p:cNvSpPr/>
          <p:nvPr/>
        </p:nvSpPr>
        <p:spPr>
          <a:xfrm>
            <a:off x="576072" y="30480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3" name="object 33"/>
          <p:cNvSpPr/>
          <p:nvPr/>
        </p:nvSpPr>
        <p:spPr>
          <a:xfrm>
            <a:off x="576072" y="25146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5" name="object 35"/>
          <p:cNvSpPr txBox="1">
            <a:spLocks noGrp="1"/>
          </p:cNvSpPr>
          <p:nvPr>
            <p:ph type="sldNum" sz="quarter" idx="7"/>
          </p:nvPr>
        </p:nvSpPr>
        <p:spPr>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dirty="0"/>
              <a:t>5</a:t>
            </a:fld>
            <a:endParaRPr dirty="0"/>
          </a:p>
        </p:txBody>
      </p:sp>
      <p:sp>
        <p:nvSpPr>
          <p:cNvPr id="28" name="object 8">
            <a:extLst>
              <a:ext uri="{FF2B5EF4-FFF2-40B4-BE49-F238E27FC236}">
                <a16:creationId xmlns:a16="http://schemas.microsoft.com/office/drawing/2014/main" id="{7B285D3D-0D1A-4080-AF40-E4C26D5E86E4}"/>
              </a:ext>
            </a:extLst>
          </p:cNvPr>
          <p:cNvSpPr txBox="1">
            <a:spLocks noGrp="1"/>
          </p:cNvSpPr>
          <p:nvPr>
            <p:ph type="title"/>
          </p:nvPr>
        </p:nvSpPr>
        <p:spPr>
          <a:xfrm>
            <a:off x="444500" y="889000"/>
            <a:ext cx="50419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303 FLAT EMULSION </a:t>
            </a:r>
            <a:endParaRPr sz="2350" dirty="0">
              <a:latin typeface="HelveticaNeueLTPro-Roman"/>
              <a:cs typeface="HelveticaNeueLTPro-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dirty="0">
                <a:solidFill>
                  <a:srgbClr val="FFFFFF"/>
                </a:solidFill>
                <a:latin typeface="Helvetica Neue LT Pro 75"/>
                <a:cs typeface="Helvetica Neue LT Pro 75"/>
              </a:rPr>
              <a:t>9.</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PHYSICAL</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AND</a:t>
            </a:r>
            <a:r>
              <a:rPr sz="1100" b="1" spc="-1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CHEMICAL</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PROPERTIES</a:t>
            </a:r>
            <a:endParaRPr sz="1100">
              <a:latin typeface="Helvetica Neue LT Pro 75"/>
              <a:cs typeface="Helvetica Neue LT Pro 75"/>
            </a:endParaRPr>
          </a:p>
        </p:txBody>
      </p:sp>
      <p:sp>
        <p:nvSpPr>
          <p:cNvPr id="9" name="object 9"/>
          <p:cNvSpPr txBox="1"/>
          <p:nvPr/>
        </p:nvSpPr>
        <p:spPr>
          <a:xfrm>
            <a:off x="609600" y="1679462"/>
            <a:ext cx="4648200" cy="151323"/>
          </a:xfrm>
          <a:prstGeom prst="rect">
            <a:avLst/>
          </a:prstGeom>
        </p:spPr>
        <p:txBody>
          <a:bodyPr vert="horz" wrap="square" lIns="0" tIns="12700" rIns="0" bIns="0" rtlCol="0">
            <a:spAutoFit/>
          </a:bodyPr>
          <a:lstStyle/>
          <a:p>
            <a:pPr marL="12700">
              <a:lnSpc>
                <a:spcPct val="100000"/>
              </a:lnSpc>
              <a:spcBef>
                <a:spcPts val="100"/>
              </a:spcBef>
              <a:tabLst>
                <a:tab pos="2063114" algn="l"/>
              </a:tabLst>
            </a:pPr>
            <a:r>
              <a:rPr sz="900" b="1" dirty="0">
                <a:solidFill>
                  <a:srgbClr val="025FAD"/>
                </a:solidFill>
                <a:latin typeface="Helvetica Neue LT Pro 75"/>
                <a:cs typeface="Helvetica Neue LT Pro 75"/>
              </a:rPr>
              <a:t>P</a:t>
            </a:r>
            <a:r>
              <a:rPr sz="900" b="1" spc="15" dirty="0">
                <a:solidFill>
                  <a:srgbClr val="025FAD"/>
                </a:solidFill>
                <a:latin typeface="Helvetica Neue LT Pro 75"/>
                <a:cs typeface="Helvetica Neue LT Pro 75"/>
              </a:rPr>
              <a:t>H</a:t>
            </a:r>
            <a:r>
              <a:rPr sz="900" b="1" spc="-5" dirty="0">
                <a:solidFill>
                  <a:srgbClr val="025FAD"/>
                </a:solidFill>
                <a:latin typeface="Helvetica Neue LT Pro 75"/>
                <a:cs typeface="Helvetica Neue LT Pro 75"/>
              </a:rPr>
              <a:t>Y</a:t>
            </a:r>
            <a:r>
              <a:rPr sz="900" b="1" spc="20" dirty="0">
                <a:solidFill>
                  <a:srgbClr val="025FAD"/>
                </a:solidFill>
                <a:latin typeface="Helvetica Neue LT Pro 75"/>
                <a:cs typeface="Helvetica Neue LT Pro 75"/>
              </a:rPr>
              <a:t>S</a:t>
            </a:r>
            <a:r>
              <a:rPr sz="900" b="1" spc="10" dirty="0">
                <a:solidFill>
                  <a:srgbClr val="025FAD"/>
                </a:solidFill>
                <a:latin typeface="Helvetica Neue LT Pro 75"/>
                <a:cs typeface="Helvetica Neue LT Pro 75"/>
              </a:rPr>
              <a:t>I</a:t>
            </a:r>
            <a:r>
              <a:rPr sz="900" b="1" spc="-5" dirty="0">
                <a:solidFill>
                  <a:srgbClr val="025FAD"/>
                </a:solidFill>
                <a:latin typeface="Helvetica Neue LT Pro 75"/>
                <a:cs typeface="Helvetica Neue LT Pro 75"/>
              </a:rPr>
              <a:t>C</a:t>
            </a:r>
            <a:r>
              <a:rPr sz="900" b="1" spc="15" dirty="0">
                <a:solidFill>
                  <a:srgbClr val="025FAD"/>
                </a:solidFill>
                <a:latin typeface="Helvetica Neue LT Pro 75"/>
                <a:cs typeface="Helvetica Neue LT Pro 75"/>
              </a:rPr>
              <a:t>A</a:t>
            </a:r>
            <a:r>
              <a:rPr sz="900" b="1" dirty="0">
                <a:solidFill>
                  <a:srgbClr val="025FAD"/>
                </a:solidFill>
                <a:latin typeface="Helvetica Neue LT Pro 75"/>
                <a:cs typeface="Helvetica Neue LT Pro 75"/>
              </a:rPr>
              <a:t>L </a:t>
            </a:r>
            <a:r>
              <a:rPr sz="900" b="1" spc="10" dirty="0">
                <a:solidFill>
                  <a:srgbClr val="025FAD"/>
                </a:solidFill>
                <a:latin typeface="Helvetica Neue LT Pro 75"/>
                <a:cs typeface="Helvetica Neue LT Pro 75"/>
              </a:rPr>
              <a:t>S</a:t>
            </a:r>
            <a:r>
              <a:rPr sz="900" b="1" spc="-55" dirty="0">
                <a:solidFill>
                  <a:srgbClr val="025FAD"/>
                </a:solidFill>
                <a:latin typeface="Helvetica Neue LT Pro 75"/>
                <a:cs typeface="Helvetica Neue LT Pro 75"/>
              </a:rPr>
              <a:t>TA</a:t>
            </a:r>
            <a:r>
              <a:rPr sz="900" b="1" spc="5" dirty="0">
                <a:solidFill>
                  <a:srgbClr val="025FAD"/>
                </a:solidFill>
                <a:latin typeface="Helvetica Neue LT Pro 75"/>
                <a:cs typeface="Helvetica Neue LT Pro 75"/>
              </a:rPr>
              <a:t>T</a:t>
            </a:r>
            <a:r>
              <a:rPr sz="900" b="1" dirty="0">
                <a:solidFill>
                  <a:srgbClr val="025FAD"/>
                </a:solidFill>
                <a:latin typeface="Helvetica Neue LT Pro 75"/>
                <a:cs typeface="Helvetica Neue LT Pro 75"/>
              </a:rPr>
              <a:t>E	</a:t>
            </a:r>
            <a:r>
              <a:rPr sz="900" spc="-10" dirty="0">
                <a:solidFill>
                  <a:srgbClr val="1C216F"/>
                </a:solidFill>
                <a:latin typeface="HelveticaNeueLTPro-Md"/>
                <a:cs typeface="HelveticaNeueLTPro-Md"/>
              </a:rPr>
              <a:t>Liqui</a:t>
            </a:r>
            <a:r>
              <a:rPr sz="900" spc="-15" dirty="0">
                <a:solidFill>
                  <a:srgbClr val="1C216F"/>
                </a:solidFill>
                <a:latin typeface="HelveticaNeueLTPro-Md"/>
                <a:cs typeface="HelveticaNeueLTPro-Md"/>
              </a:rPr>
              <a:t>d</a:t>
            </a:r>
            <a:r>
              <a:rPr lang="en-US" sz="900" spc="-15" dirty="0">
                <a:solidFill>
                  <a:srgbClr val="1C216F"/>
                </a:solidFill>
                <a:latin typeface="HelveticaNeueLTPro-Md"/>
                <a:cs typeface="HelveticaNeueLTPro-Md"/>
              </a:rPr>
              <a:t> Suspension</a:t>
            </a:r>
            <a:endParaRPr sz="900" dirty="0">
              <a:latin typeface="HelveticaNeueLTPro-Md"/>
              <a:cs typeface="HelveticaNeueLTPro-Md"/>
            </a:endParaRPr>
          </a:p>
        </p:txBody>
      </p:sp>
      <p:sp>
        <p:nvSpPr>
          <p:cNvPr id="10" name="object 10"/>
          <p:cNvSpPr txBox="1"/>
          <p:nvPr/>
        </p:nvSpPr>
        <p:spPr>
          <a:xfrm>
            <a:off x="615950" y="2145553"/>
            <a:ext cx="901700" cy="151323"/>
          </a:xfrm>
          <a:prstGeom prst="rect">
            <a:avLst/>
          </a:prstGeom>
        </p:spPr>
        <p:txBody>
          <a:bodyPr vert="horz" wrap="square" lIns="0" tIns="12700" rIns="0" bIns="0" rtlCol="0">
            <a:spAutoFit/>
          </a:bodyPr>
          <a:lstStyle/>
          <a:p>
            <a:pPr marL="12700">
              <a:lnSpc>
                <a:spcPct val="100000"/>
              </a:lnSpc>
              <a:spcBef>
                <a:spcPts val="100"/>
              </a:spcBef>
            </a:pPr>
            <a:r>
              <a:rPr lang="en-US" sz="900" b="1" spc="10" dirty="0">
                <a:solidFill>
                  <a:srgbClr val="025FAD"/>
                </a:solidFill>
                <a:latin typeface="Helvetica Neue LT Pro 75"/>
                <a:cs typeface="Helvetica Neue LT Pro 75"/>
              </a:rPr>
              <a:t>COLOUR</a:t>
            </a:r>
            <a:endParaRPr sz="900" dirty="0">
              <a:latin typeface="Helvetica Neue LT Pro 75"/>
              <a:cs typeface="Helvetica Neue LT Pro 75"/>
            </a:endParaRPr>
          </a:p>
        </p:txBody>
      </p:sp>
      <p:sp>
        <p:nvSpPr>
          <p:cNvPr id="11" name="object 11"/>
          <p:cNvSpPr txBox="1"/>
          <p:nvPr/>
        </p:nvSpPr>
        <p:spPr>
          <a:xfrm>
            <a:off x="2667000" y="2089222"/>
            <a:ext cx="724535" cy="151323"/>
          </a:xfrm>
          <a:prstGeom prst="rect">
            <a:avLst/>
          </a:prstGeom>
        </p:spPr>
        <p:txBody>
          <a:bodyPr vert="horz" wrap="square" lIns="0" tIns="12700" rIns="0" bIns="0" rtlCol="0">
            <a:spAutoFit/>
          </a:bodyPr>
          <a:lstStyle/>
          <a:p>
            <a:pPr marL="12700">
              <a:lnSpc>
                <a:spcPct val="100000"/>
              </a:lnSpc>
              <a:spcBef>
                <a:spcPts val="100"/>
              </a:spcBef>
            </a:pPr>
            <a:r>
              <a:rPr lang="en-US" sz="900" spc="-10" dirty="0">
                <a:solidFill>
                  <a:srgbClr val="1C216F"/>
                </a:solidFill>
                <a:latin typeface="HelveticaNeueLTPro-Md"/>
                <a:cs typeface="HelveticaNeueLTPro-Md"/>
              </a:rPr>
              <a:t>White</a:t>
            </a:r>
            <a:endParaRPr sz="900" dirty="0">
              <a:latin typeface="HelveticaNeueLTPro-Md"/>
              <a:cs typeface="HelveticaNeueLTPro-Md"/>
            </a:endParaRPr>
          </a:p>
        </p:txBody>
      </p:sp>
      <p:sp>
        <p:nvSpPr>
          <p:cNvPr id="12" name="object 12"/>
          <p:cNvSpPr txBox="1"/>
          <p:nvPr/>
        </p:nvSpPr>
        <p:spPr>
          <a:xfrm>
            <a:off x="615950" y="2495622"/>
            <a:ext cx="1132205"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SPECIFIC GRAVITY</a:t>
            </a:r>
            <a:endParaRPr lang="en-TT" sz="900" dirty="0">
              <a:latin typeface="Helvetica Neue LT Pro 75"/>
              <a:cs typeface="Helvetica Neue LT Pro 75"/>
            </a:endParaRPr>
          </a:p>
        </p:txBody>
      </p:sp>
      <p:sp>
        <p:nvSpPr>
          <p:cNvPr id="13" name="object 13"/>
          <p:cNvSpPr txBox="1"/>
          <p:nvPr/>
        </p:nvSpPr>
        <p:spPr>
          <a:xfrm>
            <a:off x="2667000" y="2495622"/>
            <a:ext cx="724535"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1.3 – 1.4 Kg/L </a:t>
            </a:r>
            <a:endParaRPr sz="900" dirty="0">
              <a:latin typeface="HelveticaNeueLTPro-Md"/>
              <a:cs typeface="HelveticaNeueLTPro-Md"/>
            </a:endParaRPr>
          </a:p>
        </p:txBody>
      </p:sp>
      <p:sp>
        <p:nvSpPr>
          <p:cNvPr id="14" name="object 14"/>
          <p:cNvSpPr txBox="1"/>
          <p:nvPr/>
        </p:nvSpPr>
        <p:spPr>
          <a:xfrm>
            <a:off x="615950" y="2897304"/>
            <a:ext cx="1389380" cy="156042"/>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SOLIDIFICATION POINT</a:t>
            </a:r>
            <a:endParaRPr lang="en-TT" sz="900" dirty="0">
              <a:latin typeface="Helvetica Neue LT Pro 75"/>
              <a:cs typeface="Helvetica Neue LT Pro 75"/>
            </a:endParaRPr>
          </a:p>
        </p:txBody>
      </p:sp>
      <p:sp>
        <p:nvSpPr>
          <p:cNvPr id="15" name="object 15"/>
          <p:cNvSpPr txBox="1"/>
          <p:nvPr/>
        </p:nvSpPr>
        <p:spPr>
          <a:xfrm>
            <a:off x="2667000" y="2902022"/>
            <a:ext cx="724535" cy="162560"/>
          </a:xfrm>
          <a:prstGeom prst="rect">
            <a:avLst/>
          </a:prstGeom>
        </p:spPr>
        <p:txBody>
          <a:bodyPr vert="horz" wrap="square" lIns="0" tIns="12700" rIns="0" bIns="0" rtlCol="0">
            <a:spAutoFit/>
          </a:bodyPr>
          <a:lstStyle/>
          <a:p>
            <a:pPr marL="12700">
              <a:lnSpc>
                <a:spcPct val="100000"/>
              </a:lnSpc>
              <a:spcBef>
                <a:spcPts val="100"/>
              </a:spcBef>
            </a:pPr>
            <a:r>
              <a:rPr sz="900" spc="-10" dirty="0">
                <a:solidFill>
                  <a:srgbClr val="1C216F"/>
                </a:solidFill>
                <a:latin typeface="HelveticaNeueLTPro-Md"/>
                <a:cs typeface="HelveticaNeueLTPro-Md"/>
              </a:rPr>
              <a:t>N</a:t>
            </a:r>
            <a:r>
              <a:rPr sz="900" spc="-15" dirty="0">
                <a:solidFill>
                  <a:srgbClr val="1C216F"/>
                </a:solidFill>
                <a:latin typeface="HelveticaNeueLTPro-Md"/>
                <a:cs typeface="HelveticaNeueLTPro-Md"/>
              </a:rPr>
              <a:t>o</a:t>
            </a:r>
            <a:r>
              <a:rPr sz="900" dirty="0">
                <a:solidFill>
                  <a:srgbClr val="1C216F"/>
                </a:solidFill>
                <a:latin typeface="HelveticaNeueLTPro-Md"/>
                <a:cs typeface="HelveticaNeueLTPro-Md"/>
              </a:rPr>
              <a:t>t</a:t>
            </a:r>
            <a:r>
              <a:rPr sz="900" spc="-40" dirty="0">
                <a:solidFill>
                  <a:srgbClr val="1C216F"/>
                </a:solidFill>
                <a:latin typeface="HelveticaNeueLTPro-Md"/>
                <a:cs typeface="HelveticaNeueLTPro-Md"/>
              </a:rPr>
              <a:t> </a:t>
            </a:r>
            <a:r>
              <a:rPr sz="900" spc="-25" dirty="0">
                <a:solidFill>
                  <a:srgbClr val="1C216F"/>
                </a:solidFill>
                <a:latin typeface="HelveticaNeueLTPro-Md"/>
                <a:cs typeface="HelveticaNeueLTPro-Md"/>
              </a:rPr>
              <a:t>a</a:t>
            </a:r>
            <a:r>
              <a:rPr sz="900" spc="-20" dirty="0">
                <a:solidFill>
                  <a:srgbClr val="1C216F"/>
                </a:solidFill>
                <a:latin typeface="HelveticaNeueLTPro-Md"/>
                <a:cs typeface="HelveticaNeueLTPro-Md"/>
              </a:rPr>
              <a:t>v</a:t>
            </a:r>
            <a:r>
              <a:rPr sz="900" spc="-5" dirty="0">
                <a:solidFill>
                  <a:srgbClr val="1C216F"/>
                </a:solidFill>
                <a:latin typeface="HelveticaNeueLTPro-Md"/>
                <a:cs typeface="HelveticaNeueLTPro-Md"/>
              </a:rPr>
              <a:t>a</a:t>
            </a:r>
            <a:r>
              <a:rPr sz="900" spc="-15" dirty="0">
                <a:solidFill>
                  <a:srgbClr val="1C216F"/>
                </a:solidFill>
                <a:latin typeface="HelveticaNeueLTPro-Md"/>
                <a:cs typeface="HelveticaNeueLTPro-Md"/>
              </a:rPr>
              <a:t>i</a:t>
            </a:r>
            <a:r>
              <a:rPr sz="900" spc="-10" dirty="0">
                <a:solidFill>
                  <a:srgbClr val="1C216F"/>
                </a:solidFill>
                <a:latin typeface="HelveticaNeueLTPro-Md"/>
                <a:cs typeface="HelveticaNeueLTPro-Md"/>
              </a:rPr>
              <a:t>l</a:t>
            </a:r>
            <a:r>
              <a:rPr sz="900" spc="-5" dirty="0">
                <a:solidFill>
                  <a:srgbClr val="1C216F"/>
                </a:solidFill>
                <a:latin typeface="HelveticaNeueLTPro-Md"/>
                <a:cs typeface="HelveticaNeueLTPro-Md"/>
              </a:rPr>
              <a:t>a</a:t>
            </a:r>
            <a:r>
              <a:rPr sz="900" spc="-10" dirty="0">
                <a:solidFill>
                  <a:srgbClr val="1C216F"/>
                </a:solidFill>
                <a:latin typeface="HelveticaNeueLTPro-Md"/>
                <a:cs typeface="HelveticaNeueLTPro-Md"/>
              </a:rPr>
              <a:t>bl</a:t>
            </a:r>
            <a:r>
              <a:rPr sz="900" spc="-15" dirty="0">
                <a:solidFill>
                  <a:srgbClr val="1C216F"/>
                </a:solidFill>
                <a:latin typeface="HelveticaNeueLTPro-Md"/>
                <a:cs typeface="HelveticaNeueLTPro-Md"/>
              </a:rPr>
              <a:t>e</a:t>
            </a:r>
            <a:r>
              <a:rPr sz="900" dirty="0">
                <a:solidFill>
                  <a:srgbClr val="1C216F"/>
                </a:solidFill>
                <a:latin typeface="HelveticaNeueLTPro-Md"/>
                <a:cs typeface="HelveticaNeueLTPro-Md"/>
              </a:rPr>
              <a:t>.</a:t>
            </a:r>
            <a:endParaRPr sz="900">
              <a:latin typeface="HelveticaNeueLTPro-Md"/>
              <a:cs typeface="HelveticaNeueLTPro-Md"/>
            </a:endParaRPr>
          </a:p>
        </p:txBody>
      </p:sp>
      <p:sp>
        <p:nvSpPr>
          <p:cNvPr id="16" name="object 16"/>
          <p:cNvSpPr txBox="1"/>
          <p:nvPr/>
        </p:nvSpPr>
        <p:spPr>
          <a:xfrm>
            <a:off x="615950" y="3308422"/>
            <a:ext cx="901700" cy="162560"/>
          </a:xfrm>
          <a:prstGeom prst="rect">
            <a:avLst/>
          </a:prstGeom>
        </p:spPr>
        <p:txBody>
          <a:bodyPr vert="horz" wrap="square" lIns="0" tIns="12700" rIns="0" bIns="0" rtlCol="0">
            <a:spAutoFit/>
          </a:bodyPr>
          <a:lstStyle/>
          <a:p>
            <a:pPr marL="12700">
              <a:lnSpc>
                <a:spcPct val="100000"/>
              </a:lnSpc>
              <a:spcBef>
                <a:spcPts val="100"/>
              </a:spcBef>
            </a:pPr>
            <a:r>
              <a:rPr sz="900" b="1" spc="5" dirty="0">
                <a:solidFill>
                  <a:srgbClr val="025FAD"/>
                </a:solidFill>
                <a:latin typeface="Helvetica Neue LT Pro 75"/>
                <a:cs typeface="Helvetica Neue LT Pro 75"/>
              </a:rPr>
              <a:t>BOILING</a:t>
            </a:r>
            <a:r>
              <a:rPr sz="900" b="1" spc="-50"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POINT</a:t>
            </a:r>
            <a:endParaRPr sz="900" dirty="0">
              <a:latin typeface="Helvetica Neue LT Pro 75"/>
              <a:cs typeface="Helvetica Neue LT Pro 75"/>
            </a:endParaRPr>
          </a:p>
        </p:txBody>
      </p:sp>
      <p:sp>
        <p:nvSpPr>
          <p:cNvPr id="17" name="object 17"/>
          <p:cNvSpPr txBox="1"/>
          <p:nvPr/>
        </p:nvSpPr>
        <p:spPr>
          <a:xfrm>
            <a:off x="2667000" y="3273594"/>
            <a:ext cx="1341500"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100°C (212°F) </a:t>
            </a:r>
            <a:endParaRPr sz="900" dirty="0">
              <a:latin typeface="HelveticaNeueLTPro-Md"/>
              <a:cs typeface="HelveticaNeueLTPro-Md"/>
            </a:endParaRPr>
          </a:p>
        </p:txBody>
      </p:sp>
      <p:sp>
        <p:nvSpPr>
          <p:cNvPr id="18" name="object 18"/>
          <p:cNvSpPr txBox="1"/>
          <p:nvPr/>
        </p:nvSpPr>
        <p:spPr>
          <a:xfrm>
            <a:off x="615950" y="3678602"/>
            <a:ext cx="1389380" cy="151323"/>
          </a:xfrm>
          <a:prstGeom prst="rect">
            <a:avLst/>
          </a:prstGeom>
        </p:spPr>
        <p:txBody>
          <a:bodyPr vert="horz" wrap="square" lIns="0" tIns="12700" rIns="0" bIns="0" rtlCol="0">
            <a:spAutoFit/>
          </a:bodyPr>
          <a:lstStyle/>
          <a:p>
            <a:pPr marL="12700">
              <a:lnSpc>
                <a:spcPct val="100000"/>
              </a:lnSpc>
              <a:spcBef>
                <a:spcPts val="100"/>
              </a:spcBef>
            </a:pPr>
            <a:r>
              <a:rPr lang="en-US" sz="900" b="1" spc="-5" dirty="0">
                <a:solidFill>
                  <a:srgbClr val="025FAD"/>
                </a:solidFill>
                <a:latin typeface="Helvetica Neue LT Pro 75"/>
                <a:cs typeface="Helvetica Neue LT Pro 75"/>
              </a:rPr>
              <a:t>FREEZING</a:t>
            </a:r>
            <a:r>
              <a:rPr sz="900" b="1" spc="-4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POINT</a:t>
            </a:r>
            <a:endParaRPr sz="900" dirty="0">
              <a:latin typeface="Helvetica Neue LT Pro 75"/>
              <a:cs typeface="Helvetica Neue LT Pro 75"/>
            </a:endParaRPr>
          </a:p>
        </p:txBody>
      </p:sp>
      <p:sp>
        <p:nvSpPr>
          <p:cNvPr id="19" name="object 19"/>
          <p:cNvSpPr txBox="1"/>
          <p:nvPr/>
        </p:nvSpPr>
        <p:spPr>
          <a:xfrm>
            <a:off x="2667000" y="3714822"/>
            <a:ext cx="724535"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0°C (32°F)</a:t>
            </a:r>
            <a:endParaRPr sz="900" dirty="0">
              <a:latin typeface="Helvetica Neue LT Pro 75"/>
              <a:cs typeface="Helvetica Neue LT Pro 75"/>
            </a:endParaRPr>
          </a:p>
        </p:txBody>
      </p:sp>
      <p:sp>
        <p:nvSpPr>
          <p:cNvPr id="20" name="object 20"/>
          <p:cNvSpPr txBox="1"/>
          <p:nvPr/>
        </p:nvSpPr>
        <p:spPr>
          <a:xfrm>
            <a:off x="615950" y="4121222"/>
            <a:ext cx="798830"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FLASH</a:t>
            </a:r>
            <a:r>
              <a:rPr sz="900" b="1" spc="-5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POINT</a:t>
            </a:r>
            <a:endParaRPr sz="900">
              <a:latin typeface="Helvetica Neue LT Pro 75"/>
              <a:cs typeface="Helvetica Neue LT Pro 75"/>
            </a:endParaRPr>
          </a:p>
        </p:txBody>
      </p:sp>
      <p:sp>
        <p:nvSpPr>
          <p:cNvPr id="21" name="object 21"/>
          <p:cNvSpPr txBox="1"/>
          <p:nvPr/>
        </p:nvSpPr>
        <p:spPr>
          <a:xfrm>
            <a:off x="2667000" y="4121222"/>
            <a:ext cx="2436495" cy="151323"/>
          </a:xfrm>
          <a:prstGeom prst="rect">
            <a:avLst/>
          </a:prstGeom>
        </p:spPr>
        <p:txBody>
          <a:bodyPr vert="horz" wrap="square" lIns="0" tIns="12700" rIns="0" bIns="0" rtlCol="0">
            <a:spAutoFit/>
          </a:bodyPr>
          <a:lstStyle/>
          <a:p>
            <a:pPr marL="12700">
              <a:lnSpc>
                <a:spcPct val="100000"/>
              </a:lnSpc>
              <a:spcBef>
                <a:spcPts val="100"/>
              </a:spcBef>
            </a:pPr>
            <a:r>
              <a:rPr lang="en-US" sz="900" spc="-10" dirty="0">
                <a:solidFill>
                  <a:srgbClr val="1C216F"/>
                </a:solidFill>
                <a:latin typeface="HelveticaNeueLTPro-Md"/>
                <a:cs typeface="HelveticaNeueLTPro-Md"/>
              </a:rPr>
              <a:t>Not Available</a:t>
            </a:r>
            <a:endParaRPr sz="900" dirty="0">
              <a:latin typeface="HelveticaNeueLTPro-Md"/>
              <a:cs typeface="HelveticaNeueLTPro-Md"/>
            </a:endParaRPr>
          </a:p>
        </p:txBody>
      </p:sp>
      <p:sp>
        <p:nvSpPr>
          <p:cNvPr id="22" name="object 22"/>
          <p:cNvSpPr txBox="1"/>
          <p:nvPr/>
        </p:nvSpPr>
        <p:spPr>
          <a:xfrm>
            <a:off x="615950" y="4549110"/>
            <a:ext cx="1838325" cy="151323"/>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IGNITION TEMPERATURE</a:t>
            </a:r>
            <a:endParaRPr lang="en-TT" sz="900" dirty="0">
              <a:latin typeface="Helvetica Neue LT Pro 75"/>
              <a:cs typeface="Helvetica Neue LT Pro 75"/>
            </a:endParaRPr>
          </a:p>
        </p:txBody>
      </p:sp>
      <p:sp>
        <p:nvSpPr>
          <p:cNvPr id="23" name="object 23"/>
          <p:cNvSpPr txBox="1"/>
          <p:nvPr/>
        </p:nvSpPr>
        <p:spPr>
          <a:xfrm>
            <a:off x="2667000" y="4527622"/>
            <a:ext cx="724535" cy="162560"/>
          </a:xfrm>
          <a:prstGeom prst="rect">
            <a:avLst/>
          </a:prstGeom>
        </p:spPr>
        <p:txBody>
          <a:bodyPr vert="horz" wrap="square" lIns="0" tIns="12700" rIns="0" bIns="0" rtlCol="0">
            <a:spAutoFit/>
          </a:bodyPr>
          <a:lstStyle/>
          <a:p>
            <a:pPr marL="12700">
              <a:lnSpc>
                <a:spcPct val="100000"/>
              </a:lnSpc>
              <a:spcBef>
                <a:spcPts val="100"/>
              </a:spcBef>
            </a:pPr>
            <a:r>
              <a:rPr sz="900" spc="-10" dirty="0">
                <a:solidFill>
                  <a:srgbClr val="1C216F"/>
                </a:solidFill>
                <a:latin typeface="HelveticaNeueLTPro-Md"/>
                <a:cs typeface="HelveticaNeueLTPro-Md"/>
              </a:rPr>
              <a:t>N</a:t>
            </a:r>
            <a:r>
              <a:rPr sz="900" spc="-15" dirty="0">
                <a:solidFill>
                  <a:srgbClr val="1C216F"/>
                </a:solidFill>
                <a:latin typeface="HelveticaNeueLTPro-Md"/>
                <a:cs typeface="HelveticaNeueLTPro-Md"/>
              </a:rPr>
              <a:t>o</a:t>
            </a:r>
            <a:r>
              <a:rPr sz="900" dirty="0">
                <a:solidFill>
                  <a:srgbClr val="1C216F"/>
                </a:solidFill>
                <a:latin typeface="HelveticaNeueLTPro-Md"/>
                <a:cs typeface="HelveticaNeueLTPro-Md"/>
              </a:rPr>
              <a:t>t</a:t>
            </a:r>
            <a:r>
              <a:rPr sz="900" spc="-40" dirty="0">
                <a:solidFill>
                  <a:srgbClr val="1C216F"/>
                </a:solidFill>
                <a:latin typeface="HelveticaNeueLTPro-Md"/>
                <a:cs typeface="HelveticaNeueLTPro-Md"/>
              </a:rPr>
              <a:t> </a:t>
            </a:r>
            <a:r>
              <a:rPr sz="900" spc="-25" dirty="0">
                <a:solidFill>
                  <a:srgbClr val="1C216F"/>
                </a:solidFill>
                <a:latin typeface="HelveticaNeueLTPro-Md"/>
                <a:cs typeface="HelveticaNeueLTPro-Md"/>
              </a:rPr>
              <a:t>a</a:t>
            </a:r>
            <a:r>
              <a:rPr sz="900" spc="-20" dirty="0">
                <a:solidFill>
                  <a:srgbClr val="1C216F"/>
                </a:solidFill>
                <a:latin typeface="HelveticaNeueLTPro-Md"/>
                <a:cs typeface="HelveticaNeueLTPro-Md"/>
              </a:rPr>
              <a:t>v</a:t>
            </a:r>
            <a:r>
              <a:rPr sz="900" spc="-5" dirty="0">
                <a:solidFill>
                  <a:srgbClr val="1C216F"/>
                </a:solidFill>
                <a:latin typeface="HelveticaNeueLTPro-Md"/>
                <a:cs typeface="HelveticaNeueLTPro-Md"/>
              </a:rPr>
              <a:t>a</a:t>
            </a:r>
            <a:r>
              <a:rPr sz="900" spc="-15" dirty="0">
                <a:solidFill>
                  <a:srgbClr val="1C216F"/>
                </a:solidFill>
                <a:latin typeface="HelveticaNeueLTPro-Md"/>
                <a:cs typeface="HelveticaNeueLTPro-Md"/>
              </a:rPr>
              <a:t>i</a:t>
            </a:r>
            <a:r>
              <a:rPr sz="900" spc="-10" dirty="0">
                <a:solidFill>
                  <a:srgbClr val="1C216F"/>
                </a:solidFill>
                <a:latin typeface="HelveticaNeueLTPro-Md"/>
                <a:cs typeface="HelveticaNeueLTPro-Md"/>
              </a:rPr>
              <a:t>l</a:t>
            </a:r>
            <a:r>
              <a:rPr sz="900" spc="-5" dirty="0">
                <a:solidFill>
                  <a:srgbClr val="1C216F"/>
                </a:solidFill>
                <a:latin typeface="HelveticaNeueLTPro-Md"/>
                <a:cs typeface="HelveticaNeueLTPro-Md"/>
              </a:rPr>
              <a:t>a</a:t>
            </a:r>
            <a:r>
              <a:rPr sz="900" spc="-10" dirty="0">
                <a:solidFill>
                  <a:srgbClr val="1C216F"/>
                </a:solidFill>
                <a:latin typeface="HelveticaNeueLTPro-Md"/>
                <a:cs typeface="HelveticaNeueLTPro-Md"/>
              </a:rPr>
              <a:t>bl</a:t>
            </a:r>
            <a:r>
              <a:rPr sz="900" spc="-15" dirty="0">
                <a:solidFill>
                  <a:srgbClr val="1C216F"/>
                </a:solidFill>
                <a:latin typeface="HelveticaNeueLTPro-Md"/>
                <a:cs typeface="HelveticaNeueLTPro-Md"/>
              </a:rPr>
              <a:t>e</a:t>
            </a:r>
            <a:r>
              <a:rPr sz="900" dirty="0">
                <a:solidFill>
                  <a:srgbClr val="1C216F"/>
                </a:solidFill>
                <a:latin typeface="HelveticaNeueLTPro-Md"/>
                <a:cs typeface="HelveticaNeueLTPro-Md"/>
              </a:rPr>
              <a:t>.</a:t>
            </a:r>
            <a:endParaRPr sz="900">
              <a:latin typeface="HelveticaNeueLTPro-Md"/>
              <a:cs typeface="HelveticaNeueLTPro-Md"/>
            </a:endParaRPr>
          </a:p>
        </p:txBody>
      </p:sp>
      <p:sp>
        <p:nvSpPr>
          <p:cNvPr id="24" name="object 24"/>
          <p:cNvSpPr txBox="1"/>
          <p:nvPr/>
        </p:nvSpPr>
        <p:spPr>
          <a:xfrm>
            <a:off x="615950" y="4934022"/>
            <a:ext cx="1670050" cy="151323"/>
          </a:xfrm>
          <a:prstGeom prst="rect">
            <a:avLst/>
          </a:prstGeom>
        </p:spPr>
        <p:txBody>
          <a:bodyPr vert="horz" wrap="square" lIns="0" tIns="12700" rIns="0" bIns="0" rtlCol="0">
            <a:spAutoFit/>
          </a:bodyPr>
          <a:lstStyle/>
          <a:p>
            <a:pPr marL="12700">
              <a:lnSpc>
                <a:spcPct val="100000"/>
              </a:lnSpc>
              <a:spcBef>
                <a:spcPts val="100"/>
              </a:spcBef>
            </a:pPr>
            <a:r>
              <a:rPr lang="en-US" sz="900" b="1" spc="10" dirty="0">
                <a:solidFill>
                  <a:srgbClr val="025FAD"/>
                </a:solidFill>
                <a:latin typeface="Helvetica Neue LT Pro 75"/>
                <a:cs typeface="Helvetica Neue LT Pro 75"/>
              </a:rPr>
              <a:t>WATER </a:t>
            </a:r>
            <a:r>
              <a:rPr sz="900" b="1" spc="10" dirty="0">
                <a:solidFill>
                  <a:srgbClr val="025FAD"/>
                </a:solidFill>
                <a:latin typeface="Helvetica Neue LT Pro 75"/>
                <a:cs typeface="Helvetica Neue LT Pro 75"/>
              </a:rPr>
              <a:t>SO</a:t>
            </a:r>
            <a:r>
              <a:rPr sz="900" b="1" spc="-5" dirty="0">
                <a:solidFill>
                  <a:srgbClr val="025FAD"/>
                </a:solidFill>
                <a:latin typeface="Helvetica Neue LT Pro 75"/>
                <a:cs typeface="Helvetica Neue LT Pro 75"/>
              </a:rPr>
              <a:t>L</a:t>
            </a:r>
            <a:r>
              <a:rPr sz="900" b="1" spc="15" dirty="0">
                <a:solidFill>
                  <a:srgbClr val="025FAD"/>
                </a:solidFill>
                <a:latin typeface="Helvetica Neue LT Pro 75"/>
                <a:cs typeface="Helvetica Neue LT Pro 75"/>
              </a:rPr>
              <a:t>U</a:t>
            </a:r>
            <a:r>
              <a:rPr sz="900" b="1" spc="10" dirty="0">
                <a:solidFill>
                  <a:srgbClr val="025FAD"/>
                </a:solidFill>
                <a:latin typeface="Helvetica Neue LT Pro 75"/>
                <a:cs typeface="Helvetica Neue LT Pro 75"/>
              </a:rPr>
              <a:t>BI</a:t>
            </a:r>
            <a:r>
              <a:rPr sz="900" b="1" spc="5" dirty="0">
                <a:solidFill>
                  <a:srgbClr val="025FAD"/>
                </a:solidFill>
                <a:latin typeface="Helvetica Neue LT Pro 75"/>
                <a:cs typeface="Helvetica Neue LT Pro 75"/>
              </a:rPr>
              <a:t>LI</a:t>
            </a:r>
            <a:r>
              <a:rPr sz="900" b="1" spc="40" dirty="0">
                <a:solidFill>
                  <a:srgbClr val="025FAD"/>
                </a:solidFill>
                <a:latin typeface="Helvetica Neue LT Pro 75"/>
                <a:cs typeface="Helvetica Neue LT Pro 75"/>
              </a:rPr>
              <a:t>T</a:t>
            </a:r>
            <a:r>
              <a:rPr sz="900" b="1" dirty="0">
                <a:solidFill>
                  <a:srgbClr val="025FAD"/>
                </a:solidFill>
                <a:latin typeface="Helvetica Neue LT Pro 75"/>
                <a:cs typeface="Helvetica Neue LT Pro 75"/>
              </a:rPr>
              <a:t>Y</a:t>
            </a:r>
            <a:endParaRPr sz="900" dirty="0">
              <a:latin typeface="Helvetica Neue LT Pro 75"/>
              <a:cs typeface="Helvetica Neue LT Pro 75"/>
            </a:endParaRPr>
          </a:p>
        </p:txBody>
      </p:sp>
      <p:sp>
        <p:nvSpPr>
          <p:cNvPr id="25" name="object 25"/>
          <p:cNvSpPr txBox="1"/>
          <p:nvPr/>
        </p:nvSpPr>
        <p:spPr>
          <a:xfrm>
            <a:off x="2667000" y="4934022"/>
            <a:ext cx="724535"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Negligible</a:t>
            </a:r>
            <a:endParaRPr sz="900" dirty="0">
              <a:latin typeface="HelveticaNeueLTPro-Md"/>
              <a:cs typeface="HelveticaNeueLTPro-Md"/>
            </a:endParaRPr>
          </a:p>
        </p:txBody>
      </p:sp>
      <p:sp>
        <p:nvSpPr>
          <p:cNvPr id="26" name="object 26"/>
          <p:cNvSpPr txBox="1"/>
          <p:nvPr/>
        </p:nvSpPr>
        <p:spPr>
          <a:xfrm>
            <a:off x="615950" y="5340422"/>
            <a:ext cx="969644" cy="151323"/>
          </a:xfrm>
          <a:prstGeom prst="rect">
            <a:avLst/>
          </a:prstGeom>
        </p:spPr>
        <p:txBody>
          <a:bodyPr vert="horz" wrap="square" lIns="0" tIns="12700" rIns="0" bIns="0" rtlCol="0">
            <a:spAutoFit/>
          </a:bodyPr>
          <a:lstStyle/>
          <a:p>
            <a:pPr marL="12700">
              <a:lnSpc>
                <a:spcPct val="100000"/>
              </a:lnSpc>
              <a:spcBef>
                <a:spcPts val="100"/>
              </a:spcBef>
            </a:pPr>
            <a:r>
              <a:rPr lang="en-TT" sz="900" b="1" spc="-30" dirty="0">
                <a:solidFill>
                  <a:srgbClr val="025FAD"/>
                </a:solidFill>
                <a:latin typeface="Helvetica Neue LT Pro 75"/>
                <a:cs typeface="Helvetica Neue LT Pro 75"/>
              </a:rPr>
              <a:t>VISCOSITY </a:t>
            </a:r>
            <a:endParaRPr lang="en-TT" sz="900" dirty="0">
              <a:latin typeface="Helvetica Neue LT Pro 75"/>
              <a:cs typeface="Helvetica Neue LT Pro 75"/>
            </a:endParaRPr>
          </a:p>
        </p:txBody>
      </p:sp>
      <p:sp>
        <p:nvSpPr>
          <p:cNvPr id="27" name="object 27"/>
          <p:cNvSpPr txBox="1"/>
          <p:nvPr/>
        </p:nvSpPr>
        <p:spPr>
          <a:xfrm>
            <a:off x="2667000" y="5340422"/>
            <a:ext cx="2845243" cy="151323"/>
          </a:xfrm>
          <a:prstGeom prst="rect">
            <a:avLst/>
          </a:prstGeom>
        </p:spPr>
        <p:txBody>
          <a:bodyPr vert="horz" wrap="square" lIns="0" tIns="12700" rIns="0" bIns="0" rtlCol="0">
            <a:spAutoFit/>
          </a:bodyPr>
          <a:lstStyle/>
          <a:p>
            <a:pPr marL="12700">
              <a:lnSpc>
                <a:spcPct val="100000"/>
              </a:lnSpc>
              <a:spcBef>
                <a:spcPts val="100"/>
              </a:spcBef>
            </a:pPr>
            <a:r>
              <a:rPr lang="pl-PL" sz="900" spc="-10" dirty="0">
                <a:solidFill>
                  <a:srgbClr val="1C216F"/>
                </a:solidFill>
                <a:latin typeface="HelveticaNeueLTPro-Md"/>
                <a:cs typeface="HelveticaNeueLTPro-Md"/>
              </a:rPr>
              <a:t>80 – 85 KU (800 – 1000cps) </a:t>
            </a:r>
            <a:endParaRPr sz="900" dirty="0">
              <a:latin typeface="HelveticaNeueLTPro-Md"/>
              <a:cs typeface="HelveticaNeueLTPro-Md"/>
            </a:endParaRPr>
          </a:p>
        </p:txBody>
      </p:sp>
      <p:sp>
        <p:nvSpPr>
          <p:cNvPr id="28" name="object 28"/>
          <p:cNvSpPr txBox="1"/>
          <p:nvPr/>
        </p:nvSpPr>
        <p:spPr>
          <a:xfrm>
            <a:off x="615950" y="5746822"/>
            <a:ext cx="1838325"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ODOUR </a:t>
            </a:r>
            <a:endParaRPr lang="en-TT" sz="900" dirty="0">
              <a:latin typeface="Helvetica Neue LT Pro 75"/>
              <a:cs typeface="Helvetica Neue LT Pro 75"/>
            </a:endParaRPr>
          </a:p>
        </p:txBody>
      </p:sp>
      <p:sp>
        <p:nvSpPr>
          <p:cNvPr id="29" name="object 29"/>
          <p:cNvSpPr txBox="1"/>
          <p:nvPr/>
        </p:nvSpPr>
        <p:spPr>
          <a:xfrm>
            <a:off x="2667000" y="5740644"/>
            <a:ext cx="1905000"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Very low sweet odour</a:t>
            </a:r>
            <a:endParaRPr sz="900" dirty="0">
              <a:latin typeface="HelveticaNeueLTPro-Md"/>
              <a:cs typeface="HelveticaNeueLTPro-Md"/>
            </a:endParaRPr>
          </a:p>
        </p:txBody>
      </p:sp>
      <p:sp>
        <p:nvSpPr>
          <p:cNvPr id="34" name="object 34"/>
          <p:cNvSpPr/>
          <p:nvPr/>
        </p:nvSpPr>
        <p:spPr>
          <a:xfrm>
            <a:off x="600115" y="1981454"/>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5" name="object 35"/>
          <p:cNvSpPr/>
          <p:nvPr/>
        </p:nvSpPr>
        <p:spPr>
          <a:xfrm>
            <a:off x="600115" y="4404615"/>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6" name="object 36"/>
          <p:cNvSpPr/>
          <p:nvPr/>
        </p:nvSpPr>
        <p:spPr>
          <a:xfrm>
            <a:off x="600115" y="2789172"/>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7" name="object 37"/>
          <p:cNvSpPr/>
          <p:nvPr/>
        </p:nvSpPr>
        <p:spPr>
          <a:xfrm>
            <a:off x="600115" y="5212336"/>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8" name="object 38"/>
          <p:cNvSpPr/>
          <p:nvPr/>
        </p:nvSpPr>
        <p:spPr>
          <a:xfrm>
            <a:off x="600115" y="3596894"/>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9" name="object 39"/>
          <p:cNvSpPr/>
          <p:nvPr/>
        </p:nvSpPr>
        <p:spPr>
          <a:xfrm>
            <a:off x="600115" y="5616194"/>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0" name="object 40"/>
          <p:cNvSpPr/>
          <p:nvPr/>
        </p:nvSpPr>
        <p:spPr>
          <a:xfrm>
            <a:off x="594359" y="2385315"/>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1" name="object 41"/>
          <p:cNvSpPr/>
          <p:nvPr/>
        </p:nvSpPr>
        <p:spPr>
          <a:xfrm>
            <a:off x="600115" y="4808472"/>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2" name="object 42"/>
          <p:cNvSpPr/>
          <p:nvPr/>
        </p:nvSpPr>
        <p:spPr>
          <a:xfrm>
            <a:off x="600115" y="3193036"/>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3" name="object 43"/>
          <p:cNvSpPr/>
          <p:nvPr/>
        </p:nvSpPr>
        <p:spPr>
          <a:xfrm>
            <a:off x="600115" y="4000753"/>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4" name="object 44"/>
          <p:cNvSpPr/>
          <p:nvPr/>
        </p:nvSpPr>
        <p:spPr>
          <a:xfrm>
            <a:off x="600115" y="6020053"/>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6" name="object 46"/>
          <p:cNvSpPr/>
          <p:nvPr/>
        </p:nvSpPr>
        <p:spPr>
          <a:xfrm>
            <a:off x="631825" y="66294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7" name="object 47"/>
          <p:cNvSpPr/>
          <p:nvPr/>
        </p:nvSpPr>
        <p:spPr>
          <a:xfrm>
            <a:off x="631825" y="69342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8" name="object 48"/>
          <p:cNvSpPr/>
          <p:nvPr/>
        </p:nvSpPr>
        <p:spPr>
          <a:xfrm>
            <a:off x="600115" y="73914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9" name="object 49"/>
          <p:cNvSpPr txBox="1"/>
          <p:nvPr/>
        </p:nvSpPr>
        <p:spPr>
          <a:xfrm>
            <a:off x="457200" y="60198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10.</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STABILITY</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AND</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REACTIVITY</a:t>
            </a:r>
            <a:endParaRPr sz="1100">
              <a:latin typeface="Helvetica Neue LT Pro 75"/>
              <a:cs typeface="Helvetica Neue LT Pro 75"/>
            </a:endParaRPr>
          </a:p>
        </p:txBody>
      </p:sp>
      <p:sp>
        <p:nvSpPr>
          <p:cNvPr id="58" name="object 58"/>
          <p:cNvSpPr txBox="1">
            <a:spLocks noGrp="1"/>
          </p:cNvSpPr>
          <p:nvPr>
            <p:ph type="sldNum" sz="quarter" idx="7"/>
          </p:nvPr>
        </p:nvSpPr>
        <p:spPr>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dirty="0"/>
              <a:t>6</a:t>
            </a:fld>
            <a:endParaRPr dirty="0"/>
          </a:p>
        </p:txBody>
      </p:sp>
      <p:sp>
        <p:nvSpPr>
          <p:cNvPr id="50" name="object 50"/>
          <p:cNvSpPr txBox="1"/>
          <p:nvPr/>
        </p:nvSpPr>
        <p:spPr>
          <a:xfrm>
            <a:off x="615950" y="6400800"/>
            <a:ext cx="3206750" cy="162560"/>
          </a:xfrm>
          <a:prstGeom prst="rect">
            <a:avLst/>
          </a:prstGeom>
        </p:spPr>
        <p:txBody>
          <a:bodyPr vert="horz" wrap="square" lIns="0" tIns="12700" rIns="0" bIns="0" rtlCol="0">
            <a:spAutoFit/>
          </a:bodyPr>
          <a:lstStyle/>
          <a:p>
            <a:pPr marL="12700">
              <a:lnSpc>
                <a:spcPct val="100000"/>
              </a:lnSpc>
              <a:spcBef>
                <a:spcPts val="100"/>
              </a:spcBef>
              <a:tabLst>
                <a:tab pos="2072005" algn="l"/>
              </a:tabLst>
            </a:pPr>
            <a:r>
              <a:rPr sz="900" b="1" spc="10" dirty="0">
                <a:solidFill>
                  <a:srgbClr val="025FAD"/>
                </a:solidFill>
                <a:latin typeface="Helvetica Neue LT Pro 75"/>
                <a:cs typeface="Helvetica Neue LT Pro 75"/>
              </a:rPr>
              <a:t>C</a:t>
            </a:r>
            <a:r>
              <a:rPr sz="900" b="1" spc="15" dirty="0">
                <a:solidFill>
                  <a:srgbClr val="025FAD"/>
                </a:solidFill>
                <a:latin typeface="Helvetica Neue LT Pro 75"/>
                <a:cs typeface="Helvetica Neue LT Pro 75"/>
              </a:rPr>
              <a:t>HEM</a:t>
            </a:r>
            <a:r>
              <a:rPr sz="900" b="1" spc="10" dirty="0">
                <a:solidFill>
                  <a:srgbClr val="025FAD"/>
                </a:solidFill>
                <a:latin typeface="Helvetica Neue LT Pro 75"/>
                <a:cs typeface="Helvetica Neue LT Pro 75"/>
              </a:rPr>
              <a:t>I</a:t>
            </a:r>
            <a:r>
              <a:rPr sz="900" b="1" spc="-5" dirty="0">
                <a:solidFill>
                  <a:srgbClr val="025FAD"/>
                </a:solidFill>
                <a:latin typeface="Helvetica Neue LT Pro 75"/>
                <a:cs typeface="Helvetica Neue LT Pro 75"/>
              </a:rPr>
              <a:t>C</a:t>
            </a:r>
            <a:r>
              <a:rPr sz="900" b="1" spc="15" dirty="0">
                <a:solidFill>
                  <a:srgbClr val="025FAD"/>
                </a:solidFill>
                <a:latin typeface="Helvetica Neue LT Pro 75"/>
                <a:cs typeface="Helvetica Neue LT Pro 75"/>
              </a:rPr>
              <a:t>A</a:t>
            </a:r>
            <a:r>
              <a:rPr sz="900" b="1" dirty="0">
                <a:solidFill>
                  <a:srgbClr val="025FAD"/>
                </a:solidFill>
                <a:latin typeface="Helvetica Neue LT Pro 75"/>
                <a:cs typeface="Helvetica Neue LT Pro 75"/>
              </a:rPr>
              <a:t>L </a:t>
            </a:r>
            <a:r>
              <a:rPr sz="900" b="1" spc="10" dirty="0">
                <a:solidFill>
                  <a:srgbClr val="025FAD"/>
                </a:solidFill>
                <a:latin typeface="Helvetica Neue LT Pro 75"/>
                <a:cs typeface="Helvetica Neue LT Pro 75"/>
              </a:rPr>
              <a:t>S</a:t>
            </a:r>
            <a:r>
              <a:rPr sz="900" b="1" spc="-55" dirty="0">
                <a:solidFill>
                  <a:srgbClr val="025FAD"/>
                </a:solidFill>
                <a:latin typeface="Helvetica Neue LT Pro 75"/>
                <a:cs typeface="Helvetica Neue LT Pro 75"/>
              </a:rPr>
              <a:t>T</a:t>
            </a:r>
            <a:r>
              <a:rPr sz="900" b="1" spc="15" dirty="0">
                <a:solidFill>
                  <a:srgbClr val="025FAD"/>
                </a:solidFill>
                <a:latin typeface="Helvetica Neue LT Pro 75"/>
                <a:cs typeface="Helvetica Neue LT Pro 75"/>
              </a:rPr>
              <a:t>A</a:t>
            </a:r>
            <a:r>
              <a:rPr sz="900" b="1" spc="10" dirty="0">
                <a:solidFill>
                  <a:srgbClr val="025FAD"/>
                </a:solidFill>
                <a:latin typeface="Helvetica Neue LT Pro 75"/>
                <a:cs typeface="Helvetica Neue LT Pro 75"/>
              </a:rPr>
              <a:t>BI</a:t>
            </a:r>
            <a:r>
              <a:rPr sz="900" b="1" spc="5" dirty="0">
                <a:solidFill>
                  <a:srgbClr val="025FAD"/>
                </a:solidFill>
                <a:latin typeface="Helvetica Neue LT Pro 75"/>
                <a:cs typeface="Helvetica Neue LT Pro 75"/>
              </a:rPr>
              <a:t>LI</a:t>
            </a:r>
            <a:r>
              <a:rPr sz="900" b="1" spc="40" dirty="0">
                <a:solidFill>
                  <a:srgbClr val="025FAD"/>
                </a:solidFill>
                <a:latin typeface="Helvetica Neue LT Pro 75"/>
                <a:cs typeface="Helvetica Neue LT Pro 75"/>
              </a:rPr>
              <a:t>T</a:t>
            </a:r>
            <a:r>
              <a:rPr sz="900" b="1" dirty="0">
                <a:solidFill>
                  <a:srgbClr val="025FAD"/>
                </a:solidFill>
                <a:latin typeface="Helvetica Neue LT Pro 75"/>
                <a:cs typeface="Helvetica Neue LT Pro 75"/>
              </a:rPr>
              <a:t>Y	</a:t>
            </a:r>
            <a:r>
              <a:rPr sz="900" spc="-5" dirty="0">
                <a:solidFill>
                  <a:srgbClr val="1C216F"/>
                </a:solidFill>
                <a:latin typeface="HelveticaNeueLTPro-Md"/>
                <a:cs typeface="HelveticaNeueLTPro-Md"/>
              </a:rPr>
              <a:t>T</a:t>
            </a:r>
            <a:r>
              <a:rPr sz="900" spc="-10" dirty="0">
                <a:solidFill>
                  <a:srgbClr val="1C216F"/>
                </a:solidFill>
                <a:latin typeface="HelveticaNeueLTPro-Md"/>
                <a:cs typeface="HelveticaNeueLTPro-Md"/>
              </a:rPr>
              <a:t>h</a:t>
            </a:r>
            <a:r>
              <a:rPr sz="900" dirty="0">
                <a:solidFill>
                  <a:srgbClr val="1C216F"/>
                </a:solidFill>
                <a:latin typeface="HelveticaNeueLTPro-Md"/>
                <a:cs typeface="HelveticaNeueLTPro-Md"/>
              </a:rPr>
              <a:t>e</a:t>
            </a:r>
            <a:r>
              <a:rPr sz="900" spc="-40" dirty="0">
                <a:solidFill>
                  <a:srgbClr val="1C216F"/>
                </a:solidFill>
                <a:latin typeface="HelveticaNeueLTPro-Md"/>
                <a:cs typeface="HelveticaNeueLTPro-Md"/>
              </a:rPr>
              <a:t> </a:t>
            </a:r>
            <a:r>
              <a:rPr sz="900" spc="-10" dirty="0">
                <a:solidFill>
                  <a:srgbClr val="1C216F"/>
                </a:solidFill>
                <a:latin typeface="HelveticaNeueLTPro-Md"/>
                <a:cs typeface="HelveticaNeueLTPro-Md"/>
              </a:rPr>
              <a:t>p</a:t>
            </a:r>
            <a:r>
              <a:rPr sz="900" spc="-5" dirty="0">
                <a:solidFill>
                  <a:srgbClr val="1C216F"/>
                </a:solidFill>
                <a:latin typeface="HelveticaNeueLTPro-Md"/>
                <a:cs typeface="HelveticaNeueLTPro-Md"/>
              </a:rPr>
              <a:t>r</a:t>
            </a:r>
            <a:r>
              <a:rPr sz="900" spc="-10" dirty="0">
                <a:solidFill>
                  <a:srgbClr val="1C216F"/>
                </a:solidFill>
                <a:latin typeface="HelveticaNeueLTPro-Md"/>
                <a:cs typeface="HelveticaNeueLTPro-Md"/>
              </a:rPr>
              <a:t>odu</a:t>
            </a:r>
            <a:r>
              <a:rPr sz="900" spc="-5" dirty="0">
                <a:solidFill>
                  <a:srgbClr val="1C216F"/>
                </a:solidFill>
                <a:latin typeface="HelveticaNeueLTPro-Md"/>
                <a:cs typeface="HelveticaNeueLTPro-Md"/>
              </a:rPr>
              <a:t>c</a:t>
            </a:r>
            <a:r>
              <a:rPr sz="900" dirty="0">
                <a:solidFill>
                  <a:srgbClr val="1C216F"/>
                </a:solidFill>
                <a:latin typeface="HelveticaNeueLTPro-Md"/>
                <a:cs typeface="HelveticaNeueLTPro-Md"/>
              </a:rPr>
              <a:t>t</a:t>
            </a:r>
            <a:r>
              <a:rPr sz="900" spc="-40" dirty="0">
                <a:solidFill>
                  <a:srgbClr val="1C216F"/>
                </a:solidFill>
                <a:latin typeface="HelveticaNeueLTPro-Md"/>
                <a:cs typeface="HelveticaNeueLTPro-Md"/>
              </a:rPr>
              <a:t> </a:t>
            </a:r>
            <a:r>
              <a:rPr sz="900" spc="-10" dirty="0">
                <a:solidFill>
                  <a:srgbClr val="1C216F"/>
                </a:solidFill>
                <a:latin typeface="HelveticaNeueLTPro-Md"/>
                <a:cs typeface="HelveticaNeueLTPro-Md"/>
              </a:rPr>
              <a:t>i</a:t>
            </a:r>
            <a:r>
              <a:rPr sz="900" dirty="0">
                <a:solidFill>
                  <a:srgbClr val="1C216F"/>
                </a:solidFill>
                <a:latin typeface="HelveticaNeueLTPro-Md"/>
                <a:cs typeface="HelveticaNeueLTPro-Md"/>
              </a:rPr>
              <a:t>s</a:t>
            </a:r>
            <a:r>
              <a:rPr sz="900" spc="-40" dirty="0">
                <a:solidFill>
                  <a:srgbClr val="1C216F"/>
                </a:solidFill>
                <a:latin typeface="HelveticaNeueLTPro-Md"/>
                <a:cs typeface="HelveticaNeueLTPro-Md"/>
              </a:rPr>
              <a:t> </a:t>
            </a:r>
            <a:r>
              <a:rPr sz="900" spc="-5" dirty="0">
                <a:solidFill>
                  <a:srgbClr val="1C216F"/>
                </a:solidFill>
                <a:latin typeface="HelveticaNeueLTPro-Md"/>
                <a:cs typeface="HelveticaNeueLTPro-Md"/>
              </a:rPr>
              <a:t>sta</a:t>
            </a:r>
            <a:r>
              <a:rPr sz="900" spc="-10" dirty="0">
                <a:solidFill>
                  <a:srgbClr val="1C216F"/>
                </a:solidFill>
                <a:latin typeface="HelveticaNeueLTPro-Md"/>
                <a:cs typeface="HelveticaNeueLTPro-Md"/>
              </a:rPr>
              <a:t>bl</a:t>
            </a:r>
            <a:r>
              <a:rPr sz="900" spc="-15" dirty="0">
                <a:solidFill>
                  <a:srgbClr val="1C216F"/>
                </a:solidFill>
                <a:latin typeface="HelveticaNeueLTPro-Md"/>
                <a:cs typeface="HelveticaNeueLTPro-Md"/>
              </a:rPr>
              <a:t>e</a:t>
            </a:r>
            <a:r>
              <a:rPr sz="900" dirty="0">
                <a:solidFill>
                  <a:srgbClr val="1C216F"/>
                </a:solidFill>
                <a:latin typeface="HelveticaNeueLTPro-Md"/>
                <a:cs typeface="HelveticaNeueLTPro-Md"/>
              </a:rPr>
              <a:t>.</a:t>
            </a:r>
            <a:endParaRPr sz="900" dirty="0">
              <a:latin typeface="HelveticaNeueLTPro-Md"/>
              <a:cs typeface="HelveticaNeueLTPro-Md"/>
            </a:endParaRPr>
          </a:p>
        </p:txBody>
      </p:sp>
      <p:sp>
        <p:nvSpPr>
          <p:cNvPr id="51" name="object 51"/>
          <p:cNvSpPr txBox="1"/>
          <p:nvPr/>
        </p:nvSpPr>
        <p:spPr>
          <a:xfrm>
            <a:off x="2675635" y="6705600"/>
            <a:ext cx="2322195" cy="153888"/>
          </a:xfrm>
          <a:prstGeom prst="rect">
            <a:avLst/>
          </a:prstGeom>
        </p:spPr>
        <p:txBody>
          <a:bodyPr vert="horz" wrap="square" lIns="0" tIns="25400" rIns="0" bIns="0" rtlCol="0">
            <a:spAutoFit/>
          </a:bodyPr>
          <a:lstStyle/>
          <a:p>
            <a:pPr marL="12700" marR="5080">
              <a:lnSpc>
                <a:spcPts val="1000"/>
              </a:lnSpc>
              <a:spcBef>
                <a:spcPts val="200"/>
              </a:spcBef>
            </a:pPr>
            <a:r>
              <a:rPr lang="en-TT" sz="900" spc="-10" dirty="0">
                <a:solidFill>
                  <a:srgbClr val="1C216F"/>
                </a:solidFill>
                <a:latin typeface="HelveticaNeueLTPro-Md"/>
                <a:cs typeface="HelveticaNeueLTPro-Md"/>
              </a:rPr>
              <a:t>No data available</a:t>
            </a:r>
            <a:endParaRPr sz="900" dirty="0">
              <a:latin typeface="HelveticaNeueLTPro-Md"/>
              <a:cs typeface="HelveticaNeueLTPro-Md"/>
            </a:endParaRPr>
          </a:p>
        </p:txBody>
      </p:sp>
      <p:sp>
        <p:nvSpPr>
          <p:cNvPr id="52" name="object 52"/>
          <p:cNvSpPr txBox="1"/>
          <p:nvPr/>
        </p:nvSpPr>
        <p:spPr>
          <a:xfrm>
            <a:off x="615950" y="6705600"/>
            <a:ext cx="1838325" cy="153888"/>
          </a:xfrm>
          <a:prstGeom prst="rect">
            <a:avLst/>
          </a:prstGeom>
        </p:spPr>
        <p:txBody>
          <a:bodyPr vert="horz" wrap="square" lIns="0" tIns="25400" rIns="0" bIns="0" rtlCol="0">
            <a:spAutoFit/>
          </a:bodyPr>
          <a:lstStyle/>
          <a:p>
            <a:pPr marL="12700" marR="5080">
              <a:lnSpc>
                <a:spcPts val="1000"/>
              </a:lnSpc>
              <a:spcBef>
                <a:spcPts val="200"/>
              </a:spcBef>
            </a:pPr>
            <a:r>
              <a:rPr sz="900" b="1" spc="10" dirty="0">
                <a:solidFill>
                  <a:srgbClr val="025FAD"/>
                </a:solidFill>
                <a:latin typeface="Helvetica Neue LT Pro 75"/>
                <a:cs typeface="Helvetica Neue LT Pro 75"/>
              </a:rPr>
              <a:t>POSSIBILITY</a:t>
            </a:r>
            <a:r>
              <a:rPr sz="900" b="1" spc="-6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OF </a:t>
            </a:r>
            <a:r>
              <a:rPr sz="900" b="1" spc="-23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REACTIONS</a:t>
            </a:r>
            <a:endParaRPr sz="900" dirty="0">
              <a:latin typeface="Helvetica Neue LT Pro 75"/>
              <a:cs typeface="Helvetica Neue LT Pro 75"/>
            </a:endParaRPr>
          </a:p>
        </p:txBody>
      </p:sp>
      <p:sp>
        <p:nvSpPr>
          <p:cNvPr id="53" name="object 53"/>
          <p:cNvSpPr txBox="1"/>
          <p:nvPr/>
        </p:nvSpPr>
        <p:spPr>
          <a:xfrm>
            <a:off x="2675635" y="7085112"/>
            <a:ext cx="4213860" cy="153888"/>
          </a:xfrm>
          <a:prstGeom prst="rect">
            <a:avLst/>
          </a:prstGeom>
        </p:spPr>
        <p:txBody>
          <a:bodyPr vert="horz" wrap="square" lIns="0" tIns="25400" rIns="0" bIns="0" rtlCol="0">
            <a:spAutoFit/>
          </a:bodyPr>
          <a:lstStyle/>
          <a:p>
            <a:pPr marL="12700" marR="5080">
              <a:lnSpc>
                <a:spcPts val="1000"/>
              </a:lnSpc>
              <a:spcBef>
                <a:spcPts val="200"/>
              </a:spcBef>
            </a:pPr>
            <a:r>
              <a:rPr lang="en-US" sz="900" spc="-15" dirty="0">
                <a:solidFill>
                  <a:srgbClr val="1C216F"/>
                </a:solidFill>
                <a:latin typeface="HelveticaNeueLTPro-Md"/>
                <a:cs typeface="HelveticaNeueLTPro-Md"/>
              </a:rPr>
              <a:t>Product will not undergo polymerization.</a:t>
            </a:r>
            <a:endParaRPr sz="900" dirty="0">
              <a:latin typeface="HelveticaNeueLTPro-Md"/>
              <a:cs typeface="HelveticaNeueLTPro-Md"/>
            </a:endParaRPr>
          </a:p>
        </p:txBody>
      </p:sp>
      <p:sp>
        <p:nvSpPr>
          <p:cNvPr id="54" name="object 54"/>
          <p:cNvSpPr txBox="1"/>
          <p:nvPr/>
        </p:nvSpPr>
        <p:spPr>
          <a:xfrm>
            <a:off x="615950" y="7010400"/>
            <a:ext cx="1670050" cy="282129"/>
          </a:xfrm>
          <a:prstGeom prst="rect">
            <a:avLst/>
          </a:prstGeom>
        </p:spPr>
        <p:txBody>
          <a:bodyPr vert="horz" wrap="square" lIns="0" tIns="25400" rIns="0" bIns="0" rtlCol="0">
            <a:spAutoFit/>
          </a:bodyPr>
          <a:lstStyle/>
          <a:p>
            <a:pPr marL="12700" marR="5080">
              <a:lnSpc>
                <a:spcPts val="1000"/>
              </a:lnSpc>
              <a:spcBef>
                <a:spcPts val="200"/>
              </a:spcBef>
            </a:pPr>
            <a:r>
              <a:rPr lang="en-TT" sz="900" b="1" spc="5" dirty="0">
                <a:solidFill>
                  <a:srgbClr val="025FAD"/>
                </a:solidFill>
                <a:latin typeface="Helvetica Neue LT Pro 75"/>
                <a:cs typeface="Helvetica Neue LT Pro 75"/>
              </a:rPr>
              <a:t> HAZARDOUS POLYMERIZATION </a:t>
            </a:r>
            <a:endParaRPr lang="en-TT" sz="900" dirty="0">
              <a:latin typeface="Helvetica Neue LT Pro 75"/>
              <a:cs typeface="Helvetica Neue LT Pro 75"/>
            </a:endParaRPr>
          </a:p>
        </p:txBody>
      </p:sp>
      <p:sp>
        <p:nvSpPr>
          <p:cNvPr id="55" name="object 55"/>
          <p:cNvSpPr txBox="1"/>
          <p:nvPr/>
        </p:nvSpPr>
        <p:spPr>
          <a:xfrm>
            <a:off x="2675635" y="7467600"/>
            <a:ext cx="4247579" cy="151323"/>
          </a:xfrm>
          <a:prstGeom prst="rect">
            <a:avLst/>
          </a:prstGeom>
        </p:spPr>
        <p:txBody>
          <a:bodyPr vert="horz" wrap="square" lIns="0" tIns="12700" rIns="0" bIns="0" rtlCol="0">
            <a:spAutoFit/>
          </a:bodyPr>
          <a:lstStyle/>
          <a:p>
            <a:pPr marL="12700">
              <a:lnSpc>
                <a:spcPct val="100000"/>
              </a:lnSpc>
              <a:spcBef>
                <a:spcPts val="100"/>
              </a:spcBef>
            </a:pPr>
            <a:r>
              <a:rPr lang="en-US" sz="900" spc="-10" dirty="0">
                <a:solidFill>
                  <a:srgbClr val="1C216F"/>
                </a:solidFill>
                <a:latin typeface="HelveticaNeueLTPro-Md"/>
                <a:cs typeface="HelveticaNeueLTPro-Md"/>
              </a:rPr>
              <a:t>Experience with workers’ exposure has not evidenced any toxicity</a:t>
            </a:r>
            <a:endParaRPr sz="900" dirty="0">
              <a:latin typeface="HelveticaNeueLTPro-Md"/>
              <a:cs typeface="HelveticaNeueLTPro-Md"/>
            </a:endParaRPr>
          </a:p>
        </p:txBody>
      </p:sp>
      <p:sp>
        <p:nvSpPr>
          <p:cNvPr id="56" name="object 56"/>
          <p:cNvSpPr txBox="1"/>
          <p:nvPr/>
        </p:nvSpPr>
        <p:spPr>
          <a:xfrm>
            <a:off x="615950" y="7467600"/>
            <a:ext cx="1275080" cy="151323"/>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 INCOMPATIBILITY</a:t>
            </a:r>
            <a:endParaRPr lang="en-TT" sz="900" dirty="0">
              <a:latin typeface="Helvetica Neue LT Pro 75"/>
              <a:cs typeface="Helvetica Neue LT Pro 75"/>
            </a:endParaRPr>
          </a:p>
        </p:txBody>
      </p:sp>
      <p:sp>
        <p:nvSpPr>
          <p:cNvPr id="59" name="object 48">
            <a:extLst>
              <a:ext uri="{FF2B5EF4-FFF2-40B4-BE49-F238E27FC236}">
                <a16:creationId xmlns:a16="http://schemas.microsoft.com/office/drawing/2014/main" id="{75073B4E-0F78-41C1-BE2D-6D4CB2BF9E96}"/>
              </a:ext>
            </a:extLst>
          </p:cNvPr>
          <p:cNvSpPr/>
          <p:nvPr/>
        </p:nvSpPr>
        <p:spPr>
          <a:xfrm>
            <a:off x="609600" y="76962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60" name="object 56">
            <a:extLst>
              <a:ext uri="{FF2B5EF4-FFF2-40B4-BE49-F238E27FC236}">
                <a16:creationId xmlns:a16="http://schemas.microsoft.com/office/drawing/2014/main" id="{DC0595AD-1786-4B00-A9B3-77E9495B6C70}"/>
              </a:ext>
            </a:extLst>
          </p:cNvPr>
          <p:cNvSpPr txBox="1"/>
          <p:nvPr/>
        </p:nvSpPr>
        <p:spPr>
          <a:xfrm>
            <a:off x="609599" y="7773477"/>
            <a:ext cx="2209801" cy="289823"/>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  HAZARDOUS DECOMPOSITION PRODUCTS </a:t>
            </a:r>
            <a:endParaRPr lang="en-TT" sz="900" dirty="0">
              <a:latin typeface="Helvetica Neue LT Pro 75"/>
              <a:cs typeface="Helvetica Neue LT Pro 75"/>
            </a:endParaRPr>
          </a:p>
        </p:txBody>
      </p:sp>
      <p:sp>
        <p:nvSpPr>
          <p:cNvPr id="61" name="object 55">
            <a:extLst>
              <a:ext uri="{FF2B5EF4-FFF2-40B4-BE49-F238E27FC236}">
                <a16:creationId xmlns:a16="http://schemas.microsoft.com/office/drawing/2014/main" id="{30C8E45F-81D7-4290-9020-22FBFA95863A}"/>
              </a:ext>
            </a:extLst>
          </p:cNvPr>
          <p:cNvSpPr txBox="1"/>
          <p:nvPr/>
        </p:nvSpPr>
        <p:spPr>
          <a:xfrm>
            <a:off x="2667000" y="7773477"/>
            <a:ext cx="4247579" cy="151323"/>
          </a:xfrm>
          <a:prstGeom prst="rect">
            <a:avLst/>
          </a:prstGeom>
        </p:spPr>
        <p:txBody>
          <a:bodyPr vert="horz" wrap="square" lIns="0" tIns="12700" rIns="0" bIns="0" rtlCol="0">
            <a:spAutoFit/>
          </a:bodyPr>
          <a:lstStyle/>
          <a:p>
            <a:pPr marL="12700">
              <a:lnSpc>
                <a:spcPct val="100000"/>
              </a:lnSpc>
              <a:spcBef>
                <a:spcPts val="100"/>
              </a:spcBef>
            </a:pPr>
            <a:r>
              <a:rPr lang="en-US" sz="900" spc="-10" dirty="0">
                <a:solidFill>
                  <a:srgbClr val="1C216F"/>
                </a:solidFill>
                <a:latin typeface="HelveticaNeueLTPro-Md"/>
                <a:cs typeface="HelveticaNeueLTPro-Md"/>
              </a:rPr>
              <a:t>Thermal decomposition may produce acrylic or vinyl acetate monomer.</a:t>
            </a:r>
            <a:endParaRPr sz="900" dirty="0">
              <a:latin typeface="HelveticaNeueLTPro-Md"/>
              <a:cs typeface="HelveticaNeueLTPro-Md"/>
            </a:endParaRPr>
          </a:p>
        </p:txBody>
      </p:sp>
      <p:sp>
        <p:nvSpPr>
          <p:cNvPr id="57" name="object 8">
            <a:extLst>
              <a:ext uri="{FF2B5EF4-FFF2-40B4-BE49-F238E27FC236}">
                <a16:creationId xmlns:a16="http://schemas.microsoft.com/office/drawing/2014/main" id="{C2DFE513-0539-44AB-9DBD-2CF77428C20D}"/>
              </a:ext>
            </a:extLst>
          </p:cNvPr>
          <p:cNvSpPr txBox="1">
            <a:spLocks noGrp="1"/>
          </p:cNvSpPr>
          <p:nvPr>
            <p:ph type="title"/>
          </p:nvPr>
        </p:nvSpPr>
        <p:spPr>
          <a:xfrm>
            <a:off x="444500" y="889000"/>
            <a:ext cx="41275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303 FLAT EMULSION </a:t>
            </a:r>
            <a:endParaRPr sz="2350" dirty="0">
              <a:latin typeface="HelveticaNeueLTPro-Roman"/>
              <a:cs typeface="HelveticaNeueLTPro-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45" dirty="0">
                <a:solidFill>
                  <a:srgbClr val="FFFFFF"/>
                </a:solidFill>
                <a:latin typeface="Helvetica Neue LT Pro 75"/>
                <a:cs typeface="Helvetica Neue LT Pro 75"/>
              </a:rPr>
              <a:t>11.</a:t>
            </a:r>
            <a:r>
              <a:rPr sz="1100" b="1" spc="-2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TOXICOLOGICAL</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9" name="object 9"/>
          <p:cNvSpPr txBox="1"/>
          <p:nvPr/>
        </p:nvSpPr>
        <p:spPr>
          <a:xfrm>
            <a:off x="615950" y="1655395"/>
            <a:ext cx="2149475" cy="162560"/>
          </a:xfrm>
          <a:prstGeom prst="rect">
            <a:avLst/>
          </a:prstGeom>
        </p:spPr>
        <p:txBody>
          <a:bodyPr vert="horz" wrap="square" lIns="0" tIns="12700" rIns="0" bIns="0" rtlCol="0">
            <a:spAutoFit/>
          </a:bodyPr>
          <a:lstStyle/>
          <a:p>
            <a:pPr marL="12700">
              <a:lnSpc>
                <a:spcPct val="100000"/>
              </a:lnSpc>
              <a:spcBef>
                <a:spcPts val="100"/>
              </a:spcBef>
            </a:pPr>
            <a:r>
              <a:rPr sz="900" b="1" spc="5" dirty="0">
                <a:solidFill>
                  <a:srgbClr val="025FAD"/>
                </a:solidFill>
                <a:latin typeface="Helvetica Neue LT Pro 75"/>
                <a:cs typeface="Helvetica Neue LT Pro 75"/>
              </a:rPr>
              <a:t>POTENTIAL</a:t>
            </a:r>
            <a:r>
              <a:rPr sz="900" b="1" spc="-20" dirty="0">
                <a:solidFill>
                  <a:srgbClr val="025FAD"/>
                </a:solidFill>
                <a:latin typeface="Helvetica Neue LT Pro 75"/>
                <a:cs typeface="Helvetica Neue LT Pro 75"/>
              </a:rPr>
              <a:t> </a:t>
            </a:r>
            <a:r>
              <a:rPr sz="900" b="1" dirty="0">
                <a:solidFill>
                  <a:srgbClr val="025FAD"/>
                </a:solidFill>
                <a:latin typeface="Helvetica Neue LT Pro 75"/>
                <a:cs typeface="Helvetica Neue LT Pro 75"/>
              </a:rPr>
              <a:t>ACUTE</a:t>
            </a:r>
            <a:r>
              <a:rPr sz="900" b="1" spc="-20" dirty="0">
                <a:solidFill>
                  <a:srgbClr val="025FAD"/>
                </a:solidFill>
                <a:latin typeface="Helvetica Neue LT Pro 75"/>
                <a:cs typeface="Helvetica Neue LT Pro 75"/>
              </a:rPr>
              <a:t> </a:t>
            </a:r>
            <a:r>
              <a:rPr sz="900" b="1" dirty="0">
                <a:solidFill>
                  <a:srgbClr val="025FAD"/>
                </a:solidFill>
                <a:latin typeface="Helvetica Neue LT Pro 75"/>
                <a:cs typeface="Helvetica Neue LT Pro 75"/>
              </a:rPr>
              <a:t>HEALTH</a:t>
            </a:r>
            <a:r>
              <a:rPr sz="900" b="1" spc="-2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EFFECTS</a:t>
            </a:r>
            <a:endParaRPr sz="900">
              <a:latin typeface="Helvetica Neue LT Pro 75"/>
              <a:cs typeface="Helvetica Neue LT Pro 75"/>
            </a:endParaRPr>
          </a:p>
        </p:txBody>
      </p:sp>
      <p:sp>
        <p:nvSpPr>
          <p:cNvPr id="10" name="object 10"/>
          <p:cNvSpPr txBox="1"/>
          <p:nvPr/>
        </p:nvSpPr>
        <p:spPr>
          <a:xfrm>
            <a:off x="615950" y="1833195"/>
            <a:ext cx="1212850" cy="615553"/>
          </a:xfrm>
          <a:prstGeom prst="rect">
            <a:avLst/>
          </a:prstGeom>
        </p:spPr>
        <p:txBody>
          <a:bodyPr vert="horz" wrap="square" lIns="0" tIns="25400" rIns="0" bIns="0" rtlCol="0">
            <a:spAutoFit/>
          </a:bodyPr>
          <a:lstStyle/>
          <a:p>
            <a:pPr marL="12700" marR="5080">
              <a:lnSpc>
                <a:spcPts val="1000"/>
              </a:lnSpc>
              <a:spcBef>
                <a:spcPts val="200"/>
              </a:spcBef>
            </a:pPr>
            <a:r>
              <a:rPr lang="en-TT" sz="900" spc="5" dirty="0">
                <a:solidFill>
                  <a:srgbClr val="002060"/>
                </a:solidFill>
                <a:latin typeface="HelveticaNeueLTPro-Md"/>
                <a:cs typeface="HelveticaNeueLTPro-Md"/>
              </a:rPr>
              <a:t>Acute Toxicity:</a:t>
            </a:r>
          </a:p>
          <a:p>
            <a:pPr marL="12700" marR="5080">
              <a:lnSpc>
                <a:spcPts val="1000"/>
              </a:lnSpc>
              <a:spcBef>
                <a:spcPts val="200"/>
              </a:spcBef>
            </a:pPr>
            <a:r>
              <a:rPr lang="en-TT" sz="900" spc="5" dirty="0">
                <a:solidFill>
                  <a:srgbClr val="002060"/>
                </a:solidFill>
                <a:latin typeface="HelveticaNeueLTPro-Md"/>
                <a:cs typeface="HelveticaNeueLTPro-Md"/>
              </a:rPr>
              <a:t>Chronic Toxicity:</a:t>
            </a:r>
          </a:p>
          <a:p>
            <a:pPr marL="12700" marR="5080">
              <a:lnSpc>
                <a:spcPts val="1000"/>
              </a:lnSpc>
              <a:spcBef>
                <a:spcPts val="200"/>
              </a:spcBef>
            </a:pPr>
            <a:r>
              <a:rPr lang="en-TT" sz="900" spc="5" dirty="0">
                <a:solidFill>
                  <a:srgbClr val="002060"/>
                </a:solidFill>
                <a:latin typeface="HelveticaNeueLTPro-Md"/>
                <a:cs typeface="HelveticaNeueLTPro-Md"/>
              </a:rPr>
              <a:t>Ingestion</a:t>
            </a:r>
            <a:r>
              <a:rPr sz="900" spc="5" dirty="0">
                <a:solidFill>
                  <a:srgbClr val="002060"/>
                </a:solidFill>
                <a:latin typeface="HelveticaNeueLTPro-Md"/>
                <a:cs typeface="HelveticaNeueLTPro-Md"/>
              </a:rPr>
              <a:t>:</a:t>
            </a:r>
            <a:endParaRPr lang="en-US" sz="900" spc="5" dirty="0">
              <a:solidFill>
                <a:srgbClr val="002060"/>
              </a:solidFill>
              <a:latin typeface="HelveticaNeueLTPro-Md"/>
              <a:cs typeface="HelveticaNeueLTPro-Md"/>
            </a:endParaRPr>
          </a:p>
          <a:p>
            <a:pPr marL="12700" marR="5080">
              <a:lnSpc>
                <a:spcPts val="1000"/>
              </a:lnSpc>
              <a:spcBef>
                <a:spcPts val="200"/>
              </a:spcBef>
            </a:pPr>
            <a:r>
              <a:rPr lang="en-TT" sz="900" dirty="0">
                <a:solidFill>
                  <a:srgbClr val="002060"/>
                </a:solidFill>
                <a:latin typeface="HelveticaNeueLTPro-Md"/>
                <a:cs typeface="HelveticaNeueLTPro-Md"/>
              </a:rPr>
              <a:t>Lethal Dose:</a:t>
            </a:r>
            <a:endParaRPr sz="900" dirty="0">
              <a:solidFill>
                <a:srgbClr val="002060"/>
              </a:solidFill>
              <a:latin typeface="HelveticaNeueLTPro-Md"/>
              <a:cs typeface="HelveticaNeueLTPro-Md"/>
            </a:endParaRPr>
          </a:p>
        </p:txBody>
      </p:sp>
      <p:sp>
        <p:nvSpPr>
          <p:cNvPr id="11" name="object 11"/>
          <p:cNvSpPr txBox="1"/>
          <p:nvPr/>
        </p:nvSpPr>
        <p:spPr>
          <a:xfrm>
            <a:off x="2425661" y="1833195"/>
            <a:ext cx="2462530" cy="564257"/>
          </a:xfrm>
          <a:prstGeom prst="rect">
            <a:avLst/>
          </a:prstGeom>
        </p:spPr>
        <p:txBody>
          <a:bodyPr vert="horz" wrap="square" lIns="0" tIns="12700" rIns="0" bIns="0" rtlCol="0">
            <a:spAutoFit/>
          </a:bodyPr>
          <a:lstStyle/>
          <a:p>
            <a:pPr marL="12700">
              <a:lnSpc>
                <a:spcPts val="1040"/>
              </a:lnSpc>
              <a:spcBef>
                <a:spcPts val="100"/>
              </a:spcBef>
            </a:pPr>
            <a:r>
              <a:rPr lang="en-US" sz="900" spc="5" dirty="0">
                <a:solidFill>
                  <a:srgbClr val="1C216F"/>
                </a:solidFill>
                <a:latin typeface="HelveticaNeueLTPro-Md"/>
                <a:cs typeface="HelveticaNeueLTPro-Md"/>
              </a:rPr>
              <a:t>No Data</a:t>
            </a:r>
            <a:endParaRPr sz="900" dirty="0">
              <a:latin typeface="HelveticaNeueLTPro-Md"/>
              <a:cs typeface="HelveticaNeueLTPro-Md"/>
            </a:endParaRPr>
          </a:p>
          <a:p>
            <a:pPr marL="12700" marR="5080" indent="-635">
              <a:lnSpc>
                <a:spcPts val="1000"/>
              </a:lnSpc>
              <a:spcBef>
                <a:spcPts val="60"/>
              </a:spcBef>
            </a:pPr>
            <a:r>
              <a:rPr lang="en-US" sz="900" spc="5" dirty="0">
                <a:solidFill>
                  <a:srgbClr val="1C216F"/>
                </a:solidFill>
                <a:latin typeface="HelveticaNeueLTPro-Md"/>
                <a:cs typeface="HelveticaNeueLTPro-Md"/>
              </a:rPr>
              <a:t>No Data</a:t>
            </a:r>
          </a:p>
          <a:p>
            <a:pPr marL="12700" marR="5080" indent="-635">
              <a:lnSpc>
                <a:spcPts val="1000"/>
              </a:lnSpc>
              <a:spcBef>
                <a:spcPts val="60"/>
              </a:spcBef>
            </a:pPr>
            <a:r>
              <a:rPr lang="en-US" sz="900" spc="5" dirty="0">
                <a:solidFill>
                  <a:srgbClr val="1C216F"/>
                </a:solidFill>
                <a:latin typeface="HelveticaNeueLTPro-Md"/>
                <a:cs typeface="HelveticaNeueLTPro-Md"/>
              </a:rPr>
              <a:t>No Data</a:t>
            </a:r>
          </a:p>
          <a:p>
            <a:pPr marL="12700" marR="5080" indent="-635">
              <a:lnSpc>
                <a:spcPts val="1000"/>
              </a:lnSpc>
              <a:spcBef>
                <a:spcPts val="60"/>
              </a:spcBef>
            </a:pPr>
            <a:r>
              <a:rPr lang="en-US" sz="900" spc="5" dirty="0">
                <a:solidFill>
                  <a:srgbClr val="1C216F"/>
                </a:solidFill>
                <a:latin typeface="HelveticaNeueLTPro-Md"/>
                <a:cs typeface="HelveticaNeueLTPro-Md"/>
              </a:rPr>
              <a:t>No Data</a:t>
            </a:r>
            <a:endParaRPr sz="900" dirty="0">
              <a:latin typeface="HelveticaNeueLTPro-Md"/>
              <a:cs typeface="HelveticaNeueLTPro-Md"/>
            </a:endParaRPr>
          </a:p>
        </p:txBody>
      </p:sp>
      <p:sp>
        <p:nvSpPr>
          <p:cNvPr id="48" name="object 48"/>
          <p:cNvSpPr txBox="1">
            <a:spLocks noGrp="1"/>
          </p:cNvSpPr>
          <p:nvPr>
            <p:ph type="sldNum" sz="quarter" idx="7"/>
          </p:nvPr>
        </p:nvSpPr>
        <p:spPr>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dirty="0"/>
              <a:t>7</a:t>
            </a:fld>
            <a:endParaRPr dirty="0"/>
          </a:p>
        </p:txBody>
      </p:sp>
      <p:sp>
        <p:nvSpPr>
          <p:cNvPr id="49" name="object 8">
            <a:extLst>
              <a:ext uri="{FF2B5EF4-FFF2-40B4-BE49-F238E27FC236}">
                <a16:creationId xmlns:a16="http://schemas.microsoft.com/office/drawing/2014/main" id="{14ADCEB0-958F-413C-83DA-5F36BA898F73}"/>
              </a:ext>
            </a:extLst>
          </p:cNvPr>
          <p:cNvSpPr txBox="1"/>
          <p:nvPr/>
        </p:nvSpPr>
        <p:spPr>
          <a:xfrm>
            <a:off x="457200" y="2514600"/>
            <a:ext cx="6684645" cy="193643"/>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12.</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ECOLOGICAL</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a:t>
            </a:r>
            <a:r>
              <a:rPr lang="en-US" sz="1100" b="1" spc="-5" dirty="0">
                <a:solidFill>
                  <a:srgbClr val="FFFFFF"/>
                </a:solidFill>
                <a:latin typeface="Helvetica Neue LT Pro 75"/>
                <a:cs typeface="Helvetica Neue LT Pro 75"/>
              </a:rPr>
              <a:t>N</a:t>
            </a:r>
            <a:endParaRPr sz="1100" dirty="0">
              <a:latin typeface="Helvetica Neue LT Pro 75"/>
              <a:cs typeface="Helvetica Neue LT Pro 75"/>
            </a:endParaRPr>
          </a:p>
        </p:txBody>
      </p:sp>
      <p:sp>
        <p:nvSpPr>
          <p:cNvPr id="50" name="object 11">
            <a:extLst>
              <a:ext uri="{FF2B5EF4-FFF2-40B4-BE49-F238E27FC236}">
                <a16:creationId xmlns:a16="http://schemas.microsoft.com/office/drawing/2014/main" id="{6C6CC22B-00C0-453B-B356-5A29DF649BFF}"/>
              </a:ext>
            </a:extLst>
          </p:cNvPr>
          <p:cNvSpPr txBox="1"/>
          <p:nvPr/>
        </p:nvSpPr>
        <p:spPr>
          <a:xfrm>
            <a:off x="615950" y="2809240"/>
            <a:ext cx="4394835" cy="151323"/>
          </a:xfrm>
          <a:prstGeom prst="rect">
            <a:avLst/>
          </a:prstGeom>
        </p:spPr>
        <p:txBody>
          <a:bodyPr vert="horz" wrap="square" lIns="0" tIns="12700" rIns="0" bIns="0" rtlCol="0">
            <a:spAutoFit/>
          </a:bodyPr>
          <a:lstStyle/>
          <a:p>
            <a:pPr marL="12700">
              <a:lnSpc>
                <a:spcPct val="100000"/>
              </a:lnSpc>
              <a:spcBef>
                <a:spcPts val="100"/>
              </a:spcBef>
              <a:tabLst>
                <a:tab pos="1821814" algn="l"/>
              </a:tabLst>
            </a:pPr>
            <a:r>
              <a:rPr sz="900" b="1" spc="5" dirty="0">
                <a:solidFill>
                  <a:srgbClr val="025FAD"/>
                </a:solidFill>
                <a:latin typeface="Helvetica Neue LT Pro 75"/>
                <a:cs typeface="Helvetica Neue LT Pro 75"/>
              </a:rPr>
              <a:t>ECOTOXICITY	</a:t>
            </a:r>
            <a:r>
              <a:rPr lang="en-US" sz="900" spc="5" dirty="0">
                <a:solidFill>
                  <a:srgbClr val="1C216F"/>
                </a:solidFill>
                <a:latin typeface="HelveticaNeueLTPro-Md"/>
                <a:cs typeface="HelveticaNeueLTPro-Md"/>
              </a:rPr>
              <a:t>No Data</a:t>
            </a:r>
            <a:r>
              <a:rPr sz="900" spc="10" dirty="0">
                <a:solidFill>
                  <a:srgbClr val="1C216F"/>
                </a:solidFill>
                <a:latin typeface="HelveticaNeueLTPro-Md"/>
                <a:cs typeface="HelveticaNeueLTPro-Md"/>
              </a:rPr>
              <a:t>.</a:t>
            </a:r>
            <a:endParaRPr sz="900" dirty="0">
              <a:latin typeface="HelveticaNeueLTPro-Md"/>
              <a:cs typeface="HelveticaNeueLTPro-Md"/>
            </a:endParaRPr>
          </a:p>
        </p:txBody>
      </p:sp>
      <p:sp>
        <p:nvSpPr>
          <p:cNvPr id="51" name="object 9">
            <a:extLst>
              <a:ext uri="{FF2B5EF4-FFF2-40B4-BE49-F238E27FC236}">
                <a16:creationId xmlns:a16="http://schemas.microsoft.com/office/drawing/2014/main" id="{19BBFC37-7FF4-4217-AD98-A67A83A7D2A4}"/>
              </a:ext>
            </a:extLst>
          </p:cNvPr>
          <p:cNvSpPr txBox="1"/>
          <p:nvPr/>
        </p:nvSpPr>
        <p:spPr>
          <a:xfrm>
            <a:off x="466089" y="31242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13.</a:t>
            </a:r>
            <a:r>
              <a:rPr sz="1100" b="1" spc="-1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DISPOSAL</a:t>
            </a:r>
            <a:r>
              <a:rPr sz="1100" b="1" spc="-1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CONSIDERATIONS</a:t>
            </a:r>
            <a:endParaRPr sz="1100" dirty="0">
              <a:latin typeface="Helvetica Neue LT Pro 75"/>
              <a:cs typeface="Helvetica Neue LT Pro 75"/>
            </a:endParaRPr>
          </a:p>
        </p:txBody>
      </p:sp>
      <p:sp>
        <p:nvSpPr>
          <p:cNvPr id="52" name="object 20">
            <a:extLst>
              <a:ext uri="{FF2B5EF4-FFF2-40B4-BE49-F238E27FC236}">
                <a16:creationId xmlns:a16="http://schemas.microsoft.com/office/drawing/2014/main" id="{3C5EE254-EEAB-4D9D-949C-76B513F20802}"/>
              </a:ext>
            </a:extLst>
          </p:cNvPr>
          <p:cNvSpPr txBox="1"/>
          <p:nvPr/>
        </p:nvSpPr>
        <p:spPr>
          <a:xfrm>
            <a:off x="615949" y="3505200"/>
            <a:ext cx="6525895" cy="289823"/>
          </a:xfrm>
          <a:prstGeom prst="rect">
            <a:avLst/>
          </a:prstGeom>
        </p:spPr>
        <p:txBody>
          <a:bodyPr vert="horz" wrap="square" lIns="0" tIns="12700" rIns="0" bIns="0" rtlCol="0">
            <a:spAutoFit/>
          </a:bodyPr>
          <a:lstStyle/>
          <a:p>
            <a:pPr marL="12700">
              <a:lnSpc>
                <a:spcPct val="100000"/>
              </a:lnSpc>
              <a:spcBef>
                <a:spcPts val="100"/>
              </a:spcBef>
            </a:pPr>
            <a:r>
              <a:rPr lang="en-US" sz="900" b="1" spc="5" dirty="0">
                <a:solidFill>
                  <a:srgbClr val="025FAD"/>
                </a:solidFill>
                <a:latin typeface="Helvetica Neue LT Pro 75"/>
                <a:cs typeface="Helvetica Neue LT Pro 75"/>
              </a:rPr>
              <a:t>Use non-leaking containers, seal tight and label properly. Dispose of in accordance with applicable local, county, state and federal regulations. </a:t>
            </a:r>
            <a:endParaRPr sz="900" dirty="0">
              <a:latin typeface="Helvetica Neue LT Pro 75"/>
              <a:cs typeface="Helvetica Neue LT Pro 75"/>
            </a:endParaRPr>
          </a:p>
        </p:txBody>
      </p:sp>
      <p:sp>
        <p:nvSpPr>
          <p:cNvPr id="53" name="object 10">
            <a:extLst>
              <a:ext uri="{FF2B5EF4-FFF2-40B4-BE49-F238E27FC236}">
                <a16:creationId xmlns:a16="http://schemas.microsoft.com/office/drawing/2014/main" id="{4F399DE1-8048-40CB-A558-87B6953460DE}"/>
              </a:ext>
            </a:extLst>
          </p:cNvPr>
          <p:cNvSpPr txBox="1"/>
          <p:nvPr/>
        </p:nvSpPr>
        <p:spPr>
          <a:xfrm>
            <a:off x="457200" y="39624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5" dirty="0">
                <a:solidFill>
                  <a:srgbClr val="FFFFFF"/>
                </a:solidFill>
                <a:latin typeface="Helvetica Neue LT Pro 75"/>
                <a:cs typeface="Helvetica Neue LT Pro 75"/>
              </a:rPr>
              <a:t>14.</a:t>
            </a:r>
            <a:r>
              <a:rPr sz="1100" b="1" spc="-2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TRANSPORT</a:t>
            </a:r>
            <a:r>
              <a:rPr sz="1100" b="1" spc="-2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54" name="object 22">
            <a:extLst>
              <a:ext uri="{FF2B5EF4-FFF2-40B4-BE49-F238E27FC236}">
                <a16:creationId xmlns:a16="http://schemas.microsoft.com/office/drawing/2014/main" id="{20D97A2A-F482-4360-A11A-FC95E385F6E0}"/>
              </a:ext>
            </a:extLst>
          </p:cNvPr>
          <p:cNvSpPr txBox="1"/>
          <p:nvPr/>
        </p:nvSpPr>
        <p:spPr>
          <a:xfrm>
            <a:off x="615950" y="4343400"/>
            <a:ext cx="2592070" cy="151323"/>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Hazard Class – Non-hazardous</a:t>
            </a:r>
            <a:endParaRPr sz="900" dirty="0">
              <a:latin typeface="Helvetica Neue LT Pro 75"/>
              <a:cs typeface="Helvetica Neue LT Pro 75"/>
            </a:endParaRPr>
          </a:p>
        </p:txBody>
      </p:sp>
      <p:sp>
        <p:nvSpPr>
          <p:cNvPr id="55" name="object 8">
            <a:extLst>
              <a:ext uri="{FF2B5EF4-FFF2-40B4-BE49-F238E27FC236}">
                <a16:creationId xmlns:a16="http://schemas.microsoft.com/office/drawing/2014/main" id="{2EF9EF6E-B4BE-48CF-8109-C39814A08AD6}"/>
              </a:ext>
            </a:extLst>
          </p:cNvPr>
          <p:cNvSpPr txBox="1"/>
          <p:nvPr/>
        </p:nvSpPr>
        <p:spPr>
          <a:xfrm>
            <a:off x="469266" y="46482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15.</a:t>
            </a:r>
            <a:r>
              <a:rPr sz="1100" b="1" spc="-20" dirty="0">
                <a:solidFill>
                  <a:srgbClr val="FFFFFF"/>
                </a:solidFill>
                <a:latin typeface="Helvetica Neue LT Pro 75"/>
                <a:cs typeface="Helvetica Neue LT Pro 75"/>
              </a:rPr>
              <a:t> </a:t>
            </a:r>
            <a:r>
              <a:rPr sz="1100" b="1" spc="-10" dirty="0">
                <a:solidFill>
                  <a:srgbClr val="FFFFFF"/>
                </a:solidFill>
                <a:latin typeface="Helvetica Neue LT Pro 75"/>
                <a:cs typeface="Helvetica Neue LT Pro 75"/>
              </a:rPr>
              <a:t>REGULATORY</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56" name="object 27">
            <a:extLst>
              <a:ext uri="{FF2B5EF4-FFF2-40B4-BE49-F238E27FC236}">
                <a16:creationId xmlns:a16="http://schemas.microsoft.com/office/drawing/2014/main" id="{39F8434F-E49B-4AE6-AFD6-3BC2BDCB69CE}"/>
              </a:ext>
            </a:extLst>
          </p:cNvPr>
          <p:cNvSpPr txBox="1"/>
          <p:nvPr/>
        </p:nvSpPr>
        <p:spPr>
          <a:xfrm>
            <a:off x="615950" y="5019040"/>
            <a:ext cx="892175"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No Data </a:t>
            </a:r>
            <a:endParaRPr sz="900" dirty="0">
              <a:latin typeface="Helvetica Neue LT Pro 75"/>
              <a:cs typeface="Helvetica Neue LT Pro 75"/>
            </a:endParaRPr>
          </a:p>
        </p:txBody>
      </p:sp>
      <p:sp>
        <p:nvSpPr>
          <p:cNvPr id="57" name="object 9">
            <a:extLst>
              <a:ext uri="{FF2B5EF4-FFF2-40B4-BE49-F238E27FC236}">
                <a16:creationId xmlns:a16="http://schemas.microsoft.com/office/drawing/2014/main" id="{08B84EA4-823D-46D4-9A6B-ADFBD3B8735C}"/>
              </a:ext>
            </a:extLst>
          </p:cNvPr>
          <p:cNvSpPr txBox="1"/>
          <p:nvPr/>
        </p:nvSpPr>
        <p:spPr>
          <a:xfrm>
            <a:off x="469266" y="52578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16.</a:t>
            </a:r>
            <a:r>
              <a:rPr sz="1100" b="1" spc="-3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OTHER</a:t>
            </a:r>
            <a:r>
              <a:rPr sz="1100" b="1" spc="-3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58" name="object 20">
            <a:extLst>
              <a:ext uri="{FF2B5EF4-FFF2-40B4-BE49-F238E27FC236}">
                <a16:creationId xmlns:a16="http://schemas.microsoft.com/office/drawing/2014/main" id="{0B38D278-E85C-403E-B9C4-F24F5B1DE829}"/>
              </a:ext>
            </a:extLst>
          </p:cNvPr>
          <p:cNvSpPr txBox="1"/>
          <p:nvPr/>
        </p:nvSpPr>
        <p:spPr>
          <a:xfrm>
            <a:off x="484505" y="5638800"/>
            <a:ext cx="6525895" cy="579646"/>
          </a:xfrm>
          <a:prstGeom prst="rect">
            <a:avLst/>
          </a:prstGeom>
        </p:spPr>
        <p:txBody>
          <a:bodyPr vert="horz" wrap="square" lIns="0" tIns="12700" rIns="0" bIns="0" rtlCol="0">
            <a:spAutoFit/>
          </a:bodyPr>
          <a:lstStyle/>
          <a:p>
            <a:pPr marL="12700">
              <a:lnSpc>
                <a:spcPct val="100000"/>
              </a:lnSpc>
              <a:spcBef>
                <a:spcPts val="100"/>
              </a:spcBef>
            </a:pPr>
            <a:r>
              <a:rPr lang="en-US" sz="900" b="1" spc="5" dirty="0">
                <a:solidFill>
                  <a:srgbClr val="025FAD"/>
                </a:solidFill>
                <a:latin typeface="Helvetica Neue LT Pro 75"/>
                <a:cs typeface="Helvetica Neue LT Pro 75"/>
              </a:rPr>
              <a:t>The information in this MSDS is given in good faith and to the best of our knowledge. It may not be valid for such material used in combinations with any other materials or in any process. No representation, warranty or guarantee is made due to its accuracy, reliability or complaints. We do not accept liability for any loss or damage that may occur from the use of this information.</a:t>
            </a:r>
            <a:endParaRPr sz="900" dirty="0">
              <a:latin typeface="Helvetica Neue LT Pro 75"/>
              <a:cs typeface="Helvetica Neue LT Pro 75"/>
            </a:endParaRPr>
          </a:p>
        </p:txBody>
      </p:sp>
      <p:sp>
        <p:nvSpPr>
          <p:cNvPr id="24" name="object 8">
            <a:extLst>
              <a:ext uri="{FF2B5EF4-FFF2-40B4-BE49-F238E27FC236}">
                <a16:creationId xmlns:a16="http://schemas.microsoft.com/office/drawing/2014/main" id="{90184C37-2395-4766-BC38-B96FD2D12F0F}"/>
              </a:ext>
            </a:extLst>
          </p:cNvPr>
          <p:cNvSpPr txBox="1">
            <a:spLocks noGrp="1"/>
          </p:cNvSpPr>
          <p:nvPr>
            <p:ph type="title"/>
          </p:nvPr>
        </p:nvSpPr>
        <p:spPr>
          <a:xfrm>
            <a:off x="444500" y="889000"/>
            <a:ext cx="4443413"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303 FLAT EMULSION </a:t>
            </a:r>
            <a:endParaRPr sz="2350" dirty="0">
              <a:latin typeface="HelveticaNeueLTPro-Roman"/>
              <a:cs typeface="HelveticaNeueLTPro-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 y="4"/>
            <a:ext cx="7772400" cy="10058400"/>
          </a:xfrm>
          <a:custGeom>
            <a:avLst/>
            <a:gdLst/>
            <a:ahLst/>
            <a:cxnLst/>
            <a:rect l="l" t="t" r="r" b="b"/>
            <a:pathLst>
              <a:path w="7772400" h="10058400">
                <a:moveTo>
                  <a:pt x="7772398" y="10058391"/>
                </a:moveTo>
                <a:lnTo>
                  <a:pt x="0" y="10058391"/>
                </a:lnTo>
                <a:lnTo>
                  <a:pt x="0" y="0"/>
                </a:lnTo>
                <a:lnTo>
                  <a:pt x="7772398" y="0"/>
                </a:lnTo>
                <a:lnTo>
                  <a:pt x="7772398" y="10058391"/>
                </a:lnTo>
                <a:close/>
              </a:path>
            </a:pathLst>
          </a:custGeom>
          <a:solidFill>
            <a:srgbClr val="0855A4"/>
          </a:solidFill>
        </p:spPr>
        <p:txBody>
          <a:bodyPr wrap="square" lIns="0" tIns="0" rIns="0" bIns="0" rtlCol="0"/>
          <a:lstStyle/>
          <a:p>
            <a:endParaRPr/>
          </a:p>
        </p:txBody>
      </p:sp>
      <p:grpSp>
        <p:nvGrpSpPr>
          <p:cNvPr id="3" name="object 3"/>
          <p:cNvGrpSpPr/>
          <p:nvPr/>
        </p:nvGrpSpPr>
        <p:grpSpPr>
          <a:xfrm>
            <a:off x="0" y="4050791"/>
            <a:ext cx="7772400" cy="5964555"/>
            <a:chOff x="0" y="4050791"/>
            <a:chExt cx="7772400" cy="5964555"/>
          </a:xfrm>
        </p:grpSpPr>
        <p:pic>
          <p:nvPicPr>
            <p:cNvPr id="4" name="object 4"/>
            <p:cNvPicPr/>
            <p:nvPr/>
          </p:nvPicPr>
          <p:blipFill>
            <a:blip r:embed="rId2" cstate="print"/>
            <a:stretch>
              <a:fillRect/>
            </a:stretch>
          </p:blipFill>
          <p:spPr>
            <a:xfrm>
              <a:off x="27811" y="4929847"/>
              <a:ext cx="7744588" cy="5085313"/>
            </a:xfrm>
            <a:prstGeom prst="rect">
              <a:avLst/>
            </a:prstGeom>
          </p:spPr>
        </p:pic>
        <p:sp>
          <p:nvSpPr>
            <p:cNvPr id="5" name="object 5"/>
            <p:cNvSpPr/>
            <p:nvPr/>
          </p:nvSpPr>
          <p:spPr>
            <a:xfrm>
              <a:off x="242015" y="6237548"/>
              <a:ext cx="635" cy="635"/>
            </a:xfrm>
            <a:custGeom>
              <a:avLst/>
              <a:gdLst/>
              <a:ahLst/>
              <a:cxnLst/>
              <a:rect l="l" t="t" r="r" b="b"/>
              <a:pathLst>
                <a:path w="635" h="635">
                  <a:moveTo>
                    <a:pt x="0" y="0"/>
                  </a:moveTo>
                  <a:lnTo>
                    <a:pt x="343" y="116"/>
                  </a:lnTo>
                  <a:lnTo>
                    <a:pt x="0" y="0"/>
                  </a:lnTo>
                  <a:close/>
                </a:path>
              </a:pathLst>
            </a:custGeom>
            <a:solidFill>
              <a:srgbClr val="2786C2"/>
            </a:solidFill>
          </p:spPr>
          <p:txBody>
            <a:bodyPr wrap="square" lIns="0" tIns="0" rIns="0" bIns="0" rtlCol="0"/>
            <a:lstStyle/>
            <a:p>
              <a:endParaRPr/>
            </a:p>
          </p:txBody>
        </p:sp>
        <p:pic>
          <p:nvPicPr>
            <p:cNvPr id="6" name="object 6"/>
            <p:cNvPicPr/>
            <p:nvPr/>
          </p:nvPicPr>
          <p:blipFill>
            <a:blip r:embed="rId3" cstate="print"/>
            <a:stretch>
              <a:fillRect/>
            </a:stretch>
          </p:blipFill>
          <p:spPr>
            <a:xfrm>
              <a:off x="0" y="4050791"/>
              <a:ext cx="7772400" cy="3492271"/>
            </a:xfrm>
            <a:prstGeom prst="rect">
              <a:avLst/>
            </a:prstGeom>
          </p:spPr>
        </p:pic>
        <p:pic>
          <p:nvPicPr>
            <p:cNvPr id="7" name="object 7"/>
            <p:cNvPicPr/>
            <p:nvPr/>
          </p:nvPicPr>
          <p:blipFill>
            <a:blip r:embed="rId4" cstate="print"/>
            <a:stretch>
              <a:fillRect/>
            </a:stretch>
          </p:blipFill>
          <p:spPr>
            <a:xfrm>
              <a:off x="457196" y="9116817"/>
              <a:ext cx="1024524" cy="485184"/>
            </a:xfrm>
            <a:prstGeom prst="rect">
              <a:avLst/>
            </a:prstGeom>
          </p:spPr>
        </p:pic>
        <p:pic>
          <p:nvPicPr>
            <p:cNvPr id="8" name="object 8"/>
            <p:cNvPicPr/>
            <p:nvPr/>
          </p:nvPicPr>
          <p:blipFill>
            <a:blip r:embed="rId5" cstate="print"/>
            <a:stretch>
              <a:fillRect/>
            </a:stretch>
          </p:blipFill>
          <p:spPr>
            <a:xfrm>
              <a:off x="648872" y="9170974"/>
              <a:ext cx="134666" cy="150482"/>
            </a:xfrm>
            <a:prstGeom prst="rect">
              <a:avLst/>
            </a:prstGeom>
          </p:spPr>
        </p:pic>
        <p:sp>
          <p:nvSpPr>
            <p:cNvPr id="9" name="object 9"/>
            <p:cNvSpPr/>
            <p:nvPr/>
          </p:nvSpPr>
          <p:spPr>
            <a:xfrm>
              <a:off x="647604" y="9169682"/>
              <a:ext cx="136525" cy="151765"/>
            </a:xfrm>
            <a:custGeom>
              <a:avLst/>
              <a:gdLst/>
              <a:ahLst/>
              <a:cxnLst/>
              <a:rect l="l" t="t" r="r" b="b"/>
              <a:pathLst>
                <a:path w="136525" h="151765">
                  <a:moveTo>
                    <a:pt x="66090" y="83629"/>
                  </a:moveTo>
                  <a:lnTo>
                    <a:pt x="52920" y="84929"/>
                  </a:lnTo>
                  <a:lnTo>
                    <a:pt x="43510" y="88826"/>
                  </a:lnTo>
                  <a:lnTo>
                    <a:pt x="37862" y="95320"/>
                  </a:lnTo>
                  <a:lnTo>
                    <a:pt x="35979" y="104406"/>
                  </a:lnTo>
                  <a:lnTo>
                    <a:pt x="35979" y="114046"/>
                  </a:lnTo>
                  <a:lnTo>
                    <a:pt x="68249" y="127863"/>
                  </a:lnTo>
                  <a:lnTo>
                    <a:pt x="82452" y="126494"/>
                  </a:lnTo>
                  <a:lnTo>
                    <a:pt x="92587" y="122386"/>
                  </a:lnTo>
                  <a:lnTo>
                    <a:pt x="98662" y="115540"/>
                  </a:lnTo>
                  <a:lnTo>
                    <a:pt x="100685" y="105956"/>
                  </a:lnTo>
                  <a:lnTo>
                    <a:pt x="98518" y="96188"/>
                  </a:lnTo>
                  <a:lnTo>
                    <a:pt x="92022" y="89211"/>
                  </a:lnTo>
                  <a:lnTo>
                    <a:pt x="81209" y="85024"/>
                  </a:lnTo>
                  <a:lnTo>
                    <a:pt x="66090" y="83629"/>
                  </a:lnTo>
                  <a:close/>
                </a:path>
                <a:path w="136525" h="151765">
                  <a:moveTo>
                    <a:pt x="42341" y="44704"/>
                  </a:moveTo>
                  <a:lnTo>
                    <a:pt x="6045" y="44704"/>
                  </a:lnTo>
                  <a:lnTo>
                    <a:pt x="6817" y="32446"/>
                  </a:lnTo>
                  <a:lnTo>
                    <a:pt x="9139" y="22413"/>
                  </a:lnTo>
                  <a:lnTo>
                    <a:pt x="50753" y="556"/>
                  </a:lnTo>
                  <a:lnTo>
                    <a:pt x="67614" y="0"/>
                  </a:lnTo>
                  <a:lnTo>
                    <a:pt x="86018" y="688"/>
                  </a:lnTo>
                  <a:lnTo>
                    <a:pt x="127961" y="17789"/>
                  </a:lnTo>
                  <a:lnTo>
                    <a:pt x="135928" y="53047"/>
                  </a:lnTo>
                  <a:lnTo>
                    <a:pt x="135928" y="150037"/>
                  </a:lnTo>
                  <a:lnTo>
                    <a:pt x="100380" y="150037"/>
                  </a:lnTo>
                  <a:lnTo>
                    <a:pt x="102108" y="129705"/>
                  </a:lnTo>
                  <a:lnTo>
                    <a:pt x="101155" y="129552"/>
                  </a:lnTo>
                  <a:lnTo>
                    <a:pt x="94355" y="139265"/>
                  </a:lnTo>
                  <a:lnTo>
                    <a:pt x="84204" y="146207"/>
                  </a:lnTo>
                  <a:lnTo>
                    <a:pt x="70705" y="150374"/>
                  </a:lnTo>
                  <a:lnTo>
                    <a:pt x="53860" y="151765"/>
                  </a:lnTo>
                  <a:lnTo>
                    <a:pt x="30282" y="148904"/>
                  </a:lnTo>
                  <a:lnTo>
                    <a:pt x="13452" y="140319"/>
                  </a:lnTo>
                  <a:lnTo>
                    <a:pt x="3361" y="126004"/>
                  </a:lnTo>
                  <a:lnTo>
                    <a:pt x="0" y="105956"/>
                  </a:lnTo>
                  <a:lnTo>
                    <a:pt x="3439" y="85740"/>
                  </a:lnTo>
                  <a:lnTo>
                    <a:pt x="13762" y="71307"/>
                  </a:lnTo>
                  <a:lnTo>
                    <a:pt x="30973" y="62650"/>
                  </a:lnTo>
                  <a:lnTo>
                    <a:pt x="55079" y="59766"/>
                  </a:lnTo>
                  <a:lnTo>
                    <a:pt x="71657" y="60817"/>
                  </a:lnTo>
                  <a:lnTo>
                    <a:pt x="84623" y="63974"/>
                  </a:lnTo>
                  <a:lnTo>
                    <a:pt x="93974" y="69244"/>
                  </a:lnTo>
                  <a:lnTo>
                    <a:pt x="99707" y="76631"/>
                  </a:lnTo>
                  <a:lnTo>
                    <a:pt x="100380" y="76631"/>
                  </a:lnTo>
                  <a:lnTo>
                    <a:pt x="100380" y="52590"/>
                  </a:lnTo>
                  <a:lnTo>
                    <a:pt x="100380" y="41008"/>
                  </a:lnTo>
                  <a:lnTo>
                    <a:pt x="98361" y="33337"/>
                  </a:lnTo>
                  <a:lnTo>
                    <a:pt x="69494" y="23888"/>
                  </a:lnTo>
                  <a:lnTo>
                    <a:pt x="57611" y="25190"/>
                  </a:lnTo>
                  <a:lnTo>
                    <a:pt x="49126" y="29095"/>
                  </a:lnTo>
                  <a:lnTo>
                    <a:pt x="44037" y="35600"/>
                  </a:lnTo>
                  <a:lnTo>
                    <a:pt x="42341" y="44704"/>
                  </a:lnTo>
                  <a:close/>
                </a:path>
              </a:pathLst>
            </a:custGeom>
            <a:ln w="4241">
              <a:solidFill>
                <a:srgbClr val="4DAEE2"/>
              </a:solidFill>
            </a:ln>
          </p:spPr>
          <p:txBody>
            <a:bodyPr wrap="square" lIns="0" tIns="0" rIns="0" bIns="0" rtlCol="0"/>
            <a:lstStyle/>
            <a:p>
              <a:endParaRPr/>
            </a:p>
          </p:txBody>
        </p:sp>
        <p:pic>
          <p:nvPicPr>
            <p:cNvPr id="10" name="object 10"/>
            <p:cNvPicPr/>
            <p:nvPr/>
          </p:nvPicPr>
          <p:blipFill>
            <a:blip r:embed="rId6" cstate="print"/>
            <a:stretch>
              <a:fillRect/>
            </a:stretch>
          </p:blipFill>
          <p:spPr>
            <a:xfrm>
              <a:off x="801103" y="9170974"/>
              <a:ext cx="132486" cy="148729"/>
            </a:xfrm>
            <a:prstGeom prst="rect">
              <a:avLst/>
            </a:prstGeom>
          </p:spPr>
        </p:pic>
        <p:sp>
          <p:nvSpPr>
            <p:cNvPr id="11" name="object 11"/>
            <p:cNvSpPr/>
            <p:nvPr/>
          </p:nvSpPr>
          <p:spPr>
            <a:xfrm>
              <a:off x="799815" y="9169679"/>
              <a:ext cx="133985" cy="150495"/>
            </a:xfrm>
            <a:custGeom>
              <a:avLst/>
              <a:gdLst/>
              <a:ahLst/>
              <a:cxnLst/>
              <a:rect l="l" t="t" r="r" b="b"/>
              <a:pathLst>
                <a:path w="133984" h="150495">
                  <a:moveTo>
                    <a:pt x="0" y="1714"/>
                  </a:moveTo>
                  <a:lnTo>
                    <a:pt x="35242" y="1714"/>
                  </a:lnTo>
                  <a:lnTo>
                    <a:pt x="33858" y="26695"/>
                  </a:lnTo>
                  <a:lnTo>
                    <a:pt x="34582" y="26822"/>
                  </a:lnTo>
                  <a:lnTo>
                    <a:pt x="41408" y="15082"/>
                  </a:lnTo>
                  <a:lnTo>
                    <a:pt x="51447" y="6700"/>
                  </a:lnTo>
                  <a:lnTo>
                    <a:pt x="64696" y="1674"/>
                  </a:lnTo>
                  <a:lnTo>
                    <a:pt x="81153" y="0"/>
                  </a:lnTo>
                  <a:lnTo>
                    <a:pt x="104172" y="3068"/>
                  </a:lnTo>
                  <a:lnTo>
                    <a:pt x="120615" y="12266"/>
                  </a:lnTo>
                  <a:lnTo>
                    <a:pt x="130480" y="27587"/>
                  </a:lnTo>
                  <a:lnTo>
                    <a:pt x="133769" y="49022"/>
                  </a:lnTo>
                  <a:lnTo>
                    <a:pt x="133769" y="150037"/>
                  </a:lnTo>
                  <a:lnTo>
                    <a:pt x="98209" y="150037"/>
                  </a:lnTo>
                  <a:lnTo>
                    <a:pt x="98209" y="55105"/>
                  </a:lnTo>
                  <a:lnTo>
                    <a:pt x="97447" y="44704"/>
                  </a:lnTo>
                  <a:lnTo>
                    <a:pt x="94882" y="37429"/>
                  </a:lnTo>
                  <a:lnTo>
                    <a:pt x="89695" y="32234"/>
                  </a:lnTo>
                  <a:lnTo>
                    <a:pt x="81871" y="29118"/>
                  </a:lnTo>
                  <a:lnTo>
                    <a:pt x="71399" y="28079"/>
                  </a:lnTo>
                  <a:lnTo>
                    <a:pt x="55714" y="30203"/>
                  </a:lnTo>
                  <a:lnTo>
                    <a:pt x="44510" y="36577"/>
                  </a:lnTo>
                  <a:lnTo>
                    <a:pt x="37788" y="47201"/>
                  </a:lnTo>
                  <a:lnTo>
                    <a:pt x="35547" y="62077"/>
                  </a:lnTo>
                  <a:lnTo>
                    <a:pt x="35547" y="150037"/>
                  </a:lnTo>
                  <a:lnTo>
                    <a:pt x="0" y="150037"/>
                  </a:lnTo>
                  <a:lnTo>
                    <a:pt x="0" y="1714"/>
                  </a:lnTo>
                  <a:close/>
                </a:path>
              </a:pathLst>
            </a:custGeom>
            <a:ln w="4241">
              <a:solidFill>
                <a:srgbClr val="4DAEE2"/>
              </a:solidFill>
            </a:ln>
          </p:spPr>
          <p:txBody>
            <a:bodyPr wrap="square" lIns="0" tIns="0" rIns="0" bIns="0" rtlCol="0"/>
            <a:lstStyle/>
            <a:p>
              <a:endParaRPr/>
            </a:p>
          </p:txBody>
        </p:sp>
        <p:pic>
          <p:nvPicPr>
            <p:cNvPr id="12" name="object 12"/>
            <p:cNvPicPr/>
            <p:nvPr/>
          </p:nvPicPr>
          <p:blipFill>
            <a:blip r:embed="rId7" cstate="print"/>
            <a:stretch>
              <a:fillRect/>
            </a:stretch>
          </p:blipFill>
          <p:spPr>
            <a:xfrm>
              <a:off x="943749" y="9170784"/>
              <a:ext cx="134718" cy="150825"/>
            </a:xfrm>
            <a:prstGeom prst="rect">
              <a:avLst/>
            </a:prstGeom>
          </p:spPr>
        </p:pic>
        <p:sp>
          <p:nvSpPr>
            <p:cNvPr id="13" name="object 13"/>
            <p:cNvSpPr/>
            <p:nvPr/>
          </p:nvSpPr>
          <p:spPr>
            <a:xfrm>
              <a:off x="942454" y="9169492"/>
              <a:ext cx="136525" cy="152400"/>
            </a:xfrm>
            <a:custGeom>
              <a:avLst/>
              <a:gdLst/>
              <a:ahLst/>
              <a:cxnLst/>
              <a:rect l="l" t="t" r="r" b="b"/>
              <a:pathLst>
                <a:path w="136525" h="152400">
                  <a:moveTo>
                    <a:pt x="130632" y="42697"/>
                  </a:moveTo>
                  <a:lnTo>
                    <a:pt x="95872" y="42697"/>
                  </a:lnTo>
                  <a:lnTo>
                    <a:pt x="95669" y="41465"/>
                  </a:lnTo>
                  <a:lnTo>
                    <a:pt x="95504" y="40551"/>
                  </a:lnTo>
                  <a:lnTo>
                    <a:pt x="95427" y="39890"/>
                  </a:lnTo>
                  <a:lnTo>
                    <a:pt x="94678" y="32778"/>
                  </a:lnTo>
                  <a:lnTo>
                    <a:pt x="92621" y="28308"/>
                  </a:lnTo>
                  <a:lnTo>
                    <a:pt x="89293" y="26581"/>
                  </a:lnTo>
                  <a:lnTo>
                    <a:pt x="85940" y="24803"/>
                  </a:lnTo>
                  <a:lnTo>
                    <a:pt x="77762" y="23926"/>
                  </a:lnTo>
                  <a:lnTo>
                    <a:pt x="64833" y="23926"/>
                  </a:lnTo>
                  <a:lnTo>
                    <a:pt x="52694" y="25052"/>
                  </a:lnTo>
                  <a:lnTo>
                    <a:pt x="44018" y="28428"/>
                  </a:lnTo>
                  <a:lnTo>
                    <a:pt x="38808" y="34053"/>
                  </a:lnTo>
                  <a:lnTo>
                    <a:pt x="37071" y="41922"/>
                  </a:lnTo>
                  <a:lnTo>
                    <a:pt x="37071" y="50101"/>
                  </a:lnTo>
                  <a:lnTo>
                    <a:pt x="75082" y="60236"/>
                  </a:lnTo>
                  <a:lnTo>
                    <a:pt x="92418" y="61563"/>
                  </a:lnTo>
                  <a:lnTo>
                    <a:pt x="129598" y="75498"/>
                  </a:lnTo>
                  <a:lnTo>
                    <a:pt x="136055" y="104013"/>
                  </a:lnTo>
                  <a:lnTo>
                    <a:pt x="135100" y="116530"/>
                  </a:lnTo>
                  <a:lnTo>
                    <a:pt x="99428" y="149464"/>
                  </a:lnTo>
                  <a:lnTo>
                    <a:pt x="65938" y="152095"/>
                  </a:lnTo>
                  <a:lnTo>
                    <a:pt x="48420" y="151499"/>
                  </a:lnTo>
                  <a:lnTo>
                    <a:pt x="7843" y="136863"/>
                  </a:lnTo>
                  <a:lnTo>
                    <a:pt x="0" y="107238"/>
                  </a:lnTo>
                  <a:lnTo>
                    <a:pt x="0" y="103530"/>
                  </a:lnTo>
                  <a:lnTo>
                    <a:pt x="36880" y="103530"/>
                  </a:lnTo>
                  <a:lnTo>
                    <a:pt x="36385" y="105600"/>
                  </a:lnTo>
                  <a:lnTo>
                    <a:pt x="36093" y="107238"/>
                  </a:lnTo>
                  <a:lnTo>
                    <a:pt x="66395" y="128206"/>
                  </a:lnTo>
                  <a:lnTo>
                    <a:pt x="81114" y="126984"/>
                  </a:lnTo>
                  <a:lnTo>
                    <a:pt x="91627" y="123317"/>
                  </a:lnTo>
                  <a:lnTo>
                    <a:pt x="97935" y="117201"/>
                  </a:lnTo>
                  <a:lnTo>
                    <a:pt x="100037" y="108635"/>
                  </a:lnTo>
                  <a:lnTo>
                    <a:pt x="98719" y="100442"/>
                  </a:lnTo>
                  <a:lnTo>
                    <a:pt x="94764" y="94588"/>
                  </a:lnTo>
                  <a:lnTo>
                    <a:pt x="88175" y="91074"/>
                  </a:lnTo>
                  <a:lnTo>
                    <a:pt x="78955" y="89903"/>
                  </a:lnTo>
                  <a:lnTo>
                    <a:pt x="57161" y="89333"/>
                  </a:lnTo>
                  <a:lnTo>
                    <a:pt x="39439" y="87634"/>
                  </a:lnTo>
                  <a:lnTo>
                    <a:pt x="4859" y="67036"/>
                  </a:lnTo>
                  <a:lnTo>
                    <a:pt x="1079" y="43497"/>
                  </a:lnTo>
                  <a:lnTo>
                    <a:pt x="1939" y="31787"/>
                  </a:lnTo>
                  <a:lnTo>
                    <a:pt x="35059" y="2273"/>
                  </a:lnTo>
                  <a:lnTo>
                    <a:pt x="67945" y="0"/>
                  </a:lnTo>
                  <a:lnTo>
                    <a:pt x="84960" y="550"/>
                  </a:lnTo>
                  <a:lnTo>
                    <a:pt x="123420" y="14093"/>
                  </a:lnTo>
                  <a:lnTo>
                    <a:pt x="129831" y="31102"/>
                  </a:lnTo>
                  <a:lnTo>
                    <a:pt x="130632" y="42697"/>
                  </a:lnTo>
                  <a:close/>
                </a:path>
              </a:pathLst>
            </a:custGeom>
            <a:ln w="4241">
              <a:solidFill>
                <a:srgbClr val="4DAEE2"/>
              </a:solidFill>
            </a:ln>
          </p:spPr>
          <p:txBody>
            <a:bodyPr wrap="square" lIns="0" tIns="0" rIns="0" bIns="0" rtlCol="0"/>
            <a:lstStyle/>
            <a:p>
              <a:endParaRPr/>
            </a:p>
          </p:txBody>
        </p:sp>
        <p:pic>
          <p:nvPicPr>
            <p:cNvPr id="14" name="object 14"/>
            <p:cNvPicPr/>
            <p:nvPr/>
          </p:nvPicPr>
          <p:blipFill>
            <a:blip r:embed="rId8" cstate="print"/>
            <a:stretch>
              <a:fillRect/>
            </a:stretch>
          </p:blipFill>
          <p:spPr>
            <a:xfrm>
              <a:off x="1083246" y="9170974"/>
              <a:ext cx="134619" cy="150482"/>
            </a:xfrm>
            <a:prstGeom prst="rect">
              <a:avLst/>
            </a:prstGeom>
          </p:spPr>
        </p:pic>
        <p:sp>
          <p:nvSpPr>
            <p:cNvPr id="15" name="object 15"/>
            <p:cNvSpPr/>
            <p:nvPr/>
          </p:nvSpPr>
          <p:spPr>
            <a:xfrm>
              <a:off x="1081944" y="9169682"/>
              <a:ext cx="136525" cy="151765"/>
            </a:xfrm>
            <a:custGeom>
              <a:avLst/>
              <a:gdLst/>
              <a:ahLst/>
              <a:cxnLst/>
              <a:rect l="l" t="t" r="r" b="b"/>
              <a:pathLst>
                <a:path w="136525" h="151765">
                  <a:moveTo>
                    <a:pt x="66116" y="83629"/>
                  </a:moveTo>
                  <a:lnTo>
                    <a:pt x="52945" y="84929"/>
                  </a:lnTo>
                  <a:lnTo>
                    <a:pt x="43535" y="88826"/>
                  </a:lnTo>
                  <a:lnTo>
                    <a:pt x="37887" y="95320"/>
                  </a:lnTo>
                  <a:lnTo>
                    <a:pt x="36004" y="104406"/>
                  </a:lnTo>
                  <a:lnTo>
                    <a:pt x="36004" y="114046"/>
                  </a:lnTo>
                  <a:lnTo>
                    <a:pt x="68275" y="127863"/>
                  </a:lnTo>
                  <a:lnTo>
                    <a:pt x="82456" y="126494"/>
                  </a:lnTo>
                  <a:lnTo>
                    <a:pt x="92594" y="122386"/>
                  </a:lnTo>
                  <a:lnTo>
                    <a:pt x="98680" y="115540"/>
                  </a:lnTo>
                  <a:lnTo>
                    <a:pt x="100711" y="105956"/>
                  </a:lnTo>
                  <a:lnTo>
                    <a:pt x="98545" y="96188"/>
                  </a:lnTo>
                  <a:lnTo>
                    <a:pt x="92052" y="89211"/>
                  </a:lnTo>
                  <a:lnTo>
                    <a:pt x="81240" y="85024"/>
                  </a:lnTo>
                  <a:lnTo>
                    <a:pt x="66116" y="83629"/>
                  </a:lnTo>
                  <a:close/>
                </a:path>
                <a:path w="136525" h="151765">
                  <a:moveTo>
                    <a:pt x="42367" y="44704"/>
                  </a:moveTo>
                  <a:lnTo>
                    <a:pt x="6032" y="44704"/>
                  </a:lnTo>
                  <a:lnTo>
                    <a:pt x="6812" y="32446"/>
                  </a:lnTo>
                  <a:lnTo>
                    <a:pt x="9145" y="22413"/>
                  </a:lnTo>
                  <a:lnTo>
                    <a:pt x="50792" y="556"/>
                  </a:lnTo>
                  <a:lnTo>
                    <a:pt x="67665" y="0"/>
                  </a:lnTo>
                  <a:lnTo>
                    <a:pt x="86068" y="688"/>
                  </a:lnTo>
                  <a:lnTo>
                    <a:pt x="127980" y="17789"/>
                  </a:lnTo>
                  <a:lnTo>
                    <a:pt x="135915" y="53047"/>
                  </a:lnTo>
                  <a:lnTo>
                    <a:pt x="135915" y="150037"/>
                  </a:lnTo>
                  <a:lnTo>
                    <a:pt x="100406" y="150037"/>
                  </a:lnTo>
                  <a:lnTo>
                    <a:pt x="102108" y="129705"/>
                  </a:lnTo>
                  <a:lnTo>
                    <a:pt x="101193" y="129552"/>
                  </a:lnTo>
                  <a:lnTo>
                    <a:pt x="94399" y="139265"/>
                  </a:lnTo>
                  <a:lnTo>
                    <a:pt x="84239" y="146207"/>
                  </a:lnTo>
                  <a:lnTo>
                    <a:pt x="70725" y="150374"/>
                  </a:lnTo>
                  <a:lnTo>
                    <a:pt x="53873" y="151765"/>
                  </a:lnTo>
                  <a:lnTo>
                    <a:pt x="30303" y="148904"/>
                  </a:lnTo>
                  <a:lnTo>
                    <a:pt x="13468" y="140319"/>
                  </a:lnTo>
                  <a:lnTo>
                    <a:pt x="3367" y="126004"/>
                  </a:lnTo>
                  <a:lnTo>
                    <a:pt x="0" y="105956"/>
                  </a:lnTo>
                  <a:lnTo>
                    <a:pt x="3441" y="85740"/>
                  </a:lnTo>
                  <a:lnTo>
                    <a:pt x="13768" y="71307"/>
                  </a:lnTo>
                  <a:lnTo>
                    <a:pt x="30984" y="62650"/>
                  </a:lnTo>
                  <a:lnTo>
                    <a:pt x="55092" y="59766"/>
                  </a:lnTo>
                  <a:lnTo>
                    <a:pt x="71676" y="60817"/>
                  </a:lnTo>
                  <a:lnTo>
                    <a:pt x="84647" y="63974"/>
                  </a:lnTo>
                  <a:lnTo>
                    <a:pt x="94009" y="69244"/>
                  </a:lnTo>
                  <a:lnTo>
                    <a:pt x="99771" y="76631"/>
                  </a:lnTo>
                  <a:lnTo>
                    <a:pt x="100406" y="76631"/>
                  </a:lnTo>
                  <a:lnTo>
                    <a:pt x="100406" y="52590"/>
                  </a:lnTo>
                  <a:lnTo>
                    <a:pt x="100406" y="41008"/>
                  </a:lnTo>
                  <a:lnTo>
                    <a:pt x="98361" y="33337"/>
                  </a:lnTo>
                  <a:lnTo>
                    <a:pt x="69494" y="23888"/>
                  </a:lnTo>
                  <a:lnTo>
                    <a:pt x="57626" y="25190"/>
                  </a:lnTo>
                  <a:lnTo>
                    <a:pt x="49149" y="29095"/>
                  </a:lnTo>
                  <a:lnTo>
                    <a:pt x="44062" y="35600"/>
                  </a:lnTo>
                  <a:lnTo>
                    <a:pt x="42367" y="44704"/>
                  </a:lnTo>
                  <a:close/>
                </a:path>
              </a:pathLst>
            </a:custGeom>
            <a:ln w="4241">
              <a:solidFill>
                <a:srgbClr val="4DAEE2"/>
              </a:solidFill>
            </a:ln>
          </p:spPr>
          <p:txBody>
            <a:bodyPr wrap="square" lIns="0" tIns="0" rIns="0" bIns="0" rtlCol="0"/>
            <a:lstStyle/>
            <a:p>
              <a:endParaRPr/>
            </a:p>
          </p:txBody>
        </p:sp>
        <p:pic>
          <p:nvPicPr>
            <p:cNvPr id="16" name="object 16"/>
            <p:cNvPicPr/>
            <p:nvPr/>
          </p:nvPicPr>
          <p:blipFill>
            <a:blip r:embed="rId9" cstate="print"/>
            <a:stretch>
              <a:fillRect/>
            </a:stretch>
          </p:blipFill>
          <p:spPr>
            <a:xfrm>
              <a:off x="644855" y="9243707"/>
              <a:ext cx="187667" cy="74879"/>
            </a:xfrm>
            <a:prstGeom prst="rect">
              <a:avLst/>
            </a:prstGeom>
          </p:spPr>
        </p:pic>
        <p:pic>
          <p:nvPicPr>
            <p:cNvPr id="17" name="object 17"/>
            <p:cNvPicPr/>
            <p:nvPr/>
          </p:nvPicPr>
          <p:blipFill>
            <a:blip r:embed="rId10" cstate="print"/>
            <a:stretch>
              <a:fillRect/>
            </a:stretch>
          </p:blipFill>
          <p:spPr>
            <a:xfrm>
              <a:off x="895210" y="9231007"/>
              <a:ext cx="35496" cy="85877"/>
            </a:xfrm>
            <a:prstGeom prst="rect">
              <a:avLst/>
            </a:prstGeom>
          </p:spPr>
        </p:pic>
        <p:pic>
          <p:nvPicPr>
            <p:cNvPr id="18" name="object 18"/>
            <p:cNvPicPr/>
            <p:nvPr/>
          </p:nvPicPr>
          <p:blipFill>
            <a:blip r:embed="rId11" cstate="print"/>
            <a:stretch>
              <a:fillRect/>
            </a:stretch>
          </p:blipFill>
          <p:spPr>
            <a:xfrm>
              <a:off x="939584" y="9225051"/>
              <a:ext cx="136093" cy="93725"/>
            </a:xfrm>
            <a:prstGeom prst="rect">
              <a:avLst/>
            </a:prstGeom>
          </p:spPr>
        </p:pic>
        <p:pic>
          <p:nvPicPr>
            <p:cNvPr id="19" name="object 19"/>
            <p:cNvPicPr/>
            <p:nvPr/>
          </p:nvPicPr>
          <p:blipFill>
            <a:blip r:embed="rId12" cstate="print"/>
            <a:stretch>
              <a:fillRect/>
            </a:stretch>
          </p:blipFill>
          <p:spPr>
            <a:xfrm>
              <a:off x="644766" y="9166859"/>
              <a:ext cx="135928" cy="109435"/>
            </a:xfrm>
            <a:prstGeom prst="rect">
              <a:avLst/>
            </a:prstGeom>
          </p:spPr>
        </p:pic>
        <p:pic>
          <p:nvPicPr>
            <p:cNvPr id="20" name="object 20"/>
            <p:cNvPicPr/>
            <p:nvPr/>
          </p:nvPicPr>
          <p:blipFill>
            <a:blip r:embed="rId13" cstate="print"/>
            <a:stretch>
              <a:fillRect/>
            </a:stretch>
          </p:blipFill>
          <p:spPr>
            <a:xfrm>
              <a:off x="796988" y="9166694"/>
              <a:ext cx="418071" cy="151891"/>
            </a:xfrm>
            <a:prstGeom prst="rect">
              <a:avLst/>
            </a:prstGeom>
          </p:spPr>
        </p:pic>
        <p:pic>
          <p:nvPicPr>
            <p:cNvPr id="21" name="object 21"/>
            <p:cNvPicPr/>
            <p:nvPr/>
          </p:nvPicPr>
          <p:blipFill>
            <a:blip r:embed="rId14" cstate="print"/>
            <a:stretch>
              <a:fillRect/>
            </a:stretch>
          </p:blipFill>
          <p:spPr>
            <a:xfrm>
              <a:off x="468268" y="9328415"/>
              <a:ext cx="753441" cy="261426"/>
            </a:xfrm>
            <a:prstGeom prst="rect">
              <a:avLst/>
            </a:prstGeom>
          </p:spPr>
        </p:pic>
      </p:grpSp>
      <p:sp>
        <p:nvSpPr>
          <p:cNvPr id="22" name="object 22"/>
          <p:cNvSpPr/>
          <p:nvPr/>
        </p:nvSpPr>
        <p:spPr>
          <a:xfrm>
            <a:off x="457197" y="1062441"/>
            <a:ext cx="366395" cy="409575"/>
          </a:xfrm>
          <a:custGeom>
            <a:avLst/>
            <a:gdLst/>
            <a:ahLst/>
            <a:cxnLst/>
            <a:rect l="l" t="t" r="r" b="b"/>
            <a:pathLst>
              <a:path w="366394" h="409575">
                <a:moveTo>
                  <a:pt x="209778" y="0"/>
                </a:moveTo>
                <a:lnTo>
                  <a:pt x="0" y="0"/>
                </a:lnTo>
                <a:lnTo>
                  <a:pt x="0" y="409028"/>
                </a:lnTo>
                <a:lnTo>
                  <a:pt x="210947" y="409028"/>
                </a:lnTo>
                <a:lnTo>
                  <a:pt x="264524" y="404032"/>
                </a:lnTo>
                <a:lnTo>
                  <a:pt x="307612" y="389529"/>
                </a:lnTo>
                <a:lnTo>
                  <a:pt x="339395" y="366248"/>
                </a:lnTo>
                <a:lnTo>
                  <a:pt x="359061" y="334917"/>
                </a:lnTo>
                <a:lnTo>
                  <a:pt x="362031" y="317880"/>
                </a:lnTo>
                <a:lnTo>
                  <a:pt x="110439" y="317880"/>
                </a:lnTo>
                <a:lnTo>
                  <a:pt x="110439" y="242493"/>
                </a:lnTo>
                <a:lnTo>
                  <a:pt x="350839" y="242493"/>
                </a:lnTo>
                <a:lnTo>
                  <a:pt x="343814" y="230447"/>
                </a:lnTo>
                <a:lnTo>
                  <a:pt x="318220" y="209879"/>
                </a:lnTo>
                <a:lnTo>
                  <a:pt x="284568" y="195173"/>
                </a:lnTo>
                <a:lnTo>
                  <a:pt x="309717" y="180931"/>
                </a:lnTo>
                <a:lnTo>
                  <a:pt x="328073" y="163029"/>
                </a:lnTo>
                <a:lnTo>
                  <a:pt x="110439" y="163029"/>
                </a:lnTo>
                <a:lnTo>
                  <a:pt x="110439" y="91160"/>
                </a:lnTo>
                <a:lnTo>
                  <a:pt x="346623" y="91160"/>
                </a:lnTo>
                <a:lnTo>
                  <a:pt x="345878" y="82992"/>
                </a:lnTo>
                <a:lnTo>
                  <a:pt x="321386" y="36804"/>
                </a:lnTo>
                <a:lnTo>
                  <a:pt x="275888" y="9420"/>
                </a:lnTo>
                <a:lnTo>
                  <a:pt x="245548" y="2382"/>
                </a:lnTo>
                <a:lnTo>
                  <a:pt x="209778" y="0"/>
                </a:lnTo>
                <a:close/>
              </a:path>
              <a:path w="366394" h="409575">
                <a:moveTo>
                  <a:pt x="350839" y="242493"/>
                </a:moveTo>
                <a:lnTo>
                  <a:pt x="196926" y="242493"/>
                </a:lnTo>
                <a:lnTo>
                  <a:pt x="221625" y="245124"/>
                </a:lnTo>
                <a:lnTo>
                  <a:pt x="238926" y="252577"/>
                </a:lnTo>
                <a:lnTo>
                  <a:pt x="249105" y="264192"/>
                </a:lnTo>
                <a:lnTo>
                  <a:pt x="252437" y="279311"/>
                </a:lnTo>
                <a:lnTo>
                  <a:pt x="252437" y="280492"/>
                </a:lnTo>
                <a:lnTo>
                  <a:pt x="248793" y="296439"/>
                </a:lnTo>
                <a:lnTo>
                  <a:pt x="238191" y="308168"/>
                </a:lnTo>
                <a:lnTo>
                  <a:pt x="221126" y="315407"/>
                </a:lnTo>
                <a:lnTo>
                  <a:pt x="198094" y="317880"/>
                </a:lnTo>
                <a:lnTo>
                  <a:pt x="362031" y="317880"/>
                </a:lnTo>
                <a:lnTo>
                  <a:pt x="365767" y="296439"/>
                </a:lnTo>
                <a:lnTo>
                  <a:pt x="365798" y="295097"/>
                </a:lnTo>
                <a:lnTo>
                  <a:pt x="360092" y="258360"/>
                </a:lnTo>
                <a:lnTo>
                  <a:pt x="350839" y="242493"/>
                </a:lnTo>
                <a:close/>
              </a:path>
              <a:path w="366394" h="409575">
                <a:moveTo>
                  <a:pt x="346623" y="91160"/>
                </a:moveTo>
                <a:lnTo>
                  <a:pt x="184061" y="91160"/>
                </a:lnTo>
                <a:lnTo>
                  <a:pt x="206395" y="93515"/>
                </a:lnTo>
                <a:lnTo>
                  <a:pt x="222483" y="100363"/>
                </a:lnTo>
                <a:lnTo>
                  <a:pt x="232215" y="111375"/>
                </a:lnTo>
                <a:lnTo>
                  <a:pt x="235483" y="126225"/>
                </a:lnTo>
                <a:lnTo>
                  <a:pt x="235483" y="127393"/>
                </a:lnTo>
                <a:lnTo>
                  <a:pt x="231932" y="143066"/>
                </a:lnTo>
                <a:lnTo>
                  <a:pt x="221535" y="154193"/>
                </a:lnTo>
                <a:lnTo>
                  <a:pt x="204675" y="160830"/>
                </a:lnTo>
                <a:lnTo>
                  <a:pt x="181736" y="163029"/>
                </a:lnTo>
                <a:lnTo>
                  <a:pt x="328073" y="163029"/>
                </a:lnTo>
                <a:lnTo>
                  <a:pt x="329715" y="161428"/>
                </a:lnTo>
                <a:lnTo>
                  <a:pt x="342920" y="136007"/>
                </a:lnTo>
                <a:lnTo>
                  <a:pt x="347687" y="104012"/>
                </a:lnTo>
                <a:lnTo>
                  <a:pt x="347687" y="102844"/>
                </a:lnTo>
                <a:lnTo>
                  <a:pt x="346623" y="91160"/>
                </a:lnTo>
                <a:close/>
              </a:path>
            </a:pathLst>
          </a:custGeom>
          <a:solidFill>
            <a:srgbClr val="FFFFFF"/>
          </a:solidFill>
        </p:spPr>
        <p:txBody>
          <a:bodyPr wrap="square" lIns="0" tIns="0" rIns="0" bIns="0" rtlCol="0"/>
          <a:lstStyle/>
          <a:p>
            <a:endParaRPr/>
          </a:p>
        </p:txBody>
      </p:sp>
      <p:sp>
        <p:nvSpPr>
          <p:cNvPr id="23" name="object 23"/>
          <p:cNvSpPr/>
          <p:nvPr/>
        </p:nvSpPr>
        <p:spPr>
          <a:xfrm>
            <a:off x="874979"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24" name="object 24"/>
          <p:cNvSpPr/>
          <p:nvPr/>
        </p:nvSpPr>
        <p:spPr>
          <a:xfrm>
            <a:off x="1264704" y="1054264"/>
            <a:ext cx="806450" cy="425450"/>
          </a:xfrm>
          <a:custGeom>
            <a:avLst/>
            <a:gdLst/>
            <a:ahLst/>
            <a:cxnLst/>
            <a:rect l="l" t="t" r="r" b="b"/>
            <a:pathLst>
              <a:path w="806450" h="425450">
                <a:moveTo>
                  <a:pt x="376313" y="417207"/>
                </a:moveTo>
                <a:lnTo>
                  <a:pt x="291541" y="293331"/>
                </a:lnTo>
                <a:lnTo>
                  <a:pt x="278739" y="274637"/>
                </a:lnTo>
                <a:lnTo>
                  <a:pt x="313334" y="254685"/>
                </a:lnTo>
                <a:lnTo>
                  <a:pt x="339864" y="227164"/>
                </a:lnTo>
                <a:lnTo>
                  <a:pt x="350824" y="204508"/>
                </a:lnTo>
                <a:lnTo>
                  <a:pt x="356882" y="191985"/>
                </a:lnTo>
                <a:lnTo>
                  <a:pt x="362877" y="149009"/>
                </a:lnTo>
                <a:lnTo>
                  <a:pt x="362877" y="147840"/>
                </a:lnTo>
                <a:lnTo>
                  <a:pt x="360591" y="119240"/>
                </a:lnTo>
                <a:lnTo>
                  <a:pt x="357111" y="106349"/>
                </a:lnTo>
                <a:lnTo>
                  <a:pt x="353745" y="93865"/>
                </a:lnTo>
                <a:lnTo>
                  <a:pt x="326644" y="52590"/>
                </a:lnTo>
                <a:lnTo>
                  <a:pt x="273177" y="19875"/>
                </a:lnTo>
                <a:lnTo>
                  <a:pt x="248932" y="14097"/>
                </a:lnTo>
                <a:lnTo>
                  <a:pt x="248932" y="154838"/>
                </a:lnTo>
                <a:lnTo>
                  <a:pt x="248932" y="156019"/>
                </a:lnTo>
                <a:lnTo>
                  <a:pt x="244856" y="176174"/>
                </a:lnTo>
                <a:lnTo>
                  <a:pt x="233006" y="191452"/>
                </a:lnTo>
                <a:lnTo>
                  <a:pt x="213931" y="201129"/>
                </a:lnTo>
                <a:lnTo>
                  <a:pt x="188163" y="204508"/>
                </a:lnTo>
                <a:lnTo>
                  <a:pt x="113360" y="204508"/>
                </a:lnTo>
                <a:lnTo>
                  <a:pt x="113360" y="106349"/>
                </a:lnTo>
                <a:lnTo>
                  <a:pt x="187579" y="106349"/>
                </a:lnTo>
                <a:lnTo>
                  <a:pt x="213194" y="109410"/>
                </a:lnTo>
                <a:lnTo>
                  <a:pt x="232498" y="118554"/>
                </a:lnTo>
                <a:lnTo>
                  <a:pt x="244690" y="133718"/>
                </a:lnTo>
                <a:lnTo>
                  <a:pt x="248932" y="154838"/>
                </a:lnTo>
                <a:lnTo>
                  <a:pt x="248932" y="14097"/>
                </a:lnTo>
                <a:lnTo>
                  <a:pt x="236753" y="11176"/>
                </a:lnTo>
                <a:lnTo>
                  <a:pt x="193408" y="8178"/>
                </a:lnTo>
                <a:lnTo>
                  <a:pt x="0" y="8178"/>
                </a:lnTo>
                <a:lnTo>
                  <a:pt x="0" y="417207"/>
                </a:lnTo>
                <a:lnTo>
                  <a:pt x="113360" y="417207"/>
                </a:lnTo>
                <a:lnTo>
                  <a:pt x="113360" y="293331"/>
                </a:lnTo>
                <a:lnTo>
                  <a:pt x="163042" y="293331"/>
                </a:lnTo>
                <a:lnTo>
                  <a:pt x="245427" y="417207"/>
                </a:lnTo>
                <a:lnTo>
                  <a:pt x="376313" y="417207"/>
                </a:lnTo>
                <a:close/>
              </a:path>
              <a:path w="806450" h="425450">
                <a:moveTo>
                  <a:pt x="806361" y="178219"/>
                </a:moveTo>
                <a:lnTo>
                  <a:pt x="618197" y="178219"/>
                </a:lnTo>
                <a:lnTo>
                  <a:pt x="618197" y="261200"/>
                </a:lnTo>
                <a:lnTo>
                  <a:pt x="698842" y="261200"/>
                </a:lnTo>
                <a:lnTo>
                  <a:pt x="698842" y="310870"/>
                </a:lnTo>
                <a:lnTo>
                  <a:pt x="685342" y="318198"/>
                </a:lnTo>
                <a:lnTo>
                  <a:pt x="670077" y="323507"/>
                </a:lnTo>
                <a:lnTo>
                  <a:pt x="652830" y="326720"/>
                </a:lnTo>
                <a:lnTo>
                  <a:pt x="633399" y="327812"/>
                </a:lnTo>
                <a:lnTo>
                  <a:pt x="588695" y="319379"/>
                </a:lnTo>
                <a:lnTo>
                  <a:pt x="553567" y="295897"/>
                </a:lnTo>
                <a:lnTo>
                  <a:pt x="530606" y="260019"/>
                </a:lnTo>
                <a:lnTo>
                  <a:pt x="522376" y="214464"/>
                </a:lnTo>
                <a:lnTo>
                  <a:pt x="522376" y="213296"/>
                </a:lnTo>
                <a:lnTo>
                  <a:pt x="530415" y="169379"/>
                </a:lnTo>
                <a:lnTo>
                  <a:pt x="552538" y="133743"/>
                </a:lnTo>
                <a:lnTo>
                  <a:pt x="585724" y="109842"/>
                </a:lnTo>
                <a:lnTo>
                  <a:pt x="626973" y="101104"/>
                </a:lnTo>
                <a:lnTo>
                  <a:pt x="655307" y="103682"/>
                </a:lnTo>
                <a:lnTo>
                  <a:pt x="680504" y="111175"/>
                </a:lnTo>
                <a:lnTo>
                  <a:pt x="703630" y="123278"/>
                </a:lnTo>
                <a:lnTo>
                  <a:pt x="725716" y="139649"/>
                </a:lnTo>
                <a:lnTo>
                  <a:pt x="792327" y="59601"/>
                </a:lnTo>
                <a:lnTo>
                  <a:pt x="758266" y="34518"/>
                </a:lnTo>
                <a:lnTo>
                  <a:pt x="720102" y="15773"/>
                </a:lnTo>
                <a:lnTo>
                  <a:pt x="676554" y="4051"/>
                </a:lnTo>
                <a:lnTo>
                  <a:pt x="626389" y="0"/>
                </a:lnTo>
                <a:lnTo>
                  <a:pt x="574255" y="5524"/>
                </a:lnTo>
                <a:lnTo>
                  <a:pt x="527265" y="21310"/>
                </a:lnTo>
                <a:lnTo>
                  <a:pt x="486448" y="46177"/>
                </a:lnTo>
                <a:lnTo>
                  <a:pt x="452869" y="78943"/>
                </a:lnTo>
                <a:lnTo>
                  <a:pt x="427583" y="118402"/>
                </a:lnTo>
                <a:lnTo>
                  <a:pt x="411645" y="163385"/>
                </a:lnTo>
                <a:lnTo>
                  <a:pt x="406095" y="212699"/>
                </a:lnTo>
                <a:lnTo>
                  <a:pt x="406095" y="213868"/>
                </a:lnTo>
                <a:lnTo>
                  <a:pt x="411746" y="264591"/>
                </a:lnTo>
                <a:lnTo>
                  <a:pt x="427951" y="309981"/>
                </a:lnTo>
                <a:lnTo>
                  <a:pt x="453605" y="349135"/>
                </a:lnTo>
                <a:lnTo>
                  <a:pt x="487616" y="381152"/>
                </a:lnTo>
                <a:lnTo>
                  <a:pt x="528878" y="405130"/>
                </a:lnTo>
                <a:lnTo>
                  <a:pt x="576287" y="420179"/>
                </a:lnTo>
                <a:lnTo>
                  <a:pt x="628726" y="425399"/>
                </a:lnTo>
                <a:lnTo>
                  <a:pt x="681710" y="420547"/>
                </a:lnTo>
                <a:lnTo>
                  <a:pt x="729157" y="407212"/>
                </a:lnTo>
                <a:lnTo>
                  <a:pt x="770801" y="387197"/>
                </a:lnTo>
                <a:lnTo>
                  <a:pt x="806361" y="362292"/>
                </a:lnTo>
                <a:lnTo>
                  <a:pt x="806361" y="178219"/>
                </a:lnTo>
                <a:close/>
              </a:path>
            </a:pathLst>
          </a:custGeom>
          <a:solidFill>
            <a:srgbClr val="FFFFFF"/>
          </a:solidFill>
        </p:spPr>
        <p:txBody>
          <a:bodyPr wrap="square" lIns="0" tIns="0" rIns="0" bIns="0" rtlCol="0"/>
          <a:lstStyle/>
          <a:p>
            <a:endParaRPr/>
          </a:p>
        </p:txBody>
      </p:sp>
      <p:sp>
        <p:nvSpPr>
          <p:cNvPr id="25" name="object 25"/>
          <p:cNvSpPr/>
          <p:nvPr/>
        </p:nvSpPr>
        <p:spPr>
          <a:xfrm>
            <a:off x="2134158"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26" name="object 26"/>
          <p:cNvSpPr/>
          <p:nvPr/>
        </p:nvSpPr>
        <p:spPr>
          <a:xfrm>
            <a:off x="2523897" y="1062443"/>
            <a:ext cx="376555" cy="409575"/>
          </a:xfrm>
          <a:custGeom>
            <a:avLst/>
            <a:gdLst/>
            <a:ahLst/>
            <a:cxnLst/>
            <a:rect l="l" t="t" r="r" b="b"/>
            <a:pathLst>
              <a:path w="376555" h="409575">
                <a:moveTo>
                  <a:pt x="193420" y="0"/>
                </a:moveTo>
                <a:lnTo>
                  <a:pt x="0" y="0"/>
                </a:lnTo>
                <a:lnTo>
                  <a:pt x="0" y="409028"/>
                </a:lnTo>
                <a:lnTo>
                  <a:pt x="113360" y="409028"/>
                </a:lnTo>
                <a:lnTo>
                  <a:pt x="113360" y="285153"/>
                </a:lnTo>
                <a:lnTo>
                  <a:pt x="291522" y="285153"/>
                </a:lnTo>
                <a:lnTo>
                  <a:pt x="278726" y="266458"/>
                </a:lnTo>
                <a:lnTo>
                  <a:pt x="313322" y="246497"/>
                </a:lnTo>
                <a:lnTo>
                  <a:pt x="339866" y="218979"/>
                </a:lnTo>
                <a:lnTo>
                  <a:pt x="350817" y="196329"/>
                </a:lnTo>
                <a:lnTo>
                  <a:pt x="113360" y="196329"/>
                </a:lnTo>
                <a:lnTo>
                  <a:pt x="113360" y="98170"/>
                </a:lnTo>
                <a:lnTo>
                  <a:pt x="357110" y="98170"/>
                </a:lnTo>
                <a:lnTo>
                  <a:pt x="353742" y="85678"/>
                </a:lnTo>
                <a:lnTo>
                  <a:pt x="326644" y="44411"/>
                </a:lnTo>
                <a:lnTo>
                  <a:pt x="273177" y="11685"/>
                </a:lnTo>
                <a:lnTo>
                  <a:pt x="236747" y="2994"/>
                </a:lnTo>
                <a:lnTo>
                  <a:pt x="193420" y="0"/>
                </a:lnTo>
                <a:close/>
              </a:path>
              <a:path w="376555" h="409575">
                <a:moveTo>
                  <a:pt x="291522" y="285153"/>
                </a:moveTo>
                <a:lnTo>
                  <a:pt x="163029" y="285153"/>
                </a:lnTo>
                <a:lnTo>
                  <a:pt x="245414" y="409028"/>
                </a:lnTo>
                <a:lnTo>
                  <a:pt x="376313" y="409028"/>
                </a:lnTo>
                <a:lnTo>
                  <a:pt x="291522" y="285153"/>
                </a:lnTo>
                <a:close/>
              </a:path>
              <a:path w="376555" h="409575">
                <a:moveTo>
                  <a:pt x="357110" y="98170"/>
                </a:moveTo>
                <a:lnTo>
                  <a:pt x="187578" y="98170"/>
                </a:lnTo>
                <a:lnTo>
                  <a:pt x="213185" y="101228"/>
                </a:lnTo>
                <a:lnTo>
                  <a:pt x="232495" y="110366"/>
                </a:lnTo>
                <a:lnTo>
                  <a:pt x="244686" y="125527"/>
                </a:lnTo>
                <a:lnTo>
                  <a:pt x="248932" y="146659"/>
                </a:lnTo>
                <a:lnTo>
                  <a:pt x="248932" y="147840"/>
                </a:lnTo>
                <a:lnTo>
                  <a:pt x="244859" y="167991"/>
                </a:lnTo>
                <a:lnTo>
                  <a:pt x="233005" y="183262"/>
                </a:lnTo>
                <a:lnTo>
                  <a:pt x="213919" y="192944"/>
                </a:lnTo>
                <a:lnTo>
                  <a:pt x="188150" y="196329"/>
                </a:lnTo>
                <a:lnTo>
                  <a:pt x="350817" y="196329"/>
                </a:lnTo>
                <a:lnTo>
                  <a:pt x="356877" y="183794"/>
                </a:lnTo>
                <a:lnTo>
                  <a:pt x="362877" y="140830"/>
                </a:lnTo>
                <a:lnTo>
                  <a:pt x="362877" y="139661"/>
                </a:lnTo>
                <a:lnTo>
                  <a:pt x="360583" y="111054"/>
                </a:lnTo>
                <a:lnTo>
                  <a:pt x="357110" y="98170"/>
                </a:lnTo>
                <a:close/>
              </a:path>
            </a:pathLst>
          </a:custGeom>
          <a:solidFill>
            <a:srgbClr val="FFFFFF"/>
          </a:solidFill>
        </p:spPr>
        <p:txBody>
          <a:bodyPr wrap="square" lIns="0" tIns="0" rIns="0" bIns="0" rtlCol="0"/>
          <a:lstStyle/>
          <a:p>
            <a:endParaRPr/>
          </a:p>
        </p:txBody>
      </p:sp>
      <p:sp>
        <p:nvSpPr>
          <p:cNvPr id="27" name="object 27"/>
          <p:cNvSpPr/>
          <p:nvPr/>
        </p:nvSpPr>
        <p:spPr>
          <a:xfrm>
            <a:off x="546646" y="1817928"/>
            <a:ext cx="195580" cy="62865"/>
          </a:xfrm>
          <a:custGeom>
            <a:avLst/>
            <a:gdLst/>
            <a:ahLst/>
            <a:cxnLst/>
            <a:rect l="l" t="t" r="r" b="b"/>
            <a:pathLst>
              <a:path w="195579" h="62864">
                <a:moveTo>
                  <a:pt x="40805" y="546"/>
                </a:moveTo>
                <a:lnTo>
                  <a:pt x="0" y="546"/>
                </a:lnTo>
                <a:lnTo>
                  <a:pt x="0" y="62141"/>
                </a:lnTo>
                <a:lnTo>
                  <a:pt x="11696" y="62141"/>
                </a:lnTo>
                <a:lnTo>
                  <a:pt x="11696" y="36830"/>
                </a:lnTo>
                <a:lnTo>
                  <a:pt x="39319" y="36830"/>
                </a:lnTo>
                <a:lnTo>
                  <a:pt x="39319" y="26987"/>
                </a:lnTo>
                <a:lnTo>
                  <a:pt x="11696" y="26987"/>
                </a:lnTo>
                <a:lnTo>
                  <a:pt x="11696" y="10388"/>
                </a:lnTo>
                <a:lnTo>
                  <a:pt x="40805" y="10388"/>
                </a:lnTo>
                <a:lnTo>
                  <a:pt x="40805" y="546"/>
                </a:lnTo>
                <a:close/>
              </a:path>
              <a:path w="195579" h="62864">
                <a:moveTo>
                  <a:pt x="118427" y="17602"/>
                </a:moveTo>
                <a:lnTo>
                  <a:pt x="116979" y="10020"/>
                </a:lnTo>
                <a:lnTo>
                  <a:pt x="116827" y="9283"/>
                </a:lnTo>
                <a:lnTo>
                  <a:pt x="110388" y="1866"/>
                </a:lnTo>
                <a:lnTo>
                  <a:pt x="106565" y="889"/>
                </a:lnTo>
                <a:lnTo>
                  <a:pt x="106565" y="20815"/>
                </a:lnTo>
                <a:lnTo>
                  <a:pt x="106565" y="41440"/>
                </a:lnTo>
                <a:lnTo>
                  <a:pt x="105841" y="47586"/>
                </a:lnTo>
                <a:lnTo>
                  <a:pt x="102958" y="51650"/>
                </a:lnTo>
                <a:lnTo>
                  <a:pt x="98602" y="52666"/>
                </a:lnTo>
                <a:lnTo>
                  <a:pt x="83781" y="52666"/>
                </a:lnTo>
                <a:lnTo>
                  <a:pt x="79209" y="51752"/>
                </a:lnTo>
                <a:lnTo>
                  <a:pt x="76123" y="48158"/>
                </a:lnTo>
                <a:lnTo>
                  <a:pt x="75336" y="42837"/>
                </a:lnTo>
                <a:lnTo>
                  <a:pt x="75463" y="20815"/>
                </a:lnTo>
                <a:lnTo>
                  <a:pt x="75996" y="15062"/>
                </a:lnTo>
                <a:lnTo>
                  <a:pt x="78651" y="11036"/>
                </a:lnTo>
                <a:lnTo>
                  <a:pt x="83235" y="10020"/>
                </a:lnTo>
                <a:lnTo>
                  <a:pt x="98679" y="10020"/>
                </a:lnTo>
                <a:lnTo>
                  <a:pt x="103149" y="10960"/>
                </a:lnTo>
                <a:lnTo>
                  <a:pt x="105879" y="14719"/>
                </a:lnTo>
                <a:lnTo>
                  <a:pt x="106565" y="20815"/>
                </a:lnTo>
                <a:lnTo>
                  <a:pt x="106565" y="889"/>
                </a:lnTo>
                <a:lnTo>
                  <a:pt x="103174" y="0"/>
                </a:lnTo>
                <a:lnTo>
                  <a:pt x="79413" y="0"/>
                </a:lnTo>
                <a:lnTo>
                  <a:pt x="63474" y="45631"/>
                </a:lnTo>
                <a:lnTo>
                  <a:pt x="65100" y="53619"/>
                </a:lnTo>
                <a:lnTo>
                  <a:pt x="71666" y="60871"/>
                </a:lnTo>
                <a:lnTo>
                  <a:pt x="78905" y="62674"/>
                </a:lnTo>
                <a:lnTo>
                  <a:pt x="102527" y="62674"/>
                </a:lnTo>
                <a:lnTo>
                  <a:pt x="110350" y="60845"/>
                </a:lnTo>
                <a:lnTo>
                  <a:pt x="113588" y="57175"/>
                </a:lnTo>
                <a:lnTo>
                  <a:pt x="115709" y="53441"/>
                </a:lnTo>
                <a:lnTo>
                  <a:pt x="115912" y="52666"/>
                </a:lnTo>
                <a:lnTo>
                  <a:pt x="117221" y="47752"/>
                </a:lnTo>
                <a:lnTo>
                  <a:pt x="118135" y="40106"/>
                </a:lnTo>
                <a:lnTo>
                  <a:pt x="118338" y="33312"/>
                </a:lnTo>
                <a:lnTo>
                  <a:pt x="118427" y="17602"/>
                </a:lnTo>
                <a:close/>
              </a:path>
              <a:path w="195579" h="62864">
                <a:moveTo>
                  <a:pt x="195110" y="11836"/>
                </a:moveTo>
                <a:lnTo>
                  <a:pt x="194665" y="10388"/>
                </a:lnTo>
                <a:lnTo>
                  <a:pt x="193675" y="7086"/>
                </a:lnTo>
                <a:lnTo>
                  <a:pt x="187947" y="1854"/>
                </a:lnTo>
                <a:lnTo>
                  <a:pt x="183235" y="660"/>
                </a:lnTo>
                <a:lnTo>
                  <a:pt x="183235" y="16421"/>
                </a:lnTo>
                <a:lnTo>
                  <a:pt x="183235" y="25107"/>
                </a:lnTo>
                <a:lnTo>
                  <a:pt x="182575" y="27965"/>
                </a:lnTo>
                <a:lnTo>
                  <a:pt x="179959" y="30835"/>
                </a:lnTo>
                <a:lnTo>
                  <a:pt x="177304" y="31546"/>
                </a:lnTo>
                <a:lnTo>
                  <a:pt x="156514" y="31546"/>
                </a:lnTo>
                <a:lnTo>
                  <a:pt x="156514" y="10388"/>
                </a:lnTo>
                <a:lnTo>
                  <a:pt x="177939" y="10388"/>
                </a:lnTo>
                <a:lnTo>
                  <a:pt x="180403" y="11023"/>
                </a:lnTo>
                <a:lnTo>
                  <a:pt x="182676" y="13576"/>
                </a:lnTo>
                <a:lnTo>
                  <a:pt x="183235" y="16421"/>
                </a:lnTo>
                <a:lnTo>
                  <a:pt x="183235" y="660"/>
                </a:lnTo>
                <a:lnTo>
                  <a:pt x="182740" y="533"/>
                </a:lnTo>
                <a:lnTo>
                  <a:pt x="144830" y="533"/>
                </a:lnTo>
                <a:lnTo>
                  <a:pt x="144830" y="62141"/>
                </a:lnTo>
                <a:lnTo>
                  <a:pt x="156514" y="62141"/>
                </a:lnTo>
                <a:lnTo>
                  <a:pt x="156514" y="41376"/>
                </a:lnTo>
                <a:lnTo>
                  <a:pt x="179616" y="41376"/>
                </a:lnTo>
                <a:lnTo>
                  <a:pt x="182740" y="44564"/>
                </a:lnTo>
                <a:lnTo>
                  <a:pt x="182740" y="62141"/>
                </a:lnTo>
                <a:lnTo>
                  <a:pt x="194424" y="62141"/>
                </a:lnTo>
                <a:lnTo>
                  <a:pt x="194424" y="41376"/>
                </a:lnTo>
                <a:lnTo>
                  <a:pt x="194424" y="41008"/>
                </a:lnTo>
                <a:lnTo>
                  <a:pt x="191008" y="37020"/>
                </a:lnTo>
                <a:lnTo>
                  <a:pt x="184188" y="36601"/>
                </a:lnTo>
                <a:lnTo>
                  <a:pt x="184188" y="36195"/>
                </a:lnTo>
                <a:lnTo>
                  <a:pt x="188595" y="35318"/>
                </a:lnTo>
                <a:lnTo>
                  <a:pt x="191528" y="33743"/>
                </a:lnTo>
                <a:lnTo>
                  <a:pt x="192900" y="31546"/>
                </a:lnTo>
                <a:lnTo>
                  <a:pt x="194386" y="29171"/>
                </a:lnTo>
                <a:lnTo>
                  <a:pt x="195072" y="25107"/>
                </a:lnTo>
                <a:lnTo>
                  <a:pt x="195110" y="11836"/>
                </a:lnTo>
                <a:close/>
              </a:path>
            </a:pathLst>
          </a:custGeom>
          <a:solidFill>
            <a:srgbClr val="FFFFFF"/>
          </a:solidFill>
        </p:spPr>
        <p:txBody>
          <a:bodyPr wrap="square" lIns="0" tIns="0" rIns="0" bIns="0" rtlCol="0"/>
          <a:lstStyle/>
          <a:p>
            <a:endParaRPr/>
          </a:p>
        </p:txBody>
      </p:sp>
      <p:sp>
        <p:nvSpPr>
          <p:cNvPr id="28" name="object 28"/>
          <p:cNvSpPr/>
          <p:nvPr/>
        </p:nvSpPr>
        <p:spPr>
          <a:xfrm>
            <a:off x="811123" y="1817928"/>
            <a:ext cx="462915" cy="62865"/>
          </a:xfrm>
          <a:custGeom>
            <a:avLst/>
            <a:gdLst/>
            <a:ahLst/>
            <a:cxnLst/>
            <a:rect l="l" t="t" r="r" b="b"/>
            <a:pathLst>
              <a:path w="462915" h="62864">
                <a:moveTo>
                  <a:pt x="40563" y="51663"/>
                </a:moveTo>
                <a:lnTo>
                  <a:pt x="11684" y="51663"/>
                </a:lnTo>
                <a:lnTo>
                  <a:pt x="11684" y="533"/>
                </a:lnTo>
                <a:lnTo>
                  <a:pt x="0" y="533"/>
                </a:lnTo>
                <a:lnTo>
                  <a:pt x="0" y="62141"/>
                </a:lnTo>
                <a:lnTo>
                  <a:pt x="40563" y="62141"/>
                </a:lnTo>
                <a:lnTo>
                  <a:pt x="40563" y="51663"/>
                </a:lnTo>
                <a:close/>
              </a:path>
              <a:path w="462915" h="62864">
                <a:moveTo>
                  <a:pt x="118287" y="62141"/>
                </a:moveTo>
                <a:lnTo>
                  <a:pt x="114300" y="50330"/>
                </a:lnTo>
                <a:lnTo>
                  <a:pt x="111379" y="41706"/>
                </a:lnTo>
                <a:lnTo>
                  <a:pt x="100558" y="9626"/>
                </a:lnTo>
                <a:lnTo>
                  <a:pt x="99517" y="6540"/>
                </a:lnTo>
                <a:lnTo>
                  <a:pt x="99517" y="41706"/>
                </a:lnTo>
                <a:lnTo>
                  <a:pt x="78397" y="41706"/>
                </a:lnTo>
                <a:lnTo>
                  <a:pt x="88874" y="9626"/>
                </a:lnTo>
                <a:lnTo>
                  <a:pt x="99517" y="41706"/>
                </a:lnTo>
                <a:lnTo>
                  <a:pt x="99517" y="6540"/>
                </a:lnTo>
                <a:lnTo>
                  <a:pt x="97497" y="546"/>
                </a:lnTo>
                <a:lnTo>
                  <a:pt x="79946" y="546"/>
                </a:lnTo>
                <a:lnTo>
                  <a:pt x="59448" y="62141"/>
                </a:lnTo>
                <a:lnTo>
                  <a:pt x="71818" y="62141"/>
                </a:lnTo>
                <a:lnTo>
                  <a:pt x="75641" y="50330"/>
                </a:lnTo>
                <a:lnTo>
                  <a:pt x="102235" y="50330"/>
                </a:lnTo>
                <a:lnTo>
                  <a:pt x="106159" y="62141"/>
                </a:lnTo>
                <a:lnTo>
                  <a:pt x="118287" y="62141"/>
                </a:lnTo>
                <a:close/>
              </a:path>
              <a:path w="462915" h="62864">
                <a:moveTo>
                  <a:pt x="189306" y="36588"/>
                </a:moveTo>
                <a:lnTo>
                  <a:pt x="187960" y="32207"/>
                </a:lnTo>
                <a:lnTo>
                  <a:pt x="182562" y="28003"/>
                </a:lnTo>
                <a:lnTo>
                  <a:pt x="176644" y="26695"/>
                </a:lnTo>
                <a:lnTo>
                  <a:pt x="159702" y="25755"/>
                </a:lnTo>
                <a:lnTo>
                  <a:pt x="155130" y="25146"/>
                </a:lnTo>
                <a:lnTo>
                  <a:pt x="152361" y="23583"/>
                </a:lnTo>
                <a:lnTo>
                  <a:pt x="151663" y="21259"/>
                </a:lnTo>
                <a:lnTo>
                  <a:pt x="151663" y="14097"/>
                </a:lnTo>
                <a:lnTo>
                  <a:pt x="152527" y="11950"/>
                </a:lnTo>
                <a:lnTo>
                  <a:pt x="155917" y="9893"/>
                </a:lnTo>
                <a:lnTo>
                  <a:pt x="159524" y="9398"/>
                </a:lnTo>
                <a:lnTo>
                  <a:pt x="169760" y="9398"/>
                </a:lnTo>
                <a:lnTo>
                  <a:pt x="172732" y="9829"/>
                </a:lnTo>
                <a:lnTo>
                  <a:pt x="175260" y="11620"/>
                </a:lnTo>
                <a:lnTo>
                  <a:pt x="176047" y="13779"/>
                </a:lnTo>
                <a:lnTo>
                  <a:pt x="176403" y="18503"/>
                </a:lnTo>
                <a:lnTo>
                  <a:pt x="187820" y="18503"/>
                </a:lnTo>
                <a:lnTo>
                  <a:pt x="187820" y="9779"/>
                </a:lnTo>
                <a:lnTo>
                  <a:pt x="186207" y="5499"/>
                </a:lnTo>
                <a:lnTo>
                  <a:pt x="179768" y="1104"/>
                </a:lnTo>
                <a:lnTo>
                  <a:pt x="173532" y="0"/>
                </a:lnTo>
                <a:lnTo>
                  <a:pt x="154482" y="0"/>
                </a:lnTo>
                <a:lnTo>
                  <a:pt x="147967" y="1193"/>
                </a:lnTo>
                <a:lnTo>
                  <a:pt x="141439" y="5981"/>
                </a:lnTo>
                <a:lnTo>
                  <a:pt x="139801" y="10769"/>
                </a:lnTo>
                <a:lnTo>
                  <a:pt x="139801" y="25019"/>
                </a:lnTo>
                <a:lnTo>
                  <a:pt x="141160" y="29591"/>
                </a:lnTo>
                <a:lnTo>
                  <a:pt x="146570" y="33870"/>
                </a:lnTo>
                <a:lnTo>
                  <a:pt x="152793" y="35217"/>
                </a:lnTo>
                <a:lnTo>
                  <a:pt x="172643" y="36410"/>
                </a:lnTo>
                <a:lnTo>
                  <a:pt x="175006" y="37007"/>
                </a:lnTo>
                <a:lnTo>
                  <a:pt x="177203" y="38950"/>
                </a:lnTo>
                <a:lnTo>
                  <a:pt x="177749" y="40932"/>
                </a:lnTo>
                <a:lnTo>
                  <a:pt x="177749" y="47942"/>
                </a:lnTo>
                <a:lnTo>
                  <a:pt x="177038" y="50520"/>
                </a:lnTo>
                <a:lnTo>
                  <a:pt x="174129" y="52743"/>
                </a:lnTo>
                <a:lnTo>
                  <a:pt x="170802" y="53301"/>
                </a:lnTo>
                <a:lnTo>
                  <a:pt x="158864" y="53301"/>
                </a:lnTo>
                <a:lnTo>
                  <a:pt x="154749" y="52819"/>
                </a:lnTo>
                <a:lnTo>
                  <a:pt x="151739" y="50888"/>
                </a:lnTo>
                <a:lnTo>
                  <a:pt x="150990" y="48260"/>
                </a:lnTo>
                <a:lnTo>
                  <a:pt x="150952" y="42646"/>
                </a:lnTo>
                <a:lnTo>
                  <a:pt x="139573" y="42646"/>
                </a:lnTo>
                <a:lnTo>
                  <a:pt x="139623" y="52057"/>
                </a:lnTo>
                <a:lnTo>
                  <a:pt x="141198" y="56819"/>
                </a:lnTo>
                <a:lnTo>
                  <a:pt x="147561" y="61506"/>
                </a:lnTo>
                <a:lnTo>
                  <a:pt x="153987" y="62687"/>
                </a:lnTo>
                <a:lnTo>
                  <a:pt x="174447" y="62687"/>
                </a:lnTo>
                <a:lnTo>
                  <a:pt x="181406" y="61493"/>
                </a:lnTo>
                <a:lnTo>
                  <a:pt x="187731" y="56705"/>
                </a:lnTo>
                <a:lnTo>
                  <a:pt x="189306" y="51409"/>
                </a:lnTo>
                <a:lnTo>
                  <a:pt x="189306" y="36588"/>
                </a:lnTo>
                <a:close/>
              </a:path>
              <a:path w="462915" h="62864">
                <a:moveTo>
                  <a:pt x="258876" y="533"/>
                </a:moveTo>
                <a:lnTo>
                  <a:pt x="210997" y="533"/>
                </a:lnTo>
                <a:lnTo>
                  <a:pt x="210997" y="11010"/>
                </a:lnTo>
                <a:lnTo>
                  <a:pt x="228777" y="11010"/>
                </a:lnTo>
                <a:lnTo>
                  <a:pt x="228777" y="62141"/>
                </a:lnTo>
                <a:lnTo>
                  <a:pt x="240461" y="62141"/>
                </a:lnTo>
                <a:lnTo>
                  <a:pt x="240461" y="11010"/>
                </a:lnTo>
                <a:lnTo>
                  <a:pt x="258876" y="11010"/>
                </a:lnTo>
                <a:lnTo>
                  <a:pt x="258876" y="533"/>
                </a:lnTo>
                <a:close/>
              </a:path>
              <a:path w="462915" h="62864">
                <a:moveTo>
                  <a:pt x="294970" y="533"/>
                </a:moveTo>
                <a:lnTo>
                  <a:pt x="283273" y="533"/>
                </a:lnTo>
                <a:lnTo>
                  <a:pt x="283273" y="62141"/>
                </a:lnTo>
                <a:lnTo>
                  <a:pt x="294970" y="62141"/>
                </a:lnTo>
                <a:lnTo>
                  <a:pt x="294970" y="533"/>
                </a:lnTo>
                <a:close/>
              </a:path>
              <a:path w="462915" h="62864">
                <a:moveTo>
                  <a:pt x="381533" y="533"/>
                </a:moveTo>
                <a:lnTo>
                  <a:pt x="369836" y="533"/>
                </a:lnTo>
                <a:lnTo>
                  <a:pt x="369836" y="36017"/>
                </a:lnTo>
                <a:lnTo>
                  <a:pt x="369938" y="43942"/>
                </a:lnTo>
                <a:lnTo>
                  <a:pt x="370205" y="51892"/>
                </a:lnTo>
                <a:lnTo>
                  <a:pt x="369798" y="51892"/>
                </a:lnTo>
                <a:lnTo>
                  <a:pt x="361594" y="34531"/>
                </a:lnTo>
                <a:lnTo>
                  <a:pt x="344170" y="533"/>
                </a:lnTo>
                <a:lnTo>
                  <a:pt x="324358" y="533"/>
                </a:lnTo>
                <a:lnTo>
                  <a:pt x="324358" y="62141"/>
                </a:lnTo>
                <a:lnTo>
                  <a:pt x="336042" y="62141"/>
                </a:lnTo>
                <a:lnTo>
                  <a:pt x="336042" y="26809"/>
                </a:lnTo>
                <a:lnTo>
                  <a:pt x="335953" y="18719"/>
                </a:lnTo>
                <a:lnTo>
                  <a:pt x="335635" y="10655"/>
                </a:lnTo>
                <a:lnTo>
                  <a:pt x="336092" y="10655"/>
                </a:lnTo>
                <a:lnTo>
                  <a:pt x="343242" y="26644"/>
                </a:lnTo>
                <a:lnTo>
                  <a:pt x="361721" y="62141"/>
                </a:lnTo>
                <a:lnTo>
                  <a:pt x="381533" y="62141"/>
                </a:lnTo>
                <a:lnTo>
                  <a:pt x="381533" y="533"/>
                </a:lnTo>
                <a:close/>
              </a:path>
              <a:path w="462915" h="62864">
                <a:moveTo>
                  <a:pt x="462381" y="41605"/>
                </a:moveTo>
                <a:lnTo>
                  <a:pt x="462191" y="29375"/>
                </a:lnTo>
                <a:lnTo>
                  <a:pt x="435076" y="29375"/>
                </a:lnTo>
                <a:lnTo>
                  <a:pt x="435076" y="37998"/>
                </a:lnTo>
                <a:lnTo>
                  <a:pt x="450557" y="37998"/>
                </a:lnTo>
                <a:lnTo>
                  <a:pt x="450507" y="45796"/>
                </a:lnTo>
                <a:lnTo>
                  <a:pt x="449643" y="49123"/>
                </a:lnTo>
                <a:lnTo>
                  <a:pt x="446189" y="51955"/>
                </a:lnTo>
                <a:lnTo>
                  <a:pt x="442125" y="52666"/>
                </a:lnTo>
                <a:lnTo>
                  <a:pt x="429196" y="52666"/>
                </a:lnTo>
                <a:lnTo>
                  <a:pt x="425018" y="51841"/>
                </a:lnTo>
                <a:lnTo>
                  <a:pt x="421411" y="48488"/>
                </a:lnTo>
                <a:lnTo>
                  <a:pt x="420497" y="44602"/>
                </a:lnTo>
                <a:lnTo>
                  <a:pt x="420458" y="18186"/>
                </a:lnTo>
                <a:lnTo>
                  <a:pt x="421360" y="14236"/>
                </a:lnTo>
                <a:lnTo>
                  <a:pt x="425005" y="10858"/>
                </a:lnTo>
                <a:lnTo>
                  <a:pt x="429310" y="10020"/>
                </a:lnTo>
                <a:lnTo>
                  <a:pt x="442290" y="10020"/>
                </a:lnTo>
                <a:lnTo>
                  <a:pt x="446189" y="10502"/>
                </a:lnTo>
                <a:lnTo>
                  <a:pt x="449275" y="12471"/>
                </a:lnTo>
                <a:lnTo>
                  <a:pt x="450164" y="14973"/>
                </a:lnTo>
                <a:lnTo>
                  <a:pt x="450367" y="18999"/>
                </a:lnTo>
                <a:lnTo>
                  <a:pt x="462191" y="18999"/>
                </a:lnTo>
                <a:lnTo>
                  <a:pt x="462191" y="10998"/>
                </a:lnTo>
                <a:lnTo>
                  <a:pt x="460603" y="5829"/>
                </a:lnTo>
                <a:lnTo>
                  <a:pt x="454228" y="1168"/>
                </a:lnTo>
                <a:lnTo>
                  <a:pt x="447154" y="12"/>
                </a:lnTo>
                <a:lnTo>
                  <a:pt x="427837" y="12"/>
                </a:lnTo>
                <a:lnTo>
                  <a:pt x="408546" y="36550"/>
                </a:lnTo>
                <a:lnTo>
                  <a:pt x="408546" y="47117"/>
                </a:lnTo>
                <a:lnTo>
                  <a:pt x="410273" y="54114"/>
                </a:lnTo>
                <a:lnTo>
                  <a:pt x="417195" y="60960"/>
                </a:lnTo>
                <a:lnTo>
                  <a:pt x="424256" y="62687"/>
                </a:lnTo>
                <a:lnTo>
                  <a:pt x="446506" y="62687"/>
                </a:lnTo>
                <a:lnTo>
                  <a:pt x="453999" y="61404"/>
                </a:lnTo>
                <a:lnTo>
                  <a:pt x="460705" y="56248"/>
                </a:lnTo>
                <a:lnTo>
                  <a:pt x="462381" y="50507"/>
                </a:lnTo>
                <a:lnTo>
                  <a:pt x="462381" y="41605"/>
                </a:lnTo>
                <a:close/>
              </a:path>
            </a:pathLst>
          </a:custGeom>
          <a:solidFill>
            <a:srgbClr val="FFFFFF"/>
          </a:solidFill>
        </p:spPr>
        <p:txBody>
          <a:bodyPr wrap="square" lIns="0" tIns="0" rIns="0" bIns="0" rtlCol="0"/>
          <a:lstStyle/>
          <a:p>
            <a:endParaRPr/>
          </a:p>
        </p:txBody>
      </p:sp>
      <p:sp>
        <p:nvSpPr>
          <p:cNvPr id="29" name="object 29"/>
          <p:cNvSpPr/>
          <p:nvPr/>
        </p:nvSpPr>
        <p:spPr>
          <a:xfrm>
            <a:off x="1341793" y="1818461"/>
            <a:ext cx="421640" cy="62230"/>
          </a:xfrm>
          <a:custGeom>
            <a:avLst/>
            <a:gdLst/>
            <a:ahLst/>
            <a:cxnLst/>
            <a:rect l="l" t="t" r="r" b="b"/>
            <a:pathLst>
              <a:path w="421639" h="62230">
                <a:moveTo>
                  <a:pt x="50126" y="35902"/>
                </a:moveTo>
                <a:lnTo>
                  <a:pt x="49123" y="34493"/>
                </a:lnTo>
                <a:lnTo>
                  <a:pt x="46609" y="31013"/>
                </a:lnTo>
                <a:lnTo>
                  <a:pt x="39573" y="29933"/>
                </a:lnTo>
                <a:lnTo>
                  <a:pt x="39573" y="29692"/>
                </a:lnTo>
                <a:lnTo>
                  <a:pt x="45618" y="28346"/>
                </a:lnTo>
                <a:lnTo>
                  <a:pt x="47294" y="25869"/>
                </a:lnTo>
                <a:lnTo>
                  <a:pt x="48653" y="23863"/>
                </a:lnTo>
                <a:lnTo>
                  <a:pt x="48628" y="9855"/>
                </a:lnTo>
                <a:lnTo>
                  <a:pt x="47358" y="5689"/>
                </a:lnTo>
                <a:lnTo>
                  <a:pt x="42214" y="1143"/>
                </a:lnTo>
                <a:lnTo>
                  <a:pt x="38265" y="215"/>
                </a:lnTo>
                <a:lnTo>
                  <a:pt x="38265" y="39230"/>
                </a:lnTo>
                <a:lnTo>
                  <a:pt x="38265" y="46545"/>
                </a:lnTo>
                <a:lnTo>
                  <a:pt x="37642" y="48882"/>
                </a:lnTo>
                <a:lnTo>
                  <a:pt x="35140" y="51117"/>
                </a:lnTo>
                <a:lnTo>
                  <a:pt x="32550" y="51676"/>
                </a:lnTo>
                <a:lnTo>
                  <a:pt x="28613" y="51676"/>
                </a:lnTo>
                <a:lnTo>
                  <a:pt x="24498" y="51765"/>
                </a:lnTo>
                <a:lnTo>
                  <a:pt x="11684" y="51765"/>
                </a:lnTo>
                <a:lnTo>
                  <a:pt x="11684" y="34493"/>
                </a:lnTo>
                <a:lnTo>
                  <a:pt x="31762" y="34493"/>
                </a:lnTo>
                <a:lnTo>
                  <a:pt x="35001" y="34963"/>
                </a:lnTo>
                <a:lnTo>
                  <a:pt x="37617" y="36893"/>
                </a:lnTo>
                <a:lnTo>
                  <a:pt x="38265" y="39230"/>
                </a:lnTo>
                <a:lnTo>
                  <a:pt x="38265" y="215"/>
                </a:lnTo>
                <a:lnTo>
                  <a:pt x="37376" y="0"/>
                </a:lnTo>
                <a:lnTo>
                  <a:pt x="36766" y="0"/>
                </a:lnTo>
                <a:lnTo>
                  <a:pt x="36766" y="12319"/>
                </a:lnTo>
                <a:lnTo>
                  <a:pt x="36766" y="20955"/>
                </a:lnTo>
                <a:lnTo>
                  <a:pt x="36131" y="23317"/>
                </a:lnTo>
                <a:lnTo>
                  <a:pt x="33578" y="25349"/>
                </a:lnTo>
                <a:lnTo>
                  <a:pt x="30619" y="25869"/>
                </a:lnTo>
                <a:lnTo>
                  <a:pt x="11684" y="25869"/>
                </a:lnTo>
                <a:lnTo>
                  <a:pt x="11684" y="9855"/>
                </a:lnTo>
                <a:lnTo>
                  <a:pt x="33985" y="9855"/>
                </a:lnTo>
                <a:lnTo>
                  <a:pt x="36766" y="12319"/>
                </a:lnTo>
                <a:lnTo>
                  <a:pt x="36766" y="0"/>
                </a:lnTo>
                <a:lnTo>
                  <a:pt x="0" y="0"/>
                </a:lnTo>
                <a:lnTo>
                  <a:pt x="0" y="61607"/>
                </a:lnTo>
                <a:lnTo>
                  <a:pt x="38646" y="61607"/>
                </a:lnTo>
                <a:lnTo>
                  <a:pt x="43357" y="60350"/>
                </a:lnTo>
                <a:lnTo>
                  <a:pt x="48780" y="55283"/>
                </a:lnTo>
                <a:lnTo>
                  <a:pt x="49860" y="51765"/>
                </a:lnTo>
                <a:lnTo>
                  <a:pt x="50063" y="51117"/>
                </a:lnTo>
                <a:lnTo>
                  <a:pt x="50126" y="35902"/>
                </a:lnTo>
                <a:close/>
              </a:path>
              <a:path w="421639" h="62230">
                <a:moveTo>
                  <a:pt x="118313" y="51777"/>
                </a:moveTo>
                <a:lnTo>
                  <a:pt x="87579" y="51777"/>
                </a:lnTo>
                <a:lnTo>
                  <a:pt x="87579" y="34366"/>
                </a:lnTo>
                <a:lnTo>
                  <a:pt x="116459" y="34366"/>
                </a:lnTo>
                <a:lnTo>
                  <a:pt x="116459" y="25742"/>
                </a:lnTo>
                <a:lnTo>
                  <a:pt x="87579" y="25742"/>
                </a:lnTo>
                <a:lnTo>
                  <a:pt x="87579" y="9855"/>
                </a:lnTo>
                <a:lnTo>
                  <a:pt x="118046" y="9855"/>
                </a:lnTo>
                <a:lnTo>
                  <a:pt x="118046" y="12"/>
                </a:lnTo>
                <a:lnTo>
                  <a:pt x="75882" y="12"/>
                </a:lnTo>
                <a:lnTo>
                  <a:pt x="75882" y="61607"/>
                </a:lnTo>
                <a:lnTo>
                  <a:pt x="118313" y="61607"/>
                </a:lnTo>
                <a:lnTo>
                  <a:pt x="118313" y="51777"/>
                </a:lnTo>
                <a:close/>
              </a:path>
              <a:path w="421639" h="62230">
                <a:moveTo>
                  <a:pt x="198843" y="61607"/>
                </a:moveTo>
                <a:lnTo>
                  <a:pt x="194843" y="49796"/>
                </a:lnTo>
                <a:lnTo>
                  <a:pt x="191935" y="41173"/>
                </a:lnTo>
                <a:lnTo>
                  <a:pt x="181089" y="9093"/>
                </a:lnTo>
                <a:lnTo>
                  <a:pt x="180073" y="6083"/>
                </a:lnTo>
                <a:lnTo>
                  <a:pt x="180073" y="41173"/>
                </a:lnTo>
                <a:lnTo>
                  <a:pt x="158940" y="41173"/>
                </a:lnTo>
                <a:lnTo>
                  <a:pt x="169405" y="9093"/>
                </a:lnTo>
                <a:lnTo>
                  <a:pt x="180073" y="41173"/>
                </a:lnTo>
                <a:lnTo>
                  <a:pt x="180073" y="6083"/>
                </a:lnTo>
                <a:lnTo>
                  <a:pt x="178028" y="12"/>
                </a:lnTo>
                <a:lnTo>
                  <a:pt x="160489" y="12"/>
                </a:lnTo>
                <a:lnTo>
                  <a:pt x="139992" y="61607"/>
                </a:lnTo>
                <a:lnTo>
                  <a:pt x="152361" y="61607"/>
                </a:lnTo>
                <a:lnTo>
                  <a:pt x="156197" y="49796"/>
                </a:lnTo>
                <a:lnTo>
                  <a:pt x="182778" y="49796"/>
                </a:lnTo>
                <a:lnTo>
                  <a:pt x="186702" y="61607"/>
                </a:lnTo>
                <a:lnTo>
                  <a:pt x="198843" y="61607"/>
                </a:lnTo>
                <a:close/>
              </a:path>
              <a:path w="421639" h="62230">
                <a:moveTo>
                  <a:pt x="273964" y="0"/>
                </a:moveTo>
                <a:lnTo>
                  <a:pt x="262267" y="0"/>
                </a:lnTo>
                <a:lnTo>
                  <a:pt x="262267" y="46024"/>
                </a:lnTo>
                <a:lnTo>
                  <a:pt x="261467" y="49047"/>
                </a:lnTo>
                <a:lnTo>
                  <a:pt x="258318" y="51511"/>
                </a:lnTo>
                <a:lnTo>
                  <a:pt x="254444" y="52120"/>
                </a:lnTo>
                <a:lnTo>
                  <a:pt x="242265" y="52120"/>
                </a:lnTo>
                <a:lnTo>
                  <a:pt x="238442" y="51511"/>
                </a:lnTo>
                <a:lnTo>
                  <a:pt x="235204" y="49072"/>
                </a:lnTo>
                <a:lnTo>
                  <a:pt x="234391" y="46202"/>
                </a:lnTo>
                <a:lnTo>
                  <a:pt x="234391" y="0"/>
                </a:lnTo>
                <a:lnTo>
                  <a:pt x="222694" y="0"/>
                </a:lnTo>
                <a:lnTo>
                  <a:pt x="222694" y="50076"/>
                </a:lnTo>
                <a:lnTo>
                  <a:pt x="224370" y="55600"/>
                </a:lnTo>
                <a:lnTo>
                  <a:pt x="231038" y="60833"/>
                </a:lnTo>
                <a:lnTo>
                  <a:pt x="238086" y="62153"/>
                </a:lnTo>
                <a:lnTo>
                  <a:pt x="258991" y="62153"/>
                </a:lnTo>
                <a:lnTo>
                  <a:pt x="265722" y="60769"/>
                </a:lnTo>
                <a:lnTo>
                  <a:pt x="272313" y="55232"/>
                </a:lnTo>
                <a:lnTo>
                  <a:pt x="273964" y="49555"/>
                </a:lnTo>
                <a:lnTo>
                  <a:pt x="273964" y="0"/>
                </a:lnTo>
                <a:close/>
              </a:path>
              <a:path w="421639" h="62230">
                <a:moveTo>
                  <a:pt x="346202" y="0"/>
                </a:moveTo>
                <a:lnTo>
                  <a:pt x="298310" y="0"/>
                </a:lnTo>
                <a:lnTo>
                  <a:pt x="298310" y="10477"/>
                </a:lnTo>
                <a:lnTo>
                  <a:pt x="316103" y="10477"/>
                </a:lnTo>
                <a:lnTo>
                  <a:pt x="316103" y="61607"/>
                </a:lnTo>
                <a:lnTo>
                  <a:pt x="327787" y="61607"/>
                </a:lnTo>
                <a:lnTo>
                  <a:pt x="327787" y="10477"/>
                </a:lnTo>
                <a:lnTo>
                  <a:pt x="346202" y="10477"/>
                </a:lnTo>
                <a:lnTo>
                  <a:pt x="346202" y="0"/>
                </a:lnTo>
                <a:close/>
              </a:path>
              <a:path w="421639" h="62230">
                <a:moveTo>
                  <a:pt x="421627" y="0"/>
                </a:moveTo>
                <a:lnTo>
                  <a:pt x="407911" y="0"/>
                </a:lnTo>
                <a:lnTo>
                  <a:pt x="398513" y="16256"/>
                </a:lnTo>
                <a:lnTo>
                  <a:pt x="393242" y="26225"/>
                </a:lnTo>
                <a:lnTo>
                  <a:pt x="392925" y="26225"/>
                </a:lnTo>
                <a:lnTo>
                  <a:pt x="389128" y="18821"/>
                </a:lnTo>
                <a:lnTo>
                  <a:pt x="378434" y="0"/>
                </a:lnTo>
                <a:lnTo>
                  <a:pt x="364896" y="0"/>
                </a:lnTo>
                <a:lnTo>
                  <a:pt x="387096" y="38100"/>
                </a:lnTo>
                <a:lnTo>
                  <a:pt x="387096" y="61607"/>
                </a:lnTo>
                <a:lnTo>
                  <a:pt x="398792" y="61607"/>
                </a:lnTo>
                <a:lnTo>
                  <a:pt x="398792" y="38100"/>
                </a:lnTo>
                <a:lnTo>
                  <a:pt x="421627" y="0"/>
                </a:lnTo>
                <a:close/>
              </a:path>
            </a:pathLst>
          </a:custGeom>
          <a:solidFill>
            <a:srgbClr val="FFFFFF"/>
          </a:solidFill>
        </p:spPr>
        <p:txBody>
          <a:bodyPr wrap="square" lIns="0" tIns="0" rIns="0" bIns="0" rtlCol="0"/>
          <a:lstStyle/>
          <a:p>
            <a:endParaRPr/>
          </a:p>
        </p:txBody>
      </p:sp>
      <p:sp>
        <p:nvSpPr>
          <p:cNvPr id="30" name="object 30"/>
          <p:cNvSpPr/>
          <p:nvPr/>
        </p:nvSpPr>
        <p:spPr>
          <a:xfrm>
            <a:off x="1823123" y="1818461"/>
            <a:ext cx="222885" cy="62230"/>
          </a:xfrm>
          <a:custGeom>
            <a:avLst/>
            <a:gdLst/>
            <a:ahLst/>
            <a:cxnLst/>
            <a:rect l="l" t="t" r="r" b="b"/>
            <a:pathLst>
              <a:path w="222885" h="62230">
                <a:moveTo>
                  <a:pt x="58839" y="61607"/>
                </a:moveTo>
                <a:lnTo>
                  <a:pt x="54851" y="49796"/>
                </a:lnTo>
                <a:lnTo>
                  <a:pt x="51930" y="41173"/>
                </a:lnTo>
                <a:lnTo>
                  <a:pt x="41097" y="9093"/>
                </a:lnTo>
                <a:lnTo>
                  <a:pt x="40081" y="6083"/>
                </a:lnTo>
                <a:lnTo>
                  <a:pt x="40081" y="41173"/>
                </a:lnTo>
                <a:lnTo>
                  <a:pt x="18948" y="41173"/>
                </a:lnTo>
                <a:lnTo>
                  <a:pt x="29413" y="9093"/>
                </a:lnTo>
                <a:lnTo>
                  <a:pt x="40081" y="41173"/>
                </a:lnTo>
                <a:lnTo>
                  <a:pt x="40081" y="6083"/>
                </a:lnTo>
                <a:lnTo>
                  <a:pt x="38036" y="12"/>
                </a:lnTo>
                <a:lnTo>
                  <a:pt x="20497" y="12"/>
                </a:lnTo>
                <a:lnTo>
                  <a:pt x="0" y="61607"/>
                </a:lnTo>
                <a:lnTo>
                  <a:pt x="12357" y="61607"/>
                </a:lnTo>
                <a:lnTo>
                  <a:pt x="16205" y="49796"/>
                </a:lnTo>
                <a:lnTo>
                  <a:pt x="42786" y="49796"/>
                </a:lnTo>
                <a:lnTo>
                  <a:pt x="46710" y="61607"/>
                </a:lnTo>
                <a:lnTo>
                  <a:pt x="58839" y="61607"/>
                </a:lnTo>
                <a:close/>
              </a:path>
              <a:path w="222885" h="62230">
                <a:moveTo>
                  <a:pt x="139839" y="0"/>
                </a:moveTo>
                <a:lnTo>
                  <a:pt x="128143" y="0"/>
                </a:lnTo>
                <a:lnTo>
                  <a:pt x="128143" y="35483"/>
                </a:lnTo>
                <a:lnTo>
                  <a:pt x="128244" y="43408"/>
                </a:lnTo>
                <a:lnTo>
                  <a:pt x="128524" y="51358"/>
                </a:lnTo>
                <a:lnTo>
                  <a:pt x="128104" y="51358"/>
                </a:lnTo>
                <a:lnTo>
                  <a:pt x="119913" y="33997"/>
                </a:lnTo>
                <a:lnTo>
                  <a:pt x="102463" y="0"/>
                </a:lnTo>
                <a:lnTo>
                  <a:pt x="82664" y="0"/>
                </a:lnTo>
                <a:lnTo>
                  <a:pt x="82664" y="61607"/>
                </a:lnTo>
                <a:lnTo>
                  <a:pt x="94348" y="61607"/>
                </a:lnTo>
                <a:lnTo>
                  <a:pt x="94348" y="26276"/>
                </a:lnTo>
                <a:lnTo>
                  <a:pt x="94259" y="18186"/>
                </a:lnTo>
                <a:lnTo>
                  <a:pt x="93941" y="10121"/>
                </a:lnTo>
                <a:lnTo>
                  <a:pt x="94399" y="10121"/>
                </a:lnTo>
                <a:lnTo>
                  <a:pt x="101561" y="26111"/>
                </a:lnTo>
                <a:lnTo>
                  <a:pt x="120040" y="61607"/>
                </a:lnTo>
                <a:lnTo>
                  <a:pt x="139839" y="61607"/>
                </a:lnTo>
                <a:lnTo>
                  <a:pt x="139839" y="0"/>
                </a:lnTo>
                <a:close/>
              </a:path>
              <a:path w="222885" h="62230">
                <a:moveTo>
                  <a:pt x="222656" y="16002"/>
                </a:moveTo>
                <a:lnTo>
                  <a:pt x="221056" y="9855"/>
                </a:lnTo>
                <a:lnTo>
                  <a:pt x="220941" y="9398"/>
                </a:lnTo>
                <a:lnTo>
                  <a:pt x="214058" y="1879"/>
                </a:lnTo>
                <a:lnTo>
                  <a:pt x="210794" y="863"/>
                </a:lnTo>
                <a:lnTo>
                  <a:pt x="210794" y="21793"/>
                </a:lnTo>
                <a:lnTo>
                  <a:pt x="210794" y="39662"/>
                </a:lnTo>
                <a:lnTo>
                  <a:pt x="209981" y="45339"/>
                </a:lnTo>
                <a:lnTo>
                  <a:pt x="206692" y="50495"/>
                </a:lnTo>
                <a:lnTo>
                  <a:pt x="203073" y="51765"/>
                </a:lnTo>
                <a:lnTo>
                  <a:pt x="180835" y="51765"/>
                </a:lnTo>
                <a:lnTo>
                  <a:pt x="180835" y="9855"/>
                </a:lnTo>
                <a:lnTo>
                  <a:pt x="203657" y="9855"/>
                </a:lnTo>
                <a:lnTo>
                  <a:pt x="207111" y="11087"/>
                </a:lnTo>
                <a:lnTo>
                  <a:pt x="210058" y="16014"/>
                </a:lnTo>
                <a:lnTo>
                  <a:pt x="210794" y="21793"/>
                </a:lnTo>
                <a:lnTo>
                  <a:pt x="210794" y="863"/>
                </a:lnTo>
                <a:lnTo>
                  <a:pt x="208026" y="0"/>
                </a:lnTo>
                <a:lnTo>
                  <a:pt x="169151" y="0"/>
                </a:lnTo>
                <a:lnTo>
                  <a:pt x="169151" y="61607"/>
                </a:lnTo>
                <a:lnTo>
                  <a:pt x="209511" y="61607"/>
                </a:lnTo>
                <a:lnTo>
                  <a:pt x="215747" y="59423"/>
                </a:lnTo>
                <a:lnTo>
                  <a:pt x="218516" y="55054"/>
                </a:lnTo>
                <a:lnTo>
                  <a:pt x="219887" y="51765"/>
                </a:lnTo>
                <a:lnTo>
                  <a:pt x="220319" y="50736"/>
                </a:lnTo>
                <a:lnTo>
                  <a:pt x="221615" y="44361"/>
                </a:lnTo>
                <a:lnTo>
                  <a:pt x="222402" y="35915"/>
                </a:lnTo>
                <a:lnTo>
                  <a:pt x="222656" y="25412"/>
                </a:lnTo>
                <a:lnTo>
                  <a:pt x="222656" y="16002"/>
                </a:lnTo>
                <a:close/>
              </a:path>
            </a:pathLst>
          </a:custGeom>
          <a:solidFill>
            <a:srgbClr val="FFFFFF"/>
          </a:solidFill>
        </p:spPr>
        <p:txBody>
          <a:bodyPr wrap="square" lIns="0" tIns="0" rIns="0" bIns="0" rtlCol="0"/>
          <a:lstStyle/>
          <a:p>
            <a:endParaRPr/>
          </a:p>
        </p:txBody>
      </p:sp>
      <p:sp>
        <p:nvSpPr>
          <p:cNvPr id="31" name="object 31"/>
          <p:cNvSpPr/>
          <p:nvPr/>
        </p:nvSpPr>
        <p:spPr>
          <a:xfrm>
            <a:off x="2114397" y="1817928"/>
            <a:ext cx="687070" cy="62865"/>
          </a:xfrm>
          <a:custGeom>
            <a:avLst/>
            <a:gdLst/>
            <a:ahLst/>
            <a:cxnLst/>
            <a:rect l="l" t="t" r="r" b="b"/>
            <a:pathLst>
              <a:path w="687069" h="62864">
                <a:moveTo>
                  <a:pt x="49098" y="13398"/>
                </a:moveTo>
                <a:lnTo>
                  <a:pt x="48310" y="10388"/>
                </a:lnTo>
                <a:lnTo>
                  <a:pt x="47637" y="7797"/>
                </a:lnTo>
                <a:lnTo>
                  <a:pt x="41846" y="1993"/>
                </a:lnTo>
                <a:lnTo>
                  <a:pt x="37236" y="800"/>
                </a:lnTo>
                <a:lnTo>
                  <a:pt x="37236" y="16725"/>
                </a:lnTo>
                <a:lnTo>
                  <a:pt x="37236" y="26466"/>
                </a:lnTo>
                <a:lnTo>
                  <a:pt x="36499" y="29362"/>
                </a:lnTo>
                <a:lnTo>
                  <a:pt x="33655" y="31800"/>
                </a:lnTo>
                <a:lnTo>
                  <a:pt x="30289" y="32410"/>
                </a:lnTo>
                <a:lnTo>
                  <a:pt x="11684" y="32410"/>
                </a:lnTo>
                <a:lnTo>
                  <a:pt x="11684" y="10388"/>
                </a:lnTo>
                <a:lnTo>
                  <a:pt x="31165" y="10388"/>
                </a:lnTo>
                <a:lnTo>
                  <a:pt x="34251" y="10998"/>
                </a:lnTo>
                <a:lnTo>
                  <a:pt x="36626" y="13500"/>
                </a:lnTo>
                <a:lnTo>
                  <a:pt x="37236" y="16725"/>
                </a:lnTo>
                <a:lnTo>
                  <a:pt x="37236" y="800"/>
                </a:lnTo>
                <a:lnTo>
                  <a:pt x="36220" y="533"/>
                </a:lnTo>
                <a:lnTo>
                  <a:pt x="0" y="533"/>
                </a:lnTo>
                <a:lnTo>
                  <a:pt x="0" y="62141"/>
                </a:lnTo>
                <a:lnTo>
                  <a:pt x="11684" y="62141"/>
                </a:lnTo>
                <a:lnTo>
                  <a:pt x="11684" y="42240"/>
                </a:lnTo>
                <a:lnTo>
                  <a:pt x="25450" y="42240"/>
                </a:lnTo>
                <a:lnTo>
                  <a:pt x="28168" y="42202"/>
                </a:lnTo>
                <a:lnTo>
                  <a:pt x="36588" y="42202"/>
                </a:lnTo>
                <a:lnTo>
                  <a:pt x="42176" y="40843"/>
                </a:lnTo>
                <a:lnTo>
                  <a:pt x="44932" y="38125"/>
                </a:lnTo>
                <a:lnTo>
                  <a:pt x="47713" y="35433"/>
                </a:lnTo>
                <a:lnTo>
                  <a:pt x="48475" y="32410"/>
                </a:lnTo>
                <a:lnTo>
                  <a:pt x="49098" y="29946"/>
                </a:lnTo>
                <a:lnTo>
                  <a:pt x="49098" y="13398"/>
                </a:lnTo>
                <a:close/>
              </a:path>
              <a:path w="687069" h="62864">
                <a:moveTo>
                  <a:pt x="125298" y="11836"/>
                </a:moveTo>
                <a:lnTo>
                  <a:pt x="124866" y="10388"/>
                </a:lnTo>
                <a:lnTo>
                  <a:pt x="123875" y="7086"/>
                </a:lnTo>
                <a:lnTo>
                  <a:pt x="118148" y="1854"/>
                </a:lnTo>
                <a:lnTo>
                  <a:pt x="113423" y="660"/>
                </a:lnTo>
                <a:lnTo>
                  <a:pt x="113423" y="16421"/>
                </a:lnTo>
                <a:lnTo>
                  <a:pt x="113423" y="25107"/>
                </a:lnTo>
                <a:lnTo>
                  <a:pt x="112776" y="27965"/>
                </a:lnTo>
                <a:lnTo>
                  <a:pt x="110159" y="30835"/>
                </a:lnTo>
                <a:lnTo>
                  <a:pt x="107505" y="31546"/>
                </a:lnTo>
                <a:lnTo>
                  <a:pt x="86715" y="31546"/>
                </a:lnTo>
                <a:lnTo>
                  <a:pt x="86715" y="10388"/>
                </a:lnTo>
                <a:lnTo>
                  <a:pt x="108140" y="10388"/>
                </a:lnTo>
                <a:lnTo>
                  <a:pt x="110604" y="11023"/>
                </a:lnTo>
                <a:lnTo>
                  <a:pt x="112852" y="13576"/>
                </a:lnTo>
                <a:lnTo>
                  <a:pt x="113423" y="16421"/>
                </a:lnTo>
                <a:lnTo>
                  <a:pt x="113423" y="660"/>
                </a:lnTo>
                <a:lnTo>
                  <a:pt x="112941" y="533"/>
                </a:lnTo>
                <a:lnTo>
                  <a:pt x="75018" y="533"/>
                </a:lnTo>
                <a:lnTo>
                  <a:pt x="75018" y="62141"/>
                </a:lnTo>
                <a:lnTo>
                  <a:pt x="86715" y="62141"/>
                </a:lnTo>
                <a:lnTo>
                  <a:pt x="86715" y="41376"/>
                </a:lnTo>
                <a:lnTo>
                  <a:pt x="109804" y="41376"/>
                </a:lnTo>
                <a:lnTo>
                  <a:pt x="112941" y="44564"/>
                </a:lnTo>
                <a:lnTo>
                  <a:pt x="112941" y="62141"/>
                </a:lnTo>
                <a:lnTo>
                  <a:pt x="124625" y="62141"/>
                </a:lnTo>
                <a:lnTo>
                  <a:pt x="124625" y="41376"/>
                </a:lnTo>
                <a:lnTo>
                  <a:pt x="124625" y="41008"/>
                </a:lnTo>
                <a:lnTo>
                  <a:pt x="121196" y="37020"/>
                </a:lnTo>
                <a:lnTo>
                  <a:pt x="114363" y="36601"/>
                </a:lnTo>
                <a:lnTo>
                  <a:pt x="114363" y="36195"/>
                </a:lnTo>
                <a:lnTo>
                  <a:pt x="118808" y="35318"/>
                </a:lnTo>
                <a:lnTo>
                  <a:pt x="121729" y="33743"/>
                </a:lnTo>
                <a:lnTo>
                  <a:pt x="123101" y="31546"/>
                </a:lnTo>
                <a:lnTo>
                  <a:pt x="124587" y="29171"/>
                </a:lnTo>
                <a:lnTo>
                  <a:pt x="125272" y="25107"/>
                </a:lnTo>
                <a:lnTo>
                  <a:pt x="125298" y="11836"/>
                </a:lnTo>
                <a:close/>
              </a:path>
              <a:path w="687069" h="62864">
                <a:moveTo>
                  <a:pt x="205105" y="17602"/>
                </a:moveTo>
                <a:lnTo>
                  <a:pt x="203644" y="10020"/>
                </a:lnTo>
                <a:lnTo>
                  <a:pt x="203504" y="9283"/>
                </a:lnTo>
                <a:lnTo>
                  <a:pt x="197065" y="1866"/>
                </a:lnTo>
                <a:lnTo>
                  <a:pt x="193243" y="876"/>
                </a:lnTo>
                <a:lnTo>
                  <a:pt x="193243" y="20815"/>
                </a:lnTo>
                <a:lnTo>
                  <a:pt x="193243" y="41440"/>
                </a:lnTo>
                <a:lnTo>
                  <a:pt x="192519" y="47586"/>
                </a:lnTo>
                <a:lnTo>
                  <a:pt x="189636" y="51650"/>
                </a:lnTo>
                <a:lnTo>
                  <a:pt x="185280" y="52666"/>
                </a:lnTo>
                <a:lnTo>
                  <a:pt x="170459" y="52666"/>
                </a:lnTo>
                <a:lnTo>
                  <a:pt x="165887" y="51752"/>
                </a:lnTo>
                <a:lnTo>
                  <a:pt x="162775" y="48158"/>
                </a:lnTo>
                <a:lnTo>
                  <a:pt x="162013" y="42837"/>
                </a:lnTo>
                <a:lnTo>
                  <a:pt x="162128" y="20815"/>
                </a:lnTo>
                <a:lnTo>
                  <a:pt x="162674" y="15062"/>
                </a:lnTo>
                <a:lnTo>
                  <a:pt x="165328" y="11036"/>
                </a:lnTo>
                <a:lnTo>
                  <a:pt x="169913" y="10020"/>
                </a:lnTo>
                <a:lnTo>
                  <a:pt x="185343" y="10020"/>
                </a:lnTo>
                <a:lnTo>
                  <a:pt x="189826" y="10960"/>
                </a:lnTo>
                <a:lnTo>
                  <a:pt x="192557" y="14719"/>
                </a:lnTo>
                <a:lnTo>
                  <a:pt x="193243" y="20815"/>
                </a:lnTo>
                <a:lnTo>
                  <a:pt x="193243" y="876"/>
                </a:lnTo>
                <a:lnTo>
                  <a:pt x="189865" y="0"/>
                </a:lnTo>
                <a:lnTo>
                  <a:pt x="166090" y="0"/>
                </a:lnTo>
                <a:lnTo>
                  <a:pt x="150139" y="45631"/>
                </a:lnTo>
                <a:lnTo>
                  <a:pt x="151777" y="53619"/>
                </a:lnTo>
                <a:lnTo>
                  <a:pt x="158356" y="60871"/>
                </a:lnTo>
                <a:lnTo>
                  <a:pt x="165582" y="62674"/>
                </a:lnTo>
                <a:lnTo>
                  <a:pt x="189204" y="62674"/>
                </a:lnTo>
                <a:lnTo>
                  <a:pt x="197027" y="60845"/>
                </a:lnTo>
                <a:lnTo>
                  <a:pt x="200253" y="57175"/>
                </a:lnTo>
                <a:lnTo>
                  <a:pt x="202374" y="53441"/>
                </a:lnTo>
                <a:lnTo>
                  <a:pt x="202577" y="52666"/>
                </a:lnTo>
                <a:lnTo>
                  <a:pt x="203898" y="47752"/>
                </a:lnTo>
                <a:lnTo>
                  <a:pt x="204800" y="40106"/>
                </a:lnTo>
                <a:lnTo>
                  <a:pt x="205016" y="33312"/>
                </a:lnTo>
                <a:lnTo>
                  <a:pt x="205105" y="17602"/>
                </a:lnTo>
                <a:close/>
              </a:path>
              <a:path w="687069" h="62864">
                <a:moveTo>
                  <a:pt x="274459" y="533"/>
                </a:moveTo>
                <a:lnTo>
                  <a:pt x="226568" y="533"/>
                </a:lnTo>
                <a:lnTo>
                  <a:pt x="226568" y="11010"/>
                </a:lnTo>
                <a:lnTo>
                  <a:pt x="244360" y="11010"/>
                </a:lnTo>
                <a:lnTo>
                  <a:pt x="244360" y="62141"/>
                </a:lnTo>
                <a:lnTo>
                  <a:pt x="256044" y="62141"/>
                </a:lnTo>
                <a:lnTo>
                  <a:pt x="256044" y="11010"/>
                </a:lnTo>
                <a:lnTo>
                  <a:pt x="274459" y="11010"/>
                </a:lnTo>
                <a:lnTo>
                  <a:pt x="274459" y="533"/>
                </a:lnTo>
                <a:close/>
              </a:path>
              <a:path w="687069" h="62864">
                <a:moveTo>
                  <a:pt x="340042" y="52311"/>
                </a:moveTo>
                <a:lnTo>
                  <a:pt x="309308" y="52311"/>
                </a:lnTo>
                <a:lnTo>
                  <a:pt x="309308" y="34899"/>
                </a:lnTo>
                <a:lnTo>
                  <a:pt x="338188" y="34899"/>
                </a:lnTo>
                <a:lnTo>
                  <a:pt x="338188" y="26276"/>
                </a:lnTo>
                <a:lnTo>
                  <a:pt x="309308" y="26276"/>
                </a:lnTo>
                <a:lnTo>
                  <a:pt x="309308" y="10388"/>
                </a:lnTo>
                <a:lnTo>
                  <a:pt x="339775" y="10388"/>
                </a:lnTo>
                <a:lnTo>
                  <a:pt x="339775" y="546"/>
                </a:lnTo>
                <a:lnTo>
                  <a:pt x="297624" y="546"/>
                </a:lnTo>
                <a:lnTo>
                  <a:pt x="297624" y="62141"/>
                </a:lnTo>
                <a:lnTo>
                  <a:pt x="340042" y="62141"/>
                </a:lnTo>
                <a:lnTo>
                  <a:pt x="340042" y="52311"/>
                </a:lnTo>
                <a:close/>
              </a:path>
              <a:path w="687069" h="62864">
                <a:moveTo>
                  <a:pt x="417017" y="40170"/>
                </a:moveTo>
                <a:lnTo>
                  <a:pt x="405282" y="40170"/>
                </a:lnTo>
                <a:lnTo>
                  <a:pt x="405371" y="47015"/>
                </a:lnTo>
                <a:lnTo>
                  <a:pt x="404507" y="49657"/>
                </a:lnTo>
                <a:lnTo>
                  <a:pt x="401053" y="52070"/>
                </a:lnTo>
                <a:lnTo>
                  <a:pt x="397281" y="52679"/>
                </a:lnTo>
                <a:lnTo>
                  <a:pt x="384314" y="52679"/>
                </a:lnTo>
                <a:lnTo>
                  <a:pt x="380072" y="51587"/>
                </a:lnTo>
                <a:lnTo>
                  <a:pt x="377469" y="47256"/>
                </a:lnTo>
                <a:lnTo>
                  <a:pt x="376809" y="40271"/>
                </a:lnTo>
                <a:lnTo>
                  <a:pt x="376809" y="19735"/>
                </a:lnTo>
                <a:lnTo>
                  <a:pt x="377532" y="14478"/>
                </a:lnTo>
                <a:lnTo>
                  <a:pt x="380453" y="10922"/>
                </a:lnTo>
                <a:lnTo>
                  <a:pt x="384797" y="10033"/>
                </a:lnTo>
                <a:lnTo>
                  <a:pt x="397471" y="10033"/>
                </a:lnTo>
                <a:lnTo>
                  <a:pt x="400939" y="10591"/>
                </a:lnTo>
                <a:lnTo>
                  <a:pt x="403974" y="12839"/>
                </a:lnTo>
                <a:lnTo>
                  <a:pt x="404736" y="15417"/>
                </a:lnTo>
                <a:lnTo>
                  <a:pt x="404736" y="21043"/>
                </a:lnTo>
                <a:lnTo>
                  <a:pt x="416483" y="21043"/>
                </a:lnTo>
                <a:lnTo>
                  <a:pt x="416433" y="11811"/>
                </a:lnTo>
                <a:lnTo>
                  <a:pt x="414959" y="6591"/>
                </a:lnTo>
                <a:lnTo>
                  <a:pt x="409054" y="1320"/>
                </a:lnTo>
                <a:lnTo>
                  <a:pt x="403199" y="0"/>
                </a:lnTo>
                <a:lnTo>
                  <a:pt x="382333" y="0"/>
                </a:lnTo>
                <a:lnTo>
                  <a:pt x="374408" y="1600"/>
                </a:lnTo>
                <a:lnTo>
                  <a:pt x="366839" y="8001"/>
                </a:lnTo>
                <a:lnTo>
                  <a:pt x="364947" y="14706"/>
                </a:lnTo>
                <a:lnTo>
                  <a:pt x="364947" y="24866"/>
                </a:lnTo>
                <a:lnTo>
                  <a:pt x="379412" y="62699"/>
                </a:lnTo>
                <a:lnTo>
                  <a:pt x="402272" y="62699"/>
                </a:lnTo>
                <a:lnTo>
                  <a:pt x="409194" y="61429"/>
                </a:lnTo>
                <a:lnTo>
                  <a:pt x="415442" y="56413"/>
                </a:lnTo>
                <a:lnTo>
                  <a:pt x="417017" y="50876"/>
                </a:lnTo>
                <a:lnTo>
                  <a:pt x="417017" y="40170"/>
                </a:lnTo>
                <a:close/>
              </a:path>
              <a:path w="687069" h="62864">
                <a:moveTo>
                  <a:pt x="485825" y="533"/>
                </a:moveTo>
                <a:lnTo>
                  <a:pt x="437934" y="533"/>
                </a:lnTo>
                <a:lnTo>
                  <a:pt x="437934" y="11010"/>
                </a:lnTo>
                <a:lnTo>
                  <a:pt x="455714" y="11010"/>
                </a:lnTo>
                <a:lnTo>
                  <a:pt x="455714" y="62141"/>
                </a:lnTo>
                <a:lnTo>
                  <a:pt x="467410" y="62141"/>
                </a:lnTo>
                <a:lnTo>
                  <a:pt x="467410" y="11010"/>
                </a:lnTo>
                <a:lnTo>
                  <a:pt x="485825" y="11010"/>
                </a:lnTo>
                <a:lnTo>
                  <a:pt x="485825" y="533"/>
                </a:lnTo>
                <a:close/>
              </a:path>
              <a:path w="687069" h="62864">
                <a:moveTo>
                  <a:pt x="521893" y="533"/>
                </a:moveTo>
                <a:lnTo>
                  <a:pt x="510209" y="533"/>
                </a:lnTo>
                <a:lnTo>
                  <a:pt x="510209" y="62141"/>
                </a:lnTo>
                <a:lnTo>
                  <a:pt x="521893" y="62141"/>
                </a:lnTo>
                <a:lnTo>
                  <a:pt x="521893" y="533"/>
                </a:lnTo>
                <a:close/>
              </a:path>
              <a:path w="687069" h="62864">
                <a:moveTo>
                  <a:pt x="603326" y="17602"/>
                </a:moveTo>
                <a:lnTo>
                  <a:pt x="601865" y="10020"/>
                </a:lnTo>
                <a:lnTo>
                  <a:pt x="601726" y="9283"/>
                </a:lnTo>
                <a:lnTo>
                  <a:pt x="595287" y="1866"/>
                </a:lnTo>
                <a:lnTo>
                  <a:pt x="591464" y="876"/>
                </a:lnTo>
                <a:lnTo>
                  <a:pt x="591464" y="20815"/>
                </a:lnTo>
                <a:lnTo>
                  <a:pt x="591464" y="41440"/>
                </a:lnTo>
                <a:lnTo>
                  <a:pt x="590740" y="47586"/>
                </a:lnTo>
                <a:lnTo>
                  <a:pt x="587857" y="51650"/>
                </a:lnTo>
                <a:lnTo>
                  <a:pt x="583501" y="52666"/>
                </a:lnTo>
                <a:lnTo>
                  <a:pt x="568680" y="52666"/>
                </a:lnTo>
                <a:lnTo>
                  <a:pt x="564108" y="51752"/>
                </a:lnTo>
                <a:lnTo>
                  <a:pt x="561009" y="48158"/>
                </a:lnTo>
                <a:lnTo>
                  <a:pt x="560235" y="42837"/>
                </a:lnTo>
                <a:lnTo>
                  <a:pt x="560349" y="20815"/>
                </a:lnTo>
                <a:lnTo>
                  <a:pt x="560895" y="15062"/>
                </a:lnTo>
                <a:lnTo>
                  <a:pt x="563549" y="11036"/>
                </a:lnTo>
                <a:lnTo>
                  <a:pt x="568134" y="10020"/>
                </a:lnTo>
                <a:lnTo>
                  <a:pt x="583565" y="10020"/>
                </a:lnTo>
                <a:lnTo>
                  <a:pt x="588048" y="10960"/>
                </a:lnTo>
                <a:lnTo>
                  <a:pt x="590778" y="14719"/>
                </a:lnTo>
                <a:lnTo>
                  <a:pt x="591464" y="20815"/>
                </a:lnTo>
                <a:lnTo>
                  <a:pt x="591464" y="876"/>
                </a:lnTo>
                <a:lnTo>
                  <a:pt x="588086" y="0"/>
                </a:lnTo>
                <a:lnTo>
                  <a:pt x="564311" y="0"/>
                </a:lnTo>
                <a:lnTo>
                  <a:pt x="548360" y="45631"/>
                </a:lnTo>
                <a:lnTo>
                  <a:pt x="549998" y="53619"/>
                </a:lnTo>
                <a:lnTo>
                  <a:pt x="556577" y="60871"/>
                </a:lnTo>
                <a:lnTo>
                  <a:pt x="563803" y="62674"/>
                </a:lnTo>
                <a:lnTo>
                  <a:pt x="587425" y="62674"/>
                </a:lnTo>
                <a:lnTo>
                  <a:pt x="595249" y="60845"/>
                </a:lnTo>
                <a:lnTo>
                  <a:pt x="598487" y="57175"/>
                </a:lnTo>
                <a:lnTo>
                  <a:pt x="600608" y="53441"/>
                </a:lnTo>
                <a:lnTo>
                  <a:pt x="600811" y="52666"/>
                </a:lnTo>
                <a:lnTo>
                  <a:pt x="602119" y="47752"/>
                </a:lnTo>
                <a:lnTo>
                  <a:pt x="603021" y="40106"/>
                </a:lnTo>
                <a:lnTo>
                  <a:pt x="603237" y="33312"/>
                </a:lnTo>
                <a:lnTo>
                  <a:pt x="603326" y="17602"/>
                </a:lnTo>
                <a:close/>
              </a:path>
              <a:path w="687069" h="62864">
                <a:moveTo>
                  <a:pt x="686892" y="533"/>
                </a:moveTo>
                <a:lnTo>
                  <a:pt x="675208" y="533"/>
                </a:lnTo>
                <a:lnTo>
                  <a:pt x="675208" y="36017"/>
                </a:lnTo>
                <a:lnTo>
                  <a:pt x="675297" y="43942"/>
                </a:lnTo>
                <a:lnTo>
                  <a:pt x="675576" y="51892"/>
                </a:lnTo>
                <a:lnTo>
                  <a:pt x="675157" y="51892"/>
                </a:lnTo>
                <a:lnTo>
                  <a:pt x="666965" y="34531"/>
                </a:lnTo>
                <a:lnTo>
                  <a:pt x="649528" y="533"/>
                </a:lnTo>
                <a:lnTo>
                  <a:pt x="629716" y="533"/>
                </a:lnTo>
                <a:lnTo>
                  <a:pt x="629716" y="62141"/>
                </a:lnTo>
                <a:lnTo>
                  <a:pt x="641400" y="62141"/>
                </a:lnTo>
                <a:lnTo>
                  <a:pt x="641400" y="26809"/>
                </a:lnTo>
                <a:lnTo>
                  <a:pt x="641311" y="18719"/>
                </a:lnTo>
                <a:lnTo>
                  <a:pt x="640994" y="10655"/>
                </a:lnTo>
                <a:lnTo>
                  <a:pt x="641451" y="10655"/>
                </a:lnTo>
                <a:lnTo>
                  <a:pt x="648614" y="26644"/>
                </a:lnTo>
                <a:lnTo>
                  <a:pt x="667092" y="62141"/>
                </a:lnTo>
                <a:lnTo>
                  <a:pt x="686892" y="62141"/>
                </a:lnTo>
                <a:lnTo>
                  <a:pt x="686892" y="533"/>
                </a:lnTo>
                <a:close/>
              </a:path>
            </a:pathLst>
          </a:custGeom>
          <a:solidFill>
            <a:srgbClr val="FFFFFF"/>
          </a:solidFill>
        </p:spPr>
        <p:txBody>
          <a:bodyPr wrap="square" lIns="0" tIns="0" rIns="0" bIns="0" rtlCol="0"/>
          <a:lstStyle/>
          <a:p>
            <a:endParaRPr/>
          </a:p>
        </p:txBody>
      </p:sp>
      <p:grpSp>
        <p:nvGrpSpPr>
          <p:cNvPr id="32" name="object 32"/>
          <p:cNvGrpSpPr/>
          <p:nvPr/>
        </p:nvGrpSpPr>
        <p:grpSpPr>
          <a:xfrm>
            <a:off x="458647" y="1535849"/>
            <a:ext cx="2449195" cy="154940"/>
            <a:chOff x="458647" y="1535849"/>
            <a:chExt cx="2449195" cy="154940"/>
          </a:xfrm>
        </p:grpSpPr>
        <p:sp>
          <p:nvSpPr>
            <p:cNvPr id="33" name="object 33"/>
            <p:cNvSpPr/>
            <p:nvPr/>
          </p:nvSpPr>
          <p:spPr>
            <a:xfrm>
              <a:off x="458647" y="1535849"/>
              <a:ext cx="144145" cy="154940"/>
            </a:xfrm>
            <a:custGeom>
              <a:avLst/>
              <a:gdLst/>
              <a:ahLst/>
              <a:cxnLst/>
              <a:rect l="l" t="t" r="r" b="b"/>
              <a:pathLst>
                <a:path w="144145" h="154939">
                  <a:moveTo>
                    <a:pt x="143637" y="0"/>
                  </a:moveTo>
                  <a:lnTo>
                    <a:pt x="0" y="0"/>
                  </a:lnTo>
                  <a:lnTo>
                    <a:pt x="0" y="154482"/>
                  </a:lnTo>
                  <a:lnTo>
                    <a:pt x="143637" y="154482"/>
                  </a:lnTo>
                  <a:lnTo>
                    <a:pt x="143637" y="0"/>
                  </a:lnTo>
                  <a:close/>
                </a:path>
              </a:pathLst>
            </a:custGeom>
            <a:solidFill>
              <a:srgbClr val="A61E22"/>
            </a:solidFill>
          </p:spPr>
          <p:txBody>
            <a:bodyPr wrap="square" lIns="0" tIns="0" rIns="0" bIns="0" rtlCol="0"/>
            <a:lstStyle/>
            <a:p>
              <a:endParaRPr/>
            </a:p>
          </p:txBody>
        </p:sp>
        <p:sp>
          <p:nvSpPr>
            <p:cNvPr id="34" name="object 34"/>
            <p:cNvSpPr/>
            <p:nvPr/>
          </p:nvSpPr>
          <p:spPr>
            <a:xfrm>
              <a:off x="602272" y="1535849"/>
              <a:ext cx="221615" cy="154940"/>
            </a:xfrm>
            <a:custGeom>
              <a:avLst/>
              <a:gdLst/>
              <a:ahLst/>
              <a:cxnLst/>
              <a:rect l="l" t="t" r="r" b="b"/>
              <a:pathLst>
                <a:path w="221615" h="154939">
                  <a:moveTo>
                    <a:pt x="221373" y="0"/>
                  </a:moveTo>
                  <a:lnTo>
                    <a:pt x="0" y="0"/>
                  </a:lnTo>
                  <a:lnTo>
                    <a:pt x="0" y="154482"/>
                  </a:lnTo>
                  <a:lnTo>
                    <a:pt x="221373" y="154482"/>
                  </a:lnTo>
                  <a:lnTo>
                    <a:pt x="221373" y="0"/>
                  </a:lnTo>
                  <a:close/>
                </a:path>
              </a:pathLst>
            </a:custGeom>
            <a:solidFill>
              <a:srgbClr val="EF3739"/>
            </a:solidFill>
          </p:spPr>
          <p:txBody>
            <a:bodyPr wrap="square" lIns="0" tIns="0" rIns="0" bIns="0" rtlCol="0"/>
            <a:lstStyle/>
            <a:p>
              <a:endParaRPr/>
            </a:p>
          </p:txBody>
        </p:sp>
        <p:sp>
          <p:nvSpPr>
            <p:cNvPr id="35" name="object 35"/>
            <p:cNvSpPr/>
            <p:nvPr/>
          </p:nvSpPr>
          <p:spPr>
            <a:xfrm>
              <a:off x="823658" y="1535849"/>
              <a:ext cx="293370" cy="154940"/>
            </a:xfrm>
            <a:custGeom>
              <a:avLst/>
              <a:gdLst/>
              <a:ahLst/>
              <a:cxnLst/>
              <a:rect l="l" t="t" r="r" b="b"/>
              <a:pathLst>
                <a:path w="293369" h="154939">
                  <a:moveTo>
                    <a:pt x="292976" y="0"/>
                  </a:moveTo>
                  <a:lnTo>
                    <a:pt x="0" y="0"/>
                  </a:lnTo>
                  <a:lnTo>
                    <a:pt x="0" y="154482"/>
                  </a:lnTo>
                  <a:lnTo>
                    <a:pt x="292976" y="154482"/>
                  </a:lnTo>
                  <a:lnTo>
                    <a:pt x="292976" y="0"/>
                  </a:lnTo>
                  <a:close/>
                </a:path>
              </a:pathLst>
            </a:custGeom>
            <a:solidFill>
              <a:srgbClr val="F58432"/>
            </a:solidFill>
          </p:spPr>
          <p:txBody>
            <a:bodyPr wrap="square" lIns="0" tIns="0" rIns="0" bIns="0" rtlCol="0"/>
            <a:lstStyle/>
            <a:p>
              <a:endParaRPr/>
            </a:p>
          </p:txBody>
        </p:sp>
        <p:sp>
          <p:nvSpPr>
            <p:cNvPr id="36" name="object 36"/>
            <p:cNvSpPr/>
            <p:nvPr/>
          </p:nvSpPr>
          <p:spPr>
            <a:xfrm>
              <a:off x="1116444" y="1535849"/>
              <a:ext cx="81280" cy="154940"/>
            </a:xfrm>
            <a:custGeom>
              <a:avLst/>
              <a:gdLst/>
              <a:ahLst/>
              <a:cxnLst/>
              <a:rect l="l" t="t" r="r" b="b"/>
              <a:pathLst>
                <a:path w="81280" h="154939">
                  <a:moveTo>
                    <a:pt x="81229" y="0"/>
                  </a:moveTo>
                  <a:lnTo>
                    <a:pt x="0" y="0"/>
                  </a:lnTo>
                  <a:lnTo>
                    <a:pt x="0" y="154482"/>
                  </a:lnTo>
                  <a:lnTo>
                    <a:pt x="81229" y="154482"/>
                  </a:lnTo>
                  <a:lnTo>
                    <a:pt x="81229" y="0"/>
                  </a:lnTo>
                  <a:close/>
                </a:path>
              </a:pathLst>
            </a:custGeom>
            <a:solidFill>
              <a:srgbClr val="FEBE2D"/>
            </a:solidFill>
          </p:spPr>
          <p:txBody>
            <a:bodyPr wrap="square" lIns="0" tIns="0" rIns="0" bIns="0" rtlCol="0"/>
            <a:lstStyle/>
            <a:p>
              <a:endParaRPr/>
            </a:p>
          </p:txBody>
        </p:sp>
        <p:sp>
          <p:nvSpPr>
            <p:cNvPr id="37" name="object 37"/>
            <p:cNvSpPr/>
            <p:nvPr/>
          </p:nvSpPr>
          <p:spPr>
            <a:xfrm>
              <a:off x="1197546" y="1535849"/>
              <a:ext cx="337185" cy="154940"/>
            </a:xfrm>
            <a:custGeom>
              <a:avLst/>
              <a:gdLst/>
              <a:ahLst/>
              <a:cxnLst/>
              <a:rect l="l" t="t" r="r" b="b"/>
              <a:pathLst>
                <a:path w="337184" h="154939">
                  <a:moveTo>
                    <a:pt x="337121" y="0"/>
                  </a:moveTo>
                  <a:lnTo>
                    <a:pt x="0" y="0"/>
                  </a:lnTo>
                  <a:lnTo>
                    <a:pt x="0" y="154482"/>
                  </a:lnTo>
                  <a:lnTo>
                    <a:pt x="337121" y="154482"/>
                  </a:lnTo>
                  <a:lnTo>
                    <a:pt x="337121" y="0"/>
                  </a:lnTo>
                  <a:close/>
                </a:path>
              </a:pathLst>
            </a:custGeom>
            <a:solidFill>
              <a:srgbClr val="FFE934"/>
            </a:solidFill>
          </p:spPr>
          <p:txBody>
            <a:bodyPr wrap="square" lIns="0" tIns="0" rIns="0" bIns="0" rtlCol="0"/>
            <a:lstStyle/>
            <a:p>
              <a:endParaRPr/>
            </a:p>
          </p:txBody>
        </p:sp>
        <p:sp>
          <p:nvSpPr>
            <p:cNvPr id="38" name="object 38"/>
            <p:cNvSpPr/>
            <p:nvPr/>
          </p:nvSpPr>
          <p:spPr>
            <a:xfrm>
              <a:off x="1534667" y="1535849"/>
              <a:ext cx="135255" cy="154940"/>
            </a:xfrm>
            <a:custGeom>
              <a:avLst/>
              <a:gdLst/>
              <a:ahLst/>
              <a:cxnLst/>
              <a:rect l="l" t="t" r="r" b="b"/>
              <a:pathLst>
                <a:path w="135255" h="154939">
                  <a:moveTo>
                    <a:pt x="134632" y="0"/>
                  </a:moveTo>
                  <a:lnTo>
                    <a:pt x="0" y="0"/>
                  </a:lnTo>
                  <a:lnTo>
                    <a:pt x="0" y="154482"/>
                  </a:lnTo>
                  <a:lnTo>
                    <a:pt x="134632" y="154482"/>
                  </a:lnTo>
                  <a:lnTo>
                    <a:pt x="134632" y="0"/>
                  </a:lnTo>
                  <a:close/>
                </a:path>
              </a:pathLst>
            </a:custGeom>
            <a:solidFill>
              <a:srgbClr val="ABCC3F"/>
            </a:solidFill>
          </p:spPr>
          <p:txBody>
            <a:bodyPr wrap="square" lIns="0" tIns="0" rIns="0" bIns="0" rtlCol="0"/>
            <a:lstStyle/>
            <a:p>
              <a:endParaRPr/>
            </a:p>
          </p:txBody>
        </p:sp>
        <p:sp>
          <p:nvSpPr>
            <p:cNvPr id="39" name="object 39"/>
            <p:cNvSpPr/>
            <p:nvPr/>
          </p:nvSpPr>
          <p:spPr>
            <a:xfrm>
              <a:off x="1669237" y="1535849"/>
              <a:ext cx="306070" cy="154940"/>
            </a:xfrm>
            <a:custGeom>
              <a:avLst/>
              <a:gdLst/>
              <a:ahLst/>
              <a:cxnLst/>
              <a:rect l="l" t="t" r="r" b="b"/>
              <a:pathLst>
                <a:path w="306069" h="154939">
                  <a:moveTo>
                    <a:pt x="305904" y="0"/>
                  </a:moveTo>
                  <a:lnTo>
                    <a:pt x="0" y="0"/>
                  </a:lnTo>
                  <a:lnTo>
                    <a:pt x="0" y="154482"/>
                  </a:lnTo>
                  <a:lnTo>
                    <a:pt x="305904" y="154482"/>
                  </a:lnTo>
                  <a:lnTo>
                    <a:pt x="305904" y="0"/>
                  </a:lnTo>
                  <a:close/>
                </a:path>
              </a:pathLst>
            </a:custGeom>
            <a:solidFill>
              <a:srgbClr val="4AAF4E"/>
            </a:solidFill>
          </p:spPr>
          <p:txBody>
            <a:bodyPr wrap="square" lIns="0" tIns="0" rIns="0" bIns="0" rtlCol="0"/>
            <a:lstStyle/>
            <a:p>
              <a:endParaRPr/>
            </a:p>
          </p:txBody>
        </p:sp>
        <p:sp>
          <p:nvSpPr>
            <p:cNvPr id="40" name="object 40"/>
            <p:cNvSpPr/>
            <p:nvPr/>
          </p:nvSpPr>
          <p:spPr>
            <a:xfrm>
              <a:off x="1975142" y="1535849"/>
              <a:ext cx="130175" cy="154940"/>
            </a:xfrm>
            <a:custGeom>
              <a:avLst/>
              <a:gdLst/>
              <a:ahLst/>
              <a:cxnLst/>
              <a:rect l="l" t="t" r="r" b="b"/>
              <a:pathLst>
                <a:path w="130175" h="154939">
                  <a:moveTo>
                    <a:pt x="129933" y="0"/>
                  </a:moveTo>
                  <a:lnTo>
                    <a:pt x="0" y="0"/>
                  </a:lnTo>
                  <a:lnTo>
                    <a:pt x="0" y="154482"/>
                  </a:lnTo>
                  <a:lnTo>
                    <a:pt x="129933" y="154482"/>
                  </a:lnTo>
                  <a:lnTo>
                    <a:pt x="129933" y="0"/>
                  </a:lnTo>
                  <a:close/>
                </a:path>
              </a:pathLst>
            </a:custGeom>
            <a:solidFill>
              <a:srgbClr val="069948"/>
            </a:solidFill>
          </p:spPr>
          <p:txBody>
            <a:bodyPr wrap="square" lIns="0" tIns="0" rIns="0" bIns="0" rtlCol="0"/>
            <a:lstStyle/>
            <a:p>
              <a:endParaRPr/>
            </a:p>
          </p:txBody>
        </p:sp>
        <p:sp>
          <p:nvSpPr>
            <p:cNvPr id="41" name="object 41"/>
            <p:cNvSpPr/>
            <p:nvPr/>
          </p:nvSpPr>
          <p:spPr>
            <a:xfrm>
              <a:off x="2105075" y="1535849"/>
              <a:ext cx="193040" cy="154940"/>
            </a:xfrm>
            <a:custGeom>
              <a:avLst/>
              <a:gdLst/>
              <a:ahLst/>
              <a:cxnLst/>
              <a:rect l="l" t="t" r="r" b="b"/>
              <a:pathLst>
                <a:path w="193039" h="154939">
                  <a:moveTo>
                    <a:pt x="192468" y="0"/>
                  </a:moveTo>
                  <a:lnTo>
                    <a:pt x="0" y="0"/>
                  </a:lnTo>
                  <a:lnTo>
                    <a:pt x="0" y="154482"/>
                  </a:lnTo>
                  <a:lnTo>
                    <a:pt x="192468" y="154482"/>
                  </a:lnTo>
                  <a:lnTo>
                    <a:pt x="192468" y="0"/>
                  </a:lnTo>
                  <a:close/>
                </a:path>
              </a:pathLst>
            </a:custGeom>
            <a:solidFill>
              <a:srgbClr val="2DBEEF"/>
            </a:solidFill>
          </p:spPr>
          <p:txBody>
            <a:bodyPr wrap="square" lIns="0" tIns="0" rIns="0" bIns="0" rtlCol="0"/>
            <a:lstStyle/>
            <a:p>
              <a:endParaRPr/>
            </a:p>
          </p:txBody>
        </p:sp>
        <p:sp>
          <p:nvSpPr>
            <p:cNvPr id="42" name="object 42"/>
            <p:cNvSpPr/>
            <p:nvPr/>
          </p:nvSpPr>
          <p:spPr>
            <a:xfrm>
              <a:off x="2297544" y="1535849"/>
              <a:ext cx="50800" cy="154940"/>
            </a:xfrm>
            <a:custGeom>
              <a:avLst/>
              <a:gdLst/>
              <a:ahLst/>
              <a:cxnLst/>
              <a:rect l="l" t="t" r="r" b="b"/>
              <a:pathLst>
                <a:path w="50800" h="154939">
                  <a:moveTo>
                    <a:pt x="50469" y="0"/>
                  </a:moveTo>
                  <a:lnTo>
                    <a:pt x="0" y="0"/>
                  </a:lnTo>
                  <a:lnTo>
                    <a:pt x="0" y="154482"/>
                  </a:lnTo>
                  <a:lnTo>
                    <a:pt x="50469" y="154482"/>
                  </a:lnTo>
                  <a:lnTo>
                    <a:pt x="50469" y="0"/>
                  </a:lnTo>
                  <a:close/>
                </a:path>
              </a:pathLst>
            </a:custGeom>
            <a:solidFill>
              <a:srgbClr val="1598D5"/>
            </a:solidFill>
          </p:spPr>
          <p:txBody>
            <a:bodyPr wrap="square" lIns="0" tIns="0" rIns="0" bIns="0" rtlCol="0"/>
            <a:lstStyle/>
            <a:p>
              <a:endParaRPr/>
            </a:p>
          </p:txBody>
        </p:sp>
        <p:sp>
          <p:nvSpPr>
            <p:cNvPr id="43" name="object 43"/>
            <p:cNvSpPr/>
            <p:nvPr/>
          </p:nvSpPr>
          <p:spPr>
            <a:xfrm>
              <a:off x="2348001" y="1535849"/>
              <a:ext cx="206375" cy="154940"/>
            </a:xfrm>
            <a:custGeom>
              <a:avLst/>
              <a:gdLst/>
              <a:ahLst/>
              <a:cxnLst/>
              <a:rect l="l" t="t" r="r" b="b"/>
              <a:pathLst>
                <a:path w="206375" h="154939">
                  <a:moveTo>
                    <a:pt x="206324" y="0"/>
                  </a:moveTo>
                  <a:lnTo>
                    <a:pt x="0" y="0"/>
                  </a:lnTo>
                  <a:lnTo>
                    <a:pt x="0" y="154482"/>
                  </a:lnTo>
                  <a:lnTo>
                    <a:pt x="206324" y="154482"/>
                  </a:lnTo>
                  <a:lnTo>
                    <a:pt x="206324" y="0"/>
                  </a:lnTo>
                  <a:close/>
                </a:path>
              </a:pathLst>
            </a:custGeom>
            <a:solidFill>
              <a:srgbClr val="025FAD"/>
            </a:solidFill>
          </p:spPr>
          <p:txBody>
            <a:bodyPr wrap="square" lIns="0" tIns="0" rIns="0" bIns="0" rtlCol="0"/>
            <a:lstStyle/>
            <a:p>
              <a:endParaRPr/>
            </a:p>
          </p:txBody>
        </p:sp>
        <p:sp>
          <p:nvSpPr>
            <p:cNvPr id="44" name="object 44"/>
            <p:cNvSpPr/>
            <p:nvPr/>
          </p:nvSpPr>
          <p:spPr>
            <a:xfrm>
              <a:off x="2554325" y="1535849"/>
              <a:ext cx="353695" cy="154940"/>
            </a:xfrm>
            <a:custGeom>
              <a:avLst/>
              <a:gdLst/>
              <a:ahLst/>
              <a:cxnLst/>
              <a:rect l="l" t="t" r="r" b="b"/>
              <a:pathLst>
                <a:path w="353694" h="154939">
                  <a:moveTo>
                    <a:pt x="353466" y="0"/>
                  </a:moveTo>
                  <a:lnTo>
                    <a:pt x="0" y="0"/>
                  </a:lnTo>
                  <a:lnTo>
                    <a:pt x="0" y="154482"/>
                  </a:lnTo>
                  <a:lnTo>
                    <a:pt x="353466" y="154482"/>
                  </a:lnTo>
                  <a:lnTo>
                    <a:pt x="353466" y="0"/>
                  </a:lnTo>
                  <a:close/>
                </a:path>
              </a:pathLst>
            </a:custGeom>
            <a:solidFill>
              <a:srgbClr val="1C216F"/>
            </a:solidFill>
          </p:spPr>
          <p:txBody>
            <a:bodyPr wrap="square" lIns="0" tIns="0" rIns="0" bIns="0" rtlCol="0"/>
            <a:lstStyle/>
            <a:p>
              <a:endParaRPr/>
            </a:p>
          </p:txBody>
        </p:sp>
      </p:grpSp>
      <p:pic>
        <p:nvPicPr>
          <p:cNvPr id="45" name="object 45"/>
          <p:cNvPicPr/>
          <p:nvPr/>
        </p:nvPicPr>
        <p:blipFill>
          <a:blip r:embed="rId15" cstate="print"/>
          <a:stretch>
            <a:fillRect/>
          </a:stretch>
        </p:blipFill>
        <p:spPr>
          <a:xfrm>
            <a:off x="3135015" y="9491859"/>
            <a:ext cx="4173321" cy="121653"/>
          </a:xfrm>
          <a:prstGeom prst="rect">
            <a:avLst/>
          </a:prstGeom>
        </p:spPr>
      </p:pic>
      <p:sp>
        <p:nvSpPr>
          <p:cNvPr id="46" name="object 46"/>
          <p:cNvSpPr txBox="1"/>
          <p:nvPr/>
        </p:nvSpPr>
        <p:spPr>
          <a:xfrm>
            <a:off x="481074" y="7814816"/>
            <a:ext cx="5644515" cy="990600"/>
          </a:xfrm>
          <a:prstGeom prst="rect">
            <a:avLst/>
          </a:prstGeom>
        </p:spPr>
        <p:txBody>
          <a:bodyPr vert="horz" wrap="square" lIns="0" tIns="12700" rIns="0" bIns="0" rtlCol="0">
            <a:spAutoFit/>
          </a:bodyPr>
          <a:lstStyle/>
          <a:p>
            <a:pPr marL="12700" marR="5080">
              <a:lnSpc>
                <a:spcPct val="100000"/>
              </a:lnSpc>
              <a:spcBef>
                <a:spcPts val="100"/>
              </a:spcBef>
            </a:pPr>
            <a:r>
              <a:rPr sz="1000" b="1" spc="-10" dirty="0">
                <a:solidFill>
                  <a:srgbClr val="FFFFFF"/>
                </a:solidFill>
                <a:latin typeface="Helvetica Neue LT Pro 75"/>
                <a:cs typeface="Helvetica Neue LT Pro 75"/>
              </a:rPr>
              <a:t>This</a:t>
            </a:r>
            <a:r>
              <a:rPr sz="1000" b="1" spc="-35"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an</a:t>
            </a:r>
            <a:r>
              <a:rPr sz="1000" b="1" spc="-35" dirty="0">
                <a:solidFill>
                  <a:srgbClr val="FFFFFF"/>
                </a:solidFill>
                <a:latin typeface="Helvetica Neue LT Pro 75"/>
                <a:cs typeface="Helvetica Neue LT Pro 75"/>
              </a:rPr>
              <a:t> </a:t>
            </a:r>
            <a:r>
              <a:rPr sz="1000" b="1" spc="-15" dirty="0">
                <a:solidFill>
                  <a:srgbClr val="FFFFFF"/>
                </a:solidFill>
                <a:latin typeface="Helvetica Neue LT Pro 75"/>
                <a:cs typeface="Helvetica Neue LT Pro 75"/>
              </a:rPr>
              <a:t>evolving</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document</a:t>
            </a:r>
            <a:r>
              <a:rPr sz="1000" b="1" spc="-35"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and</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will</a:t>
            </a:r>
            <a:r>
              <a:rPr sz="1000" b="1" spc="-3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be</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updated</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periodically</a:t>
            </a:r>
            <a:r>
              <a:rPr sz="1000" b="1" spc="-35"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as</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new</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products</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become</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available. </a:t>
            </a:r>
            <a:r>
              <a:rPr sz="1000" b="1" spc="-265" dirty="0">
                <a:solidFill>
                  <a:srgbClr val="FFFFFF"/>
                </a:solidFill>
                <a:latin typeface="Helvetica Neue LT Pro 75"/>
                <a:cs typeface="Helvetica Neue LT Pro 75"/>
              </a:rPr>
              <a:t> </a:t>
            </a:r>
            <a:r>
              <a:rPr sz="1000" b="1" spc="-15" dirty="0">
                <a:solidFill>
                  <a:srgbClr val="FFFFFF"/>
                </a:solidFill>
                <a:latin typeface="Helvetica Neue LT Pro 75"/>
                <a:cs typeface="Helvetica Neue LT Pro 75"/>
              </a:rPr>
              <a:t>For</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further</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support,</a:t>
            </a:r>
            <a:r>
              <a:rPr sz="1000" b="1" spc="-4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please</a:t>
            </a:r>
            <a:r>
              <a:rPr sz="1000" b="1" spc="-4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contact</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our</a:t>
            </a:r>
            <a:r>
              <a:rPr sz="1000" b="1" spc="-4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corporate</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office:</a:t>
            </a:r>
            <a:endParaRPr sz="1000">
              <a:latin typeface="Helvetica Neue LT Pro 75"/>
              <a:cs typeface="Helvetica Neue LT Pro 75"/>
            </a:endParaRPr>
          </a:p>
          <a:p>
            <a:pPr marL="12700" marR="3563620">
              <a:lnSpc>
                <a:spcPct val="100000"/>
              </a:lnSpc>
              <a:spcBef>
                <a:spcPts val="400"/>
              </a:spcBef>
            </a:pPr>
            <a:r>
              <a:rPr sz="1000" spc="-15" dirty="0">
                <a:solidFill>
                  <a:srgbClr val="FFFFFF"/>
                </a:solidFill>
                <a:latin typeface="HelveticaNeueLTPro-Roman"/>
                <a:cs typeface="HelveticaNeueLTPro-Roman"/>
              </a:rPr>
              <a:t>ANSA </a:t>
            </a:r>
            <a:r>
              <a:rPr sz="1000" spc="-20" dirty="0">
                <a:solidFill>
                  <a:srgbClr val="FFFFFF"/>
                </a:solidFill>
                <a:latin typeface="HelveticaNeueLTPro-Roman"/>
                <a:cs typeface="HelveticaNeueLTPro-Roman"/>
              </a:rPr>
              <a:t>Coatings Limited </a:t>
            </a:r>
            <a:r>
              <a:rPr sz="1000" spc="-15" dirty="0">
                <a:solidFill>
                  <a:srgbClr val="FFFFFF"/>
                </a:solidFill>
                <a:latin typeface="HelveticaNeueLTPro-Roman"/>
                <a:cs typeface="HelveticaNeueLTPro-Roman"/>
              </a:rPr>
              <a:t>(Head </a:t>
            </a:r>
            <a:r>
              <a:rPr sz="1000" spc="-10" dirty="0">
                <a:solidFill>
                  <a:srgbClr val="FFFFFF"/>
                </a:solidFill>
                <a:latin typeface="HelveticaNeueLTPro-Roman"/>
                <a:cs typeface="HelveticaNeueLTPro-Roman"/>
              </a:rPr>
              <a:t>Office) </a:t>
            </a:r>
            <a:r>
              <a:rPr sz="1000" spc="-265" dirty="0">
                <a:solidFill>
                  <a:srgbClr val="FFFFFF"/>
                </a:solidFill>
                <a:latin typeface="HelveticaNeueLTPro-Roman"/>
                <a:cs typeface="HelveticaNeueLTPro-Roman"/>
              </a:rPr>
              <a:t> </a:t>
            </a:r>
            <a:r>
              <a:rPr sz="1000" spc="-20" dirty="0">
                <a:solidFill>
                  <a:srgbClr val="FFFFFF"/>
                </a:solidFill>
                <a:latin typeface="HelveticaNeueLTPro-Roman"/>
                <a:cs typeface="HelveticaNeueLTPro-Roman"/>
              </a:rPr>
              <a:t>Address:</a:t>
            </a:r>
            <a:r>
              <a:rPr sz="1000" spc="-45"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ANSA</a:t>
            </a:r>
            <a:r>
              <a:rPr sz="1000" spc="-4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McAL</a:t>
            </a:r>
            <a:r>
              <a:rPr sz="1000" spc="-40" dirty="0">
                <a:solidFill>
                  <a:srgbClr val="FFFFFF"/>
                </a:solidFill>
                <a:latin typeface="HelveticaNeueLTPro-Roman"/>
                <a:cs typeface="HelveticaNeueLTPro-Roman"/>
              </a:rPr>
              <a:t> </a:t>
            </a:r>
            <a:r>
              <a:rPr sz="1000" spc="-20" dirty="0">
                <a:solidFill>
                  <a:srgbClr val="FFFFFF"/>
                </a:solidFill>
                <a:latin typeface="HelveticaNeueLTPro-Roman"/>
                <a:cs typeface="HelveticaNeueLTPro-Roman"/>
              </a:rPr>
              <a:t>Industrial</a:t>
            </a:r>
            <a:r>
              <a:rPr sz="1000" spc="-4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Park, </a:t>
            </a:r>
            <a:r>
              <a:rPr sz="1000" spc="-265" dirty="0">
                <a:solidFill>
                  <a:srgbClr val="FFFFFF"/>
                </a:solidFill>
                <a:latin typeface="HelveticaNeueLTPro-Roman"/>
                <a:cs typeface="HelveticaNeueLTPro-Roman"/>
              </a:rPr>
              <a:t> </a:t>
            </a:r>
            <a:r>
              <a:rPr sz="1000" spc="-25" dirty="0">
                <a:solidFill>
                  <a:srgbClr val="FFFFFF"/>
                </a:solidFill>
                <a:latin typeface="HelveticaNeueLTPro-Roman"/>
                <a:cs typeface="HelveticaNeueLTPro-Roman"/>
              </a:rPr>
              <a:t>#</a:t>
            </a:r>
            <a:r>
              <a:rPr sz="1000" spc="-75" dirty="0">
                <a:solidFill>
                  <a:srgbClr val="FFFFFF"/>
                </a:solidFill>
                <a:latin typeface="HelveticaNeueLTPro-Roman"/>
                <a:cs typeface="HelveticaNeueLTPro-Roman"/>
              </a:rPr>
              <a:t>5</a:t>
            </a:r>
            <a:r>
              <a:rPr sz="1000" spc="-70" dirty="0">
                <a:solidFill>
                  <a:srgbClr val="FFFFFF"/>
                </a:solidFill>
                <a:latin typeface="HelveticaNeueLTPro-Roman"/>
                <a:cs typeface="HelveticaNeueLTPro-Roman"/>
              </a:rPr>
              <a:t>1</a:t>
            </a:r>
            <a:r>
              <a:rPr sz="1000" spc="-5" dirty="0">
                <a:solidFill>
                  <a:srgbClr val="FFFFFF"/>
                </a:solidFill>
                <a:latin typeface="HelveticaNeueLTPro-Roman"/>
                <a:cs typeface="HelveticaNeueLTPro-Roman"/>
              </a:rPr>
              <a:t>-</a:t>
            </a:r>
            <a:r>
              <a:rPr sz="1000" spc="-25" dirty="0">
                <a:solidFill>
                  <a:srgbClr val="FFFFFF"/>
                </a:solidFill>
                <a:latin typeface="HelveticaNeueLTPro-Roman"/>
                <a:cs typeface="HelveticaNeueLTPro-Roman"/>
              </a:rPr>
              <a:t>5</a:t>
            </a:r>
            <a:r>
              <a:rPr sz="1000" dirty="0">
                <a:solidFill>
                  <a:srgbClr val="FFFFFF"/>
                </a:solidFill>
                <a:latin typeface="HelveticaNeueLTPro-Roman"/>
                <a:cs typeface="HelveticaNeueLTPro-Roman"/>
              </a:rPr>
              <a:t>9</a:t>
            </a:r>
            <a:r>
              <a:rPr sz="1000" spc="-40" dirty="0">
                <a:solidFill>
                  <a:srgbClr val="FFFFFF"/>
                </a:solidFill>
                <a:latin typeface="HelveticaNeueLTPro-Roman"/>
                <a:cs typeface="HelveticaNeueLTPro-Roman"/>
              </a:rPr>
              <a:t> </a:t>
            </a:r>
            <a:r>
              <a:rPr sz="1000" spc="-100" dirty="0">
                <a:solidFill>
                  <a:srgbClr val="FFFFFF"/>
                </a:solidFill>
                <a:latin typeface="HelveticaNeueLTPro-Roman"/>
                <a:cs typeface="HelveticaNeueLTPro-Roman"/>
              </a:rPr>
              <a:t>T</a:t>
            </a:r>
            <a:r>
              <a:rPr sz="1000" spc="-20" dirty="0">
                <a:solidFill>
                  <a:srgbClr val="FFFFFF"/>
                </a:solidFill>
                <a:latin typeface="HelveticaNeueLTPro-Roman"/>
                <a:cs typeface="HelveticaNeueLTPro-Roman"/>
              </a:rPr>
              <a:t>um</a:t>
            </a:r>
            <a:r>
              <a:rPr sz="1000" spc="-15" dirty="0">
                <a:solidFill>
                  <a:srgbClr val="FFFFFF"/>
                </a:solidFill>
                <a:latin typeface="HelveticaNeueLTPro-Roman"/>
                <a:cs typeface="HelveticaNeueLTPro-Roman"/>
              </a:rPr>
              <a:t>p</a:t>
            </a:r>
            <a:r>
              <a:rPr sz="1000" spc="-20" dirty="0">
                <a:solidFill>
                  <a:srgbClr val="FFFFFF"/>
                </a:solidFill>
                <a:latin typeface="HelveticaNeueLTPro-Roman"/>
                <a:cs typeface="HelveticaNeueLTPro-Roman"/>
              </a:rPr>
              <a:t>un</a:t>
            </a:r>
            <a:r>
              <a:rPr sz="1000" dirty="0">
                <a:solidFill>
                  <a:srgbClr val="FFFFFF"/>
                </a:solidFill>
                <a:latin typeface="HelveticaNeueLTPro-Roman"/>
                <a:cs typeface="HelveticaNeueLTPro-Roman"/>
              </a:rPr>
              <a:t>a</a:t>
            </a:r>
            <a:r>
              <a:rPr sz="1000" spc="-40" dirty="0">
                <a:solidFill>
                  <a:srgbClr val="FFFFFF"/>
                </a:solidFill>
                <a:latin typeface="HelveticaNeueLTPro-Roman"/>
                <a:cs typeface="HelveticaNeueLTPro-Roman"/>
              </a:rPr>
              <a:t> </a:t>
            </a:r>
            <a:r>
              <a:rPr sz="1000" spc="-20" dirty="0">
                <a:solidFill>
                  <a:srgbClr val="FFFFFF"/>
                </a:solidFill>
                <a:latin typeface="HelveticaNeueLTPro-Roman"/>
                <a:cs typeface="HelveticaNeueLTPro-Roman"/>
              </a:rPr>
              <a:t>Roa</a:t>
            </a:r>
            <a:r>
              <a:rPr sz="1000" spc="-30" dirty="0">
                <a:solidFill>
                  <a:srgbClr val="FFFFFF"/>
                </a:solidFill>
                <a:latin typeface="HelveticaNeueLTPro-Roman"/>
                <a:cs typeface="HelveticaNeueLTPro-Roman"/>
              </a:rPr>
              <a:t>d</a:t>
            </a:r>
            <a:r>
              <a:rPr sz="1000" dirty="0">
                <a:solidFill>
                  <a:srgbClr val="FFFFFF"/>
                </a:solidFill>
                <a:latin typeface="HelveticaNeueLTPro-Roman"/>
                <a:cs typeface="HelveticaNeueLTPro-Roman"/>
              </a:rPr>
              <a:t>,</a:t>
            </a:r>
            <a:r>
              <a:rPr sz="1000" spc="-4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Gua</a:t>
            </a:r>
            <a:r>
              <a:rPr sz="1000" spc="-20" dirty="0">
                <a:solidFill>
                  <a:srgbClr val="FFFFFF"/>
                </a:solidFill>
                <a:latin typeface="HelveticaNeueLTPro-Roman"/>
                <a:cs typeface="HelveticaNeueLTPro-Roman"/>
              </a:rPr>
              <a:t>n</a:t>
            </a:r>
            <a:r>
              <a:rPr sz="1000" spc="-15" dirty="0">
                <a:solidFill>
                  <a:srgbClr val="FFFFFF"/>
                </a:solidFill>
                <a:latin typeface="HelveticaNeueLTPro-Roman"/>
                <a:cs typeface="HelveticaNeueLTPro-Roman"/>
              </a:rPr>
              <a:t>ap</a:t>
            </a:r>
            <a:r>
              <a:rPr sz="1000" spc="-40" dirty="0">
                <a:solidFill>
                  <a:srgbClr val="FFFFFF"/>
                </a:solidFill>
                <a:latin typeface="HelveticaNeueLTPro-Roman"/>
                <a:cs typeface="HelveticaNeueLTPro-Roman"/>
              </a:rPr>
              <a:t>o</a:t>
            </a:r>
            <a:r>
              <a:rPr sz="100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Arima,</a:t>
            </a:r>
            <a:r>
              <a:rPr sz="1000" spc="-45" dirty="0">
                <a:solidFill>
                  <a:srgbClr val="FFFFFF"/>
                </a:solidFill>
                <a:latin typeface="HelveticaNeueLTPro-Roman"/>
                <a:cs typeface="HelveticaNeueLTPro-Roman"/>
              </a:rPr>
              <a:t> </a:t>
            </a:r>
            <a:r>
              <a:rPr sz="1000" spc="-30" dirty="0">
                <a:solidFill>
                  <a:srgbClr val="FFFFFF"/>
                </a:solidFill>
                <a:latin typeface="HelveticaNeueLTPro-Roman"/>
                <a:cs typeface="HelveticaNeueLTPro-Roman"/>
              </a:rPr>
              <a:t>Trinidad.</a:t>
            </a:r>
            <a:endParaRPr sz="1000">
              <a:latin typeface="HelveticaNeueLTPro-Roman"/>
              <a:cs typeface="HelveticaNeueLTPro-Roman"/>
            </a:endParaRPr>
          </a:p>
        </p:txBody>
      </p:sp>
      <p:sp>
        <p:nvSpPr>
          <p:cNvPr id="47" name="object 47"/>
          <p:cNvSpPr txBox="1">
            <a:spLocks noGrp="1"/>
          </p:cNvSpPr>
          <p:nvPr>
            <p:ph type="title"/>
          </p:nvPr>
        </p:nvSpPr>
        <p:spPr>
          <a:xfrm>
            <a:off x="408754" y="2834554"/>
            <a:ext cx="5502275" cy="1797050"/>
          </a:xfrm>
          <a:prstGeom prst="rect">
            <a:avLst/>
          </a:prstGeom>
        </p:spPr>
        <p:txBody>
          <a:bodyPr vert="horz" wrap="square" lIns="0" tIns="12700" rIns="0" bIns="0" rtlCol="0">
            <a:spAutoFit/>
          </a:bodyPr>
          <a:lstStyle/>
          <a:p>
            <a:pPr marL="48260">
              <a:lnSpc>
                <a:spcPts val="6970"/>
              </a:lnSpc>
              <a:spcBef>
                <a:spcPts val="100"/>
              </a:spcBef>
            </a:pPr>
            <a:r>
              <a:rPr spc="-30" dirty="0"/>
              <a:t>SAFETY</a:t>
            </a:r>
          </a:p>
          <a:p>
            <a:pPr marL="12700">
              <a:lnSpc>
                <a:spcPts val="6970"/>
              </a:lnSpc>
            </a:pPr>
            <a:r>
              <a:rPr b="1" spc="-270" dirty="0">
                <a:latin typeface="Helvetica Neue LT Std 75"/>
                <a:cs typeface="Helvetica Neue LT Std 75"/>
              </a:rPr>
              <a:t>D</a:t>
            </a:r>
            <a:r>
              <a:rPr b="1" spc="-765" dirty="0">
                <a:latin typeface="Helvetica Neue LT Std 75"/>
                <a:cs typeface="Helvetica Neue LT Std 75"/>
              </a:rPr>
              <a:t>AT</a:t>
            </a:r>
            <a:r>
              <a:rPr b="1" dirty="0">
                <a:latin typeface="Helvetica Neue LT Std 75"/>
                <a:cs typeface="Helvetica Neue LT Std 75"/>
              </a:rPr>
              <a:t>A</a:t>
            </a:r>
            <a:r>
              <a:rPr b="1" spc="-540" dirty="0">
                <a:latin typeface="Helvetica Neue LT Std 75"/>
                <a:cs typeface="Helvetica Neue LT Std 75"/>
              </a:rPr>
              <a:t> </a:t>
            </a:r>
            <a:r>
              <a:rPr b="1" spc="-185" dirty="0">
                <a:latin typeface="Helvetica Neue LT Std 75"/>
                <a:cs typeface="Helvetica Neue LT Std 75"/>
              </a:rPr>
              <a:t>S</a:t>
            </a:r>
            <a:r>
              <a:rPr b="1" spc="-340" dirty="0">
                <a:latin typeface="Helvetica Neue LT Std 75"/>
                <a:cs typeface="Helvetica Neue LT Std 75"/>
              </a:rPr>
              <a:t>H</a:t>
            </a:r>
            <a:r>
              <a:rPr b="1" spc="-305" dirty="0">
                <a:latin typeface="Helvetica Neue LT Std 75"/>
                <a:cs typeface="Helvetica Neue LT Std 75"/>
              </a:rPr>
              <a:t>E</a:t>
            </a:r>
            <a:r>
              <a:rPr b="1" spc="-55" dirty="0">
                <a:latin typeface="Helvetica Neue LT Std 75"/>
                <a:cs typeface="Helvetica Neue LT Std 75"/>
              </a:rPr>
              <a:t>E</a:t>
            </a:r>
            <a:r>
              <a:rPr b="1" spc="-225" dirty="0">
                <a:latin typeface="Helvetica Neue LT Std 75"/>
                <a:cs typeface="Helvetica Neue LT Std 75"/>
              </a:rPr>
              <a:t>T</a:t>
            </a:r>
            <a:r>
              <a:rPr b="1" dirty="0">
                <a:latin typeface="Helvetica Neue LT Std 75"/>
                <a:cs typeface="Helvetica Neue LT Std 75"/>
              </a:rPr>
              <a: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140</TotalTime>
  <Words>1443</Words>
  <Application>Microsoft Office PowerPoint</Application>
  <PresentationFormat>Custom</PresentationFormat>
  <Paragraphs>213</Paragraphs>
  <Slides>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Calibri</vt:lpstr>
      <vt:lpstr>Helvetica Neue LT Pro 75</vt:lpstr>
      <vt:lpstr>Helvetica Neue LT Std 75</vt:lpstr>
      <vt:lpstr>HelveticaNeueLTPro-Md</vt:lpstr>
      <vt:lpstr>HelveticaNeueLTPro-Roman</vt:lpstr>
      <vt:lpstr>HelveticaNeueLTStd-Lt</vt:lpstr>
      <vt:lpstr>HelveticaNeueLTStd-Md</vt:lpstr>
      <vt:lpstr>Times</vt:lpstr>
      <vt:lpstr>Office Theme</vt:lpstr>
      <vt:lpstr>SAFETY DATA SHEETS</vt:lpstr>
      <vt:lpstr>BERGER 303 FLAT EMULSION </vt:lpstr>
      <vt:lpstr>BERGER 303 FLAT EMULSION </vt:lpstr>
      <vt:lpstr>BERGER 303 FLAT EMULSION </vt:lpstr>
      <vt:lpstr>BERGER 303 FLAT EMULSION </vt:lpstr>
      <vt:lpstr>BERGER 303 FLAT EMULSION </vt:lpstr>
      <vt:lpstr>BERGER 303 FLAT EMULSION </vt:lpstr>
      <vt:lpstr>SAFETY DATA SHEETS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SHEETS</dc:title>
  <dc:creator>Xavier Lezama</dc:creator>
  <cp:lastModifiedBy>Shanya Trotman</cp:lastModifiedBy>
  <cp:revision>7</cp:revision>
  <dcterms:created xsi:type="dcterms:W3CDTF">2021-11-16T11:37:53Z</dcterms:created>
  <dcterms:modified xsi:type="dcterms:W3CDTF">2022-03-23T16:33:40Z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2021-11-16T00:00:00Z</vt:filetime>
  </property>
  <property fmtid="{D5CDD505-2E9C-101B-9397-08002B2CF9AE}" pid="3" name="Creator">
    <vt:lpwstr>Adobe InDesign 16.4 (Macintosh)</vt:lpwstr>
  </property>
  <property fmtid="{D5CDD505-2E9C-101B-9397-08002B2CF9AE}" pid="4" name="LastSaved">
    <vt:filetime>2021-11-16T00:00:00Z</vt:filetime>
  </property>
</Properties>
</file>