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65" r:id="rId12"/>
    <p:sldId id="266" r:id="rId13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4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A9DC3-E3AD-450A-9A24-1C50BC1C802E}" type="datetimeFigureOut">
              <a:rPr lang="en-TT" smtClean="0"/>
              <a:t>23/03/2022</a:t>
            </a:fld>
            <a:endParaRPr lang="en-T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74925" y="1257300"/>
            <a:ext cx="262255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2A74F-8AF5-4C33-BB2F-8C8A7DD3DF83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229747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Insert product information in green as bergerpaintscaribbean.com</a:t>
            </a:r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B2A74F-8AF5-4C33-BB2F-8C8A7DD3DF83}" type="slidenum">
              <a:rPr lang="en-TT" smtClean="0"/>
              <a:t>2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659322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 a line trough dates of issue in green in section 3 and 6</a:t>
            </a:r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B2A74F-8AF5-4C33-BB2F-8C8A7DD3DF83}" type="slidenum">
              <a:rPr lang="en-TT" smtClean="0"/>
              <a:t>7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806993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1C216F"/>
                </a:solidFill>
                <a:latin typeface="Helvetica Neue LT Std 75"/>
                <a:cs typeface="Helvetica Neue LT Std 75"/>
              </a:defRPr>
            </a:lvl1pPr>
          </a:lstStyle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700" b="0" i="0">
                <a:solidFill>
                  <a:schemeClr val="bg1"/>
                </a:solidFill>
                <a:latin typeface="HelveticaNeueLTStd-Lt"/>
                <a:cs typeface="HelveticaNeueLTStd-L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1C216F"/>
                </a:solidFill>
                <a:latin typeface="Helvetica Neue LT Std 75"/>
                <a:cs typeface="Helvetica Neue LT Std 75"/>
              </a:defRPr>
            </a:lvl1pPr>
          </a:lstStyle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700" b="0" i="0">
                <a:solidFill>
                  <a:schemeClr val="bg1"/>
                </a:solidFill>
                <a:latin typeface="HelveticaNeueLTStd-Lt"/>
                <a:cs typeface="HelveticaNeueLTStd-L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1C216F"/>
                </a:solidFill>
                <a:latin typeface="Helvetica Neue LT Std 75"/>
                <a:cs typeface="Helvetica Neue LT Std 75"/>
              </a:defRPr>
            </a:lvl1pPr>
          </a:lstStyle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" y="4"/>
            <a:ext cx="7772400" cy="10058400"/>
          </a:xfrm>
          <a:custGeom>
            <a:avLst/>
            <a:gdLst/>
            <a:ahLst/>
            <a:cxnLst/>
            <a:rect l="l" t="t" r="r" b="b"/>
            <a:pathLst>
              <a:path w="7772400" h="10058400">
                <a:moveTo>
                  <a:pt x="7772398" y="10058391"/>
                </a:moveTo>
                <a:lnTo>
                  <a:pt x="0" y="10058391"/>
                </a:lnTo>
                <a:lnTo>
                  <a:pt x="0" y="0"/>
                </a:lnTo>
                <a:lnTo>
                  <a:pt x="7772398" y="0"/>
                </a:lnTo>
                <a:lnTo>
                  <a:pt x="7772398" y="10058391"/>
                </a:lnTo>
                <a:close/>
              </a:path>
            </a:pathLst>
          </a:custGeom>
          <a:solidFill>
            <a:srgbClr val="0855A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811" y="4929847"/>
            <a:ext cx="7744588" cy="5085313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242015" y="6237548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0"/>
                </a:moveTo>
                <a:lnTo>
                  <a:pt x="343" y="116"/>
                </a:lnTo>
                <a:lnTo>
                  <a:pt x="0" y="0"/>
                </a:lnTo>
                <a:close/>
              </a:path>
            </a:pathLst>
          </a:custGeom>
          <a:solidFill>
            <a:srgbClr val="2786C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050791"/>
            <a:ext cx="7772400" cy="3492271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196" y="9116817"/>
            <a:ext cx="1024524" cy="485184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8872" y="9170974"/>
            <a:ext cx="134666" cy="150482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647604" y="9169682"/>
            <a:ext cx="136525" cy="151765"/>
          </a:xfrm>
          <a:custGeom>
            <a:avLst/>
            <a:gdLst/>
            <a:ahLst/>
            <a:cxnLst/>
            <a:rect l="l" t="t" r="r" b="b"/>
            <a:pathLst>
              <a:path w="136525" h="151765">
                <a:moveTo>
                  <a:pt x="66090" y="83629"/>
                </a:moveTo>
                <a:lnTo>
                  <a:pt x="52920" y="84929"/>
                </a:lnTo>
                <a:lnTo>
                  <a:pt x="43510" y="88826"/>
                </a:lnTo>
                <a:lnTo>
                  <a:pt x="37862" y="95320"/>
                </a:lnTo>
                <a:lnTo>
                  <a:pt x="35979" y="104406"/>
                </a:lnTo>
                <a:lnTo>
                  <a:pt x="35979" y="114046"/>
                </a:lnTo>
                <a:lnTo>
                  <a:pt x="68249" y="127863"/>
                </a:lnTo>
                <a:lnTo>
                  <a:pt x="82452" y="126494"/>
                </a:lnTo>
                <a:lnTo>
                  <a:pt x="92587" y="122386"/>
                </a:lnTo>
                <a:lnTo>
                  <a:pt x="98662" y="115540"/>
                </a:lnTo>
                <a:lnTo>
                  <a:pt x="100685" y="105956"/>
                </a:lnTo>
                <a:lnTo>
                  <a:pt x="98518" y="96188"/>
                </a:lnTo>
                <a:lnTo>
                  <a:pt x="92022" y="89211"/>
                </a:lnTo>
                <a:lnTo>
                  <a:pt x="81209" y="85024"/>
                </a:lnTo>
                <a:lnTo>
                  <a:pt x="66090" y="83629"/>
                </a:lnTo>
                <a:close/>
              </a:path>
              <a:path w="136525" h="151765">
                <a:moveTo>
                  <a:pt x="42341" y="44704"/>
                </a:moveTo>
                <a:lnTo>
                  <a:pt x="6045" y="44704"/>
                </a:lnTo>
                <a:lnTo>
                  <a:pt x="6817" y="32446"/>
                </a:lnTo>
                <a:lnTo>
                  <a:pt x="9139" y="22413"/>
                </a:lnTo>
                <a:lnTo>
                  <a:pt x="50753" y="556"/>
                </a:lnTo>
                <a:lnTo>
                  <a:pt x="67614" y="0"/>
                </a:lnTo>
                <a:lnTo>
                  <a:pt x="86018" y="688"/>
                </a:lnTo>
                <a:lnTo>
                  <a:pt x="127961" y="17789"/>
                </a:lnTo>
                <a:lnTo>
                  <a:pt x="135928" y="53047"/>
                </a:lnTo>
                <a:lnTo>
                  <a:pt x="135928" y="150037"/>
                </a:lnTo>
                <a:lnTo>
                  <a:pt x="100380" y="150037"/>
                </a:lnTo>
                <a:lnTo>
                  <a:pt x="102108" y="129705"/>
                </a:lnTo>
                <a:lnTo>
                  <a:pt x="101155" y="129552"/>
                </a:lnTo>
                <a:lnTo>
                  <a:pt x="94355" y="139265"/>
                </a:lnTo>
                <a:lnTo>
                  <a:pt x="84204" y="146207"/>
                </a:lnTo>
                <a:lnTo>
                  <a:pt x="70705" y="150374"/>
                </a:lnTo>
                <a:lnTo>
                  <a:pt x="53860" y="151765"/>
                </a:lnTo>
                <a:lnTo>
                  <a:pt x="30282" y="148904"/>
                </a:lnTo>
                <a:lnTo>
                  <a:pt x="13452" y="140319"/>
                </a:lnTo>
                <a:lnTo>
                  <a:pt x="3361" y="126004"/>
                </a:lnTo>
                <a:lnTo>
                  <a:pt x="0" y="105956"/>
                </a:lnTo>
                <a:lnTo>
                  <a:pt x="3439" y="85740"/>
                </a:lnTo>
                <a:lnTo>
                  <a:pt x="13762" y="71307"/>
                </a:lnTo>
                <a:lnTo>
                  <a:pt x="30973" y="62650"/>
                </a:lnTo>
                <a:lnTo>
                  <a:pt x="55079" y="59766"/>
                </a:lnTo>
                <a:lnTo>
                  <a:pt x="71657" y="60817"/>
                </a:lnTo>
                <a:lnTo>
                  <a:pt x="84623" y="63974"/>
                </a:lnTo>
                <a:lnTo>
                  <a:pt x="93974" y="69244"/>
                </a:lnTo>
                <a:lnTo>
                  <a:pt x="99707" y="76631"/>
                </a:lnTo>
                <a:lnTo>
                  <a:pt x="100380" y="76631"/>
                </a:lnTo>
                <a:lnTo>
                  <a:pt x="100380" y="52590"/>
                </a:lnTo>
                <a:lnTo>
                  <a:pt x="100380" y="41008"/>
                </a:lnTo>
                <a:lnTo>
                  <a:pt x="98361" y="33337"/>
                </a:lnTo>
                <a:lnTo>
                  <a:pt x="69494" y="23888"/>
                </a:lnTo>
                <a:lnTo>
                  <a:pt x="57611" y="25190"/>
                </a:lnTo>
                <a:lnTo>
                  <a:pt x="49126" y="29095"/>
                </a:lnTo>
                <a:lnTo>
                  <a:pt x="44037" y="35600"/>
                </a:lnTo>
                <a:lnTo>
                  <a:pt x="42341" y="44704"/>
                </a:lnTo>
                <a:close/>
              </a:path>
            </a:pathLst>
          </a:custGeom>
          <a:ln w="4241">
            <a:solidFill>
              <a:srgbClr val="4DAE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1103" y="9170974"/>
            <a:ext cx="132486" cy="148729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799815" y="9169679"/>
            <a:ext cx="133985" cy="150495"/>
          </a:xfrm>
          <a:custGeom>
            <a:avLst/>
            <a:gdLst/>
            <a:ahLst/>
            <a:cxnLst/>
            <a:rect l="l" t="t" r="r" b="b"/>
            <a:pathLst>
              <a:path w="133984" h="150495">
                <a:moveTo>
                  <a:pt x="0" y="1714"/>
                </a:moveTo>
                <a:lnTo>
                  <a:pt x="35242" y="1714"/>
                </a:lnTo>
                <a:lnTo>
                  <a:pt x="33858" y="26695"/>
                </a:lnTo>
                <a:lnTo>
                  <a:pt x="34582" y="26822"/>
                </a:lnTo>
                <a:lnTo>
                  <a:pt x="41408" y="15082"/>
                </a:lnTo>
                <a:lnTo>
                  <a:pt x="51447" y="6700"/>
                </a:lnTo>
                <a:lnTo>
                  <a:pt x="64696" y="1674"/>
                </a:lnTo>
                <a:lnTo>
                  <a:pt x="81153" y="0"/>
                </a:lnTo>
                <a:lnTo>
                  <a:pt x="104172" y="3068"/>
                </a:lnTo>
                <a:lnTo>
                  <a:pt x="120615" y="12266"/>
                </a:lnTo>
                <a:lnTo>
                  <a:pt x="130480" y="27587"/>
                </a:lnTo>
                <a:lnTo>
                  <a:pt x="133769" y="49022"/>
                </a:lnTo>
                <a:lnTo>
                  <a:pt x="133769" y="150037"/>
                </a:lnTo>
                <a:lnTo>
                  <a:pt x="98209" y="150037"/>
                </a:lnTo>
                <a:lnTo>
                  <a:pt x="98209" y="55105"/>
                </a:lnTo>
                <a:lnTo>
                  <a:pt x="97447" y="44704"/>
                </a:lnTo>
                <a:lnTo>
                  <a:pt x="94882" y="37429"/>
                </a:lnTo>
                <a:lnTo>
                  <a:pt x="89695" y="32234"/>
                </a:lnTo>
                <a:lnTo>
                  <a:pt x="81871" y="29118"/>
                </a:lnTo>
                <a:lnTo>
                  <a:pt x="71399" y="28079"/>
                </a:lnTo>
                <a:lnTo>
                  <a:pt x="55714" y="30203"/>
                </a:lnTo>
                <a:lnTo>
                  <a:pt x="44510" y="36577"/>
                </a:lnTo>
                <a:lnTo>
                  <a:pt x="37788" y="47201"/>
                </a:lnTo>
                <a:lnTo>
                  <a:pt x="35547" y="62077"/>
                </a:lnTo>
                <a:lnTo>
                  <a:pt x="35547" y="150037"/>
                </a:lnTo>
                <a:lnTo>
                  <a:pt x="0" y="150037"/>
                </a:lnTo>
                <a:lnTo>
                  <a:pt x="0" y="1714"/>
                </a:lnTo>
                <a:close/>
              </a:path>
            </a:pathLst>
          </a:custGeom>
          <a:ln w="4241">
            <a:solidFill>
              <a:srgbClr val="4DAE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43749" y="9170784"/>
            <a:ext cx="134718" cy="150825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942454" y="9169492"/>
            <a:ext cx="136525" cy="152400"/>
          </a:xfrm>
          <a:custGeom>
            <a:avLst/>
            <a:gdLst/>
            <a:ahLst/>
            <a:cxnLst/>
            <a:rect l="l" t="t" r="r" b="b"/>
            <a:pathLst>
              <a:path w="136525" h="152400">
                <a:moveTo>
                  <a:pt x="130632" y="42697"/>
                </a:moveTo>
                <a:lnTo>
                  <a:pt x="95872" y="42697"/>
                </a:lnTo>
                <a:lnTo>
                  <a:pt x="95669" y="41465"/>
                </a:lnTo>
                <a:lnTo>
                  <a:pt x="95504" y="40551"/>
                </a:lnTo>
                <a:lnTo>
                  <a:pt x="95427" y="39890"/>
                </a:lnTo>
                <a:lnTo>
                  <a:pt x="94678" y="32778"/>
                </a:lnTo>
                <a:lnTo>
                  <a:pt x="92621" y="28308"/>
                </a:lnTo>
                <a:lnTo>
                  <a:pt x="89293" y="26581"/>
                </a:lnTo>
                <a:lnTo>
                  <a:pt x="85940" y="24803"/>
                </a:lnTo>
                <a:lnTo>
                  <a:pt x="77762" y="23926"/>
                </a:lnTo>
                <a:lnTo>
                  <a:pt x="64833" y="23926"/>
                </a:lnTo>
                <a:lnTo>
                  <a:pt x="52694" y="25052"/>
                </a:lnTo>
                <a:lnTo>
                  <a:pt x="44018" y="28428"/>
                </a:lnTo>
                <a:lnTo>
                  <a:pt x="38808" y="34053"/>
                </a:lnTo>
                <a:lnTo>
                  <a:pt x="37071" y="41922"/>
                </a:lnTo>
                <a:lnTo>
                  <a:pt x="37071" y="50101"/>
                </a:lnTo>
                <a:lnTo>
                  <a:pt x="75082" y="60236"/>
                </a:lnTo>
                <a:lnTo>
                  <a:pt x="92418" y="61563"/>
                </a:lnTo>
                <a:lnTo>
                  <a:pt x="129598" y="75498"/>
                </a:lnTo>
                <a:lnTo>
                  <a:pt x="136055" y="104013"/>
                </a:lnTo>
                <a:lnTo>
                  <a:pt x="135100" y="116530"/>
                </a:lnTo>
                <a:lnTo>
                  <a:pt x="99428" y="149464"/>
                </a:lnTo>
                <a:lnTo>
                  <a:pt x="65938" y="152095"/>
                </a:lnTo>
                <a:lnTo>
                  <a:pt x="48420" y="151499"/>
                </a:lnTo>
                <a:lnTo>
                  <a:pt x="7843" y="136863"/>
                </a:lnTo>
                <a:lnTo>
                  <a:pt x="0" y="107238"/>
                </a:lnTo>
                <a:lnTo>
                  <a:pt x="0" y="103530"/>
                </a:lnTo>
                <a:lnTo>
                  <a:pt x="36880" y="103530"/>
                </a:lnTo>
                <a:lnTo>
                  <a:pt x="36385" y="105600"/>
                </a:lnTo>
                <a:lnTo>
                  <a:pt x="36093" y="107238"/>
                </a:lnTo>
                <a:lnTo>
                  <a:pt x="66395" y="128206"/>
                </a:lnTo>
                <a:lnTo>
                  <a:pt x="81114" y="126984"/>
                </a:lnTo>
                <a:lnTo>
                  <a:pt x="91627" y="123317"/>
                </a:lnTo>
                <a:lnTo>
                  <a:pt x="97935" y="117201"/>
                </a:lnTo>
                <a:lnTo>
                  <a:pt x="100037" y="108635"/>
                </a:lnTo>
                <a:lnTo>
                  <a:pt x="98719" y="100442"/>
                </a:lnTo>
                <a:lnTo>
                  <a:pt x="94764" y="94588"/>
                </a:lnTo>
                <a:lnTo>
                  <a:pt x="88175" y="91074"/>
                </a:lnTo>
                <a:lnTo>
                  <a:pt x="78955" y="89903"/>
                </a:lnTo>
                <a:lnTo>
                  <a:pt x="57161" y="89333"/>
                </a:lnTo>
                <a:lnTo>
                  <a:pt x="39439" y="87634"/>
                </a:lnTo>
                <a:lnTo>
                  <a:pt x="4859" y="67036"/>
                </a:lnTo>
                <a:lnTo>
                  <a:pt x="1079" y="43497"/>
                </a:lnTo>
                <a:lnTo>
                  <a:pt x="1939" y="31787"/>
                </a:lnTo>
                <a:lnTo>
                  <a:pt x="35059" y="2273"/>
                </a:lnTo>
                <a:lnTo>
                  <a:pt x="67945" y="0"/>
                </a:lnTo>
                <a:lnTo>
                  <a:pt x="84960" y="550"/>
                </a:lnTo>
                <a:lnTo>
                  <a:pt x="123420" y="14093"/>
                </a:lnTo>
                <a:lnTo>
                  <a:pt x="129831" y="31102"/>
                </a:lnTo>
                <a:lnTo>
                  <a:pt x="130632" y="42697"/>
                </a:lnTo>
                <a:close/>
              </a:path>
            </a:pathLst>
          </a:custGeom>
          <a:ln w="4241">
            <a:solidFill>
              <a:srgbClr val="4DAE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bg 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83246" y="9170974"/>
            <a:ext cx="134619" cy="150482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1081944" y="9169682"/>
            <a:ext cx="136525" cy="151765"/>
          </a:xfrm>
          <a:custGeom>
            <a:avLst/>
            <a:gdLst/>
            <a:ahLst/>
            <a:cxnLst/>
            <a:rect l="l" t="t" r="r" b="b"/>
            <a:pathLst>
              <a:path w="136525" h="151765">
                <a:moveTo>
                  <a:pt x="66116" y="83629"/>
                </a:moveTo>
                <a:lnTo>
                  <a:pt x="52945" y="84929"/>
                </a:lnTo>
                <a:lnTo>
                  <a:pt x="43535" y="88826"/>
                </a:lnTo>
                <a:lnTo>
                  <a:pt x="37887" y="95320"/>
                </a:lnTo>
                <a:lnTo>
                  <a:pt x="36004" y="104406"/>
                </a:lnTo>
                <a:lnTo>
                  <a:pt x="36004" y="114046"/>
                </a:lnTo>
                <a:lnTo>
                  <a:pt x="68275" y="127863"/>
                </a:lnTo>
                <a:lnTo>
                  <a:pt x="82456" y="126494"/>
                </a:lnTo>
                <a:lnTo>
                  <a:pt x="92594" y="122386"/>
                </a:lnTo>
                <a:lnTo>
                  <a:pt x="98680" y="115540"/>
                </a:lnTo>
                <a:lnTo>
                  <a:pt x="100711" y="105956"/>
                </a:lnTo>
                <a:lnTo>
                  <a:pt x="98545" y="96188"/>
                </a:lnTo>
                <a:lnTo>
                  <a:pt x="92052" y="89211"/>
                </a:lnTo>
                <a:lnTo>
                  <a:pt x="81240" y="85024"/>
                </a:lnTo>
                <a:lnTo>
                  <a:pt x="66116" y="83629"/>
                </a:lnTo>
                <a:close/>
              </a:path>
              <a:path w="136525" h="151765">
                <a:moveTo>
                  <a:pt x="42367" y="44704"/>
                </a:moveTo>
                <a:lnTo>
                  <a:pt x="6032" y="44704"/>
                </a:lnTo>
                <a:lnTo>
                  <a:pt x="6812" y="32446"/>
                </a:lnTo>
                <a:lnTo>
                  <a:pt x="9145" y="22413"/>
                </a:lnTo>
                <a:lnTo>
                  <a:pt x="50792" y="556"/>
                </a:lnTo>
                <a:lnTo>
                  <a:pt x="67665" y="0"/>
                </a:lnTo>
                <a:lnTo>
                  <a:pt x="86068" y="688"/>
                </a:lnTo>
                <a:lnTo>
                  <a:pt x="127980" y="17789"/>
                </a:lnTo>
                <a:lnTo>
                  <a:pt x="135915" y="53047"/>
                </a:lnTo>
                <a:lnTo>
                  <a:pt x="135915" y="150037"/>
                </a:lnTo>
                <a:lnTo>
                  <a:pt x="100406" y="150037"/>
                </a:lnTo>
                <a:lnTo>
                  <a:pt x="102108" y="129705"/>
                </a:lnTo>
                <a:lnTo>
                  <a:pt x="101193" y="129552"/>
                </a:lnTo>
                <a:lnTo>
                  <a:pt x="94399" y="139265"/>
                </a:lnTo>
                <a:lnTo>
                  <a:pt x="84239" y="146207"/>
                </a:lnTo>
                <a:lnTo>
                  <a:pt x="70725" y="150374"/>
                </a:lnTo>
                <a:lnTo>
                  <a:pt x="53873" y="151765"/>
                </a:lnTo>
                <a:lnTo>
                  <a:pt x="30303" y="148904"/>
                </a:lnTo>
                <a:lnTo>
                  <a:pt x="13468" y="140319"/>
                </a:lnTo>
                <a:lnTo>
                  <a:pt x="3367" y="126004"/>
                </a:lnTo>
                <a:lnTo>
                  <a:pt x="0" y="105956"/>
                </a:lnTo>
                <a:lnTo>
                  <a:pt x="3441" y="85740"/>
                </a:lnTo>
                <a:lnTo>
                  <a:pt x="13768" y="71307"/>
                </a:lnTo>
                <a:lnTo>
                  <a:pt x="30984" y="62650"/>
                </a:lnTo>
                <a:lnTo>
                  <a:pt x="55092" y="59766"/>
                </a:lnTo>
                <a:lnTo>
                  <a:pt x="71676" y="60817"/>
                </a:lnTo>
                <a:lnTo>
                  <a:pt x="84647" y="63974"/>
                </a:lnTo>
                <a:lnTo>
                  <a:pt x="94009" y="69244"/>
                </a:lnTo>
                <a:lnTo>
                  <a:pt x="99771" y="76631"/>
                </a:lnTo>
                <a:lnTo>
                  <a:pt x="100406" y="76631"/>
                </a:lnTo>
                <a:lnTo>
                  <a:pt x="100406" y="52590"/>
                </a:lnTo>
                <a:lnTo>
                  <a:pt x="100406" y="41008"/>
                </a:lnTo>
                <a:lnTo>
                  <a:pt x="98361" y="33337"/>
                </a:lnTo>
                <a:lnTo>
                  <a:pt x="69494" y="23888"/>
                </a:lnTo>
                <a:lnTo>
                  <a:pt x="57626" y="25190"/>
                </a:lnTo>
                <a:lnTo>
                  <a:pt x="49149" y="29095"/>
                </a:lnTo>
                <a:lnTo>
                  <a:pt x="44062" y="35600"/>
                </a:lnTo>
                <a:lnTo>
                  <a:pt x="42367" y="44704"/>
                </a:lnTo>
                <a:close/>
              </a:path>
            </a:pathLst>
          </a:custGeom>
          <a:ln w="4241">
            <a:solidFill>
              <a:srgbClr val="4DAE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bg 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4855" y="9243707"/>
            <a:ext cx="187667" cy="74879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95210" y="9231007"/>
            <a:ext cx="35496" cy="85877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39584" y="9225051"/>
            <a:ext cx="136093" cy="93725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44766" y="9166859"/>
            <a:ext cx="135928" cy="109435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96988" y="9166694"/>
            <a:ext cx="418071" cy="151891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68268" y="9328415"/>
            <a:ext cx="753441" cy="261426"/>
          </a:xfrm>
          <a:prstGeom prst="rect">
            <a:avLst/>
          </a:prstGeom>
        </p:spPr>
      </p:pic>
      <p:sp>
        <p:nvSpPr>
          <p:cNvPr id="35" name="bg object 35"/>
          <p:cNvSpPr/>
          <p:nvPr/>
        </p:nvSpPr>
        <p:spPr>
          <a:xfrm>
            <a:off x="457197" y="1062441"/>
            <a:ext cx="366395" cy="409575"/>
          </a:xfrm>
          <a:custGeom>
            <a:avLst/>
            <a:gdLst/>
            <a:ahLst/>
            <a:cxnLst/>
            <a:rect l="l" t="t" r="r" b="b"/>
            <a:pathLst>
              <a:path w="366394" h="409575">
                <a:moveTo>
                  <a:pt x="209778" y="0"/>
                </a:moveTo>
                <a:lnTo>
                  <a:pt x="0" y="0"/>
                </a:lnTo>
                <a:lnTo>
                  <a:pt x="0" y="409028"/>
                </a:lnTo>
                <a:lnTo>
                  <a:pt x="210947" y="409028"/>
                </a:lnTo>
                <a:lnTo>
                  <a:pt x="264524" y="404032"/>
                </a:lnTo>
                <a:lnTo>
                  <a:pt x="307612" y="389529"/>
                </a:lnTo>
                <a:lnTo>
                  <a:pt x="339395" y="366248"/>
                </a:lnTo>
                <a:lnTo>
                  <a:pt x="359061" y="334917"/>
                </a:lnTo>
                <a:lnTo>
                  <a:pt x="362031" y="317880"/>
                </a:lnTo>
                <a:lnTo>
                  <a:pt x="110439" y="317880"/>
                </a:lnTo>
                <a:lnTo>
                  <a:pt x="110439" y="242493"/>
                </a:lnTo>
                <a:lnTo>
                  <a:pt x="350839" y="242493"/>
                </a:lnTo>
                <a:lnTo>
                  <a:pt x="343814" y="230447"/>
                </a:lnTo>
                <a:lnTo>
                  <a:pt x="318220" y="209879"/>
                </a:lnTo>
                <a:lnTo>
                  <a:pt x="284568" y="195173"/>
                </a:lnTo>
                <a:lnTo>
                  <a:pt x="309717" y="180931"/>
                </a:lnTo>
                <a:lnTo>
                  <a:pt x="328073" y="163029"/>
                </a:lnTo>
                <a:lnTo>
                  <a:pt x="110439" y="163029"/>
                </a:lnTo>
                <a:lnTo>
                  <a:pt x="110439" y="91160"/>
                </a:lnTo>
                <a:lnTo>
                  <a:pt x="346623" y="91160"/>
                </a:lnTo>
                <a:lnTo>
                  <a:pt x="345878" y="82992"/>
                </a:lnTo>
                <a:lnTo>
                  <a:pt x="321386" y="36804"/>
                </a:lnTo>
                <a:lnTo>
                  <a:pt x="275888" y="9420"/>
                </a:lnTo>
                <a:lnTo>
                  <a:pt x="245548" y="2382"/>
                </a:lnTo>
                <a:lnTo>
                  <a:pt x="209778" y="0"/>
                </a:lnTo>
                <a:close/>
              </a:path>
              <a:path w="366394" h="409575">
                <a:moveTo>
                  <a:pt x="350839" y="242493"/>
                </a:moveTo>
                <a:lnTo>
                  <a:pt x="196926" y="242493"/>
                </a:lnTo>
                <a:lnTo>
                  <a:pt x="221625" y="245124"/>
                </a:lnTo>
                <a:lnTo>
                  <a:pt x="238926" y="252577"/>
                </a:lnTo>
                <a:lnTo>
                  <a:pt x="249105" y="264192"/>
                </a:lnTo>
                <a:lnTo>
                  <a:pt x="252437" y="279311"/>
                </a:lnTo>
                <a:lnTo>
                  <a:pt x="252437" y="280492"/>
                </a:lnTo>
                <a:lnTo>
                  <a:pt x="248793" y="296439"/>
                </a:lnTo>
                <a:lnTo>
                  <a:pt x="238191" y="308168"/>
                </a:lnTo>
                <a:lnTo>
                  <a:pt x="221126" y="315407"/>
                </a:lnTo>
                <a:lnTo>
                  <a:pt x="198094" y="317880"/>
                </a:lnTo>
                <a:lnTo>
                  <a:pt x="362031" y="317880"/>
                </a:lnTo>
                <a:lnTo>
                  <a:pt x="365767" y="296439"/>
                </a:lnTo>
                <a:lnTo>
                  <a:pt x="365798" y="295097"/>
                </a:lnTo>
                <a:lnTo>
                  <a:pt x="360092" y="258360"/>
                </a:lnTo>
                <a:lnTo>
                  <a:pt x="350839" y="242493"/>
                </a:lnTo>
                <a:close/>
              </a:path>
              <a:path w="366394" h="409575">
                <a:moveTo>
                  <a:pt x="346623" y="91160"/>
                </a:moveTo>
                <a:lnTo>
                  <a:pt x="184061" y="91160"/>
                </a:lnTo>
                <a:lnTo>
                  <a:pt x="206395" y="93515"/>
                </a:lnTo>
                <a:lnTo>
                  <a:pt x="222483" y="100363"/>
                </a:lnTo>
                <a:lnTo>
                  <a:pt x="232215" y="111375"/>
                </a:lnTo>
                <a:lnTo>
                  <a:pt x="235483" y="126225"/>
                </a:lnTo>
                <a:lnTo>
                  <a:pt x="235483" y="127393"/>
                </a:lnTo>
                <a:lnTo>
                  <a:pt x="231932" y="143066"/>
                </a:lnTo>
                <a:lnTo>
                  <a:pt x="221535" y="154193"/>
                </a:lnTo>
                <a:lnTo>
                  <a:pt x="204675" y="160830"/>
                </a:lnTo>
                <a:lnTo>
                  <a:pt x="181736" y="163029"/>
                </a:lnTo>
                <a:lnTo>
                  <a:pt x="328073" y="163029"/>
                </a:lnTo>
                <a:lnTo>
                  <a:pt x="329715" y="161428"/>
                </a:lnTo>
                <a:lnTo>
                  <a:pt x="342920" y="136007"/>
                </a:lnTo>
                <a:lnTo>
                  <a:pt x="347687" y="104012"/>
                </a:lnTo>
                <a:lnTo>
                  <a:pt x="347687" y="102844"/>
                </a:lnTo>
                <a:lnTo>
                  <a:pt x="346623" y="911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874979" y="1062443"/>
            <a:ext cx="332105" cy="408940"/>
          </a:xfrm>
          <a:custGeom>
            <a:avLst/>
            <a:gdLst/>
            <a:ahLst/>
            <a:cxnLst/>
            <a:rect l="l" t="t" r="r" b="b"/>
            <a:pathLst>
              <a:path w="332105" h="408940">
                <a:moveTo>
                  <a:pt x="331901" y="312420"/>
                </a:moveTo>
                <a:lnTo>
                  <a:pt x="112179" y="312420"/>
                </a:lnTo>
                <a:lnTo>
                  <a:pt x="112179" y="247650"/>
                </a:lnTo>
                <a:lnTo>
                  <a:pt x="308521" y="247650"/>
                </a:lnTo>
                <a:lnTo>
                  <a:pt x="308521" y="158750"/>
                </a:lnTo>
                <a:lnTo>
                  <a:pt x="112179" y="158750"/>
                </a:lnTo>
                <a:lnTo>
                  <a:pt x="112179" y="96520"/>
                </a:lnTo>
                <a:lnTo>
                  <a:pt x="328980" y="96520"/>
                </a:lnTo>
                <a:lnTo>
                  <a:pt x="328980" y="0"/>
                </a:lnTo>
                <a:lnTo>
                  <a:pt x="0" y="0"/>
                </a:lnTo>
                <a:lnTo>
                  <a:pt x="0" y="96520"/>
                </a:lnTo>
                <a:lnTo>
                  <a:pt x="0" y="158750"/>
                </a:lnTo>
                <a:lnTo>
                  <a:pt x="0" y="247650"/>
                </a:lnTo>
                <a:lnTo>
                  <a:pt x="0" y="312420"/>
                </a:lnTo>
                <a:lnTo>
                  <a:pt x="0" y="408940"/>
                </a:lnTo>
                <a:lnTo>
                  <a:pt x="331901" y="408940"/>
                </a:lnTo>
                <a:lnTo>
                  <a:pt x="331901" y="3124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1264704" y="1054264"/>
            <a:ext cx="806450" cy="425450"/>
          </a:xfrm>
          <a:custGeom>
            <a:avLst/>
            <a:gdLst/>
            <a:ahLst/>
            <a:cxnLst/>
            <a:rect l="l" t="t" r="r" b="b"/>
            <a:pathLst>
              <a:path w="806450" h="425450">
                <a:moveTo>
                  <a:pt x="376313" y="417207"/>
                </a:moveTo>
                <a:lnTo>
                  <a:pt x="291541" y="293331"/>
                </a:lnTo>
                <a:lnTo>
                  <a:pt x="278739" y="274637"/>
                </a:lnTo>
                <a:lnTo>
                  <a:pt x="313334" y="254685"/>
                </a:lnTo>
                <a:lnTo>
                  <a:pt x="339864" y="227164"/>
                </a:lnTo>
                <a:lnTo>
                  <a:pt x="350824" y="204508"/>
                </a:lnTo>
                <a:lnTo>
                  <a:pt x="356882" y="191985"/>
                </a:lnTo>
                <a:lnTo>
                  <a:pt x="362877" y="149009"/>
                </a:lnTo>
                <a:lnTo>
                  <a:pt x="362877" y="147840"/>
                </a:lnTo>
                <a:lnTo>
                  <a:pt x="360591" y="119240"/>
                </a:lnTo>
                <a:lnTo>
                  <a:pt x="357111" y="106349"/>
                </a:lnTo>
                <a:lnTo>
                  <a:pt x="353745" y="93865"/>
                </a:lnTo>
                <a:lnTo>
                  <a:pt x="326644" y="52590"/>
                </a:lnTo>
                <a:lnTo>
                  <a:pt x="273177" y="19875"/>
                </a:lnTo>
                <a:lnTo>
                  <a:pt x="248932" y="14097"/>
                </a:lnTo>
                <a:lnTo>
                  <a:pt x="248932" y="154838"/>
                </a:lnTo>
                <a:lnTo>
                  <a:pt x="248932" y="156019"/>
                </a:lnTo>
                <a:lnTo>
                  <a:pt x="244856" y="176174"/>
                </a:lnTo>
                <a:lnTo>
                  <a:pt x="233006" y="191452"/>
                </a:lnTo>
                <a:lnTo>
                  <a:pt x="213931" y="201129"/>
                </a:lnTo>
                <a:lnTo>
                  <a:pt x="188163" y="204508"/>
                </a:lnTo>
                <a:lnTo>
                  <a:pt x="113360" y="204508"/>
                </a:lnTo>
                <a:lnTo>
                  <a:pt x="113360" y="106349"/>
                </a:lnTo>
                <a:lnTo>
                  <a:pt x="187579" y="106349"/>
                </a:lnTo>
                <a:lnTo>
                  <a:pt x="213194" y="109410"/>
                </a:lnTo>
                <a:lnTo>
                  <a:pt x="232498" y="118554"/>
                </a:lnTo>
                <a:lnTo>
                  <a:pt x="244690" y="133718"/>
                </a:lnTo>
                <a:lnTo>
                  <a:pt x="248932" y="154838"/>
                </a:lnTo>
                <a:lnTo>
                  <a:pt x="248932" y="14097"/>
                </a:lnTo>
                <a:lnTo>
                  <a:pt x="236753" y="11176"/>
                </a:lnTo>
                <a:lnTo>
                  <a:pt x="193408" y="8178"/>
                </a:lnTo>
                <a:lnTo>
                  <a:pt x="0" y="8178"/>
                </a:lnTo>
                <a:lnTo>
                  <a:pt x="0" y="417207"/>
                </a:lnTo>
                <a:lnTo>
                  <a:pt x="113360" y="417207"/>
                </a:lnTo>
                <a:lnTo>
                  <a:pt x="113360" y="293331"/>
                </a:lnTo>
                <a:lnTo>
                  <a:pt x="163042" y="293331"/>
                </a:lnTo>
                <a:lnTo>
                  <a:pt x="245427" y="417207"/>
                </a:lnTo>
                <a:lnTo>
                  <a:pt x="376313" y="417207"/>
                </a:lnTo>
                <a:close/>
              </a:path>
              <a:path w="806450" h="425450">
                <a:moveTo>
                  <a:pt x="806361" y="178219"/>
                </a:moveTo>
                <a:lnTo>
                  <a:pt x="618197" y="178219"/>
                </a:lnTo>
                <a:lnTo>
                  <a:pt x="618197" y="261200"/>
                </a:lnTo>
                <a:lnTo>
                  <a:pt x="698842" y="261200"/>
                </a:lnTo>
                <a:lnTo>
                  <a:pt x="698842" y="310870"/>
                </a:lnTo>
                <a:lnTo>
                  <a:pt x="685342" y="318198"/>
                </a:lnTo>
                <a:lnTo>
                  <a:pt x="670077" y="323507"/>
                </a:lnTo>
                <a:lnTo>
                  <a:pt x="652830" y="326720"/>
                </a:lnTo>
                <a:lnTo>
                  <a:pt x="633399" y="327812"/>
                </a:lnTo>
                <a:lnTo>
                  <a:pt x="588695" y="319379"/>
                </a:lnTo>
                <a:lnTo>
                  <a:pt x="553567" y="295897"/>
                </a:lnTo>
                <a:lnTo>
                  <a:pt x="530606" y="260019"/>
                </a:lnTo>
                <a:lnTo>
                  <a:pt x="522376" y="214464"/>
                </a:lnTo>
                <a:lnTo>
                  <a:pt x="522376" y="213296"/>
                </a:lnTo>
                <a:lnTo>
                  <a:pt x="530415" y="169379"/>
                </a:lnTo>
                <a:lnTo>
                  <a:pt x="552538" y="133743"/>
                </a:lnTo>
                <a:lnTo>
                  <a:pt x="585724" y="109842"/>
                </a:lnTo>
                <a:lnTo>
                  <a:pt x="626973" y="101104"/>
                </a:lnTo>
                <a:lnTo>
                  <a:pt x="655307" y="103682"/>
                </a:lnTo>
                <a:lnTo>
                  <a:pt x="680504" y="111175"/>
                </a:lnTo>
                <a:lnTo>
                  <a:pt x="703630" y="123278"/>
                </a:lnTo>
                <a:lnTo>
                  <a:pt x="725716" y="139649"/>
                </a:lnTo>
                <a:lnTo>
                  <a:pt x="792327" y="59601"/>
                </a:lnTo>
                <a:lnTo>
                  <a:pt x="758266" y="34518"/>
                </a:lnTo>
                <a:lnTo>
                  <a:pt x="720102" y="15773"/>
                </a:lnTo>
                <a:lnTo>
                  <a:pt x="676554" y="4051"/>
                </a:lnTo>
                <a:lnTo>
                  <a:pt x="626389" y="0"/>
                </a:lnTo>
                <a:lnTo>
                  <a:pt x="574255" y="5524"/>
                </a:lnTo>
                <a:lnTo>
                  <a:pt x="527265" y="21310"/>
                </a:lnTo>
                <a:lnTo>
                  <a:pt x="486448" y="46177"/>
                </a:lnTo>
                <a:lnTo>
                  <a:pt x="452869" y="78943"/>
                </a:lnTo>
                <a:lnTo>
                  <a:pt x="427583" y="118402"/>
                </a:lnTo>
                <a:lnTo>
                  <a:pt x="411645" y="163385"/>
                </a:lnTo>
                <a:lnTo>
                  <a:pt x="406095" y="212699"/>
                </a:lnTo>
                <a:lnTo>
                  <a:pt x="406095" y="213868"/>
                </a:lnTo>
                <a:lnTo>
                  <a:pt x="411746" y="264591"/>
                </a:lnTo>
                <a:lnTo>
                  <a:pt x="427951" y="309981"/>
                </a:lnTo>
                <a:lnTo>
                  <a:pt x="453605" y="349135"/>
                </a:lnTo>
                <a:lnTo>
                  <a:pt x="487616" y="381152"/>
                </a:lnTo>
                <a:lnTo>
                  <a:pt x="528878" y="405130"/>
                </a:lnTo>
                <a:lnTo>
                  <a:pt x="576287" y="420179"/>
                </a:lnTo>
                <a:lnTo>
                  <a:pt x="628726" y="425399"/>
                </a:lnTo>
                <a:lnTo>
                  <a:pt x="681710" y="420547"/>
                </a:lnTo>
                <a:lnTo>
                  <a:pt x="729157" y="407212"/>
                </a:lnTo>
                <a:lnTo>
                  <a:pt x="770801" y="387197"/>
                </a:lnTo>
                <a:lnTo>
                  <a:pt x="806361" y="362292"/>
                </a:lnTo>
                <a:lnTo>
                  <a:pt x="806361" y="1782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2134158" y="1062443"/>
            <a:ext cx="332105" cy="408940"/>
          </a:xfrm>
          <a:custGeom>
            <a:avLst/>
            <a:gdLst/>
            <a:ahLst/>
            <a:cxnLst/>
            <a:rect l="l" t="t" r="r" b="b"/>
            <a:pathLst>
              <a:path w="332105" h="408940">
                <a:moveTo>
                  <a:pt x="331901" y="312420"/>
                </a:moveTo>
                <a:lnTo>
                  <a:pt x="112179" y="312420"/>
                </a:lnTo>
                <a:lnTo>
                  <a:pt x="112179" y="247650"/>
                </a:lnTo>
                <a:lnTo>
                  <a:pt x="308521" y="247650"/>
                </a:lnTo>
                <a:lnTo>
                  <a:pt x="308521" y="158750"/>
                </a:lnTo>
                <a:lnTo>
                  <a:pt x="112179" y="158750"/>
                </a:lnTo>
                <a:lnTo>
                  <a:pt x="112179" y="96520"/>
                </a:lnTo>
                <a:lnTo>
                  <a:pt x="328980" y="96520"/>
                </a:lnTo>
                <a:lnTo>
                  <a:pt x="328980" y="0"/>
                </a:lnTo>
                <a:lnTo>
                  <a:pt x="0" y="0"/>
                </a:lnTo>
                <a:lnTo>
                  <a:pt x="0" y="96520"/>
                </a:lnTo>
                <a:lnTo>
                  <a:pt x="0" y="158750"/>
                </a:lnTo>
                <a:lnTo>
                  <a:pt x="0" y="247650"/>
                </a:lnTo>
                <a:lnTo>
                  <a:pt x="0" y="312420"/>
                </a:lnTo>
                <a:lnTo>
                  <a:pt x="0" y="408940"/>
                </a:lnTo>
                <a:lnTo>
                  <a:pt x="331901" y="408940"/>
                </a:lnTo>
                <a:lnTo>
                  <a:pt x="331901" y="3124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2523897" y="1062443"/>
            <a:ext cx="376555" cy="409575"/>
          </a:xfrm>
          <a:custGeom>
            <a:avLst/>
            <a:gdLst/>
            <a:ahLst/>
            <a:cxnLst/>
            <a:rect l="l" t="t" r="r" b="b"/>
            <a:pathLst>
              <a:path w="376555" h="409575">
                <a:moveTo>
                  <a:pt x="193420" y="0"/>
                </a:moveTo>
                <a:lnTo>
                  <a:pt x="0" y="0"/>
                </a:lnTo>
                <a:lnTo>
                  <a:pt x="0" y="409028"/>
                </a:lnTo>
                <a:lnTo>
                  <a:pt x="113360" y="409028"/>
                </a:lnTo>
                <a:lnTo>
                  <a:pt x="113360" y="285153"/>
                </a:lnTo>
                <a:lnTo>
                  <a:pt x="291522" y="285153"/>
                </a:lnTo>
                <a:lnTo>
                  <a:pt x="278726" y="266458"/>
                </a:lnTo>
                <a:lnTo>
                  <a:pt x="313322" y="246497"/>
                </a:lnTo>
                <a:lnTo>
                  <a:pt x="339866" y="218979"/>
                </a:lnTo>
                <a:lnTo>
                  <a:pt x="350817" y="196329"/>
                </a:lnTo>
                <a:lnTo>
                  <a:pt x="113360" y="196329"/>
                </a:lnTo>
                <a:lnTo>
                  <a:pt x="113360" y="98170"/>
                </a:lnTo>
                <a:lnTo>
                  <a:pt x="357110" y="98170"/>
                </a:lnTo>
                <a:lnTo>
                  <a:pt x="353742" y="85678"/>
                </a:lnTo>
                <a:lnTo>
                  <a:pt x="326644" y="44411"/>
                </a:lnTo>
                <a:lnTo>
                  <a:pt x="273177" y="11685"/>
                </a:lnTo>
                <a:lnTo>
                  <a:pt x="236747" y="2994"/>
                </a:lnTo>
                <a:lnTo>
                  <a:pt x="193420" y="0"/>
                </a:lnTo>
                <a:close/>
              </a:path>
              <a:path w="376555" h="409575">
                <a:moveTo>
                  <a:pt x="291522" y="285153"/>
                </a:moveTo>
                <a:lnTo>
                  <a:pt x="163029" y="285153"/>
                </a:lnTo>
                <a:lnTo>
                  <a:pt x="245414" y="409028"/>
                </a:lnTo>
                <a:lnTo>
                  <a:pt x="376313" y="409028"/>
                </a:lnTo>
                <a:lnTo>
                  <a:pt x="291522" y="285153"/>
                </a:lnTo>
                <a:close/>
              </a:path>
              <a:path w="376555" h="409575">
                <a:moveTo>
                  <a:pt x="357110" y="98170"/>
                </a:moveTo>
                <a:lnTo>
                  <a:pt x="187578" y="98170"/>
                </a:lnTo>
                <a:lnTo>
                  <a:pt x="213185" y="101228"/>
                </a:lnTo>
                <a:lnTo>
                  <a:pt x="232495" y="110366"/>
                </a:lnTo>
                <a:lnTo>
                  <a:pt x="244686" y="125527"/>
                </a:lnTo>
                <a:lnTo>
                  <a:pt x="248932" y="146659"/>
                </a:lnTo>
                <a:lnTo>
                  <a:pt x="248932" y="147840"/>
                </a:lnTo>
                <a:lnTo>
                  <a:pt x="244859" y="167991"/>
                </a:lnTo>
                <a:lnTo>
                  <a:pt x="233005" y="183262"/>
                </a:lnTo>
                <a:lnTo>
                  <a:pt x="213919" y="192944"/>
                </a:lnTo>
                <a:lnTo>
                  <a:pt x="188150" y="196329"/>
                </a:lnTo>
                <a:lnTo>
                  <a:pt x="350817" y="196329"/>
                </a:lnTo>
                <a:lnTo>
                  <a:pt x="356877" y="183794"/>
                </a:lnTo>
                <a:lnTo>
                  <a:pt x="362877" y="140830"/>
                </a:lnTo>
                <a:lnTo>
                  <a:pt x="362877" y="139661"/>
                </a:lnTo>
                <a:lnTo>
                  <a:pt x="360583" y="111054"/>
                </a:lnTo>
                <a:lnTo>
                  <a:pt x="357110" y="981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546646" y="1817928"/>
            <a:ext cx="195580" cy="62865"/>
          </a:xfrm>
          <a:custGeom>
            <a:avLst/>
            <a:gdLst/>
            <a:ahLst/>
            <a:cxnLst/>
            <a:rect l="l" t="t" r="r" b="b"/>
            <a:pathLst>
              <a:path w="195579" h="62864">
                <a:moveTo>
                  <a:pt x="40805" y="546"/>
                </a:moveTo>
                <a:lnTo>
                  <a:pt x="0" y="546"/>
                </a:lnTo>
                <a:lnTo>
                  <a:pt x="0" y="62141"/>
                </a:lnTo>
                <a:lnTo>
                  <a:pt x="11696" y="62141"/>
                </a:lnTo>
                <a:lnTo>
                  <a:pt x="11696" y="36830"/>
                </a:lnTo>
                <a:lnTo>
                  <a:pt x="39319" y="36830"/>
                </a:lnTo>
                <a:lnTo>
                  <a:pt x="39319" y="26987"/>
                </a:lnTo>
                <a:lnTo>
                  <a:pt x="11696" y="26987"/>
                </a:lnTo>
                <a:lnTo>
                  <a:pt x="11696" y="10388"/>
                </a:lnTo>
                <a:lnTo>
                  <a:pt x="40805" y="10388"/>
                </a:lnTo>
                <a:lnTo>
                  <a:pt x="40805" y="546"/>
                </a:lnTo>
                <a:close/>
              </a:path>
              <a:path w="195579" h="62864">
                <a:moveTo>
                  <a:pt x="118427" y="17602"/>
                </a:moveTo>
                <a:lnTo>
                  <a:pt x="116979" y="10020"/>
                </a:lnTo>
                <a:lnTo>
                  <a:pt x="116827" y="9283"/>
                </a:lnTo>
                <a:lnTo>
                  <a:pt x="110388" y="1866"/>
                </a:lnTo>
                <a:lnTo>
                  <a:pt x="106565" y="889"/>
                </a:lnTo>
                <a:lnTo>
                  <a:pt x="106565" y="20815"/>
                </a:lnTo>
                <a:lnTo>
                  <a:pt x="106565" y="41440"/>
                </a:lnTo>
                <a:lnTo>
                  <a:pt x="105841" y="47586"/>
                </a:lnTo>
                <a:lnTo>
                  <a:pt x="102958" y="51650"/>
                </a:lnTo>
                <a:lnTo>
                  <a:pt x="98602" y="52666"/>
                </a:lnTo>
                <a:lnTo>
                  <a:pt x="83781" y="52666"/>
                </a:lnTo>
                <a:lnTo>
                  <a:pt x="79209" y="51752"/>
                </a:lnTo>
                <a:lnTo>
                  <a:pt x="76123" y="48158"/>
                </a:lnTo>
                <a:lnTo>
                  <a:pt x="75336" y="42837"/>
                </a:lnTo>
                <a:lnTo>
                  <a:pt x="75463" y="20815"/>
                </a:lnTo>
                <a:lnTo>
                  <a:pt x="75996" y="15062"/>
                </a:lnTo>
                <a:lnTo>
                  <a:pt x="78651" y="11036"/>
                </a:lnTo>
                <a:lnTo>
                  <a:pt x="83235" y="10020"/>
                </a:lnTo>
                <a:lnTo>
                  <a:pt x="98679" y="10020"/>
                </a:lnTo>
                <a:lnTo>
                  <a:pt x="103149" y="10960"/>
                </a:lnTo>
                <a:lnTo>
                  <a:pt x="105879" y="14719"/>
                </a:lnTo>
                <a:lnTo>
                  <a:pt x="106565" y="20815"/>
                </a:lnTo>
                <a:lnTo>
                  <a:pt x="106565" y="889"/>
                </a:lnTo>
                <a:lnTo>
                  <a:pt x="103174" y="0"/>
                </a:lnTo>
                <a:lnTo>
                  <a:pt x="79413" y="0"/>
                </a:lnTo>
                <a:lnTo>
                  <a:pt x="63474" y="45631"/>
                </a:lnTo>
                <a:lnTo>
                  <a:pt x="65100" y="53619"/>
                </a:lnTo>
                <a:lnTo>
                  <a:pt x="71666" y="60871"/>
                </a:lnTo>
                <a:lnTo>
                  <a:pt x="78905" y="62674"/>
                </a:lnTo>
                <a:lnTo>
                  <a:pt x="102527" y="62674"/>
                </a:lnTo>
                <a:lnTo>
                  <a:pt x="110350" y="60845"/>
                </a:lnTo>
                <a:lnTo>
                  <a:pt x="113588" y="57175"/>
                </a:lnTo>
                <a:lnTo>
                  <a:pt x="115709" y="53441"/>
                </a:lnTo>
                <a:lnTo>
                  <a:pt x="115912" y="52666"/>
                </a:lnTo>
                <a:lnTo>
                  <a:pt x="117221" y="47752"/>
                </a:lnTo>
                <a:lnTo>
                  <a:pt x="118135" y="40106"/>
                </a:lnTo>
                <a:lnTo>
                  <a:pt x="118338" y="33312"/>
                </a:lnTo>
                <a:lnTo>
                  <a:pt x="118427" y="17602"/>
                </a:lnTo>
                <a:close/>
              </a:path>
              <a:path w="195579" h="62864">
                <a:moveTo>
                  <a:pt x="195110" y="11836"/>
                </a:moveTo>
                <a:lnTo>
                  <a:pt x="194665" y="10388"/>
                </a:lnTo>
                <a:lnTo>
                  <a:pt x="193675" y="7086"/>
                </a:lnTo>
                <a:lnTo>
                  <a:pt x="187947" y="1854"/>
                </a:lnTo>
                <a:lnTo>
                  <a:pt x="183235" y="660"/>
                </a:lnTo>
                <a:lnTo>
                  <a:pt x="183235" y="16421"/>
                </a:lnTo>
                <a:lnTo>
                  <a:pt x="183235" y="25107"/>
                </a:lnTo>
                <a:lnTo>
                  <a:pt x="182575" y="27965"/>
                </a:lnTo>
                <a:lnTo>
                  <a:pt x="179959" y="30835"/>
                </a:lnTo>
                <a:lnTo>
                  <a:pt x="177304" y="31546"/>
                </a:lnTo>
                <a:lnTo>
                  <a:pt x="156514" y="31546"/>
                </a:lnTo>
                <a:lnTo>
                  <a:pt x="156514" y="10388"/>
                </a:lnTo>
                <a:lnTo>
                  <a:pt x="177939" y="10388"/>
                </a:lnTo>
                <a:lnTo>
                  <a:pt x="180403" y="11023"/>
                </a:lnTo>
                <a:lnTo>
                  <a:pt x="182676" y="13576"/>
                </a:lnTo>
                <a:lnTo>
                  <a:pt x="183235" y="16421"/>
                </a:lnTo>
                <a:lnTo>
                  <a:pt x="183235" y="660"/>
                </a:lnTo>
                <a:lnTo>
                  <a:pt x="182740" y="533"/>
                </a:lnTo>
                <a:lnTo>
                  <a:pt x="144830" y="533"/>
                </a:lnTo>
                <a:lnTo>
                  <a:pt x="144830" y="62141"/>
                </a:lnTo>
                <a:lnTo>
                  <a:pt x="156514" y="62141"/>
                </a:lnTo>
                <a:lnTo>
                  <a:pt x="156514" y="41376"/>
                </a:lnTo>
                <a:lnTo>
                  <a:pt x="179616" y="41376"/>
                </a:lnTo>
                <a:lnTo>
                  <a:pt x="182740" y="44564"/>
                </a:lnTo>
                <a:lnTo>
                  <a:pt x="182740" y="62141"/>
                </a:lnTo>
                <a:lnTo>
                  <a:pt x="194424" y="62141"/>
                </a:lnTo>
                <a:lnTo>
                  <a:pt x="194424" y="41376"/>
                </a:lnTo>
                <a:lnTo>
                  <a:pt x="194424" y="41008"/>
                </a:lnTo>
                <a:lnTo>
                  <a:pt x="191008" y="37020"/>
                </a:lnTo>
                <a:lnTo>
                  <a:pt x="184188" y="36601"/>
                </a:lnTo>
                <a:lnTo>
                  <a:pt x="184188" y="36195"/>
                </a:lnTo>
                <a:lnTo>
                  <a:pt x="188595" y="35318"/>
                </a:lnTo>
                <a:lnTo>
                  <a:pt x="191528" y="33743"/>
                </a:lnTo>
                <a:lnTo>
                  <a:pt x="192900" y="31546"/>
                </a:lnTo>
                <a:lnTo>
                  <a:pt x="194386" y="29171"/>
                </a:lnTo>
                <a:lnTo>
                  <a:pt x="195072" y="25107"/>
                </a:lnTo>
                <a:lnTo>
                  <a:pt x="195110" y="118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811123" y="1817928"/>
            <a:ext cx="462915" cy="62865"/>
          </a:xfrm>
          <a:custGeom>
            <a:avLst/>
            <a:gdLst/>
            <a:ahLst/>
            <a:cxnLst/>
            <a:rect l="l" t="t" r="r" b="b"/>
            <a:pathLst>
              <a:path w="462915" h="62864">
                <a:moveTo>
                  <a:pt x="40563" y="51663"/>
                </a:moveTo>
                <a:lnTo>
                  <a:pt x="11684" y="51663"/>
                </a:lnTo>
                <a:lnTo>
                  <a:pt x="11684" y="533"/>
                </a:lnTo>
                <a:lnTo>
                  <a:pt x="0" y="533"/>
                </a:lnTo>
                <a:lnTo>
                  <a:pt x="0" y="62141"/>
                </a:lnTo>
                <a:lnTo>
                  <a:pt x="40563" y="62141"/>
                </a:lnTo>
                <a:lnTo>
                  <a:pt x="40563" y="51663"/>
                </a:lnTo>
                <a:close/>
              </a:path>
              <a:path w="462915" h="62864">
                <a:moveTo>
                  <a:pt x="118287" y="62141"/>
                </a:moveTo>
                <a:lnTo>
                  <a:pt x="114300" y="50330"/>
                </a:lnTo>
                <a:lnTo>
                  <a:pt x="111379" y="41706"/>
                </a:lnTo>
                <a:lnTo>
                  <a:pt x="100558" y="9626"/>
                </a:lnTo>
                <a:lnTo>
                  <a:pt x="99517" y="6540"/>
                </a:lnTo>
                <a:lnTo>
                  <a:pt x="99517" y="41706"/>
                </a:lnTo>
                <a:lnTo>
                  <a:pt x="78397" y="41706"/>
                </a:lnTo>
                <a:lnTo>
                  <a:pt x="88874" y="9626"/>
                </a:lnTo>
                <a:lnTo>
                  <a:pt x="99517" y="41706"/>
                </a:lnTo>
                <a:lnTo>
                  <a:pt x="99517" y="6540"/>
                </a:lnTo>
                <a:lnTo>
                  <a:pt x="97497" y="546"/>
                </a:lnTo>
                <a:lnTo>
                  <a:pt x="79946" y="546"/>
                </a:lnTo>
                <a:lnTo>
                  <a:pt x="59448" y="62141"/>
                </a:lnTo>
                <a:lnTo>
                  <a:pt x="71818" y="62141"/>
                </a:lnTo>
                <a:lnTo>
                  <a:pt x="75641" y="50330"/>
                </a:lnTo>
                <a:lnTo>
                  <a:pt x="102235" y="50330"/>
                </a:lnTo>
                <a:lnTo>
                  <a:pt x="106159" y="62141"/>
                </a:lnTo>
                <a:lnTo>
                  <a:pt x="118287" y="62141"/>
                </a:lnTo>
                <a:close/>
              </a:path>
              <a:path w="462915" h="62864">
                <a:moveTo>
                  <a:pt x="189306" y="36588"/>
                </a:moveTo>
                <a:lnTo>
                  <a:pt x="187960" y="32207"/>
                </a:lnTo>
                <a:lnTo>
                  <a:pt x="182562" y="28003"/>
                </a:lnTo>
                <a:lnTo>
                  <a:pt x="176644" y="26695"/>
                </a:lnTo>
                <a:lnTo>
                  <a:pt x="159702" y="25755"/>
                </a:lnTo>
                <a:lnTo>
                  <a:pt x="155130" y="25146"/>
                </a:lnTo>
                <a:lnTo>
                  <a:pt x="152361" y="23583"/>
                </a:lnTo>
                <a:lnTo>
                  <a:pt x="151663" y="21259"/>
                </a:lnTo>
                <a:lnTo>
                  <a:pt x="151663" y="14097"/>
                </a:lnTo>
                <a:lnTo>
                  <a:pt x="152527" y="11950"/>
                </a:lnTo>
                <a:lnTo>
                  <a:pt x="155917" y="9893"/>
                </a:lnTo>
                <a:lnTo>
                  <a:pt x="159524" y="9398"/>
                </a:lnTo>
                <a:lnTo>
                  <a:pt x="169760" y="9398"/>
                </a:lnTo>
                <a:lnTo>
                  <a:pt x="172732" y="9829"/>
                </a:lnTo>
                <a:lnTo>
                  <a:pt x="175260" y="11620"/>
                </a:lnTo>
                <a:lnTo>
                  <a:pt x="176047" y="13779"/>
                </a:lnTo>
                <a:lnTo>
                  <a:pt x="176403" y="18503"/>
                </a:lnTo>
                <a:lnTo>
                  <a:pt x="187820" y="18503"/>
                </a:lnTo>
                <a:lnTo>
                  <a:pt x="187820" y="9779"/>
                </a:lnTo>
                <a:lnTo>
                  <a:pt x="186207" y="5499"/>
                </a:lnTo>
                <a:lnTo>
                  <a:pt x="179768" y="1104"/>
                </a:lnTo>
                <a:lnTo>
                  <a:pt x="173532" y="0"/>
                </a:lnTo>
                <a:lnTo>
                  <a:pt x="154482" y="0"/>
                </a:lnTo>
                <a:lnTo>
                  <a:pt x="147967" y="1193"/>
                </a:lnTo>
                <a:lnTo>
                  <a:pt x="141439" y="5981"/>
                </a:lnTo>
                <a:lnTo>
                  <a:pt x="139801" y="10769"/>
                </a:lnTo>
                <a:lnTo>
                  <a:pt x="139801" y="25019"/>
                </a:lnTo>
                <a:lnTo>
                  <a:pt x="141160" y="29591"/>
                </a:lnTo>
                <a:lnTo>
                  <a:pt x="146570" y="33870"/>
                </a:lnTo>
                <a:lnTo>
                  <a:pt x="152793" y="35217"/>
                </a:lnTo>
                <a:lnTo>
                  <a:pt x="172643" y="36410"/>
                </a:lnTo>
                <a:lnTo>
                  <a:pt x="175006" y="37007"/>
                </a:lnTo>
                <a:lnTo>
                  <a:pt x="177203" y="38950"/>
                </a:lnTo>
                <a:lnTo>
                  <a:pt x="177749" y="40932"/>
                </a:lnTo>
                <a:lnTo>
                  <a:pt x="177749" y="47942"/>
                </a:lnTo>
                <a:lnTo>
                  <a:pt x="177038" y="50520"/>
                </a:lnTo>
                <a:lnTo>
                  <a:pt x="174129" y="52743"/>
                </a:lnTo>
                <a:lnTo>
                  <a:pt x="170802" y="53301"/>
                </a:lnTo>
                <a:lnTo>
                  <a:pt x="158864" y="53301"/>
                </a:lnTo>
                <a:lnTo>
                  <a:pt x="154749" y="52819"/>
                </a:lnTo>
                <a:lnTo>
                  <a:pt x="151739" y="50888"/>
                </a:lnTo>
                <a:lnTo>
                  <a:pt x="150990" y="48260"/>
                </a:lnTo>
                <a:lnTo>
                  <a:pt x="150952" y="42646"/>
                </a:lnTo>
                <a:lnTo>
                  <a:pt x="139573" y="42646"/>
                </a:lnTo>
                <a:lnTo>
                  <a:pt x="139623" y="52057"/>
                </a:lnTo>
                <a:lnTo>
                  <a:pt x="141198" y="56819"/>
                </a:lnTo>
                <a:lnTo>
                  <a:pt x="147561" y="61506"/>
                </a:lnTo>
                <a:lnTo>
                  <a:pt x="153987" y="62687"/>
                </a:lnTo>
                <a:lnTo>
                  <a:pt x="174447" y="62687"/>
                </a:lnTo>
                <a:lnTo>
                  <a:pt x="181406" y="61493"/>
                </a:lnTo>
                <a:lnTo>
                  <a:pt x="187731" y="56705"/>
                </a:lnTo>
                <a:lnTo>
                  <a:pt x="189306" y="51409"/>
                </a:lnTo>
                <a:lnTo>
                  <a:pt x="189306" y="36588"/>
                </a:lnTo>
                <a:close/>
              </a:path>
              <a:path w="462915" h="62864">
                <a:moveTo>
                  <a:pt x="258876" y="533"/>
                </a:moveTo>
                <a:lnTo>
                  <a:pt x="210997" y="533"/>
                </a:lnTo>
                <a:lnTo>
                  <a:pt x="210997" y="11010"/>
                </a:lnTo>
                <a:lnTo>
                  <a:pt x="228777" y="11010"/>
                </a:lnTo>
                <a:lnTo>
                  <a:pt x="228777" y="62141"/>
                </a:lnTo>
                <a:lnTo>
                  <a:pt x="240461" y="62141"/>
                </a:lnTo>
                <a:lnTo>
                  <a:pt x="240461" y="11010"/>
                </a:lnTo>
                <a:lnTo>
                  <a:pt x="258876" y="11010"/>
                </a:lnTo>
                <a:lnTo>
                  <a:pt x="258876" y="533"/>
                </a:lnTo>
                <a:close/>
              </a:path>
              <a:path w="462915" h="62864">
                <a:moveTo>
                  <a:pt x="294970" y="533"/>
                </a:moveTo>
                <a:lnTo>
                  <a:pt x="283273" y="533"/>
                </a:lnTo>
                <a:lnTo>
                  <a:pt x="283273" y="62141"/>
                </a:lnTo>
                <a:lnTo>
                  <a:pt x="294970" y="62141"/>
                </a:lnTo>
                <a:lnTo>
                  <a:pt x="294970" y="533"/>
                </a:lnTo>
                <a:close/>
              </a:path>
              <a:path w="462915" h="62864">
                <a:moveTo>
                  <a:pt x="381533" y="533"/>
                </a:moveTo>
                <a:lnTo>
                  <a:pt x="369836" y="533"/>
                </a:lnTo>
                <a:lnTo>
                  <a:pt x="369836" y="36017"/>
                </a:lnTo>
                <a:lnTo>
                  <a:pt x="369938" y="43942"/>
                </a:lnTo>
                <a:lnTo>
                  <a:pt x="370205" y="51892"/>
                </a:lnTo>
                <a:lnTo>
                  <a:pt x="369798" y="51892"/>
                </a:lnTo>
                <a:lnTo>
                  <a:pt x="361594" y="34531"/>
                </a:lnTo>
                <a:lnTo>
                  <a:pt x="344170" y="533"/>
                </a:lnTo>
                <a:lnTo>
                  <a:pt x="324358" y="533"/>
                </a:lnTo>
                <a:lnTo>
                  <a:pt x="324358" y="62141"/>
                </a:lnTo>
                <a:lnTo>
                  <a:pt x="336042" y="62141"/>
                </a:lnTo>
                <a:lnTo>
                  <a:pt x="336042" y="26809"/>
                </a:lnTo>
                <a:lnTo>
                  <a:pt x="335953" y="18719"/>
                </a:lnTo>
                <a:lnTo>
                  <a:pt x="335635" y="10655"/>
                </a:lnTo>
                <a:lnTo>
                  <a:pt x="336092" y="10655"/>
                </a:lnTo>
                <a:lnTo>
                  <a:pt x="343242" y="26644"/>
                </a:lnTo>
                <a:lnTo>
                  <a:pt x="361721" y="62141"/>
                </a:lnTo>
                <a:lnTo>
                  <a:pt x="381533" y="62141"/>
                </a:lnTo>
                <a:lnTo>
                  <a:pt x="381533" y="533"/>
                </a:lnTo>
                <a:close/>
              </a:path>
              <a:path w="462915" h="62864">
                <a:moveTo>
                  <a:pt x="462381" y="41605"/>
                </a:moveTo>
                <a:lnTo>
                  <a:pt x="462191" y="29375"/>
                </a:lnTo>
                <a:lnTo>
                  <a:pt x="435076" y="29375"/>
                </a:lnTo>
                <a:lnTo>
                  <a:pt x="435076" y="37998"/>
                </a:lnTo>
                <a:lnTo>
                  <a:pt x="450557" y="37998"/>
                </a:lnTo>
                <a:lnTo>
                  <a:pt x="450507" y="45796"/>
                </a:lnTo>
                <a:lnTo>
                  <a:pt x="449643" y="49123"/>
                </a:lnTo>
                <a:lnTo>
                  <a:pt x="446189" y="51955"/>
                </a:lnTo>
                <a:lnTo>
                  <a:pt x="442125" y="52666"/>
                </a:lnTo>
                <a:lnTo>
                  <a:pt x="429196" y="52666"/>
                </a:lnTo>
                <a:lnTo>
                  <a:pt x="425018" y="51841"/>
                </a:lnTo>
                <a:lnTo>
                  <a:pt x="421411" y="48488"/>
                </a:lnTo>
                <a:lnTo>
                  <a:pt x="420497" y="44602"/>
                </a:lnTo>
                <a:lnTo>
                  <a:pt x="420458" y="18186"/>
                </a:lnTo>
                <a:lnTo>
                  <a:pt x="421360" y="14236"/>
                </a:lnTo>
                <a:lnTo>
                  <a:pt x="425005" y="10858"/>
                </a:lnTo>
                <a:lnTo>
                  <a:pt x="429310" y="10020"/>
                </a:lnTo>
                <a:lnTo>
                  <a:pt x="442290" y="10020"/>
                </a:lnTo>
                <a:lnTo>
                  <a:pt x="446189" y="10502"/>
                </a:lnTo>
                <a:lnTo>
                  <a:pt x="449275" y="12471"/>
                </a:lnTo>
                <a:lnTo>
                  <a:pt x="450164" y="14973"/>
                </a:lnTo>
                <a:lnTo>
                  <a:pt x="450367" y="18999"/>
                </a:lnTo>
                <a:lnTo>
                  <a:pt x="462191" y="18999"/>
                </a:lnTo>
                <a:lnTo>
                  <a:pt x="462191" y="10998"/>
                </a:lnTo>
                <a:lnTo>
                  <a:pt x="460603" y="5829"/>
                </a:lnTo>
                <a:lnTo>
                  <a:pt x="454228" y="1168"/>
                </a:lnTo>
                <a:lnTo>
                  <a:pt x="447154" y="12"/>
                </a:lnTo>
                <a:lnTo>
                  <a:pt x="427837" y="12"/>
                </a:lnTo>
                <a:lnTo>
                  <a:pt x="408546" y="36550"/>
                </a:lnTo>
                <a:lnTo>
                  <a:pt x="408546" y="47117"/>
                </a:lnTo>
                <a:lnTo>
                  <a:pt x="410273" y="54114"/>
                </a:lnTo>
                <a:lnTo>
                  <a:pt x="417195" y="60960"/>
                </a:lnTo>
                <a:lnTo>
                  <a:pt x="424256" y="62687"/>
                </a:lnTo>
                <a:lnTo>
                  <a:pt x="446506" y="62687"/>
                </a:lnTo>
                <a:lnTo>
                  <a:pt x="453999" y="61404"/>
                </a:lnTo>
                <a:lnTo>
                  <a:pt x="460705" y="56248"/>
                </a:lnTo>
                <a:lnTo>
                  <a:pt x="462381" y="50507"/>
                </a:lnTo>
                <a:lnTo>
                  <a:pt x="462381" y="41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1341793" y="1818461"/>
            <a:ext cx="421640" cy="62230"/>
          </a:xfrm>
          <a:custGeom>
            <a:avLst/>
            <a:gdLst/>
            <a:ahLst/>
            <a:cxnLst/>
            <a:rect l="l" t="t" r="r" b="b"/>
            <a:pathLst>
              <a:path w="421639" h="62230">
                <a:moveTo>
                  <a:pt x="50126" y="35902"/>
                </a:moveTo>
                <a:lnTo>
                  <a:pt x="49123" y="34493"/>
                </a:lnTo>
                <a:lnTo>
                  <a:pt x="46609" y="31013"/>
                </a:lnTo>
                <a:lnTo>
                  <a:pt x="39573" y="29933"/>
                </a:lnTo>
                <a:lnTo>
                  <a:pt x="39573" y="29692"/>
                </a:lnTo>
                <a:lnTo>
                  <a:pt x="45618" y="28346"/>
                </a:lnTo>
                <a:lnTo>
                  <a:pt x="47294" y="25869"/>
                </a:lnTo>
                <a:lnTo>
                  <a:pt x="48653" y="23863"/>
                </a:lnTo>
                <a:lnTo>
                  <a:pt x="48628" y="9855"/>
                </a:lnTo>
                <a:lnTo>
                  <a:pt x="47358" y="5689"/>
                </a:lnTo>
                <a:lnTo>
                  <a:pt x="42214" y="1143"/>
                </a:lnTo>
                <a:lnTo>
                  <a:pt x="38265" y="215"/>
                </a:lnTo>
                <a:lnTo>
                  <a:pt x="38265" y="39230"/>
                </a:lnTo>
                <a:lnTo>
                  <a:pt x="38265" y="46545"/>
                </a:lnTo>
                <a:lnTo>
                  <a:pt x="37642" y="48882"/>
                </a:lnTo>
                <a:lnTo>
                  <a:pt x="35140" y="51117"/>
                </a:lnTo>
                <a:lnTo>
                  <a:pt x="32550" y="51676"/>
                </a:lnTo>
                <a:lnTo>
                  <a:pt x="28613" y="51676"/>
                </a:lnTo>
                <a:lnTo>
                  <a:pt x="24498" y="51765"/>
                </a:lnTo>
                <a:lnTo>
                  <a:pt x="11684" y="51765"/>
                </a:lnTo>
                <a:lnTo>
                  <a:pt x="11684" y="34493"/>
                </a:lnTo>
                <a:lnTo>
                  <a:pt x="31762" y="34493"/>
                </a:lnTo>
                <a:lnTo>
                  <a:pt x="35001" y="34963"/>
                </a:lnTo>
                <a:lnTo>
                  <a:pt x="37617" y="36893"/>
                </a:lnTo>
                <a:lnTo>
                  <a:pt x="38265" y="39230"/>
                </a:lnTo>
                <a:lnTo>
                  <a:pt x="38265" y="215"/>
                </a:lnTo>
                <a:lnTo>
                  <a:pt x="37376" y="0"/>
                </a:lnTo>
                <a:lnTo>
                  <a:pt x="36766" y="0"/>
                </a:lnTo>
                <a:lnTo>
                  <a:pt x="36766" y="12319"/>
                </a:lnTo>
                <a:lnTo>
                  <a:pt x="36766" y="20955"/>
                </a:lnTo>
                <a:lnTo>
                  <a:pt x="36131" y="23317"/>
                </a:lnTo>
                <a:lnTo>
                  <a:pt x="33578" y="25349"/>
                </a:lnTo>
                <a:lnTo>
                  <a:pt x="30619" y="25869"/>
                </a:lnTo>
                <a:lnTo>
                  <a:pt x="11684" y="25869"/>
                </a:lnTo>
                <a:lnTo>
                  <a:pt x="11684" y="9855"/>
                </a:lnTo>
                <a:lnTo>
                  <a:pt x="33985" y="9855"/>
                </a:lnTo>
                <a:lnTo>
                  <a:pt x="36766" y="12319"/>
                </a:lnTo>
                <a:lnTo>
                  <a:pt x="36766" y="0"/>
                </a:lnTo>
                <a:lnTo>
                  <a:pt x="0" y="0"/>
                </a:lnTo>
                <a:lnTo>
                  <a:pt x="0" y="61607"/>
                </a:lnTo>
                <a:lnTo>
                  <a:pt x="38646" y="61607"/>
                </a:lnTo>
                <a:lnTo>
                  <a:pt x="43357" y="60350"/>
                </a:lnTo>
                <a:lnTo>
                  <a:pt x="48780" y="55283"/>
                </a:lnTo>
                <a:lnTo>
                  <a:pt x="49860" y="51765"/>
                </a:lnTo>
                <a:lnTo>
                  <a:pt x="50063" y="51117"/>
                </a:lnTo>
                <a:lnTo>
                  <a:pt x="50126" y="35902"/>
                </a:lnTo>
                <a:close/>
              </a:path>
              <a:path w="421639" h="62230">
                <a:moveTo>
                  <a:pt x="118313" y="51777"/>
                </a:moveTo>
                <a:lnTo>
                  <a:pt x="87579" y="51777"/>
                </a:lnTo>
                <a:lnTo>
                  <a:pt x="87579" y="34366"/>
                </a:lnTo>
                <a:lnTo>
                  <a:pt x="116459" y="34366"/>
                </a:lnTo>
                <a:lnTo>
                  <a:pt x="116459" y="25742"/>
                </a:lnTo>
                <a:lnTo>
                  <a:pt x="87579" y="25742"/>
                </a:lnTo>
                <a:lnTo>
                  <a:pt x="87579" y="9855"/>
                </a:lnTo>
                <a:lnTo>
                  <a:pt x="118046" y="9855"/>
                </a:lnTo>
                <a:lnTo>
                  <a:pt x="118046" y="12"/>
                </a:lnTo>
                <a:lnTo>
                  <a:pt x="75882" y="12"/>
                </a:lnTo>
                <a:lnTo>
                  <a:pt x="75882" y="61607"/>
                </a:lnTo>
                <a:lnTo>
                  <a:pt x="118313" y="61607"/>
                </a:lnTo>
                <a:lnTo>
                  <a:pt x="118313" y="51777"/>
                </a:lnTo>
                <a:close/>
              </a:path>
              <a:path w="421639" h="62230">
                <a:moveTo>
                  <a:pt x="198843" y="61607"/>
                </a:moveTo>
                <a:lnTo>
                  <a:pt x="194843" y="49796"/>
                </a:lnTo>
                <a:lnTo>
                  <a:pt x="191935" y="41173"/>
                </a:lnTo>
                <a:lnTo>
                  <a:pt x="181089" y="9093"/>
                </a:lnTo>
                <a:lnTo>
                  <a:pt x="180073" y="6083"/>
                </a:lnTo>
                <a:lnTo>
                  <a:pt x="180073" y="41173"/>
                </a:lnTo>
                <a:lnTo>
                  <a:pt x="158940" y="41173"/>
                </a:lnTo>
                <a:lnTo>
                  <a:pt x="169405" y="9093"/>
                </a:lnTo>
                <a:lnTo>
                  <a:pt x="180073" y="41173"/>
                </a:lnTo>
                <a:lnTo>
                  <a:pt x="180073" y="6083"/>
                </a:lnTo>
                <a:lnTo>
                  <a:pt x="178028" y="12"/>
                </a:lnTo>
                <a:lnTo>
                  <a:pt x="160489" y="12"/>
                </a:lnTo>
                <a:lnTo>
                  <a:pt x="139992" y="61607"/>
                </a:lnTo>
                <a:lnTo>
                  <a:pt x="152361" y="61607"/>
                </a:lnTo>
                <a:lnTo>
                  <a:pt x="156197" y="49796"/>
                </a:lnTo>
                <a:lnTo>
                  <a:pt x="182778" y="49796"/>
                </a:lnTo>
                <a:lnTo>
                  <a:pt x="186702" y="61607"/>
                </a:lnTo>
                <a:lnTo>
                  <a:pt x="198843" y="61607"/>
                </a:lnTo>
                <a:close/>
              </a:path>
              <a:path w="421639" h="62230">
                <a:moveTo>
                  <a:pt x="273964" y="0"/>
                </a:moveTo>
                <a:lnTo>
                  <a:pt x="262267" y="0"/>
                </a:lnTo>
                <a:lnTo>
                  <a:pt x="262267" y="46024"/>
                </a:lnTo>
                <a:lnTo>
                  <a:pt x="261467" y="49047"/>
                </a:lnTo>
                <a:lnTo>
                  <a:pt x="258318" y="51511"/>
                </a:lnTo>
                <a:lnTo>
                  <a:pt x="254444" y="52120"/>
                </a:lnTo>
                <a:lnTo>
                  <a:pt x="242265" y="52120"/>
                </a:lnTo>
                <a:lnTo>
                  <a:pt x="238442" y="51511"/>
                </a:lnTo>
                <a:lnTo>
                  <a:pt x="235204" y="49072"/>
                </a:lnTo>
                <a:lnTo>
                  <a:pt x="234391" y="46202"/>
                </a:lnTo>
                <a:lnTo>
                  <a:pt x="234391" y="0"/>
                </a:lnTo>
                <a:lnTo>
                  <a:pt x="222694" y="0"/>
                </a:lnTo>
                <a:lnTo>
                  <a:pt x="222694" y="50076"/>
                </a:lnTo>
                <a:lnTo>
                  <a:pt x="224370" y="55600"/>
                </a:lnTo>
                <a:lnTo>
                  <a:pt x="231038" y="60833"/>
                </a:lnTo>
                <a:lnTo>
                  <a:pt x="238086" y="62153"/>
                </a:lnTo>
                <a:lnTo>
                  <a:pt x="258991" y="62153"/>
                </a:lnTo>
                <a:lnTo>
                  <a:pt x="265722" y="60769"/>
                </a:lnTo>
                <a:lnTo>
                  <a:pt x="272313" y="55232"/>
                </a:lnTo>
                <a:lnTo>
                  <a:pt x="273964" y="49555"/>
                </a:lnTo>
                <a:lnTo>
                  <a:pt x="273964" y="0"/>
                </a:lnTo>
                <a:close/>
              </a:path>
              <a:path w="421639" h="62230">
                <a:moveTo>
                  <a:pt x="346202" y="0"/>
                </a:moveTo>
                <a:lnTo>
                  <a:pt x="298310" y="0"/>
                </a:lnTo>
                <a:lnTo>
                  <a:pt x="298310" y="10477"/>
                </a:lnTo>
                <a:lnTo>
                  <a:pt x="316103" y="10477"/>
                </a:lnTo>
                <a:lnTo>
                  <a:pt x="316103" y="61607"/>
                </a:lnTo>
                <a:lnTo>
                  <a:pt x="327787" y="61607"/>
                </a:lnTo>
                <a:lnTo>
                  <a:pt x="327787" y="10477"/>
                </a:lnTo>
                <a:lnTo>
                  <a:pt x="346202" y="10477"/>
                </a:lnTo>
                <a:lnTo>
                  <a:pt x="346202" y="0"/>
                </a:lnTo>
                <a:close/>
              </a:path>
              <a:path w="421639" h="62230">
                <a:moveTo>
                  <a:pt x="421627" y="0"/>
                </a:moveTo>
                <a:lnTo>
                  <a:pt x="407911" y="0"/>
                </a:lnTo>
                <a:lnTo>
                  <a:pt x="398513" y="16256"/>
                </a:lnTo>
                <a:lnTo>
                  <a:pt x="393242" y="26225"/>
                </a:lnTo>
                <a:lnTo>
                  <a:pt x="392925" y="26225"/>
                </a:lnTo>
                <a:lnTo>
                  <a:pt x="389128" y="18821"/>
                </a:lnTo>
                <a:lnTo>
                  <a:pt x="378434" y="0"/>
                </a:lnTo>
                <a:lnTo>
                  <a:pt x="364896" y="0"/>
                </a:lnTo>
                <a:lnTo>
                  <a:pt x="387096" y="38100"/>
                </a:lnTo>
                <a:lnTo>
                  <a:pt x="387096" y="61607"/>
                </a:lnTo>
                <a:lnTo>
                  <a:pt x="398792" y="61607"/>
                </a:lnTo>
                <a:lnTo>
                  <a:pt x="398792" y="38100"/>
                </a:lnTo>
                <a:lnTo>
                  <a:pt x="4216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1823123" y="1818461"/>
            <a:ext cx="222885" cy="62230"/>
          </a:xfrm>
          <a:custGeom>
            <a:avLst/>
            <a:gdLst/>
            <a:ahLst/>
            <a:cxnLst/>
            <a:rect l="l" t="t" r="r" b="b"/>
            <a:pathLst>
              <a:path w="222885" h="62230">
                <a:moveTo>
                  <a:pt x="58839" y="61607"/>
                </a:moveTo>
                <a:lnTo>
                  <a:pt x="54851" y="49796"/>
                </a:lnTo>
                <a:lnTo>
                  <a:pt x="51930" y="41173"/>
                </a:lnTo>
                <a:lnTo>
                  <a:pt x="41097" y="9093"/>
                </a:lnTo>
                <a:lnTo>
                  <a:pt x="40081" y="6083"/>
                </a:lnTo>
                <a:lnTo>
                  <a:pt x="40081" y="41173"/>
                </a:lnTo>
                <a:lnTo>
                  <a:pt x="18948" y="41173"/>
                </a:lnTo>
                <a:lnTo>
                  <a:pt x="29413" y="9093"/>
                </a:lnTo>
                <a:lnTo>
                  <a:pt x="40081" y="41173"/>
                </a:lnTo>
                <a:lnTo>
                  <a:pt x="40081" y="6083"/>
                </a:lnTo>
                <a:lnTo>
                  <a:pt x="38036" y="12"/>
                </a:lnTo>
                <a:lnTo>
                  <a:pt x="20497" y="12"/>
                </a:lnTo>
                <a:lnTo>
                  <a:pt x="0" y="61607"/>
                </a:lnTo>
                <a:lnTo>
                  <a:pt x="12357" y="61607"/>
                </a:lnTo>
                <a:lnTo>
                  <a:pt x="16205" y="49796"/>
                </a:lnTo>
                <a:lnTo>
                  <a:pt x="42786" y="49796"/>
                </a:lnTo>
                <a:lnTo>
                  <a:pt x="46710" y="61607"/>
                </a:lnTo>
                <a:lnTo>
                  <a:pt x="58839" y="61607"/>
                </a:lnTo>
                <a:close/>
              </a:path>
              <a:path w="222885" h="62230">
                <a:moveTo>
                  <a:pt x="139839" y="0"/>
                </a:moveTo>
                <a:lnTo>
                  <a:pt x="128143" y="0"/>
                </a:lnTo>
                <a:lnTo>
                  <a:pt x="128143" y="35483"/>
                </a:lnTo>
                <a:lnTo>
                  <a:pt x="128244" y="43408"/>
                </a:lnTo>
                <a:lnTo>
                  <a:pt x="128524" y="51358"/>
                </a:lnTo>
                <a:lnTo>
                  <a:pt x="128104" y="51358"/>
                </a:lnTo>
                <a:lnTo>
                  <a:pt x="119913" y="33997"/>
                </a:lnTo>
                <a:lnTo>
                  <a:pt x="102463" y="0"/>
                </a:lnTo>
                <a:lnTo>
                  <a:pt x="82664" y="0"/>
                </a:lnTo>
                <a:lnTo>
                  <a:pt x="82664" y="61607"/>
                </a:lnTo>
                <a:lnTo>
                  <a:pt x="94348" y="61607"/>
                </a:lnTo>
                <a:lnTo>
                  <a:pt x="94348" y="26276"/>
                </a:lnTo>
                <a:lnTo>
                  <a:pt x="94259" y="18186"/>
                </a:lnTo>
                <a:lnTo>
                  <a:pt x="93941" y="10121"/>
                </a:lnTo>
                <a:lnTo>
                  <a:pt x="94399" y="10121"/>
                </a:lnTo>
                <a:lnTo>
                  <a:pt x="101561" y="26111"/>
                </a:lnTo>
                <a:lnTo>
                  <a:pt x="120040" y="61607"/>
                </a:lnTo>
                <a:lnTo>
                  <a:pt x="139839" y="61607"/>
                </a:lnTo>
                <a:lnTo>
                  <a:pt x="139839" y="0"/>
                </a:lnTo>
                <a:close/>
              </a:path>
              <a:path w="222885" h="62230">
                <a:moveTo>
                  <a:pt x="222656" y="16002"/>
                </a:moveTo>
                <a:lnTo>
                  <a:pt x="221056" y="9855"/>
                </a:lnTo>
                <a:lnTo>
                  <a:pt x="220941" y="9398"/>
                </a:lnTo>
                <a:lnTo>
                  <a:pt x="214058" y="1879"/>
                </a:lnTo>
                <a:lnTo>
                  <a:pt x="210794" y="863"/>
                </a:lnTo>
                <a:lnTo>
                  <a:pt x="210794" y="21793"/>
                </a:lnTo>
                <a:lnTo>
                  <a:pt x="210794" y="39662"/>
                </a:lnTo>
                <a:lnTo>
                  <a:pt x="209981" y="45339"/>
                </a:lnTo>
                <a:lnTo>
                  <a:pt x="206692" y="50495"/>
                </a:lnTo>
                <a:lnTo>
                  <a:pt x="203073" y="51765"/>
                </a:lnTo>
                <a:lnTo>
                  <a:pt x="180835" y="51765"/>
                </a:lnTo>
                <a:lnTo>
                  <a:pt x="180835" y="9855"/>
                </a:lnTo>
                <a:lnTo>
                  <a:pt x="203657" y="9855"/>
                </a:lnTo>
                <a:lnTo>
                  <a:pt x="207111" y="11087"/>
                </a:lnTo>
                <a:lnTo>
                  <a:pt x="210058" y="16014"/>
                </a:lnTo>
                <a:lnTo>
                  <a:pt x="210794" y="21793"/>
                </a:lnTo>
                <a:lnTo>
                  <a:pt x="210794" y="863"/>
                </a:lnTo>
                <a:lnTo>
                  <a:pt x="208026" y="0"/>
                </a:lnTo>
                <a:lnTo>
                  <a:pt x="169151" y="0"/>
                </a:lnTo>
                <a:lnTo>
                  <a:pt x="169151" y="61607"/>
                </a:lnTo>
                <a:lnTo>
                  <a:pt x="209511" y="61607"/>
                </a:lnTo>
                <a:lnTo>
                  <a:pt x="215747" y="59423"/>
                </a:lnTo>
                <a:lnTo>
                  <a:pt x="218516" y="55054"/>
                </a:lnTo>
                <a:lnTo>
                  <a:pt x="219887" y="51765"/>
                </a:lnTo>
                <a:lnTo>
                  <a:pt x="220319" y="50736"/>
                </a:lnTo>
                <a:lnTo>
                  <a:pt x="221615" y="44361"/>
                </a:lnTo>
                <a:lnTo>
                  <a:pt x="222402" y="35915"/>
                </a:lnTo>
                <a:lnTo>
                  <a:pt x="222656" y="25412"/>
                </a:lnTo>
                <a:lnTo>
                  <a:pt x="222656" y="160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2114397" y="1817928"/>
            <a:ext cx="687070" cy="62865"/>
          </a:xfrm>
          <a:custGeom>
            <a:avLst/>
            <a:gdLst/>
            <a:ahLst/>
            <a:cxnLst/>
            <a:rect l="l" t="t" r="r" b="b"/>
            <a:pathLst>
              <a:path w="687069" h="62864">
                <a:moveTo>
                  <a:pt x="49098" y="13398"/>
                </a:moveTo>
                <a:lnTo>
                  <a:pt x="48310" y="10388"/>
                </a:lnTo>
                <a:lnTo>
                  <a:pt x="47637" y="7797"/>
                </a:lnTo>
                <a:lnTo>
                  <a:pt x="41846" y="1993"/>
                </a:lnTo>
                <a:lnTo>
                  <a:pt x="37236" y="800"/>
                </a:lnTo>
                <a:lnTo>
                  <a:pt x="37236" y="16725"/>
                </a:lnTo>
                <a:lnTo>
                  <a:pt x="37236" y="26466"/>
                </a:lnTo>
                <a:lnTo>
                  <a:pt x="36499" y="29362"/>
                </a:lnTo>
                <a:lnTo>
                  <a:pt x="33655" y="31800"/>
                </a:lnTo>
                <a:lnTo>
                  <a:pt x="30289" y="32410"/>
                </a:lnTo>
                <a:lnTo>
                  <a:pt x="11684" y="32410"/>
                </a:lnTo>
                <a:lnTo>
                  <a:pt x="11684" y="10388"/>
                </a:lnTo>
                <a:lnTo>
                  <a:pt x="31165" y="10388"/>
                </a:lnTo>
                <a:lnTo>
                  <a:pt x="34251" y="10998"/>
                </a:lnTo>
                <a:lnTo>
                  <a:pt x="36626" y="13500"/>
                </a:lnTo>
                <a:lnTo>
                  <a:pt x="37236" y="16725"/>
                </a:lnTo>
                <a:lnTo>
                  <a:pt x="37236" y="800"/>
                </a:lnTo>
                <a:lnTo>
                  <a:pt x="36220" y="533"/>
                </a:lnTo>
                <a:lnTo>
                  <a:pt x="0" y="533"/>
                </a:lnTo>
                <a:lnTo>
                  <a:pt x="0" y="62141"/>
                </a:lnTo>
                <a:lnTo>
                  <a:pt x="11684" y="62141"/>
                </a:lnTo>
                <a:lnTo>
                  <a:pt x="11684" y="42240"/>
                </a:lnTo>
                <a:lnTo>
                  <a:pt x="25450" y="42240"/>
                </a:lnTo>
                <a:lnTo>
                  <a:pt x="28168" y="42202"/>
                </a:lnTo>
                <a:lnTo>
                  <a:pt x="36588" y="42202"/>
                </a:lnTo>
                <a:lnTo>
                  <a:pt x="42176" y="40843"/>
                </a:lnTo>
                <a:lnTo>
                  <a:pt x="44932" y="38125"/>
                </a:lnTo>
                <a:lnTo>
                  <a:pt x="47713" y="35433"/>
                </a:lnTo>
                <a:lnTo>
                  <a:pt x="48475" y="32410"/>
                </a:lnTo>
                <a:lnTo>
                  <a:pt x="49098" y="29946"/>
                </a:lnTo>
                <a:lnTo>
                  <a:pt x="49098" y="13398"/>
                </a:lnTo>
                <a:close/>
              </a:path>
              <a:path w="687069" h="62864">
                <a:moveTo>
                  <a:pt x="125298" y="11836"/>
                </a:moveTo>
                <a:lnTo>
                  <a:pt x="124866" y="10388"/>
                </a:lnTo>
                <a:lnTo>
                  <a:pt x="123875" y="7086"/>
                </a:lnTo>
                <a:lnTo>
                  <a:pt x="118148" y="1854"/>
                </a:lnTo>
                <a:lnTo>
                  <a:pt x="113423" y="660"/>
                </a:lnTo>
                <a:lnTo>
                  <a:pt x="113423" y="16421"/>
                </a:lnTo>
                <a:lnTo>
                  <a:pt x="113423" y="25107"/>
                </a:lnTo>
                <a:lnTo>
                  <a:pt x="112776" y="27965"/>
                </a:lnTo>
                <a:lnTo>
                  <a:pt x="110159" y="30835"/>
                </a:lnTo>
                <a:lnTo>
                  <a:pt x="107505" y="31546"/>
                </a:lnTo>
                <a:lnTo>
                  <a:pt x="86715" y="31546"/>
                </a:lnTo>
                <a:lnTo>
                  <a:pt x="86715" y="10388"/>
                </a:lnTo>
                <a:lnTo>
                  <a:pt x="108140" y="10388"/>
                </a:lnTo>
                <a:lnTo>
                  <a:pt x="110604" y="11023"/>
                </a:lnTo>
                <a:lnTo>
                  <a:pt x="112852" y="13576"/>
                </a:lnTo>
                <a:lnTo>
                  <a:pt x="113423" y="16421"/>
                </a:lnTo>
                <a:lnTo>
                  <a:pt x="113423" y="660"/>
                </a:lnTo>
                <a:lnTo>
                  <a:pt x="112941" y="533"/>
                </a:lnTo>
                <a:lnTo>
                  <a:pt x="75018" y="533"/>
                </a:lnTo>
                <a:lnTo>
                  <a:pt x="75018" y="62141"/>
                </a:lnTo>
                <a:lnTo>
                  <a:pt x="86715" y="62141"/>
                </a:lnTo>
                <a:lnTo>
                  <a:pt x="86715" y="41376"/>
                </a:lnTo>
                <a:lnTo>
                  <a:pt x="109804" y="41376"/>
                </a:lnTo>
                <a:lnTo>
                  <a:pt x="112941" y="44564"/>
                </a:lnTo>
                <a:lnTo>
                  <a:pt x="112941" y="62141"/>
                </a:lnTo>
                <a:lnTo>
                  <a:pt x="124625" y="62141"/>
                </a:lnTo>
                <a:lnTo>
                  <a:pt x="124625" y="41376"/>
                </a:lnTo>
                <a:lnTo>
                  <a:pt x="124625" y="41008"/>
                </a:lnTo>
                <a:lnTo>
                  <a:pt x="121196" y="37020"/>
                </a:lnTo>
                <a:lnTo>
                  <a:pt x="114363" y="36601"/>
                </a:lnTo>
                <a:lnTo>
                  <a:pt x="114363" y="36195"/>
                </a:lnTo>
                <a:lnTo>
                  <a:pt x="118808" y="35318"/>
                </a:lnTo>
                <a:lnTo>
                  <a:pt x="121729" y="33743"/>
                </a:lnTo>
                <a:lnTo>
                  <a:pt x="123101" y="31546"/>
                </a:lnTo>
                <a:lnTo>
                  <a:pt x="124587" y="29171"/>
                </a:lnTo>
                <a:lnTo>
                  <a:pt x="125272" y="25107"/>
                </a:lnTo>
                <a:lnTo>
                  <a:pt x="125298" y="11836"/>
                </a:lnTo>
                <a:close/>
              </a:path>
              <a:path w="687069" h="62864">
                <a:moveTo>
                  <a:pt x="205105" y="17602"/>
                </a:moveTo>
                <a:lnTo>
                  <a:pt x="203644" y="10020"/>
                </a:lnTo>
                <a:lnTo>
                  <a:pt x="203504" y="9283"/>
                </a:lnTo>
                <a:lnTo>
                  <a:pt x="197065" y="1866"/>
                </a:lnTo>
                <a:lnTo>
                  <a:pt x="193243" y="876"/>
                </a:lnTo>
                <a:lnTo>
                  <a:pt x="193243" y="20815"/>
                </a:lnTo>
                <a:lnTo>
                  <a:pt x="193243" y="41440"/>
                </a:lnTo>
                <a:lnTo>
                  <a:pt x="192519" y="47586"/>
                </a:lnTo>
                <a:lnTo>
                  <a:pt x="189636" y="51650"/>
                </a:lnTo>
                <a:lnTo>
                  <a:pt x="185280" y="52666"/>
                </a:lnTo>
                <a:lnTo>
                  <a:pt x="170459" y="52666"/>
                </a:lnTo>
                <a:lnTo>
                  <a:pt x="165887" y="51752"/>
                </a:lnTo>
                <a:lnTo>
                  <a:pt x="162775" y="48158"/>
                </a:lnTo>
                <a:lnTo>
                  <a:pt x="162013" y="42837"/>
                </a:lnTo>
                <a:lnTo>
                  <a:pt x="162128" y="20815"/>
                </a:lnTo>
                <a:lnTo>
                  <a:pt x="162674" y="15062"/>
                </a:lnTo>
                <a:lnTo>
                  <a:pt x="165328" y="11036"/>
                </a:lnTo>
                <a:lnTo>
                  <a:pt x="169913" y="10020"/>
                </a:lnTo>
                <a:lnTo>
                  <a:pt x="185343" y="10020"/>
                </a:lnTo>
                <a:lnTo>
                  <a:pt x="189826" y="10960"/>
                </a:lnTo>
                <a:lnTo>
                  <a:pt x="192557" y="14719"/>
                </a:lnTo>
                <a:lnTo>
                  <a:pt x="193243" y="20815"/>
                </a:lnTo>
                <a:lnTo>
                  <a:pt x="193243" y="876"/>
                </a:lnTo>
                <a:lnTo>
                  <a:pt x="189865" y="0"/>
                </a:lnTo>
                <a:lnTo>
                  <a:pt x="166090" y="0"/>
                </a:lnTo>
                <a:lnTo>
                  <a:pt x="150139" y="45631"/>
                </a:lnTo>
                <a:lnTo>
                  <a:pt x="151777" y="53619"/>
                </a:lnTo>
                <a:lnTo>
                  <a:pt x="158356" y="60871"/>
                </a:lnTo>
                <a:lnTo>
                  <a:pt x="165582" y="62674"/>
                </a:lnTo>
                <a:lnTo>
                  <a:pt x="189204" y="62674"/>
                </a:lnTo>
                <a:lnTo>
                  <a:pt x="197027" y="60845"/>
                </a:lnTo>
                <a:lnTo>
                  <a:pt x="200253" y="57175"/>
                </a:lnTo>
                <a:lnTo>
                  <a:pt x="202374" y="53441"/>
                </a:lnTo>
                <a:lnTo>
                  <a:pt x="202577" y="52666"/>
                </a:lnTo>
                <a:lnTo>
                  <a:pt x="203898" y="47752"/>
                </a:lnTo>
                <a:lnTo>
                  <a:pt x="204800" y="40106"/>
                </a:lnTo>
                <a:lnTo>
                  <a:pt x="205016" y="33312"/>
                </a:lnTo>
                <a:lnTo>
                  <a:pt x="205105" y="17602"/>
                </a:lnTo>
                <a:close/>
              </a:path>
              <a:path w="687069" h="62864">
                <a:moveTo>
                  <a:pt x="274459" y="533"/>
                </a:moveTo>
                <a:lnTo>
                  <a:pt x="226568" y="533"/>
                </a:lnTo>
                <a:lnTo>
                  <a:pt x="226568" y="11010"/>
                </a:lnTo>
                <a:lnTo>
                  <a:pt x="244360" y="11010"/>
                </a:lnTo>
                <a:lnTo>
                  <a:pt x="244360" y="62141"/>
                </a:lnTo>
                <a:lnTo>
                  <a:pt x="256044" y="62141"/>
                </a:lnTo>
                <a:lnTo>
                  <a:pt x="256044" y="11010"/>
                </a:lnTo>
                <a:lnTo>
                  <a:pt x="274459" y="11010"/>
                </a:lnTo>
                <a:lnTo>
                  <a:pt x="274459" y="533"/>
                </a:lnTo>
                <a:close/>
              </a:path>
              <a:path w="687069" h="62864">
                <a:moveTo>
                  <a:pt x="340042" y="52311"/>
                </a:moveTo>
                <a:lnTo>
                  <a:pt x="309308" y="52311"/>
                </a:lnTo>
                <a:lnTo>
                  <a:pt x="309308" y="34899"/>
                </a:lnTo>
                <a:lnTo>
                  <a:pt x="338188" y="34899"/>
                </a:lnTo>
                <a:lnTo>
                  <a:pt x="338188" y="26276"/>
                </a:lnTo>
                <a:lnTo>
                  <a:pt x="309308" y="26276"/>
                </a:lnTo>
                <a:lnTo>
                  <a:pt x="309308" y="10388"/>
                </a:lnTo>
                <a:lnTo>
                  <a:pt x="339775" y="10388"/>
                </a:lnTo>
                <a:lnTo>
                  <a:pt x="339775" y="546"/>
                </a:lnTo>
                <a:lnTo>
                  <a:pt x="297624" y="546"/>
                </a:lnTo>
                <a:lnTo>
                  <a:pt x="297624" y="62141"/>
                </a:lnTo>
                <a:lnTo>
                  <a:pt x="340042" y="62141"/>
                </a:lnTo>
                <a:lnTo>
                  <a:pt x="340042" y="52311"/>
                </a:lnTo>
                <a:close/>
              </a:path>
              <a:path w="687069" h="62864">
                <a:moveTo>
                  <a:pt x="417017" y="40170"/>
                </a:moveTo>
                <a:lnTo>
                  <a:pt x="405282" y="40170"/>
                </a:lnTo>
                <a:lnTo>
                  <a:pt x="405371" y="47015"/>
                </a:lnTo>
                <a:lnTo>
                  <a:pt x="404507" y="49657"/>
                </a:lnTo>
                <a:lnTo>
                  <a:pt x="401053" y="52070"/>
                </a:lnTo>
                <a:lnTo>
                  <a:pt x="397281" y="52679"/>
                </a:lnTo>
                <a:lnTo>
                  <a:pt x="384314" y="52679"/>
                </a:lnTo>
                <a:lnTo>
                  <a:pt x="380072" y="51587"/>
                </a:lnTo>
                <a:lnTo>
                  <a:pt x="377469" y="47256"/>
                </a:lnTo>
                <a:lnTo>
                  <a:pt x="376809" y="40271"/>
                </a:lnTo>
                <a:lnTo>
                  <a:pt x="376809" y="19735"/>
                </a:lnTo>
                <a:lnTo>
                  <a:pt x="377532" y="14478"/>
                </a:lnTo>
                <a:lnTo>
                  <a:pt x="380453" y="10922"/>
                </a:lnTo>
                <a:lnTo>
                  <a:pt x="384797" y="10033"/>
                </a:lnTo>
                <a:lnTo>
                  <a:pt x="397471" y="10033"/>
                </a:lnTo>
                <a:lnTo>
                  <a:pt x="400939" y="10591"/>
                </a:lnTo>
                <a:lnTo>
                  <a:pt x="403974" y="12839"/>
                </a:lnTo>
                <a:lnTo>
                  <a:pt x="404736" y="15417"/>
                </a:lnTo>
                <a:lnTo>
                  <a:pt x="404736" y="21043"/>
                </a:lnTo>
                <a:lnTo>
                  <a:pt x="416483" y="21043"/>
                </a:lnTo>
                <a:lnTo>
                  <a:pt x="416433" y="11811"/>
                </a:lnTo>
                <a:lnTo>
                  <a:pt x="414959" y="6591"/>
                </a:lnTo>
                <a:lnTo>
                  <a:pt x="409054" y="1320"/>
                </a:lnTo>
                <a:lnTo>
                  <a:pt x="403199" y="0"/>
                </a:lnTo>
                <a:lnTo>
                  <a:pt x="382333" y="0"/>
                </a:lnTo>
                <a:lnTo>
                  <a:pt x="374408" y="1600"/>
                </a:lnTo>
                <a:lnTo>
                  <a:pt x="366839" y="8001"/>
                </a:lnTo>
                <a:lnTo>
                  <a:pt x="364947" y="14706"/>
                </a:lnTo>
                <a:lnTo>
                  <a:pt x="364947" y="24866"/>
                </a:lnTo>
                <a:lnTo>
                  <a:pt x="379412" y="62699"/>
                </a:lnTo>
                <a:lnTo>
                  <a:pt x="402272" y="62699"/>
                </a:lnTo>
                <a:lnTo>
                  <a:pt x="409194" y="61429"/>
                </a:lnTo>
                <a:lnTo>
                  <a:pt x="415442" y="56413"/>
                </a:lnTo>
                <a:lnTo>
                  <a:pt x="417017" y="50876"/>
                </a:lnTo>
                <a:lnTo>
                  <a:pt x="417017" y="40170"/>
                </a:lnTo>
                <a:close/>
              </a:path>
              <a:path w="687069" h="62864">
                <a:moveTo>
                  <a:pt x="485825" y="533"/>
                </a:moveTo>
                <a:lnTo>
                  <a:pt x="437934" y="533"/>
                </a:lnTo>
                <a:lnTo>
                  <a:pt x="437934" y="11010"/>
                </a:lnTo>
                <a:lnTo>
                  <a:pt x="455714" y="11010"/>
                </a:lnTo>
                <a:lnTo>
                  <a:pt x="455714" y="62141"/>
                </a:lnTo>
                <a:lnTo>
                  <a:pt x="467410" y="62141"/>
                </a:lnTo>
                <a:lnTo>
                  <a:pt x="467410" y="11010"/>
                </a:lnTo>
                <a:lnTo>
                  <a:pt x="485825" y="11010"/>
                </a:lnTo>
                <a:lnTo>
                  <a:pt x="485825" y="533"/>
                </a:lnTo>
                <a:close/>
              </a:path>
              <a:path w="687069" h="62864">
                <a:moveTo>
                  <a:pt x="521893" y="533"/>
                </a:moveTo>
                <a:lnTo>
                  <a:pt x="510209" y="533"/>
                </a:lnTo>
                <a:lnTo>
                  <a:pt x="510209" y="62141"/>
                </a:lnTo>
                <a:lnTo>
                  <a:pt x="521893" y="62141"/>
                </a:lnTo>
                <a:lnTo>
                  <a:pt x="521893" y="533"/>
                </a:lnTo>
                <a:close/>
              </a:path>
              <a:path w="687069" h="62864">
                <a:moveTo>
                  <a:pt x="603326" y="17602"/>
                </a:moveTo>
                <a:lnTo>
                  <a:pt x="601865" y="10020"/>
                </a:lnTo>
                <a:lnTo>
                  <a:pt x="601726" y="9283"/>
                </a:lnTo>
                <a:lnTo>
                  <a:pt x="595287" y="1866"/>
                </a:lnTo>
                <a:lnTo>
                  <a:pt x="591464" y="876"/>
                </a:lnTo>
                <a:lnTo>
                  <a:pt x="591464" y="20815"/>
                </a:lnTo>
                <a:lnTo>
                  <a:pt x="591464" y="41440"/>
                </a:lnTo>
                <a:lnTo>
                  <a:pt x="590740" y="47586"/>
                </a:lnTo>
                <a:lnTo>
                  <a:pt x="587857" y="51650"/>
                </a:lnTo>
                <a:lnTo>
                  <a:pt x="583501" y="52666"/>
                </a:lnTo>
                <a:lnTo>
                  <a:pt x="568680" y="52666"/>
                </a:lnTo>
                <a:lnTo>
                  <a:pt x="564108" y="51752"/>
                </a:lnTo>
                <a:lnTo>
                  <a:pt x="561009" y="48158"/>
                </a:lnTo>
                <a:lnTo>
                  <a:pt x="560235" y="42837"/>
                </a:lnTo>
                <a:lnTo>
                  <a:pt x="560349" y="20815"/>
                </a:lnTo>
                <a:lnTo>
                  <a:pt x="560895" y="15062"/>
                </a:lnTo>
                <a:lnTo>
                  <a:pt x="563549" y="11036"/>
                </a:lnTo>
                <a:lnTo>
                  <a:pt x="568134" y="10020"/>
                </a:lnTo>
                <a:lnTo>
                  <a:pt x="583565" y="10020"/>
                </a:lnTo>
                <a:lnTo>
                  <a:pt x="588048" y="10960"/>
                </a:lnTo>
                <a:lnTo>
                  <a:pt x="590778" y="14719"/>
                </a:lnTo>
                <a:lnTo>
                  <a:pt x="591464" y="20815"/>
                </a:lnTo>
                <a:lnTo>
                  <a:pt x="591464" y="876"/>
                </a:lnTo>
                <a:lnTo>
                  <a:pt x="588086" y="0"/>
                </a:lnTo>
                <a:lnTo>
                  <a:pt x="564311" y="0"/>
                </a:lnTo>
                <a:lnTo>
                  <a:pt x="548360" y="45631"/>
                </a:lnTo>
                <a:lnTo>
                  <a:pt x="549998" y="53619"/>
                </a:lnTo>
                <a:lnTo>
                  <a:pt x="556577" y="60871"/>
                </a:lnTo>
                <a:lnTo>
                  <a:pt x="563803" y="62674"/>
                </a:lnTo>
                <a:lnTo>
                  <a:pt x="587425" y="62674"/>
                </a:lnTo>
                <a:lnTo>
                  <a:pt x="595249" y="60845"/>
                </a:lnTo>
                <a:lnTo>
                  <a:pt x="598487" y="57175"/>
                </a:lnTo>
                <a:lnTo>
                  <a:pt x="600608" y="53441"/>
                </a:lnTo>
                <a:lnTo>
                  <a:pt x="600811" y="52666"/>
                </a:lnTo>
                <a:lnTo>
                  <a:pt x="602119" y="47752"/>
                </a:lnTo>
                <a:lnTo>
                  <a:pt x="603021" y="40106"/>
                </a:lnTo>
                <a:lnTo>
                  <a:pt x="603237" y="33312"/>
                </a:lnTo>
                <a:lnTo>
                  <a:pt x="603326" y="17602"/>
                </a:lnTo>
                <a:close/>
              </a:path>
              <a:path w="687069" h="62864">
                <a:moveTo>
                  <a:pt x="686892" y="533"/>
                </a:moveTo>
                <a:lnTo>
                  <a:pt x="675208" y="533"/>
                </a:lnTo>
                <a:lnTo>
                  <a:pt x="675208" y="36017"/>
                </a:lnTo>
                <a:lnTo>
                  <a:pt x="675297" y="43942"/>
                </a:lnTo>
                <a:lnTo>
                  <a:pt x="675576" y="51892"/>
                </a:lnTo>
                <a:lnTo>
                  <a:pt x="675157" y="51892"/>
                </a:lnTo>
                <a:lnTo>
                  <a:pt x="666965" y="34531"/>
                </a:lnTo>
                <a:lnTo>
                  <a:pt x="649528" y="533"/>
                </a:lnTo>
                <a:lnTo>
                  <a:pt x="629716" y="533"/>
                </a:lnTo>
                <a:lnTo>
                  <a:pt x="629716" y="62141"/>
                </a:lnTo>
                <a:lnTo>
                  <a:pt x="641400" y="62141"/>
                </a:lnTo>
                <a:lnTo>
                  <a:pt x="641400" y="26809"/>
                </a:lnTo>
                <a:lnTo>
                  <a:pt x="641311" y="18719"/>
                </a:lnTo>
                <a:lnTo>
                  <a:pt x="640994" y="10655"/>
                </a:lnTo>
                <a:lnTo>
                  <a:pt x="641451" y="10655"/>
                </a:lnTo>
                <a:lnTo>
                  <a:pt x="648614" y="26644"/>
                </a:lnTo>
                <a:lnTo>
                  <a:pt x="667092" y="62141"/>
                </a:lnTo>
                <a:lnTo>
                  <a:pt x="686892" y="62141"/>
                </a:lnTo>
                <a:lnTo>
                  <a:pt x="686892" y="5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458647" y="1535849"/>
            <a:ext cx="144145" cy="154940"/>
          </a:xfrm>
          <a:custGeom>
            <a:avLst/>
            <a:gdLst/>
            <a:ahLst/>
            <a:cxnLst/>
            <a:rect l="l" t="t" r="r" b="b"/>
            <a:pathLst>
              <a:path w="144145" h="154939">
                <a:moveTo>
                  <a:pt x="143637" y="0"/>
                </a:moveTo>
                <a:lnTo>
                  <a:pt x="0" y="0"/>
                </a:lnTo>
                <a:lnTo>
                  <a:pt x="0" y="154482"/>
                </a:lnTo>
                <a:lnTo>
                  <a:pt x="143637" y="154482"/>
                </a:lnTo>
                <a:lnTo>
                  <a:pt x="143637" y="0"/>
                </a:lnTo>
                <a:close/>
              </a:path>
            </a:pathLst>
          </a:custGeom>
          <a:solidFill>
            <a:srgbClr val="A61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602272" y="1535849"/>
            <a:ext cx="221615" cy="154940"/>
          </a:xfrm>
          <a:custGeom>
            <a:avLst/>
            <a:gdLst/>
            <a:ahLst/>
            <a:cxnLst/>
            <a:rect l="l" t="t" r="r" b="b"/>
            <a:pathLst>
              <a:path w="221615" h="154939">
                <a:moveTo>
                  <a:pt x="221373" y="0"/>
                </a:moveTo>
                <a:lnTo>
                  <a:pt x="0" y="0"/>
                </a:lnTo>
                <a:lnTo>
                  <a:pt x="0" y="154482"/>
                </a:lnTo>
                <a:lnTo>
                  <a:pt x="221373" y="154482"/>
                </a:lnTo>
                <a:lnTo>
                  <a:pt x="221373" y="0"/>
                </a:lnTo>
                <a:close/>
              </a:path>
            </a:pathLst>
          </a:custGeom>
          <a:solidFill>
            <a:srgbClr val="EF37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823658" y="1535849"/>
            <a:ext cx="293370" cy="154940"/>
          </a:xfrm>
          <a:custGeom>
            <a:avLst/>
            <a:gdLst/>
            <a:ahLst/>
            <a:cxnLst/>
            <a:rect l="l" t="t" r="r" b="b"/>
            <a:pathLst>
              <a:path w="293369" h="154939">
                <a:moveTo>
                  <a:pt x="292976" y="0"/>
                </a:moveTo>
                <a:lnTo>
                  <a:pt x="0" y="0"/>
                </a:lnTo>
                <a:lnTo>
                  <a:pt x="0" y="154482"/>
                </a:lnTo>
                <a:lnTo>
                  <a:pt x="292976" y="154482"/>
                </a:lnTo>
                <a:lnTo>
                  <a:pt x="292976" y="0"/>
                </a:lnTo>
                <a:close/>
              </a:path>
            </a:pathLst>
          </a:custGeom>
          <a:solidFill>
            <a:srgbClr val="F584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1116444" y="1535849"/>
            <a:ext cx="81280" cy="154940"/>
          </a:xfrm>
          <a:custGeom>
            <a:avLst/>
            <a:gdLst/>
            <a:ahLst/>
            <a:cxnLst/>
            <a:rect l="l" t="t" r="r" b="b"/>
            <a:pathLst>
              <a:path w="81280" h="154939">
                <a:moveTo>
                  <a:pt x="81229" y="0"/>
                </a:moveTo>
                <a:lnTo>
                  <a:pt x="0" y="0"/>
                </a:lnTo>
                <a:lnTo>
                  <a:pt x="0" y="154482"/>
                </a:lnTo>
                <a:lnTo>
                  <a:pt x="81229" y="154482"/>
                </a:lnTo>
                <a:lnTo>
                  <a:pt x="81229" y="0"/>
                </a:lnTo>
                <a:close/>
              </a:path>
            </a:pathLst>
          </a:custGeom>
          <a:solidFill>
            <a:srgbClr val="FEBE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197546" y="1535849"/>
            <a:ext cx="337185" cy="154940"/>
          </a:xfrm>
          <a:custGeom>
            <a:avLst/>
            <a:gdLst/>
            <a:ahLst/>
            <a:cxnLst/>
            <a:rect l="l" t="t" r="r" b="b"/>
            <a:pathLst>
              <a:path w="337184" h="154939">
                <a:moveTo>
                  <a:pt x="337121" y="0"/>
                </a:moveTo>
                <a:lnTo>
                  <a:pt x="0" y="0"/>
                </a:lnTo>
                <a:lnTo>
                  <a:pt x="0" y="154482"/>
                </a:lnTo>
                <a:lnTo>
                  <a:pt x="337121" y="154482"/>
                </a:lnTo>
                <a:lnTo>
                  <a:pt x="337121" y="0"/>
                </a:lnTo>
                <a:close/>
              </a:path>
            </a:pathLst>
          </a:custGeom>
          <a:solidFill>
            <a:srgbClr val="FFE9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534667" y="1535849"/>
            <a:ext cx="135255" cy="154940"/>
          </a:xfrm>
          <a:custGeom>
            <a:avLst/>
            <a:gdLst/>
            <a:ahLst/>
            <a:cxnLst/>
            <a:rect l="l" t="t" r="r" b="b"/>
            <a:pathLst>
              <a:path w="135255" h="154939">
                <a:moveTo>
                  <a:pt x="134632" y="0"/>
                </a:moveTo>
                <a:lnTo>
                  <a:pt x="0" y="0"/>
                </a:lnTo>
                <a:lnTo>
                  <a:pt x="0" y="154482"/>
                </a:lnTo>
                <a:lnTo>
                  <a:pt x="134632" y="154482"/>
                </a:lnTo>
                <a:lnTo>
                  <a:pt x="134632" y="0"/>
                </a:lnTo>
                <a:close/>
              </a:path>
            </a:pathLst>
          </a:custGeom>
          <a:solidFill>
            <a:srgbClr val="ABCC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1669237" y="1535849"/>
            <a:ext cx="306070" cy="154940"/>
          </a:xfrm>
          <a:custGeom>
            <a:avLst/>
            <a:gdLst/>
            <a:ahLst/>
            <a:cxnLst/>
            <a:rect l="l" t="t" r="r" b="b"/>
            <a:pathLst>
              <a:path w="306069" h="154939">
                <a:moveTo>
                  <a:pt x="305904" y="0"/>
                </a:moveTo>
                <a:lnTo>
                  <a:pt x="0" y="0"/>
                </a:lnTo>
                <a:lnTo>
                  <a:pt x="0" y="154482"/>
                </a:lnTo>
                <a:lnTo>
                  <a:pt x="305904" y="154482"/>
                </a:lnTo>
                <a:lnTo>
                  <a:pt x="305904" y="0"/>
                </a:lnTo>
                <a:close/>
              </a:path>
            </a:pathLst>
          </a:custGeom>
          <a:solidFill>
            <a:srgbClr val="4AAF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1975142" y="1535849"/>
            <a:ext cx="130175" cy="154940"/>
          </a:xfrm>
          <a:custGeom>
            <a:avLst/>
            <a:gdLst/>
            <a:ahLst/>
            <a:cxnLst/>
            <a:rect l="l" t="t" r="r" b="b"/>
            <a:pathLst>
              <a:path w="130175" h="154939">
                <a:moveTo>
                  <a:pt x="129933" y="0"/>
                </a:moveTo>
                <a:lnTo>
                  <a:pt x="0" y="0"/>
                </a:lnTo>
                <a:lnTo>
                  <a:pt x="0" y="154482"/>
                </a:lnTo>
                <a:lnTo>
                  <a:pt x="129933" y="154482"/>
                </a:lnTo>
                <a:lnTo>
                  <a:pt x="129933" y="0"/>
                </a:lnTo>
                <a:close/>
              </a:path>
            </a:pathLst>
          </a:custGeom>
          <a:solidFill>
            <a:srgbClr val="069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2105075" y="1535849"/>
            <a:ext cx="193040" cy="154940"/>
          </a:xfrm>
          <a:custGeom>
            <a:avLst/>
            <a:gdLst/>
            <a:ahLst/>
            <a:cxnLst/>
            <a:rect l="l" t="t" r="r" b="b"/>
            <a:pathLst>
              <a:path w="193039" h="154939">
                <a:moveTo>
                  <a:pt x="192468" y="0"/>
                </a:moveTo>
                <a:lnTo>
                  <a:pt x="0" y="0"/>
                </a:lnTo>
                <a:lnTo>
                  <a:pt x="0" y="154482"/>
                </a:lnTo>
                <a:lnTo>
                  <a:pt x="192468" y="154482"/>
                </a:lnTo>
                <a:lnTo>
                  <a:pt x="192468" y="0"/>
                </a:lnTo>
                <a:close/>
              </a:path>
            </a:pathLst>
          </a:custGeom>
          <a:solidFill>
            <a:srgbClr val="2DB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2297544" y="1535849"/>
            <a:ext cx="50800" cy="154940"/>
          </a:xfrm>
          <a:custGeom>
            <a:avLst/>
            <a:gdLst/>
            <a:ahLst/>
            <a:cxnLst/>
            <a:rect l="l" t="t" r="r" b="b"/>
            <a:pathLst>
              <a:path w="50800" h="154939">
                <a:moveTo>
                  <a:pt x="50469" y="0"/>
                </a:moveTo>
                <a:lnTo>
                  <a:pt x="0" y="0"/>
                </a:lnTo>
                <a:lnTo>
                  <a:pt x="0" y="154482"/>
                </a:lnTo>
                <a:lnTo>
                  <a:pt x="50469" y="154482"/>
                </a:lnTo>
                <a:lnTo>
                  <a:pt x="50469" y="0"/>
                </a:lnTo>
                <a:close/>
              </a:path>
            </a:pathLst>
          </a:custGeom>
          <a:solidFill>
            <a:srgbClr val="1598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2348001" y="1535849"/>
            <a:ext cx="206375" cy="154940"/>
          </a:xfrm>
          <a:custGeom>
            <a:avLst/>
            <a:gdLst/>
            <a:ahLst/>
            <a:cxnLst/>
            <a:rect l="l" t="t" r="r" b="b"/>
            <a:pathLst>
              <a:path w="206375" h="154939">
                <a:moveTo>
                  <a:pt x="206324" y="0"/>
                </a:moveTo>
                <a:lnTo>
                  <a:pt x="0" y="0"/>
                </a:lnTo>
                <a:lnTo>
                  <a:pt x="0" y="154482"/>
                </a:lnTo>
                <a:lnTo>
                  <a:pt x="206324" y="154482"/>
                </a:lnTo>
                <a:lnTo>
                  <a:pt x="206324" y="0"/>
                </a:lnTo>
                <a:close/>
              </a:path>
            </a:pathLst>
          </a:custGeom>
          <a:solidFill>
            <a:srgbClr val="025F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2554325" y="1535849"/>
            <a:ext cx="353695" cy="154940"/>
          </a:xfrm>
          <a:custGeom>
            <a:avLst/>
            <a:gdLst/>
            <a:ahLst/>
            <a:cxnLst/>
            <a:rect l="l" t="t" r="r" b="b"/>
            <a:pathLst>
              <a:path w="353694" h="154939">
                <a:moveTo>
                  <a:pt x="353466" y="0"/>
                </a:moveTo>
                <a:lnTo>
                  <a:pt x="0" y="0"/>
                </a:lnTo>
                <a:lnTo>
                  <a:pt x="0" y="154482"/>
                </a:lnTo>
                <a:lnTo>
                  <a:pt x="353466" y="154482"/>
                </a:lnTo>
                <a:lnTo>
                  <a:pt x="353466" y="0"/>
                </a:lnTo>
                <a:close/>
              </a:path>
            </a:pathLst>
          </a:custGeom>
          <a:solidFill>
            <a:srgbClr val="1C2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7" name="bg object 5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135015" y="9491859"/>
            <a:ext cx="4173321" cy="12165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700" b="0" i="0">
                <a:solidFill>
                  <a:schemeClr val="bg1"/>
                </a:solidFill>
                <a:latin typeface="HelveticaNeueLTStd-Lt"/>
                <a:cs typeface="HelveticaNeueLTStd-L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1C216F"/>
                </a:solidFill>
                <a:latin typeface="Helvetica Neue LT Std 75"/>
                <a:cs typeface="Helvetica Neue LT Std 75"/>
              </a:defRPr>
            </a:lvl1pPr>
          </a:lstStyle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1C216F"/>
                </a:solidFill>
                <a:latin typeface="Helvetica Neue LT Std 75"/>
                <a:cs typeface="Helvetica Neue LT Std 75"/>
              </a:defRPr>
            </a:lvl1pPr>
          </a:lstStyle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7201" y="461722"/>
            <a:ext cx="202387" cy="22631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88352" y="461733"/>
            <a:ext cx="184150" cy="226060"/>
          </a:xfrm>
          <a:custGeom>
            <a:avLst/>
            <a:gdLst/>
            <a:ahLst/>
            <a:cxnLst/>
            <a:rect l="l" t="t" r="r" b="b"/>
            <a:pathLst>
              <a:path w="184150" h="226059">
                <a:moveTo>
                  <a:pt x="183642" y="172720"/>
                </a:moveTo>
                <a:lnTo>
                  <a:pt x="62064" y="172720"/>
                </a:lnTo>
                <a:lnTo>
                  <a:pt x="62064" y="137160"/>
                </a:lnTo>
                <a:lnTo>
                  <a:pt x="170700" y="137160"/>
                </a:lnTo>
                <a:lnTo>
                  <a:pt x="170700" y="87630"/>
                </a:lnTo>
                <a:lnTo>
                  <a:pt x="62064" y="87630"/>
                </a:lnTo>
                <a:lnTo>
                  <a:pt x="62064" y="53340"/>
                </a:lnTo>
                <a:lnTo>
                  <a:pt x="182029" y="53340"/>
                </a:lnTo>
                <a:lnTo>
                  <a:pt x="182029" y="0"/>
                </a:lnTo>
                <a:lnTo>
                  <a:pt x="0" y="0"/>
                </a:lnTo>
                <a:lnTo>
                  <a:pt x="0" y="53340"/>
                </a:lnTo>
                <a:lnTo>
                  <a:pt x="0" y="87630"/>
                </a:lnTo>
                <a:lnTo>
                  <a:pt x="0" y="137160"/>
                </a:lnTo>
                <a:lnTo>
                  <a:pt x="0" y="172720"/>
                </a:lnTo>
                <a:lnTo>
                  <a:pt x="0" y="226060"/>
                </a:lnTo>
                <a:lnTo>
                  <a:pt x="183642" y="226060"/>
                </a:lnTo>
                <a:lnTo>
                  <a:pt x="183642" y="172720"/>
                </a:lnTo>
                <a:close/>
              </a:path>
            </a:pathLst>
          </a:custGeom>
          <a:solidFill>
            <a:srgbClr val="1C2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03992" y="457202"/>
            <a:ext cx="446143" cy="235369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385036" y="461733"/>
            <a:ext cx="184150" cy="226060"/>
          </a:xfrm>
          <a:custGeom>
            <a:avLst/>
            <a:gdLst/>
            <a:ahLst/>
            <a:cxnLst/>
            <a:rect l="l" t="t" r="r" b="b"/>
            <a:pathLst>
              <a:path w="184150" h="226059">
                <a:moveTo>
                  <a:pt x="183629" y="172720"/>
                </a:moveTo>
                <a:lnTo>
                  <a:pt x="62077" y="172720"/>
                </a:lnTo>
                <a:lnTo>
                  <a:pt x="62077" y="137160"/>
                </a:lnTo>
                <a:lnTo>
                  <a:pt x="170700" y="137160"/>
                </a:lnTo>
                <a:lnTo>
                  <a:pt x="170700" y="87630"/>
                </a:lnTo>
                <a:lnTo>
                  <a:pt x="62077" y="87630"/>
                </a:lnTo>
                <a:lnTo>
                  <a:pt x="62077" y="53340"/>
                </a:lnTo>
                <a:lnTo>
                  <a:pt x="182016" y="53340"/>
                </a:lnTo>
                <a:lnTo>
                  <a:pt x="182016" y="0"/>
                </a:lnTo>
                <a:lnTo>
                  <a:pt x="0" y="0"/>
                </a:lnTo>
                <a:lnTo>
                  <a:pt x="0" y="53340"/>
                </a:lnTo>
                <a:lnTo>
                  <a:pt x="0" y="87630"/>
                </a:lnTo>
                <a:lnTo>
                  <a:pt x="0" y="137160"/>
                </a:lnTo>
                <a:lnTo>
                  <a:pt x="0" y="172720"/>
                </a:lnTo>
                <a:lnTo>
                  <a:pt x="0" y="226060"/>
                </a:lnTo>
                <a:lnTo>
                  <a:pt x="183629" y="226060"/>
                </a:lnTo>
                <a:lnTo>
                  <a:pt x="183629" y="172720"/>
                </a:lnTo>
                <a:close/>
              </a:path>
            </a:pathLst>
          </a:custGeom>
          <a:solidFill>
            <a:srgbClr val="1C2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00676" y="461730"/>
            <a:ext cx="208203" cy="226301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457987" y="723658"/>
            <a:ext cx="80010" cy="85725"/>
          </a:xfrm>
          <a:custGeom>
            <a:avLst/>
            <a:gdLst/>
            <a:ahLst/>
            <a:cxnLst/>
            <a:rect l="l" t="t" r="r" b="b"/>
            <a:pathLst>
              <a:path w="80009" h="85725">
                <a:moveTo>
                  <a:pt x="79476" y="0"/>
                </a:moveTo>
                <a:lnTo>
                  <a:pt x="0" y="0"/>
                </a:lnTo>
                <a:lnTo>
                  <a:pt x="0" y="85471"/>
                </a:lnTo>
                <a:lnTo>
                  <a:pt x="79476" y="85471"/>
                </a:lnTo>
                <a:lnTo>
                  <a:pt x="79476" y="0"/>
                </a:lnTo>
                <a:close/>
              </a:path>
            </a:pathLst>
          </a:custGeom>
          <a:solidFill>
            <a:srgbClr val="A61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537476" y="723658"/>
            <a:ext cx="122555" cy="85725"/>
          </a:xfrm>
          <a:custGeom>
            <a:avLst/>
            <a:gdLst/>
            <a:ahLst/>
            <a:cxnLst/>
            <a:rect l="l" t="t" r="r" b="b"/>
            <a:pathLst>
              <a:path w="122554" h="85725">
                <a:moveTo>
                  <a:pt x="122478" y="0"/>
                </a:moveTo>
                <a:lnTo>
                  <a:pt x="0" y="0"/>
                </a:lnTo>
                <a:lnTo>
                  <a:pt x="0" y="85471"/>
                </a:lnTo>
                <a:lnTo>
                  <a:pt x="122478" y="85471"/>
                </a:lnTo>
                <a:lnTo>
                  <a:pt x="122478" y="0"/>
                </a:lnTo>
                <a:close/>
              </a:path>
            </a:pathLst>
          </a:custGeom>
          <a:solidFill>
            <a:srgbClr val="EF37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659955" y="723658"/>
            <a:ext cx="162560" cy="85725"/>
          </a:xfrm>
          <a:custGeom>
            <a:avLst/>
            <a:gdLst/>
            <a:ahLst/>
            <a:cxnLst/>
            <a:rect l="l" t="t" r="r" b="b"/>
            <a:pathLst>
              <a:path w="162559" h="85725">
                <a:moveTo>
                  <a:pt x="162102" y="0"/>
                </a:moveTo>
                <a:lnTo>
                  <a:pt x="0" y="0"/>
                </a:lnTo>
                <a:lnTo>
                  <a:pt x="0" y="85471"/>
                </a:lnTo>
                <a:lnTo>
                  <a:pt x="162102" y="85471"/>
                </a:lnTo>
                <a:lnTo>
                  <a:pt x="162102" y="0"/>
                </a:lnTo>
                <a:close/>
              </a:path>
            </a:pathLst>
          </a:custGeom>
          <a:solidFill>
            <a:srgbClr val="F584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821956" y="723658"/>
            <a:ext cx="45085" cy="85725"/>
          </a:xfrm>
          <a:custGeom>
            <a:avLst/>
            <a:gdLst/>
            <a:ahLst/>
            <a:cxnLst/>
            <a:rect l="l" t="t" r="r" b="b"/>
            <a:pathLst>
              <a:path w="45084" h="85725">
                <a:moveTo>
                  <a:pt x="44945" y="0"/>
                </a:moveTo>
                <a:lnTo>
                  <a:pt x="0" y="0"/>
                </a:lnTo>
                <a:lnTo>
                  <a:pt x="0" y="85471"/>
                </a:lnTo>
                <a:lnTo>
                  <a:pt x="44945" y="85471"/>
                </a:lnTo>
                <a:lnTo>
                  <a:pt x="44945" y="0"/>
                </a:lnTo>
                <a:close/>
              </a:path>
            </a:pathLst>
          </a:custGeom>
          <a:solidFill>
            <a:srgbClr val="FEBE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866825" y="723658"/>
            <a:ext cx="186690" cy="85725"/>
          </a:xfrm>
          <a:custGeom>
            <a:avLst/>
            <a:gdLst/>
            <a:ahLst/>
            <a:cxnLst/>
            <a:rect l="l" t="t" r="r" b="b"/>
            <a:pathLst>
              <a:path w="186690" h="85725">
                <a:moveTo>
                  <a:pt x="186524" y="0"/>
                </a:moveTo>
                <a:lnTo>
                  <a:pt x="0" y="0"/>
                </a:lnTo>
                <a:lnTo>
                  <a:pt x="0" y="85471"/>
                </a:lnTo>
                <a:lnTo>
                  <a:pt x="186524" y="85471"/>
                </a:lnTo>
                <a:lnTo>
                  <a:pt x="186524" y="0"/>
                </a:lnTo>
                <a:close/>
              </a:path>
            </a:pathLst>
          </a:custGeom>
          <a:solidFill>
            <a:srgbClr val="FFE9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053337" y="723658"/>
            <a:ext cx="74930" cy="85725"/>
          </a:xfrm>
          <a:custGeom>
            <a:avLst/>
            <a:gdLst/>
            <a:ahLst/>
            <a:cxnLst/>
            <a:rect l="l" t="t" r="r" b="b"/>
            <a:pathLst>
              <a:path w="74930" h="85725">
                <a:moveTo>
                  <a:pt x="74498" y="0"/>
                </a:moveTo>
                <a:lnTo>
                  <a:pt x="0" y="0"/>
                </a:lnTo>
                <a:lnTo>
                  <a:pt x="0" y="85471"/>
                </a:lnTo>
                <a:lnTo>
                  <a:pt x="74498" y="85471"/>
                </a:lnTo>
                <a:lnTo>
                  <a:pt x="74498" y="0"/>
                </a:lnTo>
                <a:close/>
              </a:path>
            </a:pathLst>
          </a:custGeom>
          <a:solidFill>
            <a:srgbClr val="ABCC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127810" y="723658"/>
            <a:ext cx="169545" cy="85725"/>
          </a:xfrm>
          <a:custGeom>
            <a:avLst/>
            <a:gdLst/>
            <a:ahLst/>
            <a:cxnLst/>
            <a:rect l="l" t="t" r="r" b="b"/>
            <a:pathLst>
              <a:path w="169544" h="85725">
                <a:moveTo>
                  <a:pt x="169252" y="0"/>
                </a:moveTo>
                <a:lnTo>
                  <a:pt x="0" y="0"/>
                </a:lnTo>
                <a:lnTo>
                  <a:pt x="0" y="85471"/>
                </a:lnTo>
                <a:lnTo>
                  <a:pt x="169252" y="85471"/>
                </a:lnTo>
                <a:lnTo>
                  <a:pt x="169252" y="0"/>
                </a:lnTo>
                <a:close/>
              </a:path>
            </a:pathLst>
          </a:custGeom>
          <a:solidFill>
            <a:srgbClr val="4AAF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297050" y="723658"/>
            <a:ext cx="72390" cy="85725"/>
          </a:xfrm>
          <a:custGeom>
            <a:avLst/>
            <a:gdLst/>
            <a:ahLst/>
            <a:cxnLst/>
            <a:rect l="l" t="t" r="r" b="b"/>
            <a:pathLst>
              <a:path w="72390" h="85725">
                <a:moveTo>
                  <a:pt x="71894" y="0"/>
                </a:moveTo>
                <a:lnTo>
                  <a:pt x="0" y="0"/>
                </a:lnTo>
                <a:lnTo>
                  <a:pt x="0" y="85471"/>
                </a:lnTo>
                <a:lnTo>
                  <a:pt x="71894" y="85471"/>
                </a:lnTo>
                <a:lnTo>
                  <a:pt x="71894" y="0"/>
                </a:lnTo>
                <a:close/>
              </a:path>
            </a:pathLst>
          </a:custGeom>
          <a:solidFill>
            <a:srgbClr val="069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368945" y="723658"/>
            <a:ext cx="106680" cy="85725"/>
          </a:xfrm>
          <a:custGeom>
            <a:avLst/>
            <a:gdLst/>
            <a:ahLst/>
            <a:cxnLst/>
            <a:rect l="l" t="t" r="r" b="b"/>
            <a:pathLst>
              <a:path w="106680" h="85725">
                <a:moveTo>
                  <a:pt x="106489" y="0"/>
                </a:moveTo>
                <a:lnTo>
                  <a:pt x="0" y="0"/>
                </a:lnTo>
                <a:lnTo>
                  <a:pt x="0" y="85471"/>
                </a:lnTo>
                <a:lnTo>
                  <a:pt x="106489" y="85471"/>
                </a:lnTo>
                <a:lnTo>
                  <a:pt x="106489" y="0"/>
                </a:lnTo>
                <a:close/>
              </a:path>
            </a:pathLst>
          </a:custGeom>
          <a:solidFill>
            <a:srgbClr val="2DB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475435" y="723658"/>
            <a:ext cx="27940" cy="85725"/>
          </a:xfrm>
          <a:custGeom>
            <a:avLst/>
            <a:gdLst/>
            <a:ahLst/>
            <a:cxnLst/>
            <a:rect l="l" t="t" r="r" b="b"/>
            <a:pathLst>
              <a:path w="27940" h="85725">
                <a:moveTo>
                  <a:pt x="27927" y="0"/>
                </a:moveTo>
                <a:lnTo>
                  <a:pt x="0" y="0"/>
                </a:lnTo>
                <a:lnTo>
                  <a:pt x="0" y="85471"/>
                </a:lnTo>
                <a:lnTo>
                  <a:pt x="27927" y="85471"/>
                </a:lnTo>
                <a:lnTo>
                  <a:pt x="27927" y="0"/>
                </a:lnTo>
                <a:close/>
              </a:path>
            </a:pathLst>
          </a:custGeom>
          <a:solidFill>
            <a:srgbClr val="1598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503362" y="723658"/>
            <a:ext cx="114300" cy="85725"/>
          </a:xfrm>
          <a:custGeom>
            <a:avLst/>
            <a:gdLst/>
            <a:ahLst/>
            <a:cxnLst/>
            <a:rect l="l" t="t" r="r" b="b"/>
            <a:pathLst>
              <a:path w="114300" h="85725">
                <a:moveTo>
                  <a:pt x="114147" y="0"/>
                </a:moveTo>
                <a:lnTo>
                  <a:pt x="0" y="0"/>
                </a:lnTo>
                <a:lnTo>
                  <a:pt x="0" y="85471"/>
                </a:lnTo>
                <a:lnTo>
                  <a:pt x="114147" y="85471"/>
                </a:lnTo>
                <a:lnTo>
                  <a:pt x="114147" y="0"/>
                </a:lnTo>
                <a:close/>
              </a:path>
            </a:pathLst>
          </a:custGeom>
          <a:solidFill>
            <a:srgbClr val="025F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617510" y="723658"/>
            <a:ext cx="195580" cy="85725"/>
          </a:xfrm>
          <a:custGeom>
            <a:avLst/>
            <a:gdLst/>
            <a:ahLst/>
            <a:cxnLst/>
            <a:rect l="l" t="t" r="r" b="b"/>
            <a:pathLst>
              <a:path w="195580" h="85725">
                <a:moveTo>
                  <a:pt x="195567" y="0"/>
                </a:moveTo>
                <a:lnTo>
                  <a:pt x="0" y="0"/>
                </a:lnTo>
                <a:lnTo>
                  <a:pt x="0" y="85471"/>
                </a:lnTo>
                <a:lnTo>
                  <a:pt x="195567" y="85471"/>
                </a:lnTo>
                <a:lnTo>
                  <a:pt x="195567" y="0"/>
                </a:lnTo>
                <a:close/>
              </a:path>
            </a:pathLst>
          </a:custGeom>
          <a:solidFill>
            <a:srgbClr val="1C2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51122" y="9629344"/>
            <a:ext cx="1366359" cy="116322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835352" y="9624025"/>
            <a:ext cx="1077084" cy="121645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141205" y="9624019"/>
            <a:ext cx="1653727" cy="12165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8754" y="2834554"/>
            <a:ext cx="6954890" cy="1797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700" b="0" i="0">
                <a:solidFill>
                  <a:schemeClr val="bg1"/>
                </a:solidFill>
                <a:latin typeface="HelveticaNeueLTStd-Lt"/>
                <a:cs typeface="HelveticaNeueLTStd-L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9100" y="9598104"/>
            <a:ext cx="212725" cy="161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rgbClr val="1C216F"/>
                </a:solidFill>
                <a:latin typeface="Helvetica Neue LT Std 75"/>
                <a:cs typeface="Helvetica Neue LT Std 75"/>
              </a:defRPr>
            </a:lvl1pPr>
          </a:lstStyle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8754" y="2834554"/>
            <a:ext cx="5502275" cy="1797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260">
              <a:lnSpc>
                <a:spcPts val="6970"/>
              </a:lnSpc>
              <a:spcBef>
                <a:spcPts val="100"/>
              </a:spcBef>
            </a:pPr>
            <a:r>
              <a:rPr spc="-30" dirty="0"/>
              <a:t>SAFETY</a:t>
            </a:r>
          </a:p>
          <a:p>
            <a:pPr marL="12700">
              <a:lnSpc>
                <a:spcPts val="6970"/>
              </a:lnSpc>
            </a:pPr>
            <a:r>
              <a:rPr b="1" spc="-270" dirty="0">
                <a:latin typeface="Helvetica Neue LT Std 75"/>
                <a:cs typeface="Helvetica Neue LT Std 75"/>
              </a:rPr>
              <a:t>D</a:t>
            </a:r>
            <a:r>
              <a:rPr b="1" spc="-765" dirty="0">
                <a:latin typeface="Helvetica Neue LT Std 75"/>
                <a:cs typeface="Helvetica Neue LT Std 75"/>
              </a:rPr>
              <a:t>AT</a:t>
            </a:r>
            <a:r>
              <a:rPr b="1" dirty="0">
                <a:latin typeface="Helvetica Neue LT Std 75"/>
                <a:cs typeface="Helvetica Neue LT Std 75"/>
              </a:rPr>
              <a:t>A</a:t>
            </a:r>
            <a:r>
              <a:rPr b="1" spc="-540" dirty="0">
                <a:latin typeface="Helvetica Neue LT Std 75"/>
                <a:cs typeface="Helvetica Neue LT Std 75"/>
              </a:rPr>
              <a:t> </a:t>
            </a:r>
            <a:r>
              <a:rPr b="1" spc="-185" dirty="0">
                <a:latin typeface="Helvetica Neue LT Std 75"/>
                <a:cs typeface="Helvetica Neue LT Std 75"/>
              </a:rPr>
              <a:t>S</a:t>
            </a:r>
            <a:r>
              <a:rPr b="1" spc="-340" dirty="0">
                <a:latin typeface="Helvetica Neue LT Std 75"/>
                <a:cs typeface="Helvetica Neue LT Std 75"/>
              </a:rPr>
              <a:t>H</a:t>
            </a:r>
            <a:r>
              <a:rPr b="1" spc="-305" dirty="0">
                <a:latin typeface="Helvetica Neue LT Std 75"/>
                <a:cs typeface="Helvetica Neue LT Std 75"/>
              </a:rPr>
              <a:t>E</a:t>
            </a:r>
            <a:r>
              <a:rPr b="1" spc="-55" dirty="0">
                <a:latin typeface="Helvetica Neue LT Std 75"/>
                <a:cs typeface="Helvetica Neue LT Std 75"/>
              </a:rPr>
              <a:t>E</a:t>
            </a:r>
            <a:r>
              <a:rPr b="1" spc="-225" dirty="0">
                <a:latin typeface="Helvetica Neue LT Std 75"/>
                <a:cs typeface="Helvetica Neue LT Std 75"/>
              </a:rPr>
              <a:t>T</a:t>
            </a:r>
            <a:r>
              <a:rPr b="1" dirty="0">
                <a:latin typeface="Helvetica Neue LT Std 75"/>
                <a:cs typeface="Helvetica Neue LT Std 75"/>
              </a:rPr>
              <a:t>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2300" y="522165"/>
            <a:ext cx="1621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D</a:t>
            </a:r>
            <a:r>
              <a:rPr sz="1200" b="1" spc="-14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AT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</a:t>
            </a:r>
            <a:r>
              <a:rPr sz="1200" b="1" spc="-10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SHEETS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:</a:t>
            </a:r>
            <a:r>
              <a:rPr sz="1200" b="1" spc="2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spc="-50" dirty="0">
                <a:solidFill>
                  <a:srgbClr val="17B0E6"/>
                </a:solidFill>
                <a:latin typeface="HelveticaNeueLTStd-Md"/>
                <a:cs typeface="HelveticaNeueLTStd-Md"/>
              </a:rPr>
              <a:t>SAFETY</a:t>
            </a:r>
            <a:endParaRPr sz="1200">
              <a:latin typeface="HelveticaNeueLTStd-Md"/>
              <a:cs typeface="HelveticaNeueLTStd-M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318184" y="1508086"/>
            <a:ext cx="128270" cy="6530340"/>
            <a:chOff x="7318184" y="1508086"/>
            <a:chExt cx="128270" cy="6530340"/>
          </a:xfrm>
        </p:grpSpPr>
        <p:sp>
          <p:nvSpPr>
            <p:cNvPr id="4" name="object 4"/>
            <p:cNvSpPr/>
            <p:nvPr/>
          </p:nvSpPr>
          <p:spPr>
            <a:xfrm>
              <a:off x="7318184" y="1508086"/>
              <a:ext cx="128270" cy="2654935"/>
            </a:xfrm>
            <a:custGeom>
              <a:avLst/>
              <a:gdLst/>
              <a:ahLst/>
              <a:cxnLst/>
              <a:rect l="l" t="t" r="r" b="b"/>
              <a:pathLst>
                <a:path w="128270" h="2654935">
                  <a:moveTo>
                    <a:pt x="128016" y="0"/>
                  </a:moveTo>
                  <a:lnTo>
                    <a:pt x="0" y="0"/>
                  </a:lnTo>
                  <a:lnTo>
                    <a:pt x="0" y="2654338"/>
                  </a:lnTo>
                  <a:lnTo>
                    <a:pt x="128016" y="2654338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14B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18184" y="4162412"/>
              <a:ext cx="128270" cy="1275080"/>
            </a:xfrm>
            <a:custGeom>
              <a:avLst/>
              <a:gdLst/>
              <a:ahLst/>
              <a:cxnLst/>
              <a:rect l="l" t="t" r="r" b="b"/>
              <a:pathLst>
                <a:path w="128270" h="1275079">
                  <a:moveTo>
                    <a:pt x="128016" y="0"/>
                  </a:moveTo>
                  <a:lnTo>
                    <a:pt x="0" y="0"/>
                  </a:lnTo>
                  <a:lnTo>
                    <a:pt x="0" y="1274914"/>
                  </a:lnTo>
                  <a:lnTo>
                    <a:pt x="128016" y="127491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B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18184" y="5437327"/>
              <a:ext cx="128270" cy="1301115"/>
            </a:xfrm>
            <a:custGeom>
              <a:avLst/>
              <a:gdLst/>
              <a:ahLst/>
              <a:cxnLst/>
              <a:rect l="l" t="t" r="r" b="b"/>
              <a:pathLst>
                <a:path w="128270" h="1301115">
                  <a:moveTo>
                    <a:pt x="128016" y="0"/>
                  </a:moveTo>
                  <a:lnTo>
                    <a:pt x="0" y="0"/>
                  </a:lnTo>
                  <a:lnTo>
                    <a:pt x="0" y="1300492"/>
                  </a:lnTo>
                  <a:lnTo>
                    <a:pt x="128016" y="1300492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9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18184" y="6737832"/>
              <a:ext cx="128270" cy="1300480"/>
            </a:xfrm>
            <a:custGeom>
              <a:avLst/>
              <a:gdLst/>
              <a:ahLst/>
              <a:cxnLst/>
              <a:rect l="l" t="t" r="r" b="b"/>
              <a:pathLst>
                <a:path w="128270" h="1300479">
                  <a:moveTo>
                    <a:pt x="128016" y="0"/>
                  </a:moveTo>
                  <a:lnTo>
                    <a:pt x="0" y="0"/>
                  </a:lnTo>
                  <a:lnTo>
                    <a:pt x="0" y="1300479"/>
                  </a:lnTo>
                  <a:lnTo>
                    <a:pt x="128016" y="1300479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B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7200" y="1219200"/>
            <a:ext cx="6684645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12.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ECOLOGICAL</a:t>
            </a: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INFORMATION</a:t>
            </a:r>
            <a:endParaRPr sz="1100" dirty="0">
              <a:latin typeface="Helvetica Neue LT Pro 75"/>
              <a:cs typeface="Helvetica Neue LT Pro 75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7200" y="4114800"/>
            <a:ext cx="6684645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13.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DISPOSAL</a:t>
            </a: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CONSIDERATIONS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7200" y="6019800"/>
            <a:ext cx="6684645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14.</a:t>
            </a:r>
            <a:r>
              <a:rPr sz="1100" b="1" spc="-2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TRANSPORT</a:t>
            </a:r>
            <a:r>
              <a:rPr sz="1100" b="1" spc="-2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INFORMATION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5950" y="1447800"/>
            <a:ext cx="730885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21814" algn="l"/>
              </a:tabLst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ECOTOXICITY	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 polluting material. May be harmful to the environment if released in large quantities.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5950" y="1742440"/>
            <a:ext cx="13639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AQUATIC</a:t>
            </a:r>
            <a:r>
              <a:rPr sz="900" b="1" spc="-5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ECOTOXICITY</a:t>
            </a:r>
            <a:endParaRPr sz="900" dirty="0">
              <a:latin typeface="Helvetica Neue LT Pro 75"/>
              <a:cs typeface="Helvetica Neue LT Pro 75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25734" y="1742440"/>
            <a:ext cx="19812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Conclusion/Summary: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available.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5950" y="3886200"/>
            <a:ext cx="15652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OTHER</a:t>
            </a:r>
            <a:r>
              <a:rPr sz="900" b="1" spc="-2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ADVERSE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EFFECTS</a:t>
            </a:r>
            <a:endParaRPr sz="900" dirty="0">
              <a:latin typeface="Helvetica Neue LT Pro 75"/>
              <a:cs typeface="Helvetica Neue LT Pro 75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25691" y="3886200"/>
            <a:ext cx="25844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known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significant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effects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critical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hazards.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5950" y="1981200"/>
            <a:ext cx="18440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BIOACCUMULATIVE</a:t>
            </a:r>
            <a:r>
              <a:rPr sz="900" b="1" spc="-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POTENTIAL</a:t>
            </a:r>
            <a:endParaRPr sz="900" dirty="0">
              <a:latin typeface="Helvetica Neue LT Pro 75"/>
              <a:cs typeface="Helvetica Neue LT Pro 75"/>
            </a:endParaRPr>
          </a:p>
        </p:txBody>
      </p:sp>
      <p:graphicFrame>
        <p:nvGraphicFramePr>
          <p:cNvPr id="17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867187"/>
              </p:ext>
            </p:extLst>
          </p:nvPr>
        </p:nvGraphicFramePr>
        <p:xfrm>
          <a:off x="457200" y="2133600"/>
          <a:ext cx="6692899" cy="17715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2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0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03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955">
                <a:tc>
                  <a:txBody>
                    <a:bodyPr/>
                    <a:lstStyle/>
                    <a:p>
                      <a:pPr marL="171450" marR="360680">
                        <a:lnSpc>
                          <a:spcPts val="1080"/>
                        </a:lnSpc>
                      </a:pPr>
                      <a:r>
                        <a:rPr sz="900" b="1" spc="-20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PRODUCT/ </a:t>
                      </a:r>
                      <a:r>
                        <a:rPr sz="900" b="1" spc="-15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INGR</a:t>
                      </a:r>
                      <a:r>
                        <a:rPr sz="900" b="1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DI</a:t>
                      </a:r>
                      <a:r>
                        <a:rPr sz="900" b="1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E</a:t>
                      </a:r>
                      <a:r>
                        <a:rPr sz="900" b="1" spc="-10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N</a:t>
                      </a:r>
                      <a:r>
                        <a:rPr sz="900" b="1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T</a:t>
                      </a:r>
                      <a:r>
                        <a:rPr sz="900" b="1" spc="-40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NAM</a:t>
                      </a:r>
                      <a:r>
                        <a:rPr sz="900" b="1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E</a:t>
                      </a:r>
                      <a:endParaRPr sz="900" dirty="0">
                        <a:solidFill>
                          <a:srgbClr val="002060"/>
                        </a:solidFill>
                        <a:latin typeface="Helvetica Neue LT Pro 75"/>
                        <a:cs typeface="Helvetica Neue LT Pro 75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0">
                        <a:lnSpc>
                          <a:spcPts val="1055"/>
                        </a:lnSpc>
                      </a:pPr>
                      <a:r>
                        <a:rPr sz="900" b="1" spc="-5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LOGP</a:t>
                      </a:r>
                      <a:r>
                        <a:rPr sz="500" b="1" spc="-5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OW</a:t>
                      </a:r>
                      <a:endParaRPr sz="500" dirty="0">
                        <a:solidFill>
                          <a:srgbClr val="002060"/>
                        </a:solidFill>
                        <a:latin typeface="Helvetica Neue LT Pro 75"/>
                        <a:cs typeface="Helvetica Neue LT Pro 75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3405">
                        <a:lnSpc>
                          <a:spcPts val="1055"/>
                        </a:lnSpc>
                      </a:pPr>
                      <a:r>
                        <a:rPr sz="900" b="1" spc="-10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BCF</a:t>
                      </a:r>
                      <a:endParaRPr sz="900" dirty="0">
                        <a:solidFill>
                          <a:srgbClr val="002060"/>
                        </a:solidFill>
                        <a:latin typeface="Helvetica Neue LT Pro 75"/>
                        <a:cs typeface="Helvetica Neue LT Pro 75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0555">
                        <a:lnSpc>
                          <a:spcPts val="1055"/>
                        </a:lnSpc>
                      </a:pPr>
                      <a:r>
                        <a:rPr sz="900" b="1" spc="-10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POTENTIAL</a:t>
                      </a:r>
                      <a:endParaRPr sz="900">
                        <a:solidFill>
                          <a:srgbClr val="002060"/>
                        </a:solidFill>
                        <a:latin typeface="Helvetica Neue LT Pro 75"/>
                        <a:cs typeface="Helvetica Neue LT Pro 75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171450">
                        <a:lnSpc>
                          <a:spcPts val="980"/>
                        </a:lnSpc>
                      </a:pPr>
                      <a:r>
                        <a:rPr lang="en-TT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Naphtha (petroleum),</a:t>
                      </a:r>
                    </a:p>
                    <a:p>
                      <a:pPr marL="171450">
                        <a:lnSpc>
                          <a:spcPts val="980"/>
                        </a:lnSpc>
                      </a:pPr>
                      <a:r>
                        <a:rPr lang="en-TT" sz="900" dirty="0" err="1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hydrodesulfurized</a:t>
                      </a:r>
                      <a:r>
                        <a:rPr lang="en-TT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 heavy</a:t>
                      </a:r>
                      <a:endParaRPr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0">
                        <a:lnSpc>
                          <a:spcPts val="980"/>
                        </a:lnSpc>
                      </a:pPr>
                      <a:r>
                        <a:rPr lang="en-US" sz="900" spc="-15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-</a:t>
                      </a:r>
                      <a:endParaRPr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3405">
                        <a:lnSpc>
                          <a:spcPts val="980"/>
                        </a:lnSpc>
                      </a:pPr>
                      <a:r>
                        <a:rPr lang="en-US" sz="900" spc="15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10 to 2500</a:t>
                      </a:r>
                      <a:endParaRPr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0555">
                        <a:lnSpc>
                          <a:spcPts val="980"/>
                        </a:lnSpc>
                      </a:pPr>
                      <a:r>
                        <a:rPr lang="en-US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High</a:t>
                      </a:r>
                      <a:endParaRPr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171450">
                        <a:lnSpc>
                          <a:spcPts val="980"/>
                        </a:lnSpc>
                      </a:pPr>
                      <a:r>
                        <a:rPr lang="en-TT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titanium dioxide</a:t>
                      </a:r>
                      <a:endParaRPr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0">
                        <a:lnSpc>
                          <a:spcPts val="980"/>
                        </a:lnSpc>
                      </a:pPr>
                      <a:r>
                        <a:rPr lang="en-US" sz="900" spc="-25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-</a:t>
                      </a:r>
                      <a:endParaRPr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3405">
                        <a:lnSpc>
                          <a:spcPts val="980"/>
                        </a:lnSpc>
                      </a:pPr>
                      <a:r>
                        <a:rPr lang="en-US" sz="900" spc="15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352</a:t>
                      </a:r>
                      <a:endParaRPr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0555">
                        <a:lnSpc>
                          <a:spcPts val="980"/>
                        </a:lnSpc>
                      </a:pPr>
                      <a:r>
                        <a:rPr lang="en-US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High</a:t>
                      </a:r>
                      <a:endParaRPr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525">
                <a:tc>
                  <a:txBody>
                    <a:bodyPr/>
                    <a:lstStyle/>
                    <a:p>
                      <a:pPr marL="171450">
                        <a:lnSpc>
                          <a:spcPts val="980"/>
                        </a:lnSpc>
                      </a:pPr>
                      <a:r>
                        <a:rPr lang="en-TT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phthalic anhydride</a:t>
                      </a:r>
                      <a:endParaRPr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0">
                        <a:lnSpc>
                          <a:spcPts val="980"/>
                        </a:lnSpc>
                      </a:pPr>
                      <a:r>
                        <a:rPr lang="en-US" sz="900" spc="5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1.</a:t>
                      </a:r>
                      <a:r>
                        <a:rPr sz="900" spc="5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6</a:t>
                      </a:r>
                      <a:endParaRPr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3405">
                        <a:lnSpc>
                          <a:spcPts val="980"/>
                        </a:lnSpc>
                      </a:pPr>
                      <a:r>
                        <a:rPr lang="en-US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3.4</a:t>
                      </a:r>
                      <a:endParaRPr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0555">
                        <a:lnSpc>
                          <a:spcPts val="980"/>
                        </a:lnSpc>
                      </a:pPr>
                      <a:r>
                        <a:rPr lang="en-US" sz="900" spc="5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Low</a:t>
                      </a:r>
                      <a:endParaRPr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390">
                <a:tc>
                  <a:txBody>
                    <a:bodyPr/>
                    <a:lstStyle/>
                    <a:p>
                      <a:pPr marL="171450">
                        <a:lnSpc>
                          <a:spcPts val="1050"/>
                        </a:lnSpc>
                      </a:pPr>
                      <a:r>
                        <a:rPr lang="en-TT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Xylene</a:t>
                      </a:r>
                    </a:p>
                    <a:p>
                      <a:pPr marL="171450">
                        <a:lnSpc>
                          <a:spcPts val="1050"/>
                        </a:lnSpc>
                      </a:pPr>
                      <a:r>
                        <a:rPr lang="en-TT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Solvent naphtha (petroleum), light </a:t>
                      </a:r>
                    </a:p>
                    <a:p>
                      <a:pPr marL="171450">
                        <a:lnSpc>
                          <a:spcPts val="1050"/>
                        </a:lnSpc>
                      </a:pPr>
                      <a:r>
                        <a:rPr lang="en-TT" sz="900" dirty="0" err="1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arom</a:t>
                      </a:r>
                      <a:r>
                        <a:rPr lang="en-TT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.</a:t>
                      </a:r>
                    </a:p>
                    <a:p>
                      <a:pPr marL="171450">
                        <a:lnSpc>
                          <a:spcPts val="1050"/>
                        </a:lnSpc>
                      </a:pPr>
                      <a:r>
                        <a:rPr lang="en-TT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Pentaerythritol</a:t>
                      </a:r>
                    </a:p>
                    <a:p>
                      <a:pPr marL="171450">
                        <a:lnSpc>
                          <a:spcPts val="1050"/>
                        </a:lnSpc>
                      </a:pPr>
                      <a:r>
                        <a:rPr lang="en-TT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Stoddard solvent</a:t>
                      </a:r>
                    </a:p>
                    <a:p>
                      <a:pPr marL="171450">
                        <a:lnSpc>
                          <a:spcPts val="1050"/>
                        </a:lnSpc>
                      </a:pPr>
                      <a:r>
                        <a:rPr lang="en-TT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2-butanone oxime</a:t>
                      </a:r>
                      <a:endParaRPr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0">
                        <a:lnSpc>
                          <a:spcPts val="1050"/>
                        </a:lnSpc>
                      </a:pPr>
                      <a:r>
                        <a:rPr lang="en-US" sz="900" spc="-5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3.12</a:t>
                      </a:r>
                    </a:p>
                    <a:p>
                      <a:pPr marL="368300">
                        <a:lnSpc>
                          <a:spcPts val="1050"/>
                        </a:lnSpc>
                      </a:pPr>
                      <a:r>
                        <a:rPr lang="en-US" sz="900" spc="-5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-</a:t>
                      </a:r>
                    </a:p>
                    <a:p>
                      <a:pPr marL="368300">
                        <a:lnSpc>
                          <a:spcPts val="1050"/>
                        </a:lnSpc>
                      </a:pPr>
                      <a:endParaRPr lang="en-US" sz="900" spc="-5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  <a:p>
                      <a:pPr marL="368300">
                        <a:lnSpc>
                          <a:spcPts val="1050"/>
                        </a:lnSpc>
                      </a:pPr>
                      <a:endParaRPr lang="en-US" sz="900" spc="-5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  <a:p>
                      <a:pPr marL="368300">
                        <a:lnSpc>
                          <a:spcPts val="1050"/>
                        </a:lnSpc>
                      </a:pPr>
                      <a:r>
                        <a:rPr lang="en-US" sz="900" spc="-5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-1.69</a:t>
                      </a:r>
                    </a:p>
                    <a:p>
                      <a:pPr marL="368300">
                        <a:lnSpc>
                          <a:spcPts val="1050"/>
                        </a:lnSpc>
                      </a:pPr>
                      <a:r>
                        <a:rPr lang="en-US" sz="900" spc="-5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3.16 to 7.06</a:t>
                      </a:r>
                    </a:p>
                    <a:p>
                      <a:pPr marL="368300">
                        <a:lnSpc>
                          <a:spcPts val="1050"/>
                        </a:lnSpc>
                      </a:pPr>
                      <a:r>
                        <a:rPr lang="en-US" sz="900" spc="-5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0.63</a:t>
                      </a:r>
                      <a:endParaRPr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3405">
                        <a:lnSpc>
                          <a:spcPts val="1050"/>
                        </a:lnSpc>
                      </a:pPr>
                      <a:r>
                        <a:rPr lang="en-US" sz="900" spc="-15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8.1 to 25.9</a:t>
                      </a:r>
                    </a:p>
                    <a:p>
                      <a:pPr marL="573405">
                        <a:lnSpc>
                          <a:spcPts val="1050"/>
                        </a:lnSpc>
                      </a:pPr>
                      <a:r>
                        <a:rPr lang="en-US" sz="900" spc="-15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10 to 2500</a:t>
                      </a:r>
                    </a:p>
                    <a:p>
                      <a:pPr marL="573405">
                        <a:lnSpc>
                          <a:spcPts val="1050"/>
                        </a:lnSpc>
                      </a:pPr>
                      <a:endParaRPr lang="en-US" sz="900" spc="-15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  <a:p>
                      <a:pPr marL="573405">
                        <a:lnSpc>
                          <a:spcPts val="1050"/>
                        </a:lnSpc>
                      </a:pPr>
                      <a:endParaRPr lang="en-US" sz="900" spc="-15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  <a:p>
                      <a:pPr marL="573405">
                        <a:lnSpc>
                          <a:spcPts val="1050"/>
                        </a:lnSpc>
                      </a:pPr>
                      <a:r>
                        <a:rPr lang="en-US" sz="900" spc="-15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1.258925411</a:t>
                      </a:r>
                    </a:p>
                    <a:p>
                      <a:pPr marL="573405">
                        <a:lnSpc>
                          <a:spcPts val="1050"/>
                        </a:lnSpc>
                      </a:pPr>
                      <a:r>
                        <a:rPr lang="en-US" sz="900" spc="-15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-</a:t>
                      </a:r>
                    </a:p>
                    <a:p>
                      <a:pPr marL="573405">
                        <a:lnSpc>
                          <a:spcPts val="1050"/>
                        </a:lnSpc>
                      </a:pPr>
                      <a:r>
                        <a:rPr lang="en-US" sz="900" spc="-15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2.5 to 5.8</a:t>
                      </a:r>
                      <a:endParaRPr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0555">
                        <a:lnSpc>
                          <a:spcPts val="1050"/>
                        </a:lnSpc>
                      </a:pPr>
                      <a:r>
                        <a:rPr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Low</a:t>
                      </a:r>
                      <a:endParaRPr lang="en-US"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  <a:p>
                      <a:pPr marL="630555">
                        <a:lnSpc>
                          <a:spcPts val="1050"/>
                        </a:lnSpc>
                      </a:pPr>
                      <a:r>
                        <a:rPr lang="en-TT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High</a:t>
                      </a:r>
                    </a:p>
                    <a:p>
                      <a:pPr marL="630555">
                        <a:lnSpc>
                          <a:spcPts val="1050"/>
                        </a:lnSpc>
                      </a:pPr>
                      <a:endParaRPr lang="en-TT"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  <a:p>
                      <a:pPr marL="630555">
                        <a:lnSpc>
                          <a:spcPts val="1050"/>
                        </a:lnSpc>
                      </a:pPr>
                      <a:endParaRPr lang="en-TT"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  <a:p>
                      <a:pPr marL="630555">
                        <a:lnSpc>
                          <a:spcPts val="1050"/>
                        </a:lnSpc>
                      </a:pPr>
                      <a:r>
                        <a:rPr lang="en-TT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Low</a:t>
                      </a:r>
                    </a:p>
                    <a:p>
                      <a:pPr marL="630555">
                        <a:lnSpc>
                          <a:spcPts val="1050"/>
                        </a:lnSpc>
                      </a:pPr>
                      <a:r>
                        <a:rPr lang="en-TT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High</a:t>
                      </a:r>
                    </a:p>
                    <a:p>
                      <a:pPr marL="630555">
                        <a:lnSpc>
                          <a:spcPts val="1050"/>
                        </a:lnSpc>
                      </a:pPr>
                      <a:r>
                        <a:rPr lang="en-TT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Low</a:t>
                      </a:r>
                      <a:endParaRPr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object 18"/>
          <p:cNvSpPr/>
          <p:nvPr/>
        </p:nvSpPr>
        <p:spPr>
          <a:xfrm>
            <a:off x="457200" y="1905000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7200" y="1676400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15950" y="4343400"/>
            <a:ext cx="14287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METHODS</a:t>
            </a:r>
            <a:r>
              <a:rPr sz="900" b="1" spc="-3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OF</a:t>
            </a:r>
            <a:r>
              <a:rPr sz="900" b="1" spc="-2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DISPOSAL</a:t>
            </a:r>
            <a:endParaRPr sz="900" dirty="0">
              <a:latin typeface="Helvetica Neue LT Pro 75"/>
              <a:cs typeface="Helvetica Neue LT Pro 75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21" name="object 21"/>
          <p:cNvSpPr txBox="1"/>
          <p:nvPr/>
        </p:nvSpPr>
        <p:spPr>
          <a:xfrm>
            <a:off x="2428748" y="4343400"/>
            <a:ext cx="4718050" cy="1686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generation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waste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avoided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minimized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wherever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possible.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Waste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residues should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 disposed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via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 sewer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but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processed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 a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suitable effluent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treatment plant. Dispose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surplus and non-recyclable products via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licensed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waste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disposal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contractor.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Disposal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this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product, solutions and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any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by-products should at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all times comply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 the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requirements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environmental protection and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waste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disposal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legislation and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any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regional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local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authority requirements.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Waste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packaging should be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recycled.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Incineration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landfill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only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considered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when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recycling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feasible.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This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its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must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disposed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safe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way.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Care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taken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when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handling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emptied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that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have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been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cleaned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rinsed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out.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Empty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liners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retain some product residues.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Vapor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from product residues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create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highly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flammable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explosive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atmosphere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inside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container.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Do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cut,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weld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grind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used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unless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they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have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been cleaned thoroughly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internally.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dispersal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spilled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runoff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contact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with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soil,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waterways, drains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sewers.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5950" y="6248400"/>
            <a:ext cx="25920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INTERNATIONAL</a:t>
            </a: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TRANSPORT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REGULATIONS</a:t>
            </a:r>
            <a:endParaRPr sz="900" dirty="0">
              <a:latin typeface="Helvetica Neue LT Pro 75"/>
              <a:cs typeface="Helvetica Neue LT Pro 75"/>
            </a:endParaRPr>
          </a:p>
        </p:txBody>
      </p:sp>
      <p:graphicFrame>
        <p:nvGraphicFramePr>
          <p:cNvPr id="23" name="object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214077"/>
              </p:ext>
            </p:extLst>
          </p:nvPr>
        </p:nvGraphicFramePr>
        <p:xfrm>
          <a:off x="585216" y="6346190"/>
          <a:ext cx="6558279" cy="31788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2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1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marL="50800" marR="253365">
                        <a:lnSpc>
                          <a:spcPts val="1000"/>
                        </a:lnSpc>
                        <a:spcBef>
                          <a:spcPts val="595"/>
                        </a:spcBef>
                      </a:pPr>
                      <a:r>
                        <a:rPr sz="900" spc="-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Regulatory </a:t>
                      </a:r>
                      <a:r>
                        <a:rPr sz="900" spc="-24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spc="-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in</a:t>
                      </a:r>
                      <a:r>
                        <a:rPr sz="900" spc="-1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f</a:t>
                      </a:r>
                      <a:r>
                        <a:rPr sz="900" spc="-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o</a:t>
                      </a: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r</a:t>
                      </a:r>
                      <a:r>
                        <a:rPr sz="900" spc="-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matio</a:t>
                      </a: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n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75565" marB="0">
                    <a:lnR w="12700">
                      <a:solidFill>
                        <a:srgbClr val="14B1E7"/>
                      </a:solidFill>
                      <a:prstDash val="solid"/>
                    </a:lnR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550">
                        <a:latin typeface="Times"/>
                        <a:cs typeface="Times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900" spc="-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U</a:t>
                      </a: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N</a:t>
                      </a:r>
                      <a:r>
                        <a:rPr sz="900" spc="-4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spc="-1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n</a:t>
                      </a:r>
                      <a:r>
                        <a:rPr sz="900" spc="-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umbe</a:t>
                      </a: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r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7620" marB="0">
                    <a:lnL w="12700">
                      <a:solidFill>
                        <a:srgbClr val="14B1E7"/>
                      </a:solidFill>
                      <a:prstDash val="solid"/>
                    </a:lnL>
                    <a:lnR w="12700">
                      <a:solidFill>
                        <a:srgbClr val="14B1E7"/>
                      </a:solidFill>
                      <a:prstDash val="solid"/>
                    </a:lnR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779780">
                        <a:lnSpc>
                          <a:spcPts val="1000"/>
                        </a:lnSpc>
                        <a:spcBef>
                          <a:spcPts val="595"/>
                        </a:spcBef>
                      </a:pPr>
                      <a:r>
                        <a:rPr sz="900" spc="-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Proper </a:t>
                      </a:r>
                      <a:r>
                        <a:rPr sz="900" spc="-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s</a:t>
                      </a:r>
                      <a:r>
                        <a:rPr sz="900" spc="-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h</a:t>
                      </a:r>
                      <a:r>
                        <a:rPr sz="900" spc="-1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i</a:t>
                      </a:r>
                      <a:r>
                        <a:rPr sz="900" spc="-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pp</a:t>
                      </a:r>
                      <a:r>
                        <a:rPr sz="900" spc="-1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i</a:t>
                      </a:r>
                      <a:r>
                        <a:rPr sz="900" spc="-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n</a:t>
                      </a: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g</a:t>
                      </a:r>
                      <a:r>
                        <a:rPr sz="900" spc="-4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spc="-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n</a:t>
                      </a:r>
                      <a:r>
                        <a:rPr sz="900" spc="-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a</a:t>
                      </a:r>
                      <a:r>
                        <a:rPr sz="900" spc="-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me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14B1E7"/>
                      </a:solidFill>
                      <a:prstDash val="solid"/>
                    </a:lnL>
                    <a:lnR w="12700">
                      <a:solidFill>
                        <a:srgbClr val="14B1E7"/>
                      </a:solidFill>
                      <a:prstDash val="solid"/>
                    </a:lnR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550">
                        <a:latin typeface="Times"/>
                        <a:cs typeface="Times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900" spc="-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Classes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7620" marB="0">
                    <a:lnL w="12700">
                      <a:solidFill>
                        <a:srgbClr val="14B1E7"/>
                      </a:solidFill>
                      <a:prstDash val="solid"/>
                    </a:lnL>
                    <a:lnR w="12700">
                      <a:solidFill>
                        <a:srgbClr val="14B1E7"/>
                      </a:solidFill>
                      <a:prstDash val="solid"/>
                    </a:lnR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93980">
                        <a:lnSpc>
                          <a:spcPts val="1000"/>
                        </a:lnSpc>
                        <a:spcBef>
                          <a:spcPts val="595"/>
                        </a:spcBef>
                      </a:pPr>
                      <a:r>
                        <a:rPr sz="900" spc="-2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P</a:t>
                      </a:r>
                      <a:r>
                        <a:rPr sz="900" spc="-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ac</a:t>
                      </a:r>
                      <a:r>
                        <a:rPr sz="900" spc="-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k</a:t>
                      </a:r>
                      <a:r>
                        <a:rPr sz="900" spc="-1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i</a:t>
                      </a:r>
                      <a:r>
                        <a:rPr sz="900" spc="-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n</a:t>
                      </a: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g  </a:t>
                      </a:r>
                      <a:r>
                        <a:rPr sz="900" spc="-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group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75565" marB="0">
                    <a:lnL w="12700">
                      <a:solidFill>
                        <a:srgbClr val="14B1E7"/>
                      </a:solidFill>
                      <a:prstDash val="solid"/>
                    </a:lnL>
                    <a:lnR w="12700">
                      <a:solidFill>
                        <a:srgbClr val="14B1E7"/>
                      </a:solidFill>
                      <a:prstDash val="solid"/>
                    </a:lnR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550">
                        <a:latin typeface="Times"/>
                        <a:cs typeface="Times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900" spc="-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Label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7620" marB="0">
                    <a:lnL w="12700">
                      <a:solidFill>
                        <a:srgbClr val="14B1E7"/>
                      </a:solidFill>
                      <a:prstDash val="solid"/>
                    </a:lnL>
                    <a:lnR w="12700">
                      <a:solidFill>
                        <a:srgbClr val="14B1E7"/>
                      </a:solidFill>
                      <a:prstDash val="solid"/>
                    </a:lnR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550">
                        <a:latin typeface="Times"/>
                        <a:cs typeface="Times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900" spc="-1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A</a:t>
                      </a:r>
                      <a:r>
                        <a:rPr sz="900" spc="-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d</a:t>
                      </a:r>
                      <a:r>
                        <a:rPr sz="900" spc="-1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d</a:t>
                      </a:r>
                      <a:r>
                        <a:rPr sz="900" spc="-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ition</a:t>
                      </a:r>
                      <a:r>
                        <a:rPr sz="900" spc="-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a</a:t>
                      </a: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l</a:t>
                      </a:r>
                      <a:r>
                        <a:rPr sz="900" spc="-4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spc="-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in</a:t>
                      </a:r>
                      <a:r>
                        <a:rPr sz="900" spc="-1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f</a:t>
                      </a:r>
                      <a:r>
                        <a:rPr sz="900" spc="-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o</a:t>
                      </a: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r</a:t>
                      </a:r>
                      <a:r>
                        <a:rPr sz="900" spc="-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matio</a:t>
                      </a: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n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7620" marB="0">
                    <a:lnL w="12700">
                      <a:solidFill>
                        <a:srgbClr val="14B1E7"/>
                      </a:solidFill>
                      <a:prstDash val="solid"/>
                    </a:lnL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88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050">
                        <a:latin typeface="Times"/>
                        <a:cs typeface="Times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AD</a:t>
                      </a:r>
                      <a:r>
                        <a:rPr sz="900" spc="2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R</a:t>
                      </a:r>
                      <a:r>
                        <a:rPr sz="900" spc="-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/R</a:t>
                      </a:r>
                      <a:r>
                        <a:rPr sz="900" spc="-1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I</a:t>
                      </a: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D</a:t>
                      </a:r>
                      <a:r>
                        <a:rPr sz="900" spc="-4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spc="-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Cl</a:t>
                      </a:r>
                      <a:r>
                        <a:rPr sz="900" spc="-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as</a:t>
                      </a: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s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9525" marB="0">
                    <a:lnR w="12700">
                      <a:solidFill>
                        <a:srgbClr val="14B1E7"/>
                      </a:solidFill>
                      <a:prstDash val="solid"/>
                    </a:lnR>
                    <a:lnT w="12700">
                      <a:solidFill>
                        <a:srgbClr val="14B1E7"/>
                      </a:solidFill>
                      <a:prstDash val="solid"/>
                    </a:lnT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050">
                        <a:latin typeface="Times"/>
                        <a:cs typeface="Times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2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UN1993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9525" marB="0">
                    <a:lnL w="12700">
                      <a:solidFill>
                        <a:srgbClr val="14B1E7"/>
                      </a:solidFill>
                      <a:prstDash val="solid"/>
                    </a:lnL>
                    <a:lnR w="12700">
                      <a:solidFill>
                        <a:srgbClr val="14B1E7"/>
                      </a:solidFill>
                      <a:prstDash val="solid"/>
                    </a:lnR>
                    <a:lnT w="12700">
                      <a:solidFill>
                        <a:srgbClr val="14B1E7"/>
                      </a:solidFill>
                      <a:prstDash val="solid"/>
                    </a:lnT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"/>
                        <a:cs typeface="Times"/>
                      </a:endParaRPr>
                    </a:p>
                    <a:p>
                      <a:pPr marL="50800">
                        <a:lnSpc>
                          <a:spcPts val="1040"/>
                        </a:lnSpc>
                        <a:spcBef>
                          <a:spcPts val="5"/>
                        </a:spcBef>
                      </a:pPr>
                      <a:r>
                        <a:rPr sz="900" spc="-2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F</a:t>
                      </a:r>
                      <a:r>
                        <a:rPr sz="900" spc="2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L</a:t>
                      </a:r>
                      <a:r>
                        <a:rPr sz="900" spc="-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A</a:t>
                      </a:r>
                      <a:r>
                        <a:rPr sz="900" spc="-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M</a:t>
                      </a:r>
                      <a:r>
                        <a:rPr sz="900" spc="-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MA</a:t>
                      </a:r>
                      <a:r>
                        <a:rPr sz="900" spc="-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B</a:t>
                      </a:r>
                      <a:r>
                        <a:rPr sz="900" spc="-1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L</a:t>
                      </a: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E</a:t>
                      </a:r>
                      <a:r>
                        <a:rPr sz="900" spc="-4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spc="-1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L</a:t>
                      </a:r>
                      <a:r>
                        <a:rPr sz="900" spc="-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IQU</a:t>
                      </a:r>
                      <a:r>
                        <a:rPr sz="900" spc="-1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I</a:t>
                      </a:r>
                      <a:r>
                        <a:rPr sz="900" spc="-3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D</a:t>
                      </a: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,</a:t>
                      </a:r>
                      <a:r>
                        <a:rPr sz="900" spc="-4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spc="-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N</a:t>
                      </a:r>
                      <a:r>
                        <a:rPr sz="900" spc="-3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.O</a:t>
                      </a:r>
                      <a:r>
                        <a:rPr sz="900" spc="-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.</a:t>
                      </a:r>
                      <a:r>
                        <a:rPr sz="900" spc="-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S</a:t>
                      </a: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.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  <a:p>
                      <a:pPr marL="50800">
                        <a:lnSpc>
                          <a:spcPts val="1040"/>
                        </a:lnSpc>
                      </a:pPr>
                      <a:r>
                        <a:rPr lang="en-TT" sz="900" spc="-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(solvent naphtha (petroleum),</a:t>
                      </a:r>
                    </a:p>
                    <a:p>
                      <a:pPr marL="50800">
                        <a:lnSpc>
                          <a:spcPts val="1040"/>
                        </a:lnSpc>
                      </a:pPr>
                      <a:r>
                        <a:rPr lang="en-TT" sz="900" spc="-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medium </a:t>
                      </a:r>
                      <a:r>
                        <a:rPr lang="en-TT" sz="900" spc="-10" dirty="0" err="1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aliph</a:t>
                      </a:r>
                      <a:r>
                        <a:rPr lang="en-TT" sz="900" spc="-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.,naphtha (petroleum),</a:t>
                      </a:r>
                    </a:p>
                    <a:p>
                      <a:pPr marL="50800">
                        <a:lnSpc>
                          <a:spcPts val="1040"/>
                        </a:lnSpc>
                      </a:pPr>
                      <a:r>
                        <a:rPr lang="en-TT" sz="900" spc="-10" dirty="0" err="1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hydrodesulfurized</a:t>
                      </a:r>
                      <a:r>
                        <a:rPr lang="en-TT" sz="900" spc="-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heavy)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>
                    <a:lnL w="12700">
                      <a:solidFill>
                        <a:srgbClr val="14B1E7"/>
                      </a:solidFill>
                      <a:prstDash val="solid"/>
                    </a:lnL>
                    <a:lnR w="12700">
                      <a:solidFill>
                        <a:srgbClr val="14B1E7"/>
                      </a:solidFill>
                      <a:prstDash val="solid"/>
                    </a:lnR>
                    <a:lnT w="12700">
                      <a:solidFill>
                        <a:srgbClr val="14B1E7"/>
                      </a:solidFill>
                      <a:prstDash val="solid"/>
                    </a:lnT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050">
                        <a:latin typeface="Times"/>
                        <a:cs typeface="Times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3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9525" marB="0">
                    <a:lnL w="12700">
                      <a:solidFill>
                        <a:srgbClr val="14B1E7"/>
                      </a:solidFill>
                      <a:prstDash val="solid"/>
                    </a:lnL>
                    <a:lnR w="12700">
                      <a:solidFill>
                        <a:srgbClr val="14B1E7"/>
                      </a:solidFill>
                      <a:prstDash val="solid"/>
                    </a:lnR>
                    <a:lnT w="12700">
                      <a:solidFill>
                        <a:srgbClr val="14B1E7"/>
                      </a:solidFill>
                      <a:prstDash val="solid"/>
                    </a:lnT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050">
                        <a:latin typeface="Times"/>
                        <a:cs typeface="Times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1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III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9525" marB="0">
                    <a:lnL w="12700">
                      <a:solidFill>
                        <a:srgbClr val="14B1E7"/>
                      </a:solidFill>
                      <a:prstDash val="solid"/>
                    </a:lnL>
                    <a:lnR w="12700">
                      <a:solidFill>
                        <a:srgbClr val="14B1E7"/>
                      </a:solidFill>
                      <a:prstDash val="solid"/>
                    </a:lnR>
                    <a:lnT w="12700">
                      <a:solidFill>
                        <a:srgbClr val="14B1E7"/>
                      </a:solidFill>
                      <a:prstDash val="solid"/>
                    </a:lnT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0">
                      <a:solidFill>
                        <a:srgbClr val="14B1E7"/>
                      </a:solidFill>
                      <a:prstDash val="solid"/>
                    </a:lnL>
                    <a:lnR w="12700">
                      <a:solidFill>
                        <a:srgbClr val="14B1E7"/>
                      </a:solidFill>
                      <a:prstDash val="solid"/>
                    </a:lnR>
                    <a:lnT w="12700">
                      <a:solidFill>
                        <a:srgbClr val="14B1E7"/>
                      </a:solidFill>
                      <a:prstDash val="solid"/>
                    </a:lnT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040"/>
                        </a:lnSpc>
                        <a:spcBef>
                          <a:spcPts val="140"/>
                        </a:spcBef>
                      </a:pPr>
                      <a:r>
                        <a:rPr sz="900" b="1" spc="-5" dirty="0">
                          <a:solidFill>
                            <a:srgbClr val="1C216F"/>
                          </a:solidFill>
                          <a:latin typeface="Helvetica Neue LT Pro 75"/>
                          <a:cs typeface="Helvetica Neue LT Pro 75"/>
                        </a:rPr>
                        <a:t>Special</a:t>
                      </a:r>
                      <a:r>
                        <a:rPr sz="900" b="1" spc="-55" dirty="0">
                          <a:solidFill>
                            <a:srgbClr val="1C216F"/>
                          </a:solidFill>
                          <a:latin typeface="Helvetica Neue LT Pro 75"/>
                          <a:cs typeface="Helvetica Neue LT Pro 75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1C216F"/>
                          </a:solidFill>
                          <a:latin typeface="Helvetica Neue LT Pro 75"/>
                          <a:cs typeface="Helvetica Neue LT Pro 75"/>
                        </a:rPr>
                        <a:t>provisions</a:t>
                      </a:r>
                      <a:endParaRPr sz="900">
                        <a:latin typeface="Helvetica Neue LT Pro 75"/>
                        <a:cs typeface="Helvetica Neue LT Pro 75"/>
                      </a:endParaRPr>
                    </a:p>
                    <a:p>
                      <a:pPr marL="50800">
                        <a:lnSpc>
                          <a:spcPts val="1040"/>
                        </a:lnSpc>
                      </a:pP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6</a:t>
                      </a:r>
                      <a:r>
                        <a:rPr sz="900" spc="-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4</a:t>
                      </a: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0</a:t>
                      </a:r>
                      <a:r>
                        <a:rPr sz="900" spc="-4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spc="-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(</a:t>
                      </a: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E</a:t>
                      </a: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)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14B1E7"/>
                      </a:solidFill>
                      <a:prstDash val="solid"/>
                    </a:lnL>
                    <a:lnT w="12700">
                      <a:solidFill>
                        <a:srgbClr val="14B1E7"/>
                      </a:solidFill>
                      <a:prstDash val="solid"/>
                    </a:lnT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8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525" marB="0">
                    <a:lnR w="12700">
                      <a:solidFill>
                        <a:srgbClr val="14B1E7"/>
                      </a:solidFill>
                      <a:prstDash val="solid"/>
                    </a:lnR>
                    <a:lnT w="12700">
                      <a:solidFill>
                        <a:srgbClr val="14B1E7"/>
                      </a:solidFill>
                      <a:prstDash val="solid"/>
                    </a:lnT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525" marB="0">
                    <a:lnL w="12700">
                      <a:solidFill>
                        <a:srgbClr val="14B1E7"/>
                      </a:solidFill>
                      <a:prstDash val="solid"/>
                    </a:lnL>
                    <a:lnR w="12700">
                      <a:solidFill>
                        <a:srgbClr val="14B1E7"/>
                      </a:solidFill>
                      <a:prstDash val="solid"/>
                    </a:lnR>
                    <a:lnT w="12700">
                      <a:solidFill>
                        <a:srgbClr val="14B1E7"/>
                      </a:solidFill>
                      <a:prstDash val="solid"/>
                    </a:lnT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14B1E7"/>
                      </a:solidFill>
                      <a:prstDash val="solid"/>
                    </a:lnL>
                    <a:lnR w="12700">
                      <a:solidFill>
                        <a:srgbClr val="14B1E7"/>
                      </a:solidFill>
                      <a:prstDash val="solid"/>
                    </a:lnR>
                    <a:lnT w="12700">
                      <a:solidFill>
                        <a:srgbClr val="14B1E7"/>
                      </a:solidFill>
                      <a:prstDash val="solid"/>
                    </a:lnT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525" marB="0">
                    <a:lnL w="12700">
                      <a:solidFill>
                        <a:srgbClr val="14B1E7"/>
                      </a:solidFill>
                      <a:prstDash val="solid"/>
                    </a:lnL>
                    <a:lnR w="12700">
                      <a:solidFill>
                        <a:srgbClr val="14B1E7"/>
                      </a:solidFill>
                      <a:prstDash val="solid"/>
                    </a:lnR>
                    <a:lnT w="12700">
                      <a:solidFill>
                        <a:srgbClr val="14B1E7"/>
                      </a:solidFill>
                      <a:prstDash val="solid"/>
                    </a:lnT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525" marB="0">
                    <a:lnL w="12700">
                      <a:solidFill>
                        <a:srgbClr val="14B1E7"/>
                      </a:solidFill>
                      <a:prstDash val="solid"/>
                    </a:lnL>
                    <a:lnR w="12700">
                      <a:solidFill>
                        <a:srgbClr val="14B1E7"/>
                      </a:solidFill>
                      <a:prstDash val="solid"/>
                    </a:lnR>
                    <a:lnT w="12700">
                      <a:solidFill>
                        <a:srgbClr val="14B1E7"/>
                      </a:solidFill>
                      <a:prstDash val="solid"/>
                    </a:lnT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14B1E7"/>
                      </a:solidFill>
                      <a:prstDash val="solid"/>
                    </a:lnL>
                    <a:lnR w="12700">
                      <a:solidFill>
                        <a:srgbClr val="14B1E7"/>
                      </a:solidFill>
                      <a:prstDash val="solid"/>
                    </a:lnR>
                    <a:lnT w="12700">
                      <a:solidFill>
                        <a:srgbClr val="14B1E7"/>
                      </a:solidFill>
                      <a:prstDash val="solid"/>
                    </a:lnT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040"/>
                        </a:lnSpc>
                        <a:spcBef>
                          <a:spcPts val="140"/>
                        </a:spcBef>
                      </a:pPr>
                      <a:r>
                        <a:rPr lang="en-US" sz="900" b="1" spc="-5" dirty="0">
                          <a:solidFill>
                            <a:srgbClr val="1C216F"/>
                          </a:solidFill>
                          <a:latin typeface="Helvetica Neue LT Pro 75"/>
                          <a:cs typeface="Helvetica Neue LT Pro 75"/>
                        </a:rPr>
                        <a:t>Tunnel Code</a:t>
                      </a:r>
                      <a:endParaRPr sz="900" dirty="0">
                        <a:latin typeface="Helvetica Neue LT Pro 75"/>
                        <a:cs typeface="Helvetica Neue LT Pro 75"/>
                      </a:endParaRPr>
                    </a:p>
                    <a:p>
                      <a:pPr marL="50800">
                        <a:lnSpc>
                          <a:spcPts val="1040"/>
                        </a:lnSpc>
                      </a:pPr>
                      <a:r>
                        <a:rPr sz="900" spc="-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(D/E)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14B1E7"/>
                      </a:solidFill>
                      <a:prstDash val="solid"/>
                    </a:lnL>
                    <a:lnT w="12700">
                      <a:solidFill>
                        <a:srgbClr val="14B1E7"/>
                      </a:solidFill>
                      <a:prstDash val="solid"/>
                    </a:lnT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265">
                <a:tc>
                  <a:txBody>
                    <a:bodyPr/>
                    <a:lstStyle/>
                    <a:p>
                      <a:pPr marL="50800">
                        <a:lnSpc>
                          <a:spcPts val="1040"/>
                        </a:lnSpc>
                        <a:spcBef>
                          <a:spcPts val="140"/>
                        </a:spcBef>
                      </a:pPr>
                      <a:r>
                        <a:rPr sz="900" spc="-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ADN/ADNR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  <a:p>
                      <a:pPr marL="50800">
                        <a:lnSpc>
                          <a:spcPts val="1040"/>
                        </a:lnSpc>
                      </a:pPr>
                      <a:r>
                        <a:rPr sz="900" spc="-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Class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17780" marB="0">
                    <a:lnR w="12700">
                      <a:solidFill>
                        <a:srgbClr val="14B1E7"/>
                      </a:solidFill>
                      <a:prstDash val="solid"/>
                    </a:lnR>
                    <a:lnT w="12700">
                      <a:solidFill>
                        <a:srgbClr val="14B1E7"/>
                      </a:solidFill>
                      <a:prstDash val="solid"/>
                    </a:lnT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900" spc="-2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UN1993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14B1E7"/>
                      </a:solidFill>
                      <a:prstDash val="solid"/>
                    </a:lnL>
                    <a:lnR w="12700">
                      <a:solidFill>
                        <a:srgbClr val="14B1E7"/>
                      </a:solidFill>
                      <a:prstDash val="solid"/>
                    </a:lnR>
                    <a:lnT w="12700">
                      <a:solidFill>
                        <a:srgbClr val="14B1E7"/>
                      </a:solidFill>
                      <a:prstDash val="solid"/>
                    </a:lnT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040"/>
                        </a:lnSpc>
                        <a:spcBef>
                          <a:spcPts val="140"/>
                        </a:spcBef>
                      </a:pPr>
                      <a:r>
                        <a:rPr sz="900" spc="-2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F</a:t>
                      </a:r>
                      <a:r>
                        <a:rPr sz="900" spc="2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L</a:t>
                      </a:r>
                      <a:r>
                        <a:rPr sz="900" spc="-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A</a:t>
                      </a:r>
                      <a:r>
                        <a:rPr sz="900" spc="-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M</a:t>
                      </a:r>
                      <a:r>
                        <a:rPr sz="900" spc="-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MA</a:t>
                      </a:r>
                      <a:r>
                        <a:rPr sz="900" spc="-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B</a:t>
                      </a:r>
                      <a:r>
                        <a:rPr sz="900" spc="-1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L</a:t>
                      </a: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E</a:t>
                      </a:r>
                      <a:r>
                        <a:rPr sz="900" spc="-4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spc="-1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L</a:t>
                      </a:r>
                      <a:r>
                        <a:rPr sz="900" spc="-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IQU</a:t>
                      </a:r>
                      <a:r>
                        <a:rPr sz="900" spc="-1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I</a:t>
                      </a:r>
                      <a:r>
                        <a:rPr sz="900" spc="-3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D</a:t>
                      </a: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,</a:t>
                      </a:r>
                      <a:r>
                        <a:rPr sz="900" spc="-4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spc="-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N</a:t>
                      </a:r>
                      <a:r>
                        <a:rPr sz="900" spc="-3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.O</a:t>
                      </a:r>
                      <a:r>
                        <a:rPr sz="900" spc="-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.</a:t>
                      </a:r>
                      <a:r>
                        <a:rPr sz="900" spc="-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S</a:t>
                      </a: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.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  <a:p>
                      <a:pPr marL="50800">
                        <a:lnSpc>
                          <a:spcPts val="1040"/>
                        </a:lnSpc>
                      </a:pPr>
                      <a:r>
                        <a:rPr lang="en-TT" sz="900" spc="-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(solvent naphtha (petroleum),</a:t>
                      </a:r>
                    </a:p>
                    <a:p>
                      <a:pPr marL="50800">
                        <a:lnSpc>
                          <a:spcPts val="1040"/>
                        </a:lnSpc>
                      </a:pPr>
                      <a:r>
                        <a:rPr lang="en-TT" sz="900" spc="-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medium </a:t>
                      </a:r>
                      <a:r>
                        <a:rPr lang="en-TT" sz="900" spc="-10" dirty="0" err="1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aliph</a:t>
                      </a:r>
                      <a:r>
                        <a:rPr lang="en-TT" sz="900" spc="-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.,naphtha (petroleum),</a:t>
                      </a:r>
                    </a:p>
                    <a:p>
                      <a:pPr marL="50800">
                        <a:lnSpc>
                          <a:spcPts val="1040"/>
                        </a:lnSpc>
                      </a:pPr>
                      <a:r>
                        <a:rPr lang="en-TT" sz="900" spc="-10" dirty="0" err="1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hydrodesulfurized</a:t>
                      </a:r>
                      <a:r>
                        <a:rPr lang="en-TT" sz="900" spc="-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heavy)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14B1E7"/>
                      </a:solidFill>
                      <a:prstDash val="solid"/>
                    </a:lnL>
                    <a:lnR w="12700">
                      <a:solidFill>
                        <a:srgbClr val="14B1E7"/>
                      </a:solidFill>
                      <a:prstDash val="solid"/>
                    </a:lnR>
                    <a:lnT w="12700">
                      <a:solidFill>
                        <a:srgbClr val="14B1E7"/>
                      </a:solidFill>
                      <a:prstDash val="solid"/>
                    </a:lnT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3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14B1E7"/>
                      </a:solidFill>
                      <a:prstDash val="solid"/>
                    </a:lnL>
                    <a:lnR w="12700">
                      <a:solidFill>
                        <a:srgbClr val="14B1E7"/>
                      </a:solidFill>
                      <a:prstDash val="solid"/>
                    </a:lnR>
                    <a:lnT w="12700">
                      <a:solidFill>
                        <a:srgbClr val="14B1E7"/>
                      </a:solidFill>
                      <a:prstDash val="solid"/>
                    </a:lnT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900" spc="-1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III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14B1E7"/>
                      </a:solidFill>
                      <a:prstDash val="solid"/>
                    </a:lnL>
                    <a:lnR w="12700">
                      <a:solidFill>
                        <a:srgbClr val="14B1E7"/>
                      </a:solidFill>
                      <a:prstDash val="solid"/>
                    </a:lnR>
                    <a:lnT w="12700">
                      <a:solidFill>
                        <a:srgbClr val="14B1E7"/>
                      </a:solidFill>
                      <a:prstDash val="solid"/>
                    </a:lnT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0">
                      <a:solidFill>
                        <a:srgbClr val="14B1E7"/>
                      </a:solidFill>
                      <a:prstDash val="solid"/>
                    </a:lnL>
                    <a:lnR w="12700">
                      <a:solidFill>
                        <a:srgbClr val="14B1E7"/>
                      </a:solidFill>
                      <a:prstDash val="solid"/>
                    </a:lnR>
                    <a:lnT w="12700">
                      <a:solidFill>
                        <a:srgbClr val="14B1E7"/>
                      </a:solidFill>
                      <a:prstDash val="solid"/>
                    </a:lnT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Minion Pro"/>
                          <a:cs typeface="Minion Pro"/>
                        </a:rPr>
                        <a:t>-</a:t>
                      </a:r>
                      <a:endParaRPr sz="1200">
                        <a:latin typeface="Minion Pro"/>
                        <a:cs typeface="Minion Pro"/>
                      </a:endParaRPr>
                    </a:p>
                  </a:txBody>
                  <a:tcPr marL="0" marR="0" marT="8890" marB="0">
                    <a:lnL w="12700">
                      <a:solidFill>
                        <a:srgbClr val="14B1E7"/>
                      </a:solidFill>
                      <a:prstDash val="solid"/>
                    </a:lnL>
                    <a:lnT w="12700">
                      <a:solidFill>
                        <a:srgbClr val="14B1E7"/>
                      </a:solidFill>
                      <a:prstDash val="solid"/>
                    </a:lnT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88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900" spc="-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IMD</a:t>
                      </a: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G</a:t>
                      </a:r>
                      <a:r>
                        <a:rPr sz="900" spc="-4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spc="-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Cl</a:t>
                      </a:r>
                      <a:r>
                        <a:rPr sz="900" spc="-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as</a:t>
                      </a: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s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17780" marB="0">
                    <a:lnR w="12700">
                      <a:solidFill>
                        <a:srgbClr val="14B1E7"/>
                      </a:solidFill>
                      <a:prstDash val="solid"/>
                    </a:lnR>
                    <a:lnT w="12700">
                      <a:solidFill>
                        <a:srgbClr val="14B1E7"/>
                      </a:solidFill>
                      <a:prstDash val="solid"/>
                    </a:lnT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900" spc="-2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UN1993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14B1E7"/>
                      </a:solidFill>
                      <a:prstDash val="solid"/>
                    </a:lnL>
                    <a:lnR w="12700">
                      <a:solidFill>
                        <a:srgbClr val="14B1E7"/>
                      </a:solidFill>
                      <a:prstDash val="solid"/>
                    </a:lnR>
                    <a:lnT w="12700">
                      <a:solidFill>
                        <a:srgbClr val="14B1E7"/>
                      </a:solidFill>
                      <a:prstDash val="solid"/>
                    </a:lnT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040"/>
                        </a:lnSpc>
                        <a:spcBef>
                          <a:spcPts val="140"/>
                        </a:spcBef>
                      </a:pPr>
                      <a:r>
                        <a:rPr sz="900" spc="-2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F</a:t>
                      </a:r>
                      <a:r>
                        <a:rPr sz="900" spc="2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L</a:t>
                      </a:r>
                      <a:r>
                        <a:rPr sz="900" spc="-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A</a:t>
                      </a:r>
                      <a:r>
                        <a:rPr sz="900" spc="-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M</a:t>
                      </a:r>
                      <a:r>
                        <a:rPr sz="900" spc="-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MA</a:t>
                      </a:r>
                      <a:r>
                        <a:rPr sz="900" spc="-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B</a:t>
                      </a:r>
                      <a:r>
                        <a:rPr sz="900" spc="-1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L</a:t>
                      </a: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E</a:t>
                      </a:r>
                      <a:r>
                        <a:rPr sz="900" spc="-4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spc="-1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L</a:t>
                      </a:r>
                      <a:r>
                        <a:rPr sz="900" spc="-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IQU</a:t>
                      </a:r>
                      <a:r>
                        <a:rPr sz="900" spc="-1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I</a:t>
                      </a:r>
                      <a:r>
                        <a:rPr sz="900" spc="-3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D</a:t>
                      </a: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,</a:t>
                      </a:r>
                      <a:r>
                        <a:rPr sz="900" spc="-4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spc="-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N</a:t>
                      </a:r>
                      <a:r>
                        <a:rPr sz="900" spc="-3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.O</a:t>
                      </a:r>
                      <a:r>
                        <a:rPr sz="900" spc="-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.</a:t>
                      </a:r>
                      <a:r>
                        <a:rPr sz="900" spc="-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S</a:t>
                      </a: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.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  <a:p>
                      <a:pPr marL="50800" marR="264160">
                        <a:lnSpc>
                          <a:spcPts val="1000"/>
                        </a:lnSpc>
                        <a:spcBef>
                          <a:spcPts val="60"/>
                        </a:spcBef>
                      </a:pPr>
                      <a:r>
                        <a:rPr lang="en-TT" sz="900" spc="-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(solvent naphtha (petroleum),</a:t>
                      </a:r>
                    </a:p>
                    <a:p>
                      <a:pPr marL="50800" marR="264160">
                        <a:lnSpc>
                          <a:spcPts val="1000"/>
                        </a:lnSpc>
                        <a:spcBef>
                          <a:spcPts val="60"/>
                        </a:spcBef>
                      </a:pPr>
                      <a:r>
                        <a:rPr lang="en-TT" sz="900" spc="-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medium </a:t>
                      </a:r>
                      <a:r>
                        <a:rPr lang="en-TT" sz="900" spc="-10" dirty="0" err="1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aliph</a:t>
                      </a:r>
                      <a:r>
                        <a:rPr lang="en-TT" sz="900" spc="-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.,naphtha (petroleum),</a:t>
                      </a:r>
                      <a:r>
                        <a:rPr lang="en-TT" sz="900" spc="-10" dirty="0" err="1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hydrodesulfurized</a:t>
                      </a:r>
                      <a:r>
                        <a:rPr lang="en-TT" sz="900" spc="-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</a:p>
                    <a:p>
                      <a:pPr marL="50800" marR="264160">
                        <a:lnSpc>
                          <a:spcPts val="1000"/>
                        </a:lnSpc>
                        <a:spcBef>
                          <a:spcPts val="60"/>
                        </a:spcBef>
                      </a:pPr>
                      <a:r>
                        <a:rPr lang="en-TT" sz="900" spc="-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heavy). Marine pollutant (solvent </a:t>
                      </a:r>
                    </a:p>
                    <a:p>
                      <a:pPr marL="50800" marR="264160">
                        <a:lnSpc>
                          <a:spcPts val="1000"/>
                        </a:lnSpc>
                        <a:spcBef>
                          <a:spcPts val="60"/>
                        </a:spcBef>
                      </a:pPr>
                      <a:r>
                        <a:rPr lang="en-TT" sz="900" spc="-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naphtha (petroleum),medium </a:t>
                      </a:r>
                      <a:r>
                        <a:rPr lang="en-TT" sz="900" spc="-10" dirty="0" err="1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aliph</a:t>
                      </a:r>
                      <a:r>
                        <a:rPr lang="en-TT" sz="900" spc="-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.,naphtha (petroleum),</a:t>
                      </a:r>
                    </a:p>
                    <a:p>
                      <a:pPr marL="50800" marR="264160">
                        <a:lnSpc>
                          <a:spcPts val="1000"/>
                        </a:lnSpc>
                        <a:spcBef>
                          <a:spcPts val="60"/>
                        </a:spcBef>
                      </a:pPr>
                      <a:r>
                        <a:rPr lang="en-TT" sz="900" spc="-10" dirty="0" err="1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hydrodesulfurized</a:t>
                      </a:r>
                      <a:r>
                        <a:rPr lang="en-TT" sz="900" spc="-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heavy)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14B1E7"/>
                      </a:solidFill>
                      <a:prstDash val="solid"/>
                    </a:lnL>
                    <a:lnR w="12700">
                      <a:solidFill>
                        <a:srgbClr val="14B1E7"/>
                      </a:solidFill>
                      <a:prstDash val="solid"/>
                    </a:lnR>
                    <a:lnT w="12700">
                      <a:solidFill>
                        <a:srgbClr val="14B1E7"/>
                      </a:solidFill>
                      <a:prstDash val="solid"/>
                    </a:lnT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3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14B1E7"/>
                      </a:solidFill>
                      <a:prstDash val="solid"/>
                    </a:lnL>
                    <a:lnR w="12700">
                      <a:solidFill>
                        <a:srgbClr val="14B1E7"/>
                      </a:solidFill>
                      <a:prstDash val="solid"/>
                    </a:lnR>
                    <a:lnT w="12700">
                      <a:solidFill>
                        <a:srgbClr val="14B1E7"/>
                      </a:solidFill>
                      <a:prstDash val="solid"/>
                    </a:lnT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900" spc="-1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III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14B1E7"/>
                      </a:solidFill>
                      <a:prstDash val="solid"/>
                    </a:lnL>
                    <a:lnR w="12700">
                      <a:solidFill>
                        <a:srgbClr val="14B1E7"/>
                      </a:solidFill>
                      <a:prstDash val="solid"/>
                    </a:lnR>
                    <a:lnT w="12700">
                      <a:solidFill>
                        <a:srgbClr val="14B1E7"/>
                      </a:solidFill>
                      <a:prstDash val="solid"/>
                    </a:lnT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0">
                      <a:solidFill>
                        <a:srgbClr val="14B1E7"/>
                      </a:solidFill>
                      <a:prstDash val="solid"/>
                    </a:lnL>
                    <a:lnR w="12700">
                      <a:solidFill>
                        <a:srgbClr val="14B1E7"/>
                      </a:solidFill>
                      <a:prstDash val="solid"/>
                    </a:lnR>
                    <a:lnT w="12700">
                      <a:solidFill>
                        <a:srgbClr val="14B1E7"/>
                      </a:solidFill>
                      <a:prstDash val="solid"/>
                    </a:lnT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0">
                      <a:solidFill>
                        <a:srgbClr val="14B1E7"/>
                      </a:solidFill>
                      <a:prstDash val="solid"/>
                    </a:lnL>
                    <a:lnT w="12700">
                      <a:solidFill>
                        <a:srgbClr val="14B1E7"/>
                      </a:solidFill>
                      <a:prstDash val="solid"/>
                    </a:lnT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900" spc="-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I</a:t>
                      </a:r>
                      <a:r>
                        <a:rPr sz="900" spc="-7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AT</a:t>
                      </a: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A</a:t>
                      </a:r>
                      <a:r>
                        <a:rPr sz="900" spc="-4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spc="-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Cl</a:t>
                      </a:r>
                      <a:r>
                        <a:rPr sz="900" spc="-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as</a:t>
                      </a: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s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17780" marB="0">
                    <a:lnR w="12700">
                      <a:solidFill>
                        <a:srgbClr val="14B1E7"/>
                      </a:solidFill>
                      <a:prstDash val="solid"/>
                    </a:lnR>
                    <a:lnT w="12700">
                      <a:solidFill>
                        <a:srgbClr val="14B1E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900" spc="-2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UN1993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14B1E7"/>
                      </a:solidFill>
                      <a:prstDash val="solid"/>
                    </a:lnL>
                    <a:lnR w="12700">
                      <a:solidFill>
                        <a:srgbClr val="14B1E7"/>
                      </a:solidFill>
                      <a:prstDash val="solid"/>
                    </a:lnR>
                    <a:lnT w="12700">
                      <a:solidFill>
                        <a:srgbClr val="14B1E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040"/>
                        </a:lnSpc>
                        <a:spcBef>
                          <a:spcPts val="140"/>
                        </a:spcBef>
                      </a:pPr>
                      <a:r>
                        <a:rPr sz="900" spc="-2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F</a:t>
                      </a:r>
                      <a:r>
                        <a:rPr sz="900" spc="2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L</a:t>
                      </a:r>
                      <a:r>
                        <a:rPr sz="900" spc="-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A</a:t>
                      </a:r>
                      <a:r>
                        <a:rPr sz="900" spc="-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M</a:t>
                      </a:r>
                      <a:r>
                        <a:rPr sz="900" spc="-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MA</a:t>
                      </a:r>
                      <a:r>
                        <a:rPr sz="900" spc="-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B</a:t>
                      </a:r>
                      <a:r>
                        <a:rPr sz="900" spc="-1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L</a:t>
                      </a: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E</a:t>
                      </a:r>
                      <a:r>
                        <a:rPr sz="900" spc="-4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spc="-1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L</a:t>
                      </a:r>
                      <a:r>
                        <a:rPr sz="900" spc="-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IQU</a:t>
                      </a:r>
                      <a:r>
                        <a:rPr sz="900" spc="-1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I</a:t>
                      </a:r>
                      <a:r>
                        <a:rPr sz="900" spc="-3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D</a:t>
                      </a: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,</a:t>
                      </a:r>
                      <a:r>
                        <a:rPr sz="900" spc="-4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spc="-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N</a:t>
                      </a:r>
                      <a:r>
                        <a:rPr sz="900" spc="-3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.O</a:t>
                      </a:r>
                      <a:r>
                        <a:rPr sz="900" spc="-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.</a:t>
                      </a:r>
                      <a:r>
                        <a:rPr sz="900" spc="-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S</a:t>
                      </a: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.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  <a:p>
                      <a:pPr marL="50800">
                        <a:lnSpc>
                          <a:spcPts val="1040"/>
                        </a:lnSpc>
                      </a:pPr>
                      <a:r>
                        <a:rPr lang="en-TT" sz="900" spc="-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(solvent naphtha (petroleum),</a:t>
                      </a:r>
                    </a:p>
                    <a:p>
                      <a:pPr marL="50800">
                        <a:lnSpc>
                          <a:spcPts val="1040"/>
                        </a:lnSpc>
                      </a:pPr>
                      <a:r>
                        <a:rPr lang="en-TT" sz="900" spc="-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medium </a:t>
                      </a:r>
                      <a:r>
                        <a:rPr lang="en-TT" sz="900" spc="-10" dirty="0" err="1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aliph</a:t>
                      </a:r>
                      <a:r>
                        <a:rPr lang="en-TT" sz="900" spc="-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.,naphtha (petroleum),</a:t>
                      </a:r>
                    </a:p>
                    <a:p>
                      <a:pPr marL="50800">
                        <a:lnSpc>
                          <a:spcPts val="1040"/>
                        </a:lnSpc>
                      </a:pPr>
                      <a:r>
                        <a:rPr lang="en-TT" sz="900" spc="-10" dirty="0" err="1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hydrodesulfurized</a:t>
                      </a:r>
                      <a:r>
                        <a:rPr lang="en-TT" sz="900" spc="-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heavy)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14B1E7"/>
                      </a:solidFill>
                      <a:prstDash val="solid"/>
                    </a:lnL>
                    <a:lnR w="12700">
                      <a:solidFill>
                        <a:srgbClr val="14B1E7"/>
                      </a:solidFill>
                      <a:prstDash val="solid"/>
                    </a:lnR>
                    <a:lnT w="12700">
                      <a:solidFill>
                        <a:srgbClr val="14B1E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3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14B1E7"/>
                      </a:solidFill>
                      <a:prstDash val="solid"/>
                    </a:lnL>
                    <a:lnR w="12700">
                      <a:solidFill>
                        <a:srgbClr val="14B1E7"/>
                      </a:solidFill>
                      <a:prstDash val="solid"/>
                    </a:lnR>
                    <a:lnT w="12700">
                      <a:solidFill>
                        <a:srgbClr val="14B1E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900" spc="-1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III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14B1E7"/>
                      </a:solidFill>
                      <a:prstDash val="solid"/>
                    </a:lnL>
                    <a:lnR w="12700">
                      <a:solidFill>
                        <a:srgbClr val="14B1E7"/>
                      </a:solidFill>
                      <a:prstDash val="solid"/>
                    </a:lnR>
                    <a:lnT w="12700">
                      <a:solidFill>
                        <a:srgbClr val="14B1E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0">
                      <a:solidFill>
                        <a:srgbClr val="14B1E7"/>
                      </a:solidFill>
                      <a:prstDash val="solid"/>
                    </a:lnL>
                    <a:lnR w="12700">
                      <a:solidFill>
                        <a:srgbClr val="14B1E7"/>
                      </a:solidFill>
                      <a:prstDash val="solid"/>
                    </a:lnR>
                    <a:lnT w="12700">
                      <a:solidFill>
                        <a:srgbClr val="14B1E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0">
                      <a:solidFill>
                        <a:srgbClr val="14B1E7"/>
                      </a:solidFill>
                      <a:prstDash val="solid"/>
                    </a:lnL>
                    <a:lnT w="12700">
                      <a:solidFill>
                        <a:srgbClr val="14B1E7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6" name="object 8">
            <a:extLst>
              <a:ext uri="{FF2B5EF4-FFF2-40B4-BE49-F238E27FC236}">
                <a16:creationId xmlns:a16="http://schemas.microsoft.com/office/drawing/2014/main" id="{3DC266DE-3921-426A-9CD1-626C29190D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838200"/>
            <a:ext cx="4889500" cy="38893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2350" spc="-85" dirty="0">
                <a:solidFill>
                  <a:srgbClr val="2DBEEF"/>
                </a:solidFill>
                <a:latin typeface="HelveticaNeueLTPro-Roman"/>
                <a:cs typeface="HelveticaNeueLTPro-Roman"/>
              </a:rPr>
              <a:t>BERGER FLOOR EPOXY ESTER</a:t>
            </a:r>
            <a:endParaRPr sz="2350" dirty="0">
              <a:latin typeface="HelveticaNeueLTPro-Roman"/>
              <a:cs typeface="HelveticaNeueLTPro-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2300" y="522165"/>
            <a:ext cx="1621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D</a:t>
            </a:r>
            <a:r>
              <a:rPr sz="1200" b="1" spc="-14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AT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</a:t>
            </a:r>
            <a:r>
              <a:rPr sz="1200" b="1" spc="-10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SHEETS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:</a:t>
            </a:r>
            <a:r>
              <a:rPr sz="1200" b="1" spc="2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spc="-50" dirty="0">
                <a:solidFill>
                  <a:srgbClr val="17B0E6"/>
                </a:solidFill>
                <a:latin typeface="HelveticaNeueLTStd-Md"/>
                <a:cs typeface="HelveticaNeueLTStd-Md"/>
              </a:rPr>
              <a:t>SAFETY</a:t>
            </a:r>
            <a:endParaRPr sz="1200">
              <a:latin typeface="HelveticaNeueLTStd-Md"/>
              <a:cs typeface="HelveticaNeueLTStd-M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318184" y="1508086"/>
            <a:ext cx="128270" cy="6530340"/>
            <a:chOff x="7318184" y="1508086"/>
            <a:chExt cx="128270" cy="6530340"/>
          </a:xfrm>
        </p:grpSpPr>
        <p:sp>
          <p:nvSpPr>
            <p:cNvPr id="4" name="object 4"/>
            <p:cNvSpPr/>
            <p:nvPr/>
          </p:nvSpPr>
          <p:spPr>
            <a:xfrm>
              <a:off x="7318184" y="1508086"/>
              <a:ext cx="128270" cy="2654935"/>
            </a:xfrm>
            <a:custGeom>
              <a:avLst/>
              <a:gdLst/>
              <a:ahLst/>
              <a:cxnLst/>
              <a:rect l="l" t="t" r="r" b="b"/>
              <a:pathLst>
                <a:path w="128270" h="2654935">
                  <a:moveTo>
                    <a:pt x="128016" y="0"/>
                  </a:moveTo>
                  <a:lnTo>
                    <a:pt x="0" y="0"/>
                  </a:lnTo>
                  <a:lnTo>
                    <a:pt x="0" y="2654338"/>
                  </a:lnTo>
                  <a:lnTo>
                    <a:pt x="128016" y="2654338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14B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18184" y="4162412"/>
              <a:ext cx="128270" cy="1275080"/>
            </a:xfrm>
            <a:custGeom>
              <a:avLst/>
              <a:gdLst/>
              <a:ahLst/>
              <a:cxnLst/>
              <a:rect l="l" t="t" r="r" b="b"/>
              <a:pathLst>
                <a:path w="128270" h="1275079">
                  <a:moveTo>
                    <a:pt x="128016" y="0"/>
                  </a:moveTo>
                  <a:lnTo>
                    <a:pt x="0" y="0"/>
                  </a:lnTo>
                  <a:lnTo>
                    <a:pt x="0" y="1274914"/>
                  </a:lnTo>
                  <a:lnTo>
                    <a:pt x="128016" y="127491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B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18184" y="5437327"/>
              <a:ext cx="128270" cy="1301115"/>
            </a:xfrm>
            <a:custGeom>
              <a:avLst/>
              <a:gdLst/>
              <a:ahLst/>
              <a:cxnLst/>
              <a:rect l="l" t="t" r="r" b="b"/>
              <a:pathLst>
                <a:path w="128270" h="1301115">
                  <a:moveTo>
                    <a:pt x="128016" y="0"/>
                  </a:moveTo>
                  <a:lnTo>
                    <a:pt x="0" y="0"/>
                  </a:lnTo>
                  <a:lnTo>
                    <a:pt x="0" y="1300492"/>
                  </a:lnTo>
                  <a:lnTo>
                    <a:pt x="128016" y="1300492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9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18184" y="6737832"/>
              <a:ext cx="128270" cy="1300480"/>
            </a:xfrm>
            <a:custGeom>
              <a:avLst/>
              <a:gdLst/>
              <a:ahLst/>
              <a:cxnLst/>
              <a:rect l="l" t="t" r="r" b="b"/>
              <a:pathLst>
                <a:path w="128270" h="1300479">
                  <a:moveTo>
                    <a:pt x="128016" y="0"/>
                  </a:moveTo>
                  <a:lnTo>
                    <a:pt x="0" y="0"/>
                  </a:lnTo>
                  <a:lnTo>
                    <a:pt x="0" y="1300479"/>
                  </a:lnTo>
                  <a:lnTo>
                    <a:pt x="128016" y="1300479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B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7200" y="1362455"/>
            <a:ext cx="6693534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15.</a:t>
            </a:r>
            <a:r>
              <a:rPr sz="1100" b="1" spc="-2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REGULATORY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INFORMATION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7200" y="5410200"/>
            <a:ext cx="6693534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16.</a:t>
            </a:r>
            <a:r>
              <a:rPr sz="1100" b="1" spc="-3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OTHER</a:t>
            </a:r>
            <a:r>
              <a:rPr sz="1100" b="1" spc="-3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INFORMATION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7200" y="2667000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722963"/>
              </p:ext>
            </p:extLst>
          </p:nvPr>
        </p:nvGraphicFramePr>
        <p:xfrm>
          <a:off x="457200" y="7628890"/>
          <a:ext cx="6692899" cy="9239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2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0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marL="17145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900" b="1" spc="5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HISTORY</a:t>
                      </a:r>
                      <a:endParaRPr sz="900">
                        <a:latin typeface="Helvetica Neue LT Pro 75"/>
                        <a:cs typeface="Helvetica Neue LT Pro 75"/>
                      </a:endParaRPr>
                    </a:p>
                  </a:txBody>
                  <a:tcPr marL="0" marR="0" marT="74295" marB="0">
                    <a:lnT w="12700">
                      <a:solidFill>
                        <a:srgbClr val="14B1E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T w="12700">
                      <a:solidFill>
                        <a:srgbClr val="14B1E7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171450">
                        <a:lnSpc>
                          <a:spcPts val="969"/>
                        </a:lnSpc>
                        <a:spcBef>
                          <a:spcPts val="229"/>
                        </a:spcBef>
                      </a:pP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Date</a:t>
                      </a:r>
                      <a:r>
                        <a:rPr sz="900" spc="-2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of</a:t>
                      </a:r>
                      <a:r>
                        <a:rPr sz="900" spc="-2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printing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307975">
                        <a:lnSpc>
                          <a:spcPts val="969"/>
                        </a:lnSpc>
                        <a:spcBef>
                          <a:spcPts val="229"/>
                        </a:spcBef>
                      </a:pPr>
                      <a:r>
                        <a:rPr sz="900" spc="-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22-2-2015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171450">
                        <a:lnSpc>
                          <a:spcPts val="900"/>
                        </a:lnSpc>
                      </a:pP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Date</a:t>
                      </a:r>
                      <a:r>
                        <a:rPr sz="900" spc="-2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of</a:t>
                      </a:r>
                      <a:r>
                        <a:rPr sz="900" spc="-2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issue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7975">
                        <a:lnSpc>
                          <a:spcPts val="900"/>
                        </a:lnSpc>
                      </a:pPr>
                      <a:r>
                        <a:rPr lang="en-US" sz="900" spc="-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01-12-2021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171450">
                        <a:lnSpc>
                          <a:spcPts val="900"/>
                        </a:lnSpc>
                      </a:pP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Revision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7975">
                        <a:lnSpc>
                          <a:spcPts val="900"/>
                        </a:lnSpc>
                      </a:pP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1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171450">
                        <a:lnSpc>
                          <a:spcPts val="900"/>
                        </a:lnSpc>
                      </a:pP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Date</a:t>
                      </a:r>
                      <a:r>
                        <a:rPr sz="900" spc="-2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of</a:t>
                      </a:r>
                      <a:r>
                        <a:rPr sz="900" spc="-1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previous</a:t>
                      </a:r>
                      <a:r>
                        <a:rPr sz="900" spc="-1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issue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7975">
                        <a:lnSpc>
                          <a:spcPts val="900"/>
                        </a:lnSpc>
                      </a:pP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No</a:t>
                      </a:r>
                      <a:r>
                        <a:rPr sz="900" spc="-3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previous</a:t>
                      </a:r>
                      <a:r>
                        <a:rPr sz="900" spc="-3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validation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171450">
                        <a:lnSpc>
                          <a:spcPts val="930"/>
                        </a:lnSpc>
                      </a:pP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Version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7975">
                        <a:lnSpc>
                          <a:spcPts val="930"/>
                        </a:lnSpc>
                      </a:pP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1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457200" y="8852421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7200" y="3429000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7200" y="4572000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7200" y="5105400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15950" y="1814827"/>
            <a:ext cx="1054735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HAZARD</a:t>
            </a:r>
            <a:r>
              <a:rPr sz="900" b="1" spc="-6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SYMBOL </a:t>
            </a:r>
            <a:r>
              <a:rPr sz="900" b="1" spc="-23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OR</a:t>
            </a: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SYMBOLS: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33600" y="2438400"/>
            <a:ext cx="451484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Toxic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15950" y="5730240"/>
            <a:ext cx="1703705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NATIONAL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FIRE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PROTECTION </a:t>
            </a:r>
            <a:r>
              <a:rPr sz="900" b="1" spc="-2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ASSOCIATION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(U.S.A.)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15950" y="2667000"/>
            <a:ext cx="8921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RISK</a:t>
            </a:r>
            <a:r>
              <a:rPr sz="900" b="1" spc="-6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PHRASES</a:t>
            </a:r>
            <a:endParaRPr sz="900" dirty="0">
              <a:latin typeface="Helvetica Neue LT Pro 75"/>
              <a:cs typeface="Helvetica Neue LT Pro 75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133600" y="2671638"/>
            <a:ext cx="3340100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R10- Flammable.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R45- May cause cancer.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R46- May cause heritable genetic damage.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R36- Irritating to eyes.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R42/43- May cause sensitization by inhalation and skin contact.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5950" y="8604832"/>
            <a:ext cx="6548120" cy="873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Indicates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information that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has changed from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previously issued version.</a:t>
            </a:r>
            <a:endParaRPr sz="900">
              <a:latin typeface="HelveticaNeueLTPro-Md"/>
              <a:cs typeface="HelveticaNeueLTPro-Md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000">
              <a:latin typeface="HelveticaNeueLTPro-Md"/>
              <a:cs typeface="HelveticaNeueLTPro-Md"/>
            </a:endParaRPr>
          </a:p>
          <a:p>
            <a:pPr marL="12700">
              <a:lnSpc>
                <a:spcPct val="100000"/>
              </a:lnSpc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DISCLAIMER</a:t>
            </a:r>
            <a:endParaRPr sz="900">
              <a:latin typeface="Helvetica Neue LT Pro 75"/>
              <a:cs typeface="Helvetica Neue LT Pro 75"/>
            </a:endParaRPr>
          </a:p>
          <a:p>
            <a:pPr marL="12700" marR="5080" algn="just">
              <a:lnSpc>
                <a:spcPct val="100000"/>
              </a:lnSpc>
              <a:spcBef>
                <a:spcPts val="560"/>
              </a:spcBef>
            </a:pP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Information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contained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 this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 safety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data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sheet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is believed 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reliable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given in good faith, but no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representation, guarantee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warranties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any</a:t>
            </a:r>
            <a:r>
              <a:rPr sz="7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kind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</a:t>
            </a:r>
            <a:r>
              <a:rPr sz="7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made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as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7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its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accuracy,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suitability</a:t>
            </a:r>
            <a:r>
              <a:rPr sz="7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particular</a:t>
            </a:r>
            <a:r>
              <a:rPr sz="7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application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results</a:t>
            </a:r>
            <a:r>
              <a:rPr sz="7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obtained</a:t>
            </a:r>
            <a:r>
              <a:rPr sz="7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from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them.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7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user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this</a:t>
            </a:r>
            <a:r>
              <a:rPr sz="7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decides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what</a:t>
            </a:r>
            <a:r>
              <a:rPr sz="7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safety </a:t>
            </a:r>
            <a:r>
              <a:rPr sz="7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measures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necessary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to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safely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this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material,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either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alone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combination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other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materials.</a:t>
            </a:r>
            <a:endParaRPr sz="700">
              <a:latin typeface="HelveticaNeueLTPro-Md"/>
              <a:cs typeface="HelveticaNeueLTPro-Md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15950" y="3429000"/>
            <a:ext cx="10655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SAFETY</a:t>
            </a:r>
            <a:r>
              <a:rPr sz="900" b="1" spc="-4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PHRASES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133600" y="3429000"/>
            <a:ext cx="5410200" cy="11285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S53- Avoid exposure - obtain special instructions before use.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S2- Keep out of the reach of children.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S23- Do not breathe [***].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S24- Avoid contact with skin.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S37- Wear suitable gloves.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S45- In case of accident or if you feel unwell, seek medical advice immediately (show the label where possible).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S63- In case of accident by inhalation: remove casualty to fresh air and keep at rest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15950" y="4638040"/>
            <a:ext cx="6305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CONTAINS</a:t>
            </a:r>
            <a:endParaRPr sz="900" dirty="0">
              <a:latin typeface="Helvetica Neue LT Pro 75"/>
              <a:cs typeface="Helvetica Neue LT Pro 75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133600" y="4648200"/>
            <a:ext cx="5638800" cy="307777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indent="-635">
              <a:lnSpc>
                <a:spcPts val="1000"/>
              </a:lnSpc>
              <a:spcBef>
                <a:spcPts val="200"/>
              </a:spcBef>
            </a:pPr>
            <a:r>
              <a:rPr lang="en-TT"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Naphtha (petroleum), </a:t>
            </a:r>
            <a:r>
              <a:rPr lang="en-TT" sz="900" spc="25" dirty="0" err="1">
                <a:solidFill>
                  <a:srgbClr val="1C216F"/>
                </a:solidFill>
                <a:latin typeface="HelveticaNeueLTPro-Md"/>
                <a:cs typeface="HelveticaNeueLTPro-Md"/>
              </a:rPr>
              <a:t>hydrodesulfurized</a:t>
            </a:r>
            <a:r>
              <a:rPr lang="en-TT"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heavy, phthalic anhydride</a:t>
            </a:r>
          </a:p>
          <a:p>
            <a:pPr marL="12700" marR="5080" indent="-635">
              <a:lnSpc>
                <a:spcPts val="1000"/>
              </a:lnSpc>
              <a:spcBef>
                <a:spcPts val="200"/>
              </a:spcBef>
            </a:pPr>
            <a:r>
              <a:rPr lang="en-TT"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Solvent naphtha (petroleum), light </a:t>
            </a:r>
            <a:r>
              <a:rPr lang="en-TT" sz="900" spc="25" dirty="0" err="1">
                <a:solidFill>
                  <a:srgbClr val="1C216F"/>
                </a:solidFill>
                <a:latin typeface="HelveticaNeueLTPro-Md"/>
                <a:cs typeface="HelveticaNeueLTPro-Md"/>
              </a:rPr>
              <a:t>arom</a:t>
            </a:r>
            <a:r>
              <a:rPr lang="en-TT"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., Stoddard solvent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15950" y="5181600"/>
            <a:ext cx="8724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PRODUCT</a:t>
            </a:r>
            <a:r>
              <a:rPr sz="900" b="1" spc="-6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USE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133600" y="5181600"/>
            <a:ext cx="12687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Consumer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applications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033730" y="5705685"/>
            <a:ext cx="892810" cy="892810"/>
          </a:xfrm>
          <a:custGeom>
            <a:avLst/>
            <a:gdLst/>
            <a:ahLst/>
            <a:cxnLst/>
            <a:rect l="l" t="t" r="r" b="b"/>
            <a:pathLst>
              <a:path w="892810" h="892809">
                <a:moveTo>
                  <a:pt x="446138" y="0"/>
                </a:moveTo>
                <a:lnTo>
                  <a:pt x="0" y="446138"/>
                </a:lnTo>
                <a:lnTo>
                  <a:pt x="446138" y="892276"/>
                </a:lnTo>
                <a:lnTo>
                  <a:pt x="892276" y="446138"/>
                </a:lnTo>
                <a:lnTo>
                  <a:pt x="446138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385969" y="5951299"/>
            <a:ext cx="18796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dirty="0">
                <a:solidFill>
                  <a:srgbClr val="231F20"/>
                </a:solidFill>
                <a:latin typeface="Helvetica Neue LT Pro 75"/>
                <a:cs typeface="Helvetica Neue LT Pro 75"/>
              </a:rPr>
              <a:t>2</a:t>
            </a:r>
            <a:endParaRPr sz="2300">
              <a:latin typeface="Helvetica Neue LT Pro 75"/>
              <a:cs typeface="Helvetica Neue LT Pro 75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2581243" y="5699335"/>
            <a:ext cx="1791335" cy="1351280"/>
            <a:chOff x="2581243" y="5699335"/>
            <a:chExt cx="1791335" cy="1351280"/>
          </a:xfrm>
        </p:grpSpPr>
        <p:sp>
          <p:nvSpPr>
            <p:cNvPr id="39" name="object 39"/>
            <p:cNvSpPr/>
            <p:nvPr/>
          </p:nvSpPr>
          <p:spPr>
            <a:xfrm>
              <a:off x="3033730" y="5705685"/>
              <a:ext cx="892810" cy="892810"/>
            </a:xfrm>
            <a:custGeom>
              <a:avLst/>
              <a:gdLst/>
              <a:ahLst/>
              <a:cxnLst/>
              <a:rect l="l" t="t" r="r" b="b"/>
              <a:pathLst>
                <a:path w="892810" h="892809">
                  <a:moveTo>
                    <a:pt x="446138" y="0"/>
                  </a:moveTo>
                  <a:lnTo>
                    <a:pt x="0" y="446138"/>
                  </a:lnTo>
                  <a:lnTo>
                    <a:pt x="446138" y="892276"/>
                  </a:lnTo>
                  <a:lnTo>
                    <a:pt x="892276" y="446138"/>
                  </a:lnTo>
                  <a:lnTo>
                    <a:pt x="446138" y="0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587593" y="6151822"/>
              <a:ext cx="892810" cy="892810"/>
            </a:xfrm>
            <a:custGeom>
              <a:avLst/>
              <a:gdLst/>
              <a:ahLst/>
              <a:cxnLst/>
              <a:rect l="l" t="t" r="r" b="b"/>
              <a:pathLst>
                <a:path w="892810" h="892809">
                  <a:moveTo>
                    <a:pt x="446138" y="0"/>
                  </a:moveTo>
                  <a:lnTo>
                    <a:pt x="0" y="446138"/>
                  </a:lnTo>
                  <a:lnTo>
                    <a:pt x="446138" y="892276"/>
                  </a:lnTo>
                  <a:lnTo>
                    <a:pt x="892276" y="446138"/>
                  </a:lnTo>
                  <a:lnTo>
                    <a:pt x="446138" y="0"/>
                  </a:lnTo>
                  <a:close/>
                </a:path>
              </a:pathLst>
            </a:custGeom>
            <a:solidFill>
              <a:srgbClr val="14B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587593" y="6151822"/>
              <a:ext cx="892810" cy="892810"/>
            </a:xfrm>
            <a:custGeom>
              <a:avLst/>
              <a:gdLst/>
              <a:ahLst/>
              <a:cxnLst/>
              <a:rect l="l" t="t" r="r" b="b"/>
              <a:pathLst>
                <a:path w="892810" h="892809">
                  <a:moveTo>
                    <a:pt x="446138" y="0"/>
                  </a:moveTo>
                  <a:lnTo>
                    <a:pt x="0" y="446138"/>
                  </a:lnTo>
                  <a:lnTo>
                    <a:pt x="446138" y="892276"/>
                  </a:lnTo>
                  <a:lnTo>
                    <a:pt x="892276" y="446138"/>
                  </a:lnTo>
                  <a:lnTo>
                    <a:pt x="446138" y="0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479867" y="6151822"/>
              <a:ext cx="892810" cy="892810"/>
            </a:xfrm>
            <a:custGeom>
              <a:avLst/>
              <a:gdLst/>
              <a:ahLst/>
              <a:cxnLst/>
              <a:rect l="l" t="t" r="r" b="b"/>
              <a:pathLst>
                <a:path w="892810" h="892809">
                  <a:moveTo>
                    <a:pt x="446138" y="0"/>
                  </a:moveTo>
                  <a:lnTo>
                    <a:pt x="0" y="446138"/>
                  </a:lnTo>
                  <a:lnTo>
                    <a:pt x="446138" y="892276"/>
                  </a:lnTo>
                  <a:lnTo>
                    <a:pt x="892276" y="446138"/>
                  </a:lnTo>
                  <a:lnTo>
                    <a:pt x="446138" y="0"/>
                  </a:lnTo>
                  <a:close/>
                </a:path>
              </a:pathLst>
            </a:custGeom>
            <a:solidFill>
              <a:srgbClr val="FFE9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2961599" y="6366480"/>
            <a:ext cx="105854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400"/>
              </a:lnSpc>
              <a:spcBef>
                <a:spcPts val="100"/>
              </a:spcBef>
            </a:pPr>
            <a:r>
              <a:rPr lang="en-US" sz="2300" b="1" dirty="0">
                <a:solidFill>
                  <a:srgbClr val="231F20"/>
                </a:solidFill>
                <a:latin typeface="Helvetica Neue LT Pro 75"/>
                <a:cs typeface="Helvetica Neue LT Pro 75"/>
              </a:rPr>
              <a:t>4</a:t>
            </a:r>
            <a:endParaRPr sz="2300" dirty="0">
              <a:latin typeface="Helvetica Neue LT Pro 75"/>
              <a:cs typeface="Helvetica Neue LT Pro 75"/>
            </a:endParaRPr>
          </a:p>
          <a:p>
            <a:pPr marL="882650">
              <a:lnSpc>
                <a:spcPts val="2400"/>
              </a:lnSpc>
            </a:pPr>
            <a:r>
              <a:rPr sz="2300" b="1" dirty="0">
                <a:solidFill>
                  <a:srgbClr val="231F20"/>
                </a:solidFill>
                <a:latin typeface="Helvetica Neue LT Pro 75"/>
                <a:cs typeface="Helvetica Neue LT Pro 75"/>
              </a:rPr>
              <a:t>0</a:t>
            </a:r>
            <a:endParaRPr sz="2300" dirty="0">
              <a:latin typeface="Helvetica Neue LT Pro 75"/>
              <a:cs typeface="Helvetica Neue LT Pro 75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3027380" y="6145472"/>
            <a:ext cx="1351280" cy="1351280"/>
            <a:chOff x="3027380" y="6145472"/>
            <a:chExt cx="1351280" cy="1351280"/>
          </a:xfrm>
        </p:grpSpPr>
        <p:sp>
          <p:nvSpPr>
            <p:cNvPr id="45" name="object 45"/>
            <p:cNvSpPr/>
            <p:nvPr/>
          </p:nvSpPr>
          <p:spPr>
            <a:xfrm>
              <a:off x="3479867" y="6151822"/>
              <a:ext cx="892810" cy="892810"/>
            </a:xfrm>
            <a:custGeom>
              <a:avLst/>
              <a:gdLst/>
              <a:ahLst/>
              <a:cxnLst/>
              <a:rect l="l" t="t" r="r" b="b"/>
              <a:pathLst>
                <a:path w="892810" h="892809">
                  <a:moveTo>
                    <a:pt x="446138" y="0"/>
                  </a:moveTo>
                  <a:lnTo>
                    <a:pt x="0" y="446138"/>
                  </a:lnTo>
                  <a:lnTo>
                    <a:pt x="446138" y="892276"/>
                  </a:lnTo>
                  <a:lnTo>
                    <a:pt x="892276" y="446138"/>
                  </a:lnTo>
                  <a:lnTo>
                    <a:pt x="446138" y="0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033730" y="6597959"/>
              <a:ext cx="892810" cy="892810"/>
            </a:xfrm>
            <a:custGeom>
              <a:avLst/>
              <a:gdLst/>
              <a:ahLst/>
              <a:cxnLst/>
              <a:rect l="l" t="t" r="r" b="b"/>
              <a:pathLst>
                <a:path w="892810" h="892809">
                  <a:moveTo>
                    <a:pt x="446138" y="0"/>
                  </a:moveTo>
                  <a:lnTo>
                    <a:pt x="0" y="446138"/>
                  </a:lnTo>
                  <a:lnTo>
                    <a:pt x="446138" y="892276"/>
                  </a:lnTo>
                  <a:lnTo>
                    <a:pt x="892276" y="446138"/>
                  </a:lnTo>
                  <a:lnTo>
                    <a:pt x="446138" y="0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2406086" y="6085661"/>
            <a:ext cx="415290" cy="26416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40005">
              <a:lnSpc>
                <a:spcPct val="74100"/>
              </a:lnSpc>
              <a:spcBef>
                <a:spcPts val="380"/>
              </a:spcBef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He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lth 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zar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52" name="object 5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48" name="object 48"/>
          <p:cNvSpPr txBox="1"/>
          <p:nvPr/>
        </p:nvSpPr>
        <p:spPr>
          <a:xfrm>
            <a:off x="4179822" y="6927058"/>
            <a:ext cx="425450" cy="26416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3495" marR="5080" indent="-11430">
              <a:lnSpc>
                <a:spcPct val="74100"/>
              </a:lnSpc>
              <a:spcBef>
                <a:spcPts val="380"/>
              </a:spcBef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Sp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ci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l 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zar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753534" y="5686878"/>
            <a:ext cx="742266" cy="25430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ct val="74100"/>
              </a:lnSpc>
              <a:spcBef>
                <a:spcPts val="38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Fl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</a:t>
            </a:r>
            <a:r>
              <a:rPr lang="en-US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bili</a:t>
            </a:r>
            <a:r>
              <a:rPr sz="900" spc="3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y 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179822" y="6113092"/>
            <a:ext cx="1293877" cy="151836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ct val="74100"/>
              </a:lnSpc>
              <a:spcBef>
                <a:spcPts val="38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bili</a:t>
            </a:r>
            <a:r>
              <a:rPr sz="900" spc="3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y  </a:t>
            </a:r>
            <a:r>
              <a:rPr lang="en-US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/ Reactivity</a:t>
            </a:r>
            <a:endParaRPr sz="900" dirty="0">
              <a:latin typeface="HelveticaNeueLTPro-Md"/>
              <a:cs typeface="HelveticaNeueLTPro-Md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8980A8AE-8E37-4142-B5CA-D260C37F5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870" y="1676400"/>
            <a:ext cx="747730" cy="736570"/>
          </a:xfrm>
          <a:prstGeom prst="rect">
            <a:avLst/>
          </a:prstGeom>
        </p:spPr>
      </p:pic>
      <p:sp>
        <p:nvSpPr>
          <p:cNvPr id="55" name="object 8">
            <a:extLst>
              <a:ext uri="{FF2B5EF4-FFF2-40B4-BE49-F238E27FC236}">
                <a16:creationId xmlns:a16="http://schemas.microsoft.com/office/drawing/2014/main" id="{5DA3D40E-FB04-4022-A239-E6544754E7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889000"/>
            <a:ext cx="4813300" cy="3873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2350" spc="-85" dirty="0">
                <a:solidFill>
                  <a:srgbClr val="2DBEEF"/>
                </a:solidFill>
                <a:latin typeface="HelveticaNeueLTPro-Roman"/>
                <a:cs typeface="HelveticaNeueLTPro-Roman"/>
              </a:rPr>
              <a:t>BERGER FLOOR EPOXY ESTER</a:t>
            </a:r>
            <a:endParaRPr sz="2350" dirty="0">
              <a:latin typeface="HelveticaNeueLTPro-Roman"/>
              <a:cs typeface="HelveticaNeueLTPro-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4"/>
            <a:ext cx="7772400" cy="10058400"/>
          </a:xfrm>
          <a:custGeom>
            <a:avLst/>
            <a:gdLst/>
            <a:ahLst/>
            <a:cxnLst/>
            <a:rect l="l" t="t" r="r" b="b"/>
            <a:pathLst>
              <a:path w="7772400" h="10058400">
                <a:moveTo>
                  <a:pt x="7772398" y="10058391"/>
                </a:moveTo>
                <a:lnTo>
                  <a:pt x="0" y="10058391"/>
                </a:lnTo>
                <a:lnTo>
                  <a:pt x="0" y="0"/>
                </a:lnTo>
                <a:lnTo>
                  <a:pt x="7772398" y="0"/>
                </a:lnTo>
                <a:lnTo>
                  <a:pt x="7772398" y="10058391"/>
                </a:lnTo>
                <a:close/>
              </a:path>
            </a:pathLst>
          </a:custGeom>
          <a:solidFill>
            <a:srgbClr val="0855A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4050791"/>
            <a:ext cx="7772400" cy="5964555"/>
            <a:chOff x="0" y="4050791"/>
            <a:chExt cx="7772400" cy="59645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811" y="4929847"/>
              <a:ext cx="7744588" cy="508531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42015" y="623754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0"/>
                  </a:moveTo>
                  <a:lnTo>
                    <a:pt x="343" y="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86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050791"/>
              <a:ext cx="7772400" cy="349227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196" y="9116817"/>
              <a:ext cx="1024524" cy="48518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8872" y="9170974"/>
              <a:ext cx="134666" cy="15048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47604" y="9169682"/>
              <a:ext cx="136525" cy="151765"/>
            </a:xfrm>
            <a:custGeom>
              <a:avLst/>
              <a:gdLst/>
              <a:ahLst/>
              <a:cxnLst/>
              <a:rect l="l" t="t" r="r" b="b"/>
              <a:pathLst>
                <a:path w="136525" h="151765">
                  <a:moveTo>
                    <a:pt x="66090" y="83629"/>
                  </a:moveTo>
                  <a:lnTo>
                    <a:pt x="52920" y="84929"/>
                  </a:lnTo>
                  <a:lnTo>
                    <a:pt x="43510" y="88826"/>
                  </a:lnTo>
                  <a:lnTo>
                    <a:pt x="37862" y="95320"/>
                  </a:lnTo>
                  <a:lnTo>
                    <a:pt x="35979" y="104406"/>
                  </a:lnTo>
                  <a:lnTo>
                    <a:pt x="35979" y="114046"/>
                  </a:lnTo>
                  <a:lnTo>
                    <a:pt x="68249" y="127863"/>
                  </a:lnTo>
                  <a:lnTo>
                    <a:pt x="82452" y="126494"/>
                  </a:lnTo>
                  <a:lnTo>
                    <a:pt x="92587" y="122386"/>
                  </a:lnTo>
                  <a:lnTo>
                    <a:pt x="98662" y="115540"/>
                  </a:lnTo>
                  <a:lnTo>
                    <a:pt x="100685" y="105956"/>
                  </a:lnTo>
                  <a:lnTo>
                    <a:pt x="98518" y="96188"/>
                  </a:lnTo>
                  <a:lnTo>
                    <a:pt x="92022" y="89211"/>
                  </a:lnTo>
                  <a:lnTo>
                    <a:pt x="81209" y="85024"/>
                  </a:lnTo>
                  <a:lnTo>
                    <a:pt x="66090" y="83629"/>
                  </a:lnTo>
                  <a:close/>
                </a:path>
                <a:path w="136525" h="151765">
                  <a:moveTo>
                    <a:pt x="42341" y="44704"/>
                  </a:moveTo>
                  <a:lnTo>
                    <a:pt x="6045" y="44704"/>
                  </a:lnTo>
                  <a:lnTo>
                    <a:pt x="6817" y="32446"/>
                  </a:lnTo>
                  <a:lnTo>
                    <a:pt x="9139" y="22413"/>
                  </a:lnTo>
                  <a:lnTo>
                    <a:pt x="50753" y="556"/>
                  </a:lnTo>
                  <a:lnTo>
                    <a:pt x="67614" y="0"/>
                  </a:lnTo>
                  <a:lnTo>
                    <a:pt x="86018" y="688"/>
                  </a:lnTo>
                  <a:lnTo>
                    <a:pt x="127961" y="17789"/>
                  </a:lnTo>
                  <a:lnTo>
                    <a:pt x="135928" y="53047"/>
                  </a:lnTo>
                  <a:lnTo>
                    <a:pt x="135928" y="150037"/>
                  </a:lnTo>
                  <a:lnTo>
                    <a:pt x="100380" y="150037"/>
                  </a:lnTo>
                  <a:lnTo>
                    <a:pt x="102108" y="129705"/>
                  </a:lnTo>
                  <a:lnTo>
                    <a:pt x="101155" y="129552"/>
                  </a:lnTo>
                  <a:lnTo>
                    <a:pt x="94355" y="139265"/>
                  </a:lnTo>
                  <a:lnTo>
                    <a:pt x="84204" y="146207"/>
                  </a:lnTo>
                  <a:lnTo>
                    <a:pt x="70705" y="150374"/>
                  </a:lnTo>
                  <a:lnTo>
                    <a:pt x="53860" y="151765"/>
                  </a:lnTo>
                  <a:lnTo>
                    <a:pt x="30282" y="148904"/>
                  </a:lnTo>
                  <a:lnTo>
                    <a:pt x="13452" y="140319"/>
                  </a:lnTo>
                  <a:lnTo>
                    <a:pt x="3361" y="126004"/>
                  </a:lnTo>
                  <a:lnTo>
                    <a:pt x="0" y="105956"/>
                  </a:lnTo>
                  <a:lnTo>
                    <a:pt x="3439" y="85740"/>
                  </a:lnTo>
                  <a:lnTo>
                    <a:pt x="13762" y="71307"/>
                  </a:lnTo>
                  <a:lnTo>
                    <a:pt x="30973" y="62650"/>
                  </a:lnTo>
                  <a:lnTo>
                    <a:pt x="55079" y="59766"/>
                  </a:lnTo>
                  <a:lnTo>
                    <a:pt x="71657" y="60817"/>
                  </a:lnTo>
                  <a:lnTo>
                    <a:pt x="84623" y="63974"/>
                  </a:lnTo>
                  <a:lnTo>
                    <a:pt x="93974" y="69244"/>
                  </a:lnTo>
                  <a:lnTo>
                    <a:pt x="99707" y="76631"/>
                  </a:lnTo>
                  <a:lnTo>
                    <a:pt x="100380" y="76631"/>
                  </a:lnTo>
                  <a:lnTo>
                    <a:pt x="100380" y="52590"/>
                  </a:lnTo>
                  <a:lnTo>
                    <a:pt x="100380" y="41008"/>
                  </a:lnTo>
                  <a:lnTo>
                    <a:pt x="98361" y="33337"/>
                  </a:lnTo>
                  <a:lnTo>
                    <a:pt x="69494" y="23888"/>
                  </a:lnTo>
                  <a:lnTo>
                    <a:pt x="57611" y="25190"/>
                  </a:lnTo>
                  <a:lnTo>
                    <a:pt x="49126" y="29095"/>
                  </a:lnTo>
                  <a:lnTo>
                    <a:pt x="44037" y="35600"/>
                  </a:lnTo>
                  <a:lnTo>
                    <a:pt x="42341" y="44704"/>
                  </a:lnTo>
                  <a:close/>
                </a:path>
              </a:pathLst>
            </a:custGeom>
            <a:ln w="4241">
              <a:solidFill>
                <a:srgbClr val="4DAE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1103" y="9170974"/>
              <a:ext cx="132486" cy="14872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99815" y="9169679"/>
              <a:ext cx="133985" cy="150495"/>
            </a:xfrm>
            <a:custGeom>
              <a:avLst/>
              <a:gdLst/>
              <a:ahLst/>
              <a:cxnLst/>
              <a:rect l="l" t="t" r="r" b="b"/>
              <a:pathLst>
                <a:path w="133984" h="150495">
                  <a:moveTo>
                    <a:pt x="0" y="1714"/>
                  </a:moveTo>
                  <a:lnTo>
                    <a:pt x="35242" y="1714"/>
                  </a:lnTo>
                  <a:lnTo>
                    <a:pt x="33858" y="26695"/>
                  </a:lnTo>
                  <a:lnTo>
                    <a:pt x="34582" y="26822"/>
                  </a:lnTo>
                  <a:lnTo>
                    <a:pt x="41408" y="15082"/>
                  </a:lnTo>
                  <a:lnTo>
                    <a:pt x="51447" y="6700"/>
                  </a:lnTo>
                  <a:lnTo>
                    <a:pt x="64696" y="1674"/>
                  </a:lnTo>
                  <a:lnTo>
                    <a:pt x="81153" y="0"/>
                  </a:lnTo>
                  <a:lnTo>
                    <a:pt x="104172" y="3068"/>
                  </a:lnTo>
                  <a:lnTo>
                    <a:pt x="120615" y="12266"/>
                  </a:lnTo>
                  <a:lnTo>
                    <a:pt x="130480" y="27587"/>
                  </a:lnTo>
                  <a:lnTo>
                    <a:pt x="133769" y="49022"/>
                  </a:lnTo>
                  <a:lnTo>
                    <a:pt x="133769" y="150037"/>
                  </a:lnTo>
                  <a:lnTo>
                    <a:pt x="98209" y="150037"/>
                  </a:lnTo>
                  <a:lnTo>
                    <a:pt x="98209" y="55105"/>
                  </a:lnTo>
                  <a:lnTo>
                    <a:pt x="97447" y="44704"/>
                  </a:lnTo>
                  <a:lnTo>
                    <a:pt x="94882" y="37429"/>
                  </a:lnTo>
                  <a:lnTo>
                    <a:pt x="89695" y="32234"/>
                  </a:lnTo>
                  <a:lnTo>
                    <a:pt x="81871" y="29118"/>
                  </a:lnTo>
                  <a:lnTo>
                    <a:pt x="71399" y="28079"/>
                  </a:lnTo>
                  <a:lnTo>
                    <a:pt x="55714" y="30203"/>
                  </a:lnTo>
                  <a:lnTo>
                    <a:pt x="44510" y="36577"/>
                  </a:lnTo>
                  <a:lnTo>
                    <a:pt x="37788" y="47201"/>
                  </a:lnTo>
                  <a:lnTo>
                    <a:pt x="35547" y="62077"/>
                  </a:lnTo>
                  <a:lnTo>
                    <a:pt x="35547" y="150037"/>
                  </a:lnTo>
                  <a:lnTo>
                    <a:pt x="0" y="150037"/>
                  </a:lnTo>
                  <a:lnTo>
                    <a:pt x="0" y="1714"/>
                  </a:lnTo>
                  <a:close/>
                </a:path>
              </a:pathLst>
            </a:custGeom>
            <a:ln w="4241">
              <a:solidFill>
                <a:srgbClr val="4DAE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3749" y="9170784"/>
              <a:ext cx="134718" cy="15082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42454" y="9169492"/>
              <a:ext cx="136525" cy="152400"/>
            </a:xfrm>
            <a:custGeom>
              <a:avLst/>
              <a:gdLst/>
              <a:ahLst/>
              <a:cxnLst/>
              <a:rect l="l" t="t" r="r" b="b"/>
              <a:pathLst>
                <a:path w="136525" h="152400">
                  <a:moveTo>
                    <a:pt x="130632" y="42697"/>
                  </a:moveTo>
                  <a:lnTo>
                    <a:pt x="95872" y="42697"/>
                  </a:lnTo>
                  <a:lnTo>
                    <a:pt x="95669" y="41465"/>
                  </a:lnTo>
                  <a:lnTo>
                    <a:pt x="95504" y="40551"/>
                  </a:lnTo>
                  <a:lnTo>
                    <a:pt x="95427" y="39890"/>
                  </a:lnTo>
                  <a:lnTo>
                    <a:pt x="94678" y="32778"/>
                  </a:lnTo>
                  <a:lnTo>
                    <a:pt x="92621" y="28308"/>
                  </a:lnTo>
                  <a:lnTo>
                    <a:pt x="89293" y="26581"/>
                  </a:lnTo>
                  <a:lnTo>
                    <a:pt x="85940" y="24803"/>
                  </a:lnTo>
                  <a:lnTo>
                    <a:pt x="77762" y="23926"/>
                  </a:lnTo>
                  <a:lnTo>
                    <a:pt x="64833" y="23926"/>
                  </a:lnTo>
                  <a:lnTo>
                    <a:pt x="52694" y="25052"/>
                  </a:lnTo>
                  <a:lnTo>
                    <a:pt x="44018" y="28428"/>
                  </a:lnTo>
                  <a:lnTo>
                    <a:pt x="38808" y="34053"/>
                  </a:lnTo>
                  <a:lnTo>
                    <a:pt x="37071" y="41922"/>
                  </a:lnTo>
                  <a:lnTo>
                    <a:pt x="37071" y="50101"/>
                  </a:lnTo>
                  <a:lnTo>
                    <a:pt x="75082" y="60236"/>
                  </a:lnTo>
                  <a:lnTo>
                    <a:pt x="92418" y="61563"/>
                  </a:lnTo>
                  <a:lnTo>
                    <a:pt x="129598" y="75498"/>
                  </a:lnTo>
                  <a:lnTo>
                    <a:pt x="136055" y="104013"/>
                  </a:lnTo>
                  <a:lnTo>
                    <a:pt x="135100" y="116530"/>
                  </a:lnTo>
                  <a:lnTo>
                    <a:pt x="99428" y="149464"/>
                  </a:lnTo>
                  <a:lnTo>
                    <a:pt x="65938" y="152095"/>
                  </a:lnTo>
                  <a:lnTo>
                    <a:pt x="48420" y="151499"/>
                  </a:lnTo>
                  <a:lnTo>
                    <a:pt x="7843" y="136863"/>
                  </a:lnTo>
                  <a:lnTo>
                    <a:pt x="0" y="107238"/>
                  </a:lnTo>
                  <a:lnTo>
                    <a:pt x="0" y="103530"/>
                  </a:lnTo>
                  <a:lnTo>
                    <a:pt x="36880" y="103530"/>
                  </a:lnTo>
                  <a:lnTo>
                    <a:pt x="36385" y="105600"/>
                  </a:lnTo>
                  <a:lnTo>
                    <a:pt x="36093" y="107238"/>
                  </a:lnTo>
                  <a:lnTo>
                    <a:pt x="66395" y="128206"/>
                  </a:lnTo>
                  <a:lnTo>
                    <a:pt x="81114" y="126984"/>
                  </a:lnTo>
                  <a:lnTo>
                    <a:pt x="91627" y="123317"/>
                  </a:lnTo>
                  <a:lnTo>
                    <a:pt x="97935" y="117201"/>
                  </a:lnTo>
                  <a:lnTo>
                    <a:pt x="100037" y="108635"/>
                  </a:lnTo>
                  <a:lnTo>
                    <a:pt x="98719" y="100442"/>
                  </a:lnTo>
                  <a:lnTo>
                    <a:pt x="94764" y="94588"/>
                  </a:lnTo>
                  <a:lnTo>
                    <a:pt x="88175" y="91074"/>
                  </a:lnTo>
                  <a:lnTo>
                    <a:pt x="78955" y="89903"/>
                  </a:lnTo>
                  <a:lnTo>
                    <a:pt x="57161" y="89333"/>
                  </a:lnTo>
                  <a:lnTo>
                    <a:pt x="39439" y="87634"/>
                  </a:lnTo>
                  <a:lnTo>
                    <a:pt x="4859" y="67036"/>
                  </a:lnTo>
                  <a:lnTo>
                    <a:pt x="1079" y="43497"/>
                  </a:lnTo>
                  <a:lnTo>
                    <a:pt x="1939" y="31787"/>
                  </a:lnTo>
                  <a:lnTo>
                    <a:pt x="35059" y="2273"/>
                  </a:lnTo>
                  <a:lnTo>
                    <a:pt x="67945" y="0"/>
                  </a:lnTo>
                  <a:lnTo>
                    <a:pt x="84960" y="550"/>
                  </a:lnTo>
                  <a:lnTo>
                    <a:pt x="123420" y="14093"/>
                  </a:lnTo>
                  <a:lnTo>
                    <a:pt x="129831" y="31102"/>
                  </a:lnTo>
                  <a:lnTo>
                    <a:pt x="130632" y="42697"/>
                  </a:lnTo>
                  <a:close/>
                </a:path>
              </a:pathLst>
            </a:custGeom>
            <a:ln w="4241">
              <a:solidFill>
                <a:srgbClr val="4DAE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83246" y="9170974"/>
              <a:ext cx="134619" cy="15048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081944" y="9169682"/>
              <a:ext cx="136525" cy="151765"/>
            </a:xfrm>
            <a:custGeom>
              <a:avLst/>
              <a:gdLst/>
              <a:ahLst/>
              <a:cxnLst/>
              <a:rect l="l" t="t" r="r" b="b"/>
              <a:pathLst>
                <a:path w="136525" h="151765">
                  <a:moveTo>
                    <a:pt x="66116" y="83629"/>
                  </a:moveTo>
                  <a:lnTo>
                    <a:pt x="52945" y="84929"/>
                  </a:lnTo>
                  <a:lnTo>
                    <a:pt x="43535" y="88826"/>
                  </a:lnTo>
                  <a:lnTo>
                    <a:pt x="37887" y="95320"/>
                  </a:lnTo>
                  <a:lnTo>
                    <a:pt x="36004" y="104406"/>
                  </a:lnTo>
                  <a:lnTo>
                    <a:pt x="36004" y="114046"/>
                  </a:lnTo>
                  <a:lnTo>
                    <a:pt x="68275" y="127863"/>
                  </a:lnTo>
                  <a:lnTo>
                    <a:pt x="82456" y="126494"/>
                  </a:lnTo>
                  <a:lnTo>
                    <a:pt x="92594" y="122386"/>
                  </a:lnTo>
                  <a:lnTo>
                    <a:pt x="98680" y="115540"/>
                  </a:lnTo>
                  <a:lnTo>
                    <a:pt x="100711" y="105956"/>
                  </a:lnTo>
                  <a:lnTo>
                    <a:pt x="98545" y="96188"/>
                  </a:lnTo>
                  <a:lnTo>
                    <a:pt x="92052" y="89211"/>
                  </a:lnTo>
                  <a:lnTo>
                    <a:pt x="81240" y="85024"/>
                  </a:lnTo>
                  <a:lnTo>
                    <a:pt x="66116" y="83629"/>
                  </a:lnTo>
                  <a:close/>
                </a:path>
                <a:path w="136525" h="151765">
                  <a:moveTo>
                    <a:pt x="42367" y="44704"/>
                  </a:moveTo>
                  <a:lnTo>
                    <a:pt x="6032" y="44704"/>
                  </a:lnTo>
                  <a:lnTo>
                    <a:pt x="6812" y="32446"/>
                  </a:lnTo>
                  <a:lnTo>
                    <a:pt x="9145" y="22413"/>
                  </a:lnTo>
                  <a:lnTo>
                    <a:pt x="50792" y="556"/>
                  </a:lnTo>
                  <a:lnTo>
                    <a:pt x="67665" y="0"/>
                  </a:lnTo>
                  <a:lnTo>
                    <a:pt x="86068" y="688"/>
                  </a:lnTo>
                  <a:lnTo>
                    <a:pt x="127980" y="17789"/>
                  </a:lnTo>
                  <a:lnTo>
                    <a:pt x="135915" y="53047"/>
                  </a:lnTo>
                  <a:lnTo>
                    <a:pt x="135915" y="150037"/>
                  </a:lnTo>
                  <a:lnTo>
                    <a:pt x="100406" y="150037"/>
                  </a:lnTo>
                  <a:lnTo>
                    <a:pt x="102108" y="129705"/>
                  </a:lnTo>
                  <a:lnTo>
                    <a:pt x="101193" y="129552"/>
                  </a:lnTo>
                  <a:lnTo>
                    <a:pt x="94399" y="139265"/>
                  </a:lnTo>
                  <a:lnTo>
                    <a:pt x="84239" y="146207"/>
                  </a:lnTo>
                  <a:lnTo>
                    <a:pt x="70725" y="150374"/>
                  </a:lnTo>
                  <a:lnTo>
                    <a:pt x="53873" y="151765"/>
                  </a:lnTo>
                  <a:lnTo>
                    <a:pt x="30303" y="148904"/>
                  </a:lnTo>
                  <a:lnTo>
                    <a:pt x="13468" y="140319"/>
                  </a:lnTo>
                  <a:lnTo>
                    <a:pt x="3367" y="126004"/>
                  </a:lnTo>
                  <a:lnTo>
                    <a:pt x="0" y="105956"/>
                  </a:lnTo>
                  <a:lnTo>
                    <a:pt x="3441" y="85740"/>
                  </a:lnTo>
                  <a:lnTo>
                    <a:pt x="13768" y="71307"/>
                  </a:lnTo>
                  <a:lnTo>
                    <a:pt x="30984" y="62650"/>
                  </a:lnTo>
                  <a:lnTo>
                    <a:pt x="55092" y="59766"/>
                  </a:lnTo>
                  <a:lnTo>
                    <a:pt x="71676" y="60817"/>
                  </a:lnTo>
                  <a:lnTo>
                    <a:pt x="84647" y="63974"/>
                  </a:lnTo>
                  <a:lnTo>
                    <a:pt x="94009" y="69244"/>
                  </a:lnTo>
                  <a:lnTo>
                    <a:pt x="99771" y="76631"/>
                  </a:lnTo>
                  <a:lnTo>
                    <a:pt x="100406" y="76631"/>
                  </a:lnTo>
                  <a:lnTo>
                    <a:pt x="100406" y="52590"/>
                  </a:lnTo>
                  <a:lnTo>
                    <a:pt x="100406" y="41008"/>
                  </a:lnTo>
                  <a:lnTo>
                    <a:pt x="98361" y="33337"/>
                  </a:lnTo>
                  <a:lnTo>
                    <a:pt x="69494" y="23888"/>
                  </a:lnTo>
                  <a:lnTo>
                    <a:pt x="57626" y="25190"/>
                  </a:lnTo>
                  <a:lnTo>
                    <a:pt x="49149" y="29095"/>
                  </a:lnTo>
                  <a:lnTo>
                    <a:pt x="44062" y="35600"/>
                  </a:lnTo>
                  <a:lnTo>
                    <a:pt x="42367" y="44704"/>
                  </a:lnTo>
                  <a:close/>
                </a:path>
              </a:pathLst>
            </a:custGeom>
            <a:ln w="4241">
              <a:solidFill>
                <a:srgbClr val="4DAE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4855" y="9243707"/>
              <a:ext cx="187667" cy="7487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95210" y="9231007"/>
              <a:ext cx="35496" cy="8587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39584" y="9225051"/>
              <a:ext cx="136093" cy="9372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4766" y="9166859"/>
              <a:ext cx="135928" cy="10943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96988" y="9166694"/>
              <a:ext cx="418071" cy="15189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68268" y="9328415"/>
              <a:ext cx="753441" cy="261426"/>
            </a:xfrm>
            <a:prstGeom prst="rect">
              <a:avLst/>
            </a:prstGeom>
          </p:spPr>
        </p:pic>
      </p:grpSp>
      <p:sp>
        <p:nvSpPr>
          <p:cNvPr id="22" name="object 22"/>
          <p:cNvSpPr/>
          <p:nvPr/>
        </p:nvSpPr>
        <p:spPr>
          <a:xfrm>
            <a:off x="457197" y="1062441"/>
            <a:ext cx="366395" cy="409575"/>
          </a:xfrm>
          <a:custGeom>
            <a:avLst/>
            <a:gdLst/>
            <a:ahLst/>
            <a:cxnLst/>
            <a:rect l="l" t="t" r="r" b="b"/>
            <a:pathLst>
              <a:path w="366394" h="409575">
                <a:moveTo>
                  <a:pt x="209778" y="0"/>
                </a:moveTo>
                <a:lnTo>
                  <a:pt x="0" y="0"/>
                </a:lnTo>
                <a:lnTo>
                  <a:pt x="0" y="409028"/>
                </a:lnTo>
                <a:lnTo>
                  <a:pt x="210947" y="409028"/>
                </a:lnTo>
                <a:lnTo>
                  <a:pt x="264524" y="404032"/>
                </a:lnTo>
                <a:lnTo>
                  <a:pt x="307612" y="389529"/>
                </a:lnTo>
                <a:lnTo>
                  <a:pt x="339395" y="366248"/>
                </a:lnTo>
                <a:lnTo>
                  <a:pt x="359061" y="334917"/>
                </a:lnTo>
                <a:lnTo>
                  <a:pt x="362031" y="317880"/>
                </a:lnTo>
                <a:lnTo>
                  <a:pt x="110439" y="317880"/>
                </a:lnTo>
                <a:lnTo>
                  <a:pt x="110439" y="242493"/>
                </a:lnTo>
                <a:lnTo>
                  <a:pt x="350839" y="242493"/>
                </a:lnTo>
                <a:lnTo>
                  <a:pt x="343814" y="230447"/>
                </a:lnTo>
                <a:lnTo>
                  <a:pt x="318220" y="209879"/>
                </a:lnTo>
                <a:lnTo>
                  <a:pt x="284568" y="195173"/>
                </a:lnTo>
                <a:lnTo>
                  <a:pt x="309717" y="180931"/>
                </a:lnTo>
                <a:lnTo>
                  <a:pt x="328073" y="163029"/>
                </a:lnTo>
                <a:lnTo>
                  <a:pt x="110439" y="163029"/>
                </a:lnTo>
                <a:lnTo>
                  <a:pt x="110439" y="91160"/>
                </a:lnTo>
                <a:lnTo>
                  <a:pt x="346623" y="91160"/>
                </a:lnTo>
                <a:lnTo>
                  <a:pt x="345878" y="82992"/>
                </a:lnTo>
                <a:lnTo>
                  <a:pt x="321386" y="36804"/>
                </a:lnTo>
                <a:lnTo>
                  <a:pt x="275888" y="9420"/>
                </a:lnTo>
                <a:lnTo>
                  <a:pt x="245548" y="2382"/>
                </a:lnTo>
                <a:lnTo>
                  <a:pt x="209778" y="0"/>
                </a:lnTo>
                <a:close/>
              </a:path>
              <a:path w="366394" h="409575">
                <a:moveTo>
                  <a:pt x="350839" y="242493"/>
                </a:moveTo>
                <a:lnTo>
                  <a:pt x="196926" y="242493"/>
                </a:lnTo>
                <a:lnTo>
                  <a:pt x="221625" y="245124"/>
                </a:lnTo>
                <a:lnTo>
                  <a:pt x="238926" y="252577"/>
                </a:lnTo>
                <a:lnTo>
                  <a:pt x="249105" y="264192"/>
                </a:lnTo>
                <a:lnTo>
                  <a:pt x="252437" y="279311"/>
                </a:lnTo>
                <a:lnTo>
                  <a:pt x="252437" y="280492"/>
                </a:lnTo>
                <a:lnTo>
                  <a:pt x="248793" y="296439"/>
                </a:lnTo>
                <a:lnTo>
                  <a:pt x="238191" y="308168"/>
                </a:lnTo>
                <a:lnTo>
                  <a:pt x="221126" y="315407"/>
                </a:lnTo>
                <a:lnTo>
                  <a:pt x="198094" y="317880"/>
                </a:lnTo>
                <a:lnTo>
                  <a:pt x="362031" y="317880"/>
                </a:lnTo>
                <a:lnTo>
                  <a:pt x="365767" y="296439"/>
                </a:lnTo>
                <a:lnTo>
                  <a:pt x="365798" y="295097"/>
                </a:lnTo>
                <a:lnTo>
                  <a:pt x="360092" y="258360"/>
                </a:lnTo>
                <a:lnTo>
                  <a:pt x="350839" y="242493"/>
                </a:lnTo>
                <a:close/>
              </a:path>
              <a:path w="366394" h="409575">
                <a:moveTo>
                  <a:pt x="346623" y="91160"/>
                </a:moveTo>
                <a:lnTo>
                  <a:pt x="184061" y="91160"/>
                </a:lnTo>
                <a:lnTo>
                  <a:pt x="206395" y="93515"/>
                </a:lnTo>
                <a:lnTo>
                  <a:pt x="222483" y="100363"/>
                </a:lnTo>
                <a:lnTo>
                  <a:pt x="232215" y="111375"/>
                </a:lnTo>
                <a:lnTo>
                  <a:pt x="235483" y="126225"/>
                </a:lnTo>
                <a:lnTo>
                  <a:pt x="235483" y="127393"/>
                </a:lnTo>
                <a:lnTo>
                  <a:pt x="231932" y="143066"/>
                </a:lnTo>
                <a:lnTo>
                  <a:pt x="221535" y="154193"/>
                </a:lnTo>
                <a:lnTo>
                  <a:pt x="204675" y="160830"/>
                </a:lnTo>
                <a:lnTo>
                  <a:pt x="181736" y="163029"/>
                </a:lnTo>
                <a:lnTo>
                  <a:pt x="328073" y="163029"/>
                </a:lnTo>
                <a:lnTo>
                  <a:pt x="329715" y="161428"/>
                </a:lnTo>
                <a:lnTo>
                  <a:pt x="342920" y="136007"/>
                </a:lnTo>
                <a:lnTo>
                  <a:pt x="347687" y="104012"/>
                </a:lnTo>
                <a:lnTo>
                  <a:pt x="347687" y="102844"/>
                </a:lnTo>
                <a:lnTo>
                  <a:pt x="346623" y="911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74979" y="1062443"/>
            <a:ext cx="332105" cy="408940"/>
          </a:xfrm>
          <a:custGeom>
            <a:avLst/>
            <a:gdLst/>
            <a:ahLst/>
            <a:cxnLst/>
            <a:rect l="l" t="t" r="r" b="b"/>
            <a:pathLst>
              <a:path w="332105" h="408940">
                <a:moveTo>
                  <a:pt x="331901" y="312420"/>
                </a:moveTo>
                <a:lnTo>
                  <a:pt x="112179" y="312420"/>
                </a:lnTo>
                <a:lnTo>
                  <a:pt x="112179" y="247650"/>
                </a:lnTo>
                <a:lnTo>
                  <a:pt x="308521" y="247650"/>
                </a:lnTo>
                <a:lnTo>
                  <a:pt x="308521" y="158750"/>
                </a:lnTo>
                <a:lnTo>
                  <a:pt x="112179" y="158750"/>
                </a:lnTo>
                <a:lnTo>
                  <a:pt x="112179" y="96520"/>
                </a:lnTo>
                <a:lnTo>
                  <a:pt x="328980" y="96520"/>
                </a:lnTo>
                <a:lnTo>
                  <a:pt x="328980" y="0"/>
                </a:lnTo>
                <a:lnTo>
                  <a:pt x="0" y="0"/>
                </a:lnTo>
                <a:lnTo>
                  <a:pt x="0" y="96520"/>
                </a:lnTo>
                <a:lnTo>
                  <a:pt x="0" y="158750"/>
                </a:lnTo>
                <a:lnTo>
                  <a:pt x="0" y="247650"/>
                </a:lnTo>
                <a:lnTo>
                  <a:pt x="0" y="312420"/>
                </a:lnTo>
                <a:lnTo>
                  <a:pt x="0" y="408940"/>
                </a:lnTo>
                <a:lnTo>
                  <a:pt x="331901" y="408940"/>
                </a:lnTo>
                <a:lnTo>
                  <a:pt x="331901" y="3124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64704" y="1054264"/>
            <a:ext cx="806450" cy="425450"/>
          </a:xfrm>
          <a:custGeom>
            <a:avLst/>
            <a:gdLst/>
            <a:ahLst/>
            <a:cxnLst/>
            <a:rect l="l" t="t" r="r" b="b"/>
            <a:pathLst>
              <a:path w="806450" h="425450">
                <a:moveTo>
                  <a:pt x="376313" y="417207"/>
                </a:moveTo>
                <a:lnTo>
                  <a:pt x="291541" y="293331"/>
                </a:lnTo>
                <a:lnTo>
                  <a:pt x="278739" y="274637"/>
                </a:lnTo>
                <a:lnTo>
                  <a:pt x="313334" y="254685"/>
                </a:lnTo>
                <a:lnTo>
                  <a:pt x="339864" y="227164"/>
                </a:lnTo>
                <a:lnTo>
                  <a:pt x="350824" y="204508"/>
                </a:lnTo>
                <a:lnTo>
                  <a:pt x="356882" y="191985"/>
                </a:lnTo>
                <a:lnTo>
                  <a:pt x="362877" y="149009"/>
                </a:lnTo>
                <a:lnTo>
                  <a:pt x="362877" y="147840"/>
                </a:lnTo>
                <a:lnTo>
                  <a:pt x="360591" y="119240"/>
                </a:lnTo>
                <a:lnTo>
                  <a:pt x="357111" y="106349"/>
                </a:lnTo>
                <a:lnTo>
                  <a:pt x="353745" y="93865"/>
                </a:lnTo>
                <a:lnTo>
                  <a:pt x="326644" y="52590"/>
                </a:lnTo>
                <a:lnTo>
                  <a:pt x="273177" y="19875"/>
                </a:lnTo>
                <a:lnTo>
                  <a:pt x="248932" y="14097"/>
                </a:lnTo>
                <a:lnTo>
                  <a:pt x="248932" y="154838"/>
                </a:lnTo>
                <a:lnTo>
                  <a:pt x="248932" y="156019"/>
                </a:lnTo>
                <a:lnTo>
                  <a:pt x="244856" y="176174"/>
                </a:lnTo>
                <a:lnTo>
                  <a:pt x="233006" y="191452"/>
                </a:lnTo>
                <a:lnTo>
                  <a:pt x="213931" y="201129"/>
                </a:lnTo>
                <a:lnTo>
                  <a:pt x="188163" y="204508"/>
                </a:lnTo>
                <a:lnTo>
                  <a:pt x="113360" y="204508"/>
                </a:lnTo>
                <a:lnTo>
                  <a:pt x="113360" y="106349"/>
                </a:lnTo>
                <a:lnTo>
                  <a:pt x="187579" y="106349"/>
                </a:lnTo>
                <a:lnTo>
                  <a:pt x="213194" y="109410"/>
                </a:lnTo>
                <a:lnTo>
                  <a:pt x="232498" y="118554"/>
                </a:lnTo>
                <a:lnTo>
                  <a:pt x="244690" y="133718"/>
                </a:lnTo>
                <a:lnTo>
                  <a:pt x="248932" y="154838"/>
                </a:lnTo>
                <a:lnTo>
                  <a:pt x="248932" y="14097"/>
                </a:lnTo>
                <a:lnTo>
                  <a:pt x="236753" y="11176"/>
                </a:lnTo>
                <a:lnTo>
                  <a:pt x="193408" y="8178"/>
                </a:lnTo>
                <a:lnTo>
                  <a:pt x="0" y="8178"/>
                </a:lnTo>
                <a:lnTo>
                  <a:pt x="0" y="417207"/>
                </a:lnTo>
                <a:lnTo>
                  <a:pt x="113360" y="417207"/>
                </a:lnTo>
                <a:lnTo>
                  <a:pt x="113360" y="293331"/>
                </a:lnTo>
                <a:lnTo>
                  <a:pt x="163042" y="293331"/>
                </a:lnTo>
                <a:lnTo>
                  <a:pt x="245427" y="417207"/>
                </a:lnTo>
                <a:lnTo>
                  <a:pt x="376313" y="417207"/>
                </a:lnTo>
                <a:close/>
              </a:path>
              <a:path w="806450" h="425450">
                <a:moveTo>
                  <a:pt x="806361" y="178219"/>
                </a:moveTo>
                <a:lnTo>
                  <a:pt x="618197" y="178219"/>
                </a:lnTo>
                <a:lnTo>
                  <a:pt x="618197" y="261200"/>
                </a:lnTo>
                <a:lnTo>
                  <a:pt x="698842" y="261200"/>
                </a:lnTo>
                <a:lnTo>
                  <a:pt x="698842" y="310870"/>
                </a:lnTo>
                <a:lnTo>
                  <a:pt x="685342" y="318198"/>
                </a:lnTo>
                <a:lnTo>
                  <a:pt x="670077" y="323507"/>
                </a:lnTo>
                <a:lnTo>
                  <a:pt x="652830" y="326720"/>
                </a:lnTo>
                <a:lnTo>
                  <a:pt x="633399" y="327812"/>
                </a:lnTo>
                <a:lnTo>
                  <a:pt x="588695" y="319379"/>
                </a:lnTo>
                <a:lnTo>
                  <a:pt x="553567" y="295897"/>
                </a:lnTo>
                <a:lnTo>
                  <a:pt x="530606" y="260019"/>
                </a:lnTo>
                <a:lnTo>
                  <a:pt x="522376" y="214464"/>
                </a:lnTo>
                <a:lnTo>
                  <a:pt x="522376" y="213296"/>
                </a:lnTo>
                <a:lnTo>
                  <a:pt x="530415" y="169379"/>
                </a:lnTo>
                <a:lnTo>
                  <a:pt x="552538" y="133743"/>
                </a:lnTo>
                <a:lnTo>
                  <a:pt x="585724" y="109842"/>
                </a:lnTo>
                <a:lnTo>
                  <a:pt x="626973" y="101104"/>
                </a:lnTo>
                <a:lnTo>
                  <a:pt x="655307" y="103682"/>
                </a:lnTo>
                <a:lnTo>
                  <a:pt x="680504" y="111175"/>
                </a:lnTo>
                <a:lnTo>
                  <a:pt x="703630" y="123278"/>
                </a:lnTo>
                <a:lnTo>
                  <a:pt x="725716" y="139649"/>
                </a:lnTo>
                <a:lnTo>
                  <a:pt x="792327" y="59601"/>
                </a:lnTo>
                <a:lnTo>
                  <a:pt x="758266" y="34518"/>
                </a:lnTo>
                <a:lnTo>
                  <a:pt x="720102" y="15773"/>
                </a:lnTo>
                <a:lnTo>
                  <a:pt x="676554" y="4051"/>
                </a:lnTo>
                <a:lnTo>
                  <a:pt x="626389" y="0"/>
                </a:lnTo>
                <a:lnTo>
                  <a:pt x="574255" y="5524"/>
                </a:lnTo>
                <a:lnTo>
                  <a:pt x="527265" y="21310"/>
                </a:lnTo>
                <a:lnTo>
                  <a:pt x="486448" y="46177"/>
                </a:lnTo>
                <a:lnTo>
                  <a:pt x="452869" y="78943"/>
                </a:lnTo>
                <a:lnTo>
                  <a:pt x="427583" y="118402"/>
                </a:lnTo>
                <a:lnTo>
                  <a:pt x="411645" y="163385"/>
                </a:lnTo>
                <a:lnTo>
                  <a:pt x="406095" y="212699"/>
                </a:lnTo>
                <a:lnTo>
                  <a:pt x="406095" y="213868"/>
                </a:lnTo>
                <a:lnTo>
                  <a:pt x="411746" y="264591"/>
                </a:lnTo>
                <a:lnTo>
                  <a:pt x="427951" y="309981"/>
                </a:lnTo>
                <a:lnTo>
                  <a:pt x="453605" y="349135"/>
                </a:lnTo>
                <a:lnTo>
                  <a:pt x="487616" y="381152"/>
                </a:lnTo>
                <a:lnTo>
                  <a:pt x="528878" y="405130"/>
                </a:lnTo>
                <a:lnTo>
                  <a:pt x="576287" y="420179"/>
                </a:lnTo>
                <a:lnTo>
                  <a:pt x="628726" y="425399"/>
                </a:lnTo>
                <a:lnTo>
                  <a:pt x="681710" y="420547"/>
                </a:lnTo>
                <a:lnTo>
                  <a:pt x="729157" y="407212"/>
                </a:lnTo>
                <a:lnTo>
                  <a:pt x="770801" y="387197"/>
                </a:lnTo>
                <a:lnTo>
                  <a:pt x="806361" y="362292"/>
                </a:lnTo>
                <a:lnTo>
                  <a:pt x="806361" y="1782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34158" y="1062443"/>
            <a:ext cx="332105" cy="408940"/>
          </a:xfrm>
          <a:custGeom>
            <a:avLst/>
            <a:gdLst/>
            <a:ahLst/>
            <a:cxnLst/>
            <a:rect l="l" t="t" r="r" b="b"/>
            <a:pathLst>
              <a:path w="332105" h="408940">
                <a:moveTo>
                  <a:pt x="331901" y="312420"/>
                </a:moveTo>
                <a:lnTo>
                  <a:pt x="112179" y="312420"/>
                </a:lnTo>
                <a:lnTo>
                  <a:pt x="112179" y="247650"/>
                </a:lnTo>
                <a:lnTo>
                  <a:pt x="308521" y="247650"/>
                </a:lnTo>
                <a:lnTo>
                  <a:pt x="308521" y="158750"/>
                </a:lnTo>
                <a:lnTo>
                  <a:pt x="112179" y="158750"/>
                </a:lnTo>
                <a:lnTo>
                  <a:pt x="112179" y="96520"/>
                </a:lnTo>
                <a:lnTo>
                  <a:pt x="328980" y="96520"/>
                </a:lnTo>
                <a:lnTo>
                  <a:pt x="328980" y="0"/>
                </a:lnTo>
                <a:lnTo>
                  <a:pt x="0" y="0"/>
                </a:lnTo>
                <a:lnTo>
                  <a:pt x="0" y="96520"/>
                </a:lnTo>
                <a:lnTo>
                  <a:pt x="0" y="158750"/>
                </a:lnTo>
                <a:lnTo>
                  <a:pt x="0" y="247650"/>
                </a:lnTo>
                <a:lnTo>
                  <a:pt x="0" y="312420"/>
                </a:lnTo>
                <a:lnTo>
                  <a:pt x="0" y="408940"/>
                </a:lnTo>
                <a:lnTo>
                  <a:pt x="331901" y="408940"/>
                </a:lnTo>
                <a:lnTo>
                  <a:pt x="331901" y="3124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23897" y="1062443"/>
            <a:ext cx="376555" cy="409575"/>
          </a:xfrm>
          <a:custGeom>
            <a:avLst/>
            <a:gdLst/>
            <a:ahLst/>
            <a:cxnLst/>
            <a:rect l="l" t="t" r="r" b="b"/>
            <a:pathLst>
              <a:path w="376555" h="409575">
                <a:moveTo>
                  <a:pt x="193420" y="0"/>
                </a:moveTo>
                <a:lnTo>
                  <a:pt x="0" y="0"/>
                </a:lnTo>
                <a:lnTo>
                  <a:pt x="0" y="409028"/>
                </a:lnTo>
                <a:lnTo>
                  <a:pt x="113360" y="409028"/>
                </a:lnTo>
                <a:lnTo>
                  <a:pt x="113360" y="285153"/>
                </a:lnTo>
                <a:lnTo>
                  <a:pt x="291522" y="285153"/>
                </a:lnTo>
                <a:lnTo>
                  <a:pt x="278726" y="266458"/>
                </a:lnTo>
                <a:lnTo>
                  <a:pt x="313322" y="246497"/>
                </a:lnTo>
                <a:lnTo>
                  <a:pt x="339866" y="218979"/>
                </a:lnTo>
                <a:lnTo>
                  <a:pt x="350817" y="196329"/>
                </a:lnTo>
                <a:lnTo>
                  <a:pt x="113360" y="196329"/>
                </a:lnTo>
                <a:lnTo>
                  <a:pt x="113360" y="98170"/>
                </a:lnTo>
                <a:lnTo>
                  <a:pt x="357110" y="98170"/>
                </a:lnTo>
                <a:lnTo>
                  <a:pt x="353742" y="85678"/>
                </a:lnTo>
                <a:lnTo>
                  <a:pt x="326644" y="44411"/>
                </a:lnTo>
                <a:lnTo>
                  <a:pt x="273177" y="11685"/>
                </a:lnTo>
                <a:lnTo>
                  <a:pt x="236747" y="2994"/>
                </a:lnTo>
                <a:lnTo>
                  <a:pt x="193420" y="0"/>
                </a:lnTo>
                <a:close/>
              </a:path>
              <a:path w="376555" h="409575">
                <a:moveTo>
                  <a:pt x="291522" y="285153"/>
                </a:moveTo>
                <a:lnTo>
                  <a:pt x="163029" y="285153"/>
                </a:lnTo>
                <a:lnTo>
                  <a:pt x="245414" y="409028"/>
                </a:lnTo>
                <a:lnTo>
                  <a:pt x="376313" y="409028"/>
                </a:lnTo>
                <a:lnTo>
                  <a:pt x="291522" y="285153"/>
                </a:lnTo>
                <a:close/>
              </a:path>
              <a:path w="376555" h="409575">
                <a:moveTo>
                  <a:pt x="357110" y="98170"/>
                </a:moveTo>
                <a:lnTo>
                  <a:pt x="187578" y="98170"/>
                </a:lnTo>
                <a:lnTo>
                  <a:pt x="213185" y="101228"/>
                </a:lnTo>
                <a:lnTo>
                  <a:pt x="232495" y="110366"/>
                </a:lnTo>
                <a:lnTo>
                  <a:pt x="244686" y="125527"/>
                </a:lnTo>
                <a:lnTo>
                  <a:pt x="248932" y="146659"/>
                </a:lnTo>
                <a:lnTo>
                  <a:pt x="248932" y="147840"/>
                </a:lnTo>
                <a:lnTo>
                  <a:pt x="244859" y="167991"/>
                </a:lnTo>
                <a:lnTo>
                  <a:pt x="233005" y="183262"/>
                </a:lnTo>
                <a:lnTo>
                  <a:pt x="213919" y="192944"/>
                </a:lnTo>
                <a:lnTo>
                  <a:pt x="188150" y="196329"/>
                </a:lnTo>
                <a:lnTo>
                  <a:pt x="350817" y="196329"/>
                </a:lnTo>
                <a:lnTo>
                  <a:pt x="356877" y="183794"/>
                </a:lnTo>
                <a:lnTo>
                  <a:pt x="362877" y="140830"/>
                </a:lnTo>
                <a:lnTo>
                  <a:pt x="362877" y="139661"/>
                </a:lnTo>
                <a:lnTo>
                  <a:pt x="360583" y="111054"/>
                </a:lnTo>
                <a:lnTo>
                  <a:pt x="357110" y="981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6646" y="1817928"/>
            <a:ext cx="195580" cy="62865"/>
          </a:xfrm>
          <a:custGeom>
            <a:avLst/>
            <a:gdLst/>
            <a:ahLst/>
            <a:cxnLst/>
            <a:rect l="l" t="t" r="r" b="b"/>
            <a:pathLst>
              <a:path w="195579" h="62864">
                <a:moveTo>
                  <a:pt x="40805" y="546"/>
                </a:moveTo>
                <a:lnTo>
                  <a:pt x="0" y="546"/>
                </a:lnTo>
                <a:lnTo>
                  <a:pt x="0" y="62141"/>
                </a:lnTo>
                <a:lnTo>
                  <a:pt x="11696" y="62141"/>
                </a:lnTo>
                <a:lnTo>
                  <a:pt x="11696" y="36830"/>
                </a:lnTo>
                <a:lnTo>
                  <a:pt x="39319" y="36830"/>
                </a:lnTo>
                <a:lnTo>
                  <a:pt x="39319" y="26987"/>
                </a:lnTo>
                <a:lnTo>
                  <a:pt x="11696" y="26987"/>
                </a:lnTo>
                <a:lnTo>
                  <a:pt x="11696" y="10388"/>
                </a:lnTo>
                <a:lnTo>
                  <a:pt x="40805" y="10388"/>
                </a:lnTo>
                <a:lnTo>
                  <a:pt x="40805" y="546"/>
                </a:lnTo>
                <a:close/>
              </a:path>
              <a:path w="195579" h="62864">
                <a:moveTo>
                  <a:pt x="118427" y="17602"/>
                </a:moveTo>
                <a:lnTo>
                  <a:pt x="116979" y="10020"/>
                </a:lnTo>
                <a:lnTo>
                  <a:pt x="116827" y="9283"/>
                </a:lnTo>
                <a:lnTo>
                  <a:pt x="110388" y="1866"/>
                </a:lnTo>
                <a:lnTo>
                  <a:pt x="106565" y="889"/>
                </a:lnTo>
                <a:lnTo>
                  <a:pt x="106565" y="20815"/>
                </a:lnTo>
                <a:lnTo>
                  <a:pt x="106565" y="41440"/>
                </a:lnTo>
                <a:lnTo>
                  <a:pt x="105841" y="47586"/>
                </a:lnTo>
                <a:lnTo>
                  <a:pt x="102958" y="51650"/>
                </a:lnTo>
                <a:lnTo>
                  <a:pt x="98602" y="52666"/>
                </a:lnTo>
                <a:lnTo>
                  <a:pt x="83781" y="52666"/>
                </a:lnTo>
                <a:lnTo>
                  <a:pt x="79209" y="51752"/>
                </a:lnTo>
                <a:lnTo>
                  <a:pt x="76123" y="48158"/>
                </a:lnTo>
                <a:lnTo>
                  <a:pt x="75336" y="42837"/>
                </a:lnTo>
                <a:lnTo>
                  <a:pt x="75463" y="20815"/>
                </a:lnTo>
                <a:lnTo>
                  <a:pt x="75996" y="15062"/>
                </a:lnTo>
                <a:lnTo>
                  <a:pt x="78651" y="11036"/>
                </a:lnTo>
                <a:lnTo>
                  <a:pt x="83235" y="10020"/>
                </a:lnTo>
                <a:lnTo>
                  <a:pt x="98679" y="10020"/>
                </a:lnTo>
                <a:lnTo>
                  <a:pt x="103149" y="10960"/>
                </a:lnTo>
                <a:lnTo>
                  <a:pt x="105879" y="14719"/>
                </a:lnTo>
                <a:lnTo>
                  <a:pt x="106565" y="20815"/>
                </a:lnTo>
                <a:lnTo>
                  <a:pt x="106565" y="889"/>
                </a:lnTo>
                <a:lnTo>
                  <a:pt x="103174" y="0"/>
                </a:lnTo>
                <a:lnTo>
                  <a:pt x="79413" y="0"/>
                </a:lnTo>
                <a:lnTo>
                  <a:pt x="63474" y="45631"/>
                </a:lnTo>
                <a:lnTo>
                  <a:pt x="65100" y="53619"/>
                </a:lnTo>
                <a:lnTo>
                  <a:pt x="71666" y="60871"/>
                </a:lnTo>
                <a:lnTo>
                  <a:pt x="78905" y="62674"/>
                </a:lnTo>
                <a:lnTo>
                  <a:pt x="102527" y="62674"/>
                </a:lnTo>
                <a:lnTo>
                  <a:pt x="110350" y="60845"/>
                </a:lnTo>
                <a:lnTo>
                  <a:pt x="113588" y="57175"/>
                </a:lnTo>
                <a:lnTo>
                  <a:pt x="115709" y="53441"/>
                </a:lnTo>
                <a:lnTo>
                  <a:pt x="115912" y="52666"/>
                </a:lnTo>
                <a:lnTo>
                  <a:pt x="117221" y="47752"/>
                </a:lnTo>
                <a:lnTo>
                  <a:pt x="118135" y="40106"/>
                </a:lnTo>
                <a:lnTo>
                  <a:pt x="118338" y="33312"/>
                </a:lnTo>
                <a:lnTo>
                  <a:pt x="118427" y="17602"/>
                </a:lnTo>
                <a:close/>
              </a:path>
              <a:path w="195579" h="62864">
                <a:moveTo>
                  <a:pt x="195110" y="11836"/>
                </a:moveTo>
                <a:lnTo>
                  <a:pt x="194665" y="10388"/>
                </a:lnTo>
                <a:lnTo>
                  <a:pt x="193675" y="7086"/>
                </a:lnTo>
                <a:lnTo>
                  <a:pt x="187947" y="1854"/>
                </a:lnTo>
                <a:lnTo>
                  <a:pt x="183235" y="660"/>
                </a:lnTo>
                <a:lnTo>
                  <a:pt x="183235" y="16421"/>
                </a:lnTo>
                <a:lnTo>
                  <a:pt x="183235" y="25107"/>
                </a:lnTo>
                <a:lnTo>
                  <a:pt x="182575" y="27965"/>
                </a:lnTo>
                <a:lnTo>
                  <a:pt x="179959" y="30835"/>
                </a:lnTo>
                <a:lnTo>
                  <a:pt x="177304" y="31546"/>
                </a:lnTo>
                <a:lnTo>
                  <a:pt x="156514" y="31546"/>
                </a:lnTo>
                <a:lnTo>
                  <a:pt x="156514" y="10388"/>
                </a:lnTo>
                <a:lnTo>
                  <a:pt x="177939" y="10388"/>
                </a:lnTo>
                <a:lnTo>
                  <a:pt x="180403" y="11023"/>
                </a:lnTo>
                <a:lnTo>
                  <a:pt x="182676" y="13576"/>
                </a:lnTo>
                <a:lnTo>
                  <a:pt x="183235" y="16421"/>
                </a:lnTo>
                <a:lnTo>
                  <a:pt x="183235" y="660"/>
                </a:lnTo>
                <a:lnTo>
                  <a:pt x="182740" y="533"/>
                </a:lnTo>
                <a:lnTo>
                  <a:pt x="144830" y="533"/>
                </a:lnTo>
                <a:lnTo>
                  <a:pt x="144830" y="62141"/>
                </a:lnTo>
                <a:lnTo>
                  <a:pt x="156514" y="62141"/>
                </a:lnTo>
                <a:lnTo>
                  <a:pt x="156514" y="41376"/>
                </a:lnTo>
                <a:lnTo>
                  <a:pt x="179616" y="41376"/>
                </a:lnTo>
                <a:lnTo>
                  <a:pt x="182740" y="44564"/>
                </a:lnTo>
                <a:lnTo>
                  <a:pt x="182740" y="62141"/>
                </a:lnTo>
                <a:lnTo>
                  <a:pt x="194424" y="62141"/>
                </a:lnTo>
                <a:lnTo>
                  <a:pt x="194424" y="41376"/>
                </a:lnTo>
                <a:lnTo>
                  <a:pt x="194424" y="41008"/>
                </a:lnTo>
                <a:lnTo>
                  <a:pt x="191008" y="37020"/>
                </a:lnTo>
                <a:lnTo>
                  <a:pt x="184188" y="36601"/>
                </a:lnTo>
                <a:lnTo>
                  <a:pt x="184188" y="36195"/>
                </a:lnTo>
                <a:lnTo>
                  <a:pt x="188595" y="35318"/>
                </a:lnTo>
                <a:lnTo>
                  <a:pt x="191528" y="33743"/>
                </a:lnTo>
                <a:lnTo>
                  <a:pt x="192900" y="31546"/>
                </a:lnTo>
                <a:lnTo>
                  <a:pt x="194386" y="29171"/>
                </a:lnTo>
                <a:lnTo>
                  <a:pt x="195072" y="25107"/>
                </a:lnTo>
                <a:lnTo>
                  <a:pt x="195110" y="118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11123" y="1817928"/>
            <a:ext cx="462915" cy="62865"/>
          </a:xfrm>
          <a:custGeom>
            <a:avLst/>
            <a:gdLst/>
            <a:ahLst/>
            <a:cxnLst/>
            <a:rect l="l" t="t" r="r" b="b"/>
            <a:pathLst>
              <a:path w="462915" h="62864">
                <a:moveTo>
                  <a:pt x="40563" y="51663"/>
                </a:moveTo>
                <a:lnTo>
                  <a:pt x="11684" y="51663"/>
                </a:lnTo>
                <a:lnTo>
                  <a:pt x="11684" y="533"/>
                </a:lnTo>
                <a:lnTo>
                  <a:pt x="0" y="533"/>
                </a:lnTo>
                <a:lnTo>
                  <a:pt x="0" y="62141"/>
                </a:lnTo>
                <a:lnTo>
                  <a:pt x="40563" y="62141"/>
                </a:lnTo>
                <a:lnTo>
                  <a:pt x="40563" y="51663"/>
                </a:lnTo>
                <a:close/>
              </a:path>
              <a:path w="462915" h="62864">
                <a:moveTo>
                  <a:pt x="118287" y="62141"/>
                </a:moveTo>
                <a:lnTo>
                  <a:pt x="114300" y="50330"/>
                </a:lnTo>
                <a:lnTo>
                  <a:pt x="111379" y="41706"/>
                </a:lnTo>
                <a:lnTo>
                  <a:pt x="100558" y="9626"/>
                </a:lnTo>
                <a:lnTo>
                  <a:pt x="99517" y="6540"/>
                </a:lnTo>
                <a:lnTo>
                  <a:pt x="99517" y="41706"/>
                </a:lnTo>
                <a:lnTo>
                  <a:pt x="78397" y="41706"/>
                </a:lnTo>
                <a:lnTo>
                  <a:pt x="88874" y="9626"/>
                </a:lnTo>
                <a:lnTo>
                  <a:pt x="99517" y="41706"/>
                </a:lnTo>
                <a:lnTo>
                  <a:pt x="99517" y="6540"/>
                </a:lnTo>
                <a:lnTo>
                  <a:pt x="97497" y="546"/>
                </a:lnTo>
                <a:lnTo>
                  <a:pt x="79946" y="546"/>
                </a:lnTo>
                <a:lnTo>
                  <a:pt x="59448" y="62141"/>
                </a:lnTo>
                <a:lnTo>
                  <a:pt x="71818" y="62141"/>
                </a:lnTo>
                <a:lnTo>
                  <a:pt x="75641" y="50330"/>
                </a:lnTo>
                <a:lnTo>
                  <a:pt x="102235" y="50330"/>
                </a:lnTo>
                <a:lnTo>
                  <a:pt x="106159" y="62141"/>
                </a:lnTo>
                <a:lnTo>
                  <a:pt x="118287" y="62141"/>
                </a:lnTo>
                <a:close/>
              </a:path>
              <a:path w="462915" h="62864">
                <a:moveTo>
                  <a:pt x="189306" y="36588"/>
                </a:moveTo>
                <a:lnTo>
                  <a:pt x="187960" y="32207"/>
                </a:lnTo>
                <a:lnTo>
                  <a:pt x="182562" y="28003"/>
                </a:lnTo>
                <a:lnTo>
                  <a:pt x="176644" y="26695"/>
                </a:lnTo>
                <a:lnTo>
                  <a:pt x="159702" y="25755"/>
                </a:lnTo>
                <a:lnTo>
                  <a:pt x="155130" y="25146"/>
                </a:lnTo>
                <a:lnTo>
                  <a:pt x="152361" y="23583"/>
                </a:lnTo>
                <a:lnTo>
                  <a:pt x="151663" y="21259"/>
                </a:lnTo>
                <a:lnTo>
                  <a:pt x="151663" y="14097"/>
                </a:lnTo>
                <a:lnTo>
                  <a:pt x="152527" y="11950"/>
                </a:lnTo>
                <a:lnTo>
                  <a:pt x="155917" y="9893"/>
                </a:lnTo>
                <a:lnTo>
                  <a:pt x="159524" y="9398"/>
                </a:lnTo>
                <a:lnTo>
                  <a:pt x="169760" y="9398"/>
                </a:lnTo>
                <a:lnTo>
                  <a:pt x="172732" y="9829"/>
                </a:lnTo>
                <a:lnTo>
                  <a:pt x="175260" y="11620"/>
                </a:lnTo>
                <a:lnTo>
                  <a:pt x="176047" y="13779"/>
                </a:lnTo>
                <a:lnTo>
                  <a:pt x="176403" y="18503"/>
                </a:lnTo>
                <a:lnTo>
                  <a:pt x="187820" y="18503"/>
                </a:lnTo>
                <a:lnTo>
                  <a:pt x="187820" y="9779"/>
                </a:lnTo>
                <a:lnTo>
                  <a:pt x="186207" y="5499"/>
                </a:lnTo>
                <a:lnTo>
                  <a:pt x="179768" y="1104"/>
                </a:lnTo>
                <a:lnTo>
                  <a:pt x="173532" y="0"/>
                </a:lnTo>
                <a:lnTo>
                  <a:pt x="154482" y="0"/>
                </a:lnTo>
                <a:lnTo>
                  <a:pt x="147967" y="1193"/>
                </a:lnTo>
                <a:lnTo>
                  <a:pt x="141439" y="5981"/>
                </a:lnTo>
                <a:lnTo>
                  <a:pt x="139801" y="10769"/>
                </a:lnTo>
                <a:lnTo>
                  <a:pt x="139801" y="25019"/>
                </a:lnTo>
                <a:lnTo>
                  <a:pt x="141160" y="29591"/>
                </a:lnTo>
                <a:lnTo>
                  <a:pt x="146570" y="33870"/>
                </a:lnTo>
                <a:lnTo>
                  <a:pt x="152793" y="35217"/>
                </a:lnTo>
                <a:lnTo>
                  <a:pt x="172643" y="36410"/>
                </a:lnTo>
                <a:lnTo>
                  <a:pt x="175006" y="37007"/>
                </a:lnTo>
                <a:lnTo>
                  <a:pt x="177203" y="38950"/>
                </a:lnTo>
                <a:lnTo>
                  <a:pt x="177749" y="40932"/>
                </a:lnTo>
                <a:lnTo>
                  <a:pt x="177749" y="47942"/>
                </a:lnTo>
                <a:lnTo>
                  <a:pt x="177038" y="50520"/>
                </a:lnTo>
                <a:lnTo>
                  <a:pt x="174129" y="52743"/>
                </a:lnTo>
                <a:lnTo>
                  <a:pt x="170802" y="53301"/>
                </a:lnTo>
                <a:lnTo>
                  <a:pt x="158864" y="53301"/>
                </a:lnTo>
                <a:lnTo>
                  <a:pt x="154749" y="52819"/>
                </a:lnTo>
                <a:lnTo>
                  <a:pt x="151739" y="50888"/>
                </a:lnTo>
                <a:lnTo>
                  <a:pt x="150990" y="48260"/>
                </a:lnTo>
                <a:lnTo>
                  <a:pt x="150952" y="42646"/>
                </a:lnTo>
                <a:lnTo>
                  <a:pt x="139573" y="42646"/>
                </a:lnTo>
                <a:lnTo>
                  <a:pt x="139623" y="52057"/>
                </a:lnTo>
                <a:lnTo>
                  <a:pt x="141198" y="56819"/>
                </a:lnTo>
                <a:lnTo>
                  <a:pt x="147561" y="61506"/>
                </a:lnTo>
                <a:lnTo>
                  <a:pt x="153987" y="62687"/>
                </a:lnTo>
                <a:lnTo>
                  <a:pt x="174447" y="62687"/>
                </a:lnTo>
                <a:lnTo>
                  <a:pt x="181406" y="61493"/>
                </a:lnTo>
                <a:lnTo>
                  <a:pt x="187731" y="56705"/>
                </a:lnTo>
                <a:lnTo>
                  <a:pt x="189306" y="51409"/>
                </a:lnTo>
                <a:lnTo>
                  <a:pt x="189306" y="36588"/>
                </a:lnTo>
                <a:close/>
              </a:path>
              <a:path w="462915" h="62864">
                <a:moveTo>
                  <a:pt x="258876" y="533"/>
                </a:moveTo>
                <a:lnTo>
                  <a:pt x="210997" y="533"/>
                </a:lnTo>
                <a:lnTo>
                  <a:pt x="210997" y="11010"/>
                </a:lnTo>
                <a:lnTo>
                  <a:pt x="228777" y="11010"/>
                </a:lnTo>
                <a:lnTo>
                  <a:pt x="228777" y="62141"/>
                </a:lnTo>
                <a:lnTo>
                  <a:pt x="240461" y="62141"/>
                </a:lnTo>
                <a:lnTo>
                  <a:pt x="240461" y="11010"/>
                </a:lnTo>
                <a:lnTo>
                  <a:pt x="258876" y="11010"/>
                </a:lnTo>
                <a:lnTo>
                  <a:pt x="258876" y="533"/>
                </a:lnTo>
                <a:close/>
              </a:path>
              <a:path w="462915" h="62864">
                <a:moveTo>
                  <a:pt x="294970" y="533"/>
                </a:moveTo>
                <a:lnTo>
                  <a:pt x="283273" y="533"/>
                </a:lnTo>
                <a:lnTo>
                  <a:pt x="283273" y="62141"/>
                </a:lnTo>
                <a:lnTo>
                  <a:pt x="294970" y="62141"/>
                </a:lnTo>
                <a:lnTo>
                  <a:pt x="294970" y="533"/>
                </a:lnTo>
                <a:close/>
              </a:path>
              <a:path w="462915" h="62864">
                <a:moveTo>
                  <a:pt x="381533" y="533"/>
                </a:moveTo>
                <a:lnTo>
                  <a:pt x="369836" y="533"/>
                </a:lnTo>
                <a:lnTo>
                  <a:pt x="369836" y="36017"/>
                </a:lnTo>
                <a:lnTo>
                  <a:pt x="369938" y="43942"/>
                </a:lnTo>
                <a:lnTo>
                  <a:pt x="370205" y="51892"/>
                </a:lnTo>
                <a:lnTo>
                  <a:pt x="369798" y="51892"/>
                </a:lnTo>
                <a:lnTo>
                  <a:pt x="361594" y="34531"/>
                </a:lnTo>
                <a:lnTo>
                  <a:pt x="344170" y="533"/>
                </a:lnTo>
                <a:lnTo>
                  <a:pt x="324358" y="533"/>
                </a:lnTo>
                <a:lnTo>
                  <a:pt x="324358" y="62141"/>
                </a:lnTo>
                <a:lnTo>
                  <a:pt x="336042" y="62141"/>
                </a:lnTo>
                <a:lnTo>
                  <a:pt x="336042" y="26809"/>
                </a:lnTo>
                <a:lnTo>
                  <a:pt x="335953" y="18719"/>
                </a:lnTo>
                <a:lnTo>
                  <a:pt x="335635" y="10655"/>
                </a:lnTo>
                <a:lnTo>
                  <a:pt x="336092" y="10655"/>
                </a:lnTo>
                <a:lnTo>
                  <a:pt x="343242" y="26644"/>
                </a:lnTo>
                <a:lnTo>
                  <a:pt x="361721" y="62141"/>
                </a:lnTo>
                <a:lnTo>
                  <a:pt x="381533" y="62141"/>
                </a:lnTo>
                <a:lnTo>
                  <a:pt x="381533" y="533"/>
                </a:lnTo>
                <a:close/>
              </a:path>
              <a:path w="462915" h="62864">
                <a:moveTo>
                  <a:pt x="462381" y="41605"/>
                </a:moveTo>
                <a:lnTo>
                  <a:pt x="462191" y="29375"/>
                </a:lnTo>
                <a:lnTo>
                  <a:pt x="435076" y="29375"/>
                </a:lnTo>
                <a:lnTo>
                  <a:pt x="435076" y="37998"/>
                </a:lnTo>
                <a:lnTo>
                  <a:pt x="450557" y="37998"/>
                </a:lnTo>
                <a:lnTo>
                  <a:pt x="450507" y="45796"/>
                </a:lnTo>
                <a:lnTo>
                  <a:pt x="449643" y="49123"/>
                </a:lnTo>
                <a:lnTo>
                  <a:pt x="446189" y="51955"/>
                </a:lnTo>
                <a:lnTo>
                  <a:pt x="442125" y="52666"/>
                </a:lnTo>
                <a:lnTo>
                  <a:pt x="429196" y="52666"/>
                </a:lnTo>
                <a:lnTo>
                  <a:pt x="425018" y="51841"/>
                </a:lnTo>
                <a:lnTo>
                  <a:pt x="421411" y="48488"/>
                </a:lnTo>
                <a:lnTo>
                  <a:pt x="420497" y="44602"/>
                </a:lnTo>
                <a:lnTo>
                  <a:pt x="420458" y="18186"/>
                </a:lnTo>
                <a:lnTo>
                  <a:pt x="421360" y="14236"/>
                </a:lnTo>
                <a:lnTo>
                  <a:pt x="425005" y="10858"/>
                </a:lnTo>
                <a:lnTo>
                  <a:pt x="429310" y="10020"/>
                </a:lnTo>
                <a:lnTo>
                  <a:pt x="442290" y="10020"/>
                </a:lnTo>
                <a:lnTo>
                  <a:pt x="446189" y="10502"/>
                </a:lnTo>
                <a:lnTo>
                  <a:pt x="449275" y="12471"/>
                </a:lnTo>
                <a:lnTo>
                  <a:pt x="450164" y="14973"/>
                </a:lnTo>
                <a:lnTo>
                  <a:pt x="450367" y="18999"/>
                </a:lnTo>
                <a:lnTo>
                  <a:pt x="462191" y="18999"/>
                </a:lnTo>
                <a:lnTo>
                  <a:pt x="462191" y="10998"/>
                </a:lnTo>
                <a:lnTo>
                  <a:pt x="460603" y="5829"/>
                </a:lnTo>
                <a:lnTo>
                  <a:pt x="454228" y="1168"/>
                </a:lnTo>
                <a:lnTo>
                  <a:pt x="447154" y="12"/>
                </a:lnTo>
                <a:lnTo>
                  <a:pt x="427837" y="12"/>
                </a:lnTo>
                <a:lnTo>
                  <a:pt x="408546" y="36550"/>
                </a:lnTo>
                <a:lnTo>
                  <a:pt x="408546" y="47117"/>
                </a:lnTo>
                <a:lnTo>
                  <a:pt x="410273" y="54114"/>
                </a:lnTo>
                <a:lnTo>
                  <a:pt x="417195" y="60960"/>
                </a:lnTo>
                <a:lnTo>
                  <a:pt x="424256" y="62687"/>
                </a:lnTo>
                <a:lnTo>
                  <a:pt x="446506" y="62687"/>
                </a:lnTo>
                <a:lnTo>
                  <a:pt x="453999" y="61404"/>
                </a:lnTo>
                <a:lnTo>
                  <a:pt x="460705" y="56248"/>
                </a:lnTo>
                <a:lnTo>
                  <a:pt x="462381" y="50507"/>
                </a:lnTo>
                <a:lnTo>
                  <a:pt x="462381" y="41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41793" y="1818461"/>
            <a:ext cx="421640" cy="62230"/>
          </a:xfrm>
          <a:custGeom>
            <a:avLst/>
            <a:gdLst/>
            <a:ahLst/>
            <a:cxnLst/>
            <a:rect l="l" t="t" r="r" b="b"/>
            <a:pathLst>
              <a:path w="421639" h="62230">
                <a:moveTo>
                  <a:pt x="50126" y="35902"/>
                </a:moveTo>
                <a:lnTo>
                  <a:pt x="49123" y="34493"/>
                </a:lnTo>
                <a:lnTo>
                  <a:pt x="46609" y="31013"/>
                </a:lnTo>
                <a:lnTo>
                  <a:pt x="39573" y="29933"/>
                </a:lnTo>
                <a:lnTo>
                  <a:pt x="39573" y="29692"/>
                </a:lnTo>
                <a:lnTo>
                  <a:pt x="45618" y="28346"/>
                </a:lnTo>
                <a:lnTo>
                  <a:pt x="47294" y="25869"/>
                </a:lnTo>
                <a:lnTo>
                  <a:pt x="48653" y="23863"/>
                </a:lnTo>
                <a:lnTo>
                  <a:pt x="48628" y="9855"/>
                </a:lnTo>
                <a:lnTo>
                  <a:pt x="47358" y="5689"/>
                </a:lnTo>
                <a:lnTo>
                  <a:pt x="42214" y="1143"/>
                </a:lnTo>
                <a:lnTo>
                  <a:pt x="38265" y="215"/>
                </a:lnTo>
                <a:lnTo>
                  <a:pt x="38265" y="39230"/>
                </a:lnTo>
                <a:lnTo>
                  <a:pt x="38265" y="46545"/>
                </a:lnTo>
                <a:lnTo>
                  <a:pt x="37642" y="48882"/>
                </a:lnTo>
                <a:lnTo>
                  <a:pt x="35140" y="51117"/>
                </a:lnTo>
                <a:lnTo>
                  <a:pt x="32550" y="51676"/>
                </a:lnTo>
                <a:lnTo>
                  <a:pt x="28613" y="51676"/>
                </a:lnTo>
                <a:lnTo>
                  <a:pt x="24498" y="51765"/>
                </a:lnTo>
                <a:lnTo>
                  <a:pt x="11684" y="51765"/>
                </a:lnTo>
                <a:lnTo>
                  <a:pt x="11684" y="34493"/>
                </a:lnTo>
                <a:lnTo>
                  <a:pt x="31762" y="34493"/>
                </a:lnTo>
                <a:lnTo>
                  <a:pt x="35001" y="34963"/>
                </a:lnTo>
                <a:lnTo>
                  <a:pt x="37617" y="36893"/>
                </a:lnTo>
                <a:lnTo>
                  <a:pt x="38265" y="39230"/>
                </a:lnTo>
                <a:lnTo>
                  <a:pt x="38265" y="215"/>
                </a:lnTo>
                <a:lnTo>
                  <a:pt x="37376" y="0"/>
                </a:lnTo>
                <a:lnTo>
                  <a:pt x="36766" y="0"/>
                </a:lnTo>
                <a:lnTo>
                  <a:pt x="36766" y="12319"/>
                </a:lnTo>
                <a:lnTo>
                  <a:pt x="36766" y="20955"/>
                </a:lnTo>
                <a:lnTo>
                  <a:pt x="36131" y="23317"/>
                </a:lnTo>
                <a:lnTo>
                  <a:pt x="33578" y="25349"/>
                </a:lnTo>
                <a:lnTo>
                  <a:pt x="30619" y="25869"/>
                </a:lnTo>
                <a:lnTo>
                  <a:pt x="11684" y="25869"/>
                </a:lnTo>
                <a:lnTo>
                  <a:pt x="11684" y="9855"/>
                </a:lnTo>
                <a:lnTo>
                  <a:pt x="33985" y="9855"/>
                </a:lnTo>
                <a:lnTo>
                  <a:pt x="36766" y="12319"/>
                </a:lnTo>
                <a:lnTo>
                  <a:pt x="36766" y="0"/>
                </a:lnTo>
                <a:lnTo>
                  <a:pt x="0" y="0"/>
                </a:lnTo>
                <a:lnTo>
                  <a:pt x="0" y="61607"/>
                </a:lnTo>
                <a:lnTo>
                  <a:pt x="38646" y="61607"/>
                </a:lnTo>
                <a:lnTo>
                  <a:pt x="43357" y="60350"/>
                </a:lnTo>
                <a:lnTo>
                  <a:pt x="48780" y="55283"/>
                </a:lnTo>
                <a:lnTo>
                  <a:pt x="49860" y="51765"/>
                </a:lnTo>
                <a:lnTo>
                  <a:pt x="50063" y="51117"/>
                </a:lnTo>
                <a:lnTo>
                  <a:pt x="50126" y="35902"/>
                </a:lnTo>
                <a:close/>
              </a:path>
              <a:path w="421639" h="62230">
                <a:moveTo>
                  <a:pt x="118313" y="51777"/>
                </a:moveTo>
                <a:lnTo>
                  <a:pt x="87579" y="51777"/>
                </a:lnTo>
                <a:lnTo>
                  <a:pt x="87579" y="34366"/>
                </a:lnTo>
                <a:lnTo>
                  <a:pt x="116459" y="34366"/>
                </a:lnTo>
                <a:lnTo>
                  <a:pt x="116459" y="25742"/>
                </a:lnTo>
                <a:lnTo>
                  <a:pt x="87579" y="25742"/>
                </a:lnTo>
                <a:lnTo>
                  <a:pt x="87579" y="9855"/>
                </a:lnTo>
                <a:lnTo>
                  <a:pt x="118046" y="9855"/>
                </a:lnTo>
                <a:lnTo>
                  <a:pt x="118046" y="12"/>
                </a:lnTo>
                <a:lnTo>
                  <a:pt x="75882" y="12"/>
                </a:lnTo>
                <a:lnTo>
                  <a:pt x="75882" y="61607"/>
                </a:lnTo>
                <a:lnTo>
                  <a:pt x="118313" y="61607"/>
                </a:lnTo>
                <a:lnTo>
                  <a:pt x="118313" y="51777"/>
                </a:lnTo>
                <a:close/>
              </a:path>
              <a:path w="421639" h="62230">
                <a:moveTo>
                  <a:pt x="198843" y="61607"/>
                </a:moveTo>
                <a:lnTo>
                  <a:pt x="194843" y="49796"/>
                </a:lnTo>
                <a:lnTo>
                  <a:pt x="191935" y="41173"/>
                </a:lnTo>
                <a:lnTo>
                  <a:pt x="181089" y="9093"/>
                </a:lnTo>
                <a:lnTo>
                  <a:pt x="180073" y="6083"/>
                </a:lnTo>
                <a:lnTo>
                  <a:pt x="180073" y="41173"/>
                </a:lnTo>
                <a:lnTo>
                  <a:pt x="158940" y="41173"/>
                </a:lnTo>
                <a:lnTo>
                  <a:pt x="169405" y="9093"/>
                </a:lnTo>
                <a:lnTo>
                  <a:pt x="180073" y="41173"/>
                </a:lnTo>
                <a:lnTo>
                  <a:pt x="180073" y="6083"/>
                </a:lnTo>
                <a:lnTo>
                  <a:pt x="178028" y="12"/>
                </a:lnTo>
                <a:lnTo>
                  <a:pt x="160489" y="12"/>
                </a:lnTo>
                <a:lnTo>
                  <a:pt x="139992" y="61607"/>
                </a:lnTo>
                <a:lnTo>
                  <a:pt x="152361" y="61607"/>
                </a:lnTo>
                <a:lnTo>
                  <a:pt x="156197" y="49796"/>
                </a:lnTo>
                <a:lnTo>
                  <a:pt x="182778" y="49796"/>
                </a:lnTo>
                <a:lnTo>
                  <a:pt x="186702" y="61607"/>
                </a:lnTo>
                <a:lnTo>
                  <a:pt x="198843" y="61607"/>
                </a:lnTo>
                <a:close/>
              </a:path>
              <a:path w="421639" h="62230">
                <a:moveTo>
                  <a:pt x="273964" y="0"/>
                </a:moveTo>
                <a:lnTo>
                  <a:pt x="262267" y="0"/>
                </a:lnTo>
                <a:lnTo>
                  <a:pt x="262267" y="46024"/>
                </a:lnTo>
                <a:lnTo>
                  <a:pt x="261467" y="49047"/>
                </a:lnTo>
                <a:lnTo>
                  <a:pt x="258318" y="51511"/>
                </a:lnTo>
                <a:lnTo>
                  <a:pt x="254444" y="52120"/>
                </a:lnTo>
                <a:lnTo>
                  <a:pt x="242265" y="52120"/>
                </a:lnTo>
                <a:lnTo>
                  <a:pt x="238442" y="51511"/>
                </a:lnTo>
                <a:lnTo>
                  <a:pt x="235204" y="49072"/>
                </a:lnTo>
                <a:lnTo>
                  <a:pt x="234391" y="46202"/>
                </a:lnTo>
                <a:lnTo>
                  <a:pt x="234391" y="0"/>
                </a:lnTo>
                <a:lnTo>
                  <a:pt x="222694" y="0"/>
                </a:lnTo>
                <a:lnTo>
                  <a:pt x="222694" y="50076"/>
                </a:lnTo>
                <a:lnTo>
                  <a:pt x="224370" y="55600"/>
                </a:lnTo>
                <a:lnTo>
                  <a:pt x="231038" y="60833"/>
                </a:lnTo>
                <a:lnTo>
                  <a:pt x="238086" y="62153"/>
                </a:lnTo>
                <a:lnTo>
                  <a:pt x="258991" y="62153"/>
                </a:lnTo>
                <a:lnTo>
                  <a:pt x="265722" y="60769"/>
                </a:lnTo>
                <a:lnTo>
                  <a:pt x="272313" y="55232"/>
                </a:lnTo>
                <a:lnTo>
                  <a:pt x="273964" y="49555"/>
                </a:lnTo>
                <a:lnTo>
                  <a:pt x="273964" y="0"/>
                </a:lnTo>
                <a:close/>
              </a:path>
              <a:path w="421639" h="62230">
                <a:moveTo>
                  <a:pt x="346202" y="0"/>
                </a:moveTo>
                <a:lnTo>
                  <a:pt x="298310" y="0"/>
                </a:lnTo>
                <a:lnTo>
                  <a:pt x="298310" y="10477"/>
                </a:lnTo>
                <a:lnTo>
                  <a:pt x="316103" y="10477"/>
                </a:lnTo>
                <a:lnTo>
                  <a:pt x="316103" y="61607"/>
                </a:lnTo>
                <a:lnTo>
                  <a:pt x="327787" y="61607"/>
                </a:lnTo>
                <a:lnTo>
                  <a:pt x="327787" y="10477"/>
                </a:lnTo>
                <a:lnTo>
                  <a:pt x="346202" y="10477"/>
                </a:lnTo>
                <a:lnTo>
                  <a:pt x="346202" y="0"/>
                </a:lnTo>
                <a:close/>
              </a:path>
              <a:path w="421639" h="62230">
                <a:moveTo>
                  <a:pt x="421627" y="0"/>
                </a:moveTo>
                <a:lnTo>
                  <a:pt x="407911" y="0"/>
                </a:lnTo>
                <a:lnTo>
                  <a:pt x="398513" y="16256"/>
                </a:lnTo>
                <a:lnTo>
                  <a:pt x="393242" y="26225"/>
                </a:lnTo>
                <a:lnTo>
                  <a:pt x="392925" y="26225"/>
                </a:lnTo>
                <a:lnTo>
                  <a:pt x="389128" y="18821"/>
                </a:lnTo>
                <a:lnTo>
                  <a:pt x="378434" y="0"/>
                </a:lnTo>
                <a:lnTo>
                  <a:pt x="364896" y="0"/>
                </a:lnTo>
                <a:lnTo>
                  <a:pt x="387096" y="38100"/>
                </a:lnTo>
                <a:lnTo>
                  <a:pt x="387096" y="61607"/>
                </a:lnTo>
                <a:lnTo>
                  <a:pt x="398792" y="61607"/>
                </a:lnTo>
                <a:lnTo>
                  <a:pt x="398792" y="38100"/>
                </a:lnTo>
                <a:lnTo>
                  <a:pt x="4216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823123" y="1818461"/>
            <a:ext cx="222885" cy="62230"/>
          </a:xfrm>
          <a:custGeom>
            <a:avLst/>
            <a:gdLst/>
            <a:ahLst/>
            <a:cxnLst/>
            <a:rect l="l" t="t" r="r" b="b"/>
            <a:pathLst>
              <a:path w="222885" h="62230">
                <a:moveTo>
                  <a:pt x="58839" y="61607"/>
                </a:moveTo>
                <a:lnTo>
                  <a:pt x="54851" y="49796"/>
                </a:lnTo>
                <a:lnTo>
                  <a:pt x="51930" y="41173"/>
                </a:lnTo>
                <a:lnTo>
                  <a:pt x="41097" y="9093"/>
                </a:lnTo>
                <a:lnTo>
                  <a:pt x="40081" y="6083"/>
                </a:lnTo>
                <a:lnTo>
                  <a:pt x="40081" y="41173"/>
                </a:lnTo>
                <a:lnTo>
                  <a:pt x="18948" y="41173"/>
                </a:lnTo>
                <a:lnTo>
                  <a:pt x="29413" y="9093"/>
                </a:lnTo>
                <a:lnTo>
                  <a:pt x="40081" y="41173"/>
                </a:lnTo>
                <a:lnTo>
                  <a:pt x="40081" y="6083"/>
                </a:lnTo>
                <a:lnTo>
                  <a:pt x="38036" y="12"/>
                </a:lnTo>
                <a:lnTo>
                  <a:pt x="20497" y="12"/>
                </a:lnTo>
                <a:lnTo>
                  <a:pt x="0" y="61607"/>
                </a:lnTo>
                <a:lnTo>
                  <a:pt x="12357" y="61607"/>
                </a:lnTo>
                <a:lnTo>
                  <a:pt x="16205" y="49796"/>
                </a:lnTo>
                <a:lnTo>
                  <a:pt x="42786" y="49796"/>
                </a:lnTo>
                <a:lnTo>
                  <a:pt x="46710" y="61607"/>
                </a:lnTo>
                <a:lnTo>
                  <a:pt x="58839" y="61607"/>
                </a:lnTo>
                <a:close/>
              </a:path>
              <a:path w="222885" h="62230">
                <a:moveTo>
                  <a:pt x="139839" y="0"/>
                </a:moveTo>
                <a:lnTo>
                  <a:pt x="128143" y="0"/>
                </a:lnTo>
                <a:lnTo>
                  <a:pt x="128143" y="35483"/>
                </a:lnTo>
                <a:lnTo>
                  <a:pt x="128244" y="43408"/>
                </a:lnTo>
                <a:lnTo>
                  <a:pt x="128524" y="51358"/>
                </a:lnTo>
                <a:lnTo>
                  <a:pt x="128104" y="51358"/>
                </a:lnTo>
                <a:lnTo>
                  <a:pt x="119913" y="33997"/>
                </a:lnTo>
                <a:lnTo>
                  <a:pt x="102463" y="0"/>
                </a:lnTo>
                <a:lnTo>
                  <a:pt x="82664" y="0"/>
                </a:lnTo>
                <a:lnTo>
                  <a:pt x="82664" y="61607"/>
                </a:lnTo>
                <a:lnTo>
                  <a:pt x="94348" y="61607"/>
                </a:lnTo>
                <a:lnTo>
                  <a:pt x="94348" y="26276"/>
                </a:lnTo>
                <a:lnTo>
                  <a:pt x="94259" y="18186"/>
                </a:lnTo>
                <a:lnTo>
                  <a:pt x="93941" y="10121"/>
                </a:lnTo>
                <a:lnTo>
                  <a:pt x="94399" y="10121"/>
                </a:lnTo>
                <a:lnTo>
                  <a:pt x="101561" y="26111"/>
                </a:lnTo>
                <a:lnTo>
                  <a:pt x="120040" y="61607"/>
                </a:lnTo>
                <a:lnTo>
                  <a:pt x="139839" y="61607"/>
                </a:lnTo>
                <a:lnTo>
                  <a:pt x="139839" y="0"/>
                </a:lnTo>
                <a:close/>
              </a:path>
              <a:path w="222885" h="62230">
                <a:moveTo>
                  <a:pt x="222656" y="16002"/>
                </a:moveTo>
                <a:lnTo>
                  <a:pt x="221056" y="9855"/>
                </a:lnTo>
                <a:lnTo>
                  <a:pt x="220941" y="9398"/>
                </a:lnTo>
                <a:lnTo>
                  <a:pt x="214058" y="1879"/>
                </a:lnTo>
                <a:lnTo>
                  <a:pt x="210794" y="863"/>
                </a:lnTo>
                <a:lnTo>
                  <a:pt x="210794" y="21793"/>
                </a:lnTo>
                <a:lnTo>
                  <a:pt x="210794" y="39662"/>
                </a:lnTo>
                <a:lnTo>
                  <a:pt x="209981" y="45339"/>
                </a:lnTo>
                <a:lnTo>
                  <a:pt x="206692" y="50495"/>
                </a:lnTo>
                <a:lnTo>
                  <a:pt x="203073" y="51765"/>
                </a:lnTo>
                <a:lnTo>
                  <a:pt x="180835" y="51765"/>
                </a:lnTo>
                <a:lnTo>
                  <a:pt x="180835" y="9855"/>
                </a:lnTo>
                <a:lnTo>
                  <a:pt x="203657" y="9855"/>
                </a:lnTo>
                <a:lnTo>
                  <a:pt x="207111" y="11087"/>
                </a:lnTo>
                <a:lnTo>
                  <a:pt x="210058" y="16014"/>
                </a:lnTo>
                <a:lnTo>
                  <a:pt x="210794" y="21793"/>
                </a:lnTo>
                <a:lnTo>
                  <a:pt x="210794" y="863"/>
                </a:lnTo>
                <a:lnTo>
                  <a:pt x="208026" y="0"/>
                </a:lnTo>
                <a:lnTo>
                  <a:pt x="169151" y="0"/>
                </a:lnTo>
                <a:lnTo>
                  <a:pt x="169151" y="61607"/>
                </a:lnTo>
                <a:lnTo>
                  <a:pt x="209511" y="61607"/>
                </a:lnTo>
                <a:lnTo>
                  <a:pt x="215747" y="59423"/>
                </a:lnTo>
                <a:lnTo>
                  <a:pt x="218516" y="55054"/>
                </a:lnTo>
                <a:lnTo>
                  <a:pt x="219887" y="51765"/>
                </a:lnTo>
                <a:lnTo>
                  <a:pt x="220319" y="50736"/>
                </a:lnTo>
                <a:lnTo>
                  <a:pt x="221615" y="44361"/>
                </a:lnTo>
                <a:lnTo>
                  <a:pt x="222402" y="35915"/>
                </a:lnTo>
                <a:lnTo>
                  <a:pt x="222656" y="25412"/>
                </a:lnTo>
                <a:lnTo>
                  <a:pt x="222656" y="160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114397" y="1817928"/>
            <a:ext cx="687070" cy="62865"/>
          </a:xfrm>
          <a:custGeom>
            <a:avLst/>
            <a:gdLst/>
            <a:ahLst/>
            <a:cxnLst/>
            <a:rect l="l" t="t" r="r" b="b"/>
            <a:pathLst>
              <a:path w="687069" h="62864">
                <a:moveTo>
                  <a:pt x="49098" y="13398"/>
                </a:moveTo>
                <a:lnTo>
                  <a:pt x="48310" y="10388"/>
                </a:lnTo>
                <a:lnTo>
                  <a:pt x="47637" y="7797"/>
                </a:lnTo>
                <a:lnTo>
                  <a:pt x="41846" y="1993"/>
                </a:lnTo>
                <a:lnTo>
                  <a:pt x="37236" y="800"/>
                </a:lnTo>
                <a:lnTo>
                  <a:pt x="37236" y="16725"/>
                </a:lnTo>
                <a:lnTo>
                  <a:pt x="37236" y="26466"/>
                </a:lnTo>
                <a:lnTo>
                  <a:pt x="36499" y="29362"/>
                </a:lnTo>
                <a:lnTo>
                  <a:pt x="33655" y="31800"/>
                </a:lnTo>
                <a:lnTo>
                  <a:pt x="30289" y="32410"/>
                </a:lnTo>
                <a:lnTo>
                  <a:pt x="11684" y="32410"/>
                </a:lnTo>
                <a:lnTo>
                  <a:pt x="11684" y="10388"/>
                </a:lnTo>
                <a:lnTo>
                  <a:pt x="31165" y="10388"/>
                </a:lnTo>
                <a:lnTo>
                  <a:pt x="34251" y="10998"/>
                </a:lnTo>
                <a:lnTo>
                  <a:pt x="36626" y="13500"/>
                </a:lnTo>
                <a:lnTo>
                  <a:pt x="37236" y="16725"/>
                </a:lnTo>
                <a:lnTo>
                  <a:pt x="37236" y="800"/>
                </a:lnTo>
                <a:lnTo>
                  <a:pt x="36220" y="533"/>
                </a:lnTo>
                <a:lnTo>
                  <a:pt x="0" y="533"/>
                </a:lnTo>
                <a:lnTo>
                  <a:pt x="0" y="62141"/>
                </a:lnTo>
                <a:lnTo>
                  <a:pt x="11684" y="62141"/>
                </a:lnTo>
                <a:lnTo>
                  <a:pt x="11684" y="42240"/>
                </a:lnTo>
                <a:lnTo>
                  <a:pt x="25450" y="42240"/>
                </a:lnTo>
                <a:lnTo>
                  <a:pt x="28168" y="42202"/>
                </a:lnTo>
                <a:lnTo>
                  <a:pt x="36588" y="42202"/>
                </a:lnTo>
                <a:lnTo>
                  <a:pt x="42176" y="40843"/>
                </a:lnTo>
                <a:lnTo>
                  <a:pt x="44932" y="38125"/>
                </a:lnTo>
                <a:lnTo>
                  <a:pt x="47713" y="35433"/>
                </a:lnTo>
                <a:lnTo>
                  <a:pt x="48475" y="32410"/>
                </a:lnTo>
                <a:lnTo>
                  <a:pt x="49098" y="29946"/>
                </a:lnTo>
                <a:lnTo>
                  <a:pt x="49098" y="13398"/>
                </a:lnTo>
                <a:close/>
              </a:path>
              <a:path w="687069" h="62864">
                <a:moveTo>
                  <a:pt x="125298" y="11836"/>
                </a:moveTo>
                <a:lnTo>
                  <a:pt x="124866" y="10388"/>
                </a:lnTo>
                <a:lnTo>
                  <a:pt x="123875" y="7086"/>
                </a:lnTo>
                <a:lnTo>
                  <a:pt x="118148" y="1854"/>
                </a:lnTo>
                <a:lnTo>
                  <a:pt x="113423" y="660"/>
                </a:lnTo>
                <a:lnTo>
                  <a:pt x="113423" y="16421"/>
                </a:lnTo>
                <a:lnTo>
                  <a:pt x="113423" y="25107"/>
                </a:lnTo>
                <a:lnTo>
                  <a:pt x="112776" y="27965"/>
                </a:lnTo>
                <a:lnTo>
                  <a:pt x="110159" y="30835"/>
                </a:lnTo>
                <a:lnTo>
                  <a:pt x="107505" y="31546"/>
                </a:lnTo>
                <a:lnTo>
                  <a:pt x="86715" y="31546"/>
                </a:lnTo>
                <a:lnTo>
                  <a:pt x="86715" y="10388"/>
                </a:lnTo>
                <a:lnTo>
                  <a:pt x="108140" y="10388"/>
                </a:lnTo>
                <a:lnTo>
                  <a:pt x="110604" y="11023"/>
                </a:lnTo>
                <a:lnTo>
                  <a:pt x="112852" y="13576"/>
                </a:lnTo>
                <a:lnTo>
                  <a:pt x="113423" y="16421"/>
                </a:lnTo>
                <a:lnTo>
                  <a:pt x="113423" y="660"/>
                </a:lnTo>
                <a:lnTo>
                  <a:pt x="112941" y="533"/>
                </a:lnTo>
                <a:lnTo>
                  <a:pt x="75018" y="533"/>
                </a:lnTo>
                <a:lnTo>
                  <a:pt x="75018" y="62141"/>
                </a:lnTo>
                <a:lnTo>
                  <a:pt x="86715" y="62141"/>
                </a:lnTo>
                <a:lnTo>
                  <a:pt x="86715" y="41376"/>
                </a:lnTo>
                <a:lnTo>
                  <a:pt x="109804" y="41376"/>
                </a:lnTo>
                <a:lnTo>
                  <a:pt x="112941" y="44564"/>
                </a:lnTo>
                <a:lnTo>
                  <a:pt x="112941" y="62141"/>
                </a:lnTo>
                <a:lnTo>
                  <a:pt x="124625" y="62141"/>
                </a:lnTo>
                <a:lnTo>
                  <a:pt x="124625" y="41376"/>
                </a:lnTo>
                <a:lnTo>
                  <a:pt x="124625" y="41008"/>
                </a:lnTo>
                <a:lnTo>
                  <a:pt x="121196" y="37020"/>
                </a:lnTo>
                <a:lnTo>
                  <a:pt x="114363" y="36601"/>
                </a:lnTo>
                <a:lnTo>
                  <a:pt x="114363" y="36195"/>
                </a:lnTo>
                <a:lnTo>
                  <a:pt x="118808" y="35318"/>
                </a:lnTo>
                <a:lnTo>
                  <a:pt x="121729" y="33743"/>
                </a:lnTo>
                <a:lnTo>
                  <a:pt x="123101" y="31546"/>
                </a:lnTo>
                <a:lnTo>
                  <a:pt x="124587" y="29171"/>
                </a:lnTo>
                <a:lnTo>
                  <a:pt x="125272" y="25107"/>
                </a:lnTo>
                <a:lnTo>
                  <a:pt x="125298" y="11836"/>
                </a:lnTo>
                <a:close/>
              </a:path>
              <a:path w="687069" h="62864">
                <a:moveTo>
                  <a:pt x="205105" y="17602"/>
                </a:moveTo>
                <a:lnTo>
                  <a:pt x="203644" y="10020"/>
                </a:lnTo>
                <a:lnTo>
                  <a:pt x="203504" y="9283"/>
                </a:lnTo>
                <a:lnTo>
                  <a:pt x="197065" y="1866"/>
                </a:lnTo>
                <a:lnTo>
                  <a:pt x="193243" y="876"/>
                </a:lnTo>
                <a:lnTo>
                  <a:pt x="193243" y="20815"/>
                </a:lnTo>
                <a:lnTo>
                  <a:pt x="193243" y="41440"/>
                </a:lnTo>
                <a:lnTo>
                  <a:pt x="192519" y="47586"/>
                </a:lnTo>
                <a:lnTo>
                  <a:pt x="189636" y="51650"/>
                </a:lnTo>
                <a:lnTo>
                  <a:pt x="185280" y="52666"/>
                </a:lnTo>
                <a:lnTo>
                  <a:pt x="170459" y="52666"/>
                </a:lnTo>
                <a:lnTo>
                  <a:pt x="165887" y="51752"/>
                </a:lnTo>
                <a:lnTo>
                  <a:pt x="162775" y="48158"/>
                </a:lnTo>
                <a:lnTo>
                  <a:pt x="162013" y="42837"/>
                </a:lnTo>
                <a:lnTo>
                  <a:pt x="162128" y="20815"/>
                </a:lnTo>
                <a:lnTo>
                  <a:pt x="162674" y="15062"/>
                </a:lnTo>
                <a:lnTo>
                  <a:pt x="165328" y="11036"/>
                </a:lnTo>
                <a:lnTo>
                  <a:pt x="169913" y="10020"/>
                </a:lnTo>
                <a:lnTo>
                  <a:pt x="185343" y="10020"/>
                </a:lnTo>
                <a:lnTo>
                  <a:pt x="189826" y="10960"/>
                </a:lnTo>
                <a:lnTo>
                  <a:pt x="192557" y="14719"/>
                </a:lnTo>
                <a:lnTo>
                  <a:pt x="193243" y="20815"/>
                </a:lnTo>
                <a:lnTo>
                  <a:pt x="193243" y="876"/>
                </a:lnTo>
                <a:lnTo>
                  <a:pt x="189865" y="0"/>
                </a:lnTo>
                <a:lnTo>
                  <a:pt x="166090" y="0"/>
                </a:lnTo>
                <a:lnTo>
                  <a:pt x="150139" y="45631"/>
                </a:lnTo>
                <a:lnTo>
                  <a:pt x="151777" y="53619"/>
                </a:lnTo>
                <a:lnTo>
                  <a:pt x="158356" y="60871"/>
                </a:lnTo>
                <a:lnTo>
                  <a:pt x="165582" y="62674"/>
                </a:lnTo>
                <a:lnTo>
                  <a:pt x="189204" y="62674"/>
                </a:lnTo>
                <a:lnTo>
                  <a:pt x="197027" y="60845"/>
                </a:lnTo>
                <a:lnTo>
                  <a:pt x="200253" y="57175"/>
                </a:lnTo>
                <a:lnTo>
                  <a:pt x="202374" y="53441"/>
                </a:lnTo>
                <a:lnTo>
                  <a:pt x="202577" y="52666"/>
                </a:lnTo>
                <a:lnTo>
                  <a:pt x="203898" y="47752"/>
                </a:lnTo>
                <a:lnTo>
                  <a:pt x="204800" y="40106"/>
                </a:lnTo>
                <a:lnTo>
                  <a:pt x="205016" y="33312"/>
                </a:lnTo>
                <a:lnTo>
                  <a:pt x="205105" y="17602"/>
                </a:lnTo>
                <a:close/>
              </a:path>
              <a:path w="687069" h="62864">
                <a:moveTo>
                  <a:pt x="274459" y="533"/>
                </a:moveTo>
                <a:lnTo>
                  <a:pt x="226568" y="533"/>
                </a:lnTo>
                <a:lnTo>
                  <a:pt x="226568" y="11010"/>
                </a:lnTo>
                <a:lnTo>
                  <a:pt x="244360" y="11010"/>
                </a:lnTo>
                <a:lnTo>
                  <a:pt x="244360" y="62141"/>
                </a:lnTo>
                <a:lnTo>
                  <a:pt x="256044" y="62141"/>
                </a:lnTo>
                <a:lnTo>
                  <a:pt x="256044" y="11010"/>
                </a:lnTo>
                <a:lnTo>
                  <a:pt x="274459" y="11010"/>
                </a:lnTo>
                <a:lnTo>
                  <a:pt x="274459" y="533"/>
                </a:lnTo>
                <a:close/>
              </a:path>
              <a:path w="687069" h="62864">
                <a:moveTo>
                  <a:pt x="340042" y="52311"/>
                </a:moveTo>
                <a:lnTo>
                  <a:pt x="309308" y="52311"/>
                </a:lnTo>
                <a:lnTo>
                  <a:pt x="309308" y="34899"/>
                </a:lnTo>
                <a:lnTo>
                  <a:pt x="338188" y="34899"/>
                </a:lnTo>
                <a:lnTo>
                  <a:pt x="338188" y="26276"/>
                </a:lnTo>
                <a:lnTo>
                  <a:pt x="309308" y="26276"/>
                </a:lnTo>
                <a:lnTo>
                  <a:pt x="309308" y="10388"/>
                </a:lnTo>
                <a:lnTo>
                  <a:pt x="339775" y="10388"/>
                </a:lnTo>
                <a:lnTo>
                  <a:pt x="339775" y="546"/>
                </a:lnTo>
                <a:lnTo>
                  <a:pt x="297624" y="546"/>
                </a:lnTo>
                <a:lnTo>
                  <a:pt x="297624" y="62141"/>
                </a:lnTo>
                <a:lnTo>
                  <a:pt x="340042" y="62141"/>
                </a:lnTo>
                <a:lnTo>
                  <a:pt x="340042" y="52311"/>
                </a:lnTo>
                <a:close/>
              </a:path>
              <a:path w="687069" h="62864">
                <a:moveTo>
                  <a:pt x="417017" y="40170"/>
                </a:moveTo>
                <a:lnTo>
                  <a:pt x="405282" y="40170"/>
                </a:lnTo>
                <a:lnTo>
                  <a:pt x="405371" y="47015"/>
                </a:lnTo>
                <a:lnTo>
                  <a:pt x="404507" y="49657"/>
                </a:lnTo>
                <a:lnTo>
                  <a:pt x="401053" y="52070"/>
                </a:lnTo>
                <a:lnTo>
                  <a:pt x="397281" y="52679"/>
                </a:lnTo>
                <a:lnTo>
                  <a:pt x="384314" y="52679"/>
                </a:lnTo>
                <a:lnTo>
                  <a:pt x="380072" y="51587"/>
                </a:lnTo>
                <a:lnTo>
                  <a:pt x="377469" y="47256"/>
                </a:lnTo>
                <a:lnTo>
                  <a:pt x="376809" y="40271"/>
                </a:lnTo>
                <a:lnTo>
                  <a:pt x="376809" y="19735"/>
                </a:lnTo>
                <a:lnTo>
                  <a:pt x="377532" y="14478"/>
                </a:lnTo>
                <a:lnTo>
                  <a:pt x="380453" y="10922"/>
                </a:lnTo>
                <a:lnTo>
                  <a:pt x="384797" y="10033"/>
                </a:lnTo>
                <a:lnTo>
                  <a:pt x="397471" y="10033"/>
                </a:lnTo>
                <a:lnTo>
                  <a:pt x="400939" y="10591"/>
                </a:lnTo>
                <a:lnTo>
                  <a:pt x="403974" y="12839"/>
                </a:lnTo>
                <a:lnTo>
                  <a:pt x="404736" y="15417"/>
                </a:lnTo>
                <a:lnTo>
                  <a:pt x="404736" y="21043"/>
                </a:lnTo>
                <a:lnTo>
                  <a:pt x="416483" y="21043"/>
                </a:lnTo>
                <a:lnTo>
                  <a:pt x="416433" y="11811"/>
                </a:lnTo>
                <a:lnTo>
                  <a:pt x="414959" y="6591"/>
                </a:lnTo>
                <a:lnTo>
                  <a:pt x="409054" y="1320"/>
                </a:lnTo>
                <a:lnTo>
                  <a:pt x="403199" y="0"/>
                </a:lnTo>
                <a:lnTo>
                  <a:pt x="382333" y="0"/>
                </a:lnTo>
                <a:lnTo>
                  <a:pt x="374408" y="1600"/>
                </a:lnTo>
                <a:lnTo>
                  <a:pt x="366839" y="8001"/>
                </a:lnTo>
                <a:lnTo>
                  <a:pt x="364947" y="14706"/>
                </a:lnTo>
                <a:lnTo>
                  <a:pt x="364947" y="24866"/>
                </a:lnTo>
                <a:lnTo>
                  <a:pt x="379412" y="62699"/>
                </a:lnTo>
                <a:lnTo>
                  <a:pt x="402272" y="62699"/>
                </a:lnTo>
                <a:lnTo>
                  <a:pt x="409194" y="61429"/>
                </a:lnTo>
                <a:lnTo>
                  <a:pt x="415442" y="56413"/>
                </a:lnTo>
                <a:lnTo>
                  <a:pt x="417017" y="50876"/>
                </a:lnTo>
                <a:lnTo>
                  <a:pt x="417017" y="40170"/>
                </a:lnTo>
                <a:close/>
              </a:path>
              <a:path w="687069" h="62864">
                <a:moveTo>
                  <a:pt x="485825" y="533"/>
                </a:moveTo>
                <a:lnTo>
                  <a:pt x="437934" y="533"/>
                </a:lnTo>
                <a:lnTo>
                  <a:pt x="437934" y="11010"/>
                </a:lnTo>
                <a:lnTo>
                  <a:pt x="455714" y="11010"/>
                </a:lnTo>
                <a:lnTo>
                  <a:pt x="455714" y="62141"/>
                </a:lnTo>
                <a:lnTo>
                  <a:pt x="467410" y="62141"/>
                </a:lnTo>
                <a:lnTo>
                  <a:pt x="467410" y="11010"/>
                </a:lnTo>
                <a:lnTo>
                  <a:pt x="485825" y="11010"/>
                </a:lnTo>
                <a:lnTo>
                  <a:pt x="485825" y="533"/>
                </a:lnTo>
                <a:close/>
              </a:path>
              <a:path w="687069" h="62864">
                <a:moveTo>
                  <a:pt x="521893" y="533"/>
                </a:moveTo>
                <a:lnTo>
                  <a:pt x="510209" y="533"/>
                </a:lnTo>
                <a:lnTo>
                  <a:pt x="510209" y="62141"/>
                </a:lnTo>
                <a:lnTo>
                  <a:pt x="521893" y="62141"/>
                </a:lnTo>
                <a:lnTo>
                  <a:pt x="521893" y="533"/>
                </a:lnTo>
                <a:close/>
              </a:path>
              <a:path w="687069" h="62864">
                <a:moveTo>
                  <a:pt x="603326" y="17602"/>
                </a:moveTo>
                <a:lnTo>
                  <a:pt x="601865" y="10020"/>
                </a:lnTo>
                <a:lnTo>
                  <a:pt x="601726" y="9283"/>
                </a:lnTo>
                <a:lnTo>
                  <a:pt x="595287" y="1866"/>
                </a:lnTo>
                <a:lnTo>
                  <a:pt x="591464" y="876"/>
                </a:lnTo>
                <a:lnTo>
                  <a:pt x="591464" y="20815"/>
                </a:lnTo>
                <a:lnTo>
                  <a:pt x="591464" y="41440"/>
                </a:lnTo>
                <a:lnTo>
                  <a:pt x="590740" y="47586"/>
                </a:lnTo>
                <a:lnTo>
                  <a:pt x="587857" y="51650"/>
                </a:lnTo>
                <a:lnTo>
                  <a:pt x="583501" y="52666"/>
                </a:lnTo>
                <a:lnTo>
                  <a:pt x="568680" y="52666"/>
                </a:lnTo>
                <a:lnTo>
                  <a:pt x="564108" y="51752"/>
                </a:lnTo>
                <a:lnTo>
                  <a:pt x="561009" y="48158"/>
                </a:lnTo>
                <a:lnTo>
                  <a:pt x="560235" y="42837"/>
                </a:lnTo>
                <a:lnTo>
                  <a:pt x="560349" y="20815"/>
                </a:lnTo>
                <a:lnTo>
                  <a:pt x="560895" y="15062"/>
                </a:lnTo>
                <a:lnTo>
                  <a:pt x="563549" y="11036"/>
                </a:lnTo>
                <a:lnTo>
                  <a:pt x="568134" y="10020"/>
                </a:lnTo>
                <a:lnTo>
                  <a:pt x="583565" y="10020"/>
                </a:lnTo>
                <a:lnTo>
                  <a:pt x="588048" y="10960"/>
                </a:lnTo>
                <a:lnTo>
                  <a:pt x="590778" y="14719"/>
                </a:lnTo>
                <a:lnTo>
                  <a:pt x="591464" y="20815"/>
                </a:lnTo>
                <a:lnTo>
                  <a:pt x="591464" y="876"/>
                </a:lnTo>
                <a:lnTo>
                  <a:pt x="588086" y="0"/>
                </a:lnTo>
                <a:lnTo>
                  <a:pt x="564311" y="0"/>
                </a:lnTo>
                <a:lnTo>
                  <a:pt x="548360" y="45631"/>
                </a:lnTo>
                <a:lnTo>
                  <a:pt x="549998" y="53619"/>
                </a:lnTo>
                <a:lnTo>
                  <a:pt x="556577" y="60871"/>
                </a:lnTo>
                <a:lnTo>
                  <a:pt x="563803" y="62674"/>
                </a:lnTo>
                <a:lnTo>
                  <a:pt x="587425" y="62674"/>
                </a:lnTo>
                <a:lnTo>
                  <a:pt x="595249" y="60845"/>
                </a:lnTo>
                <a:lnTo>
                  <a:pt x="598487" y="57175"/>
                </a:lnTo>
                <a:lnTo>
                  <a:pt x="600608" y="53441"/>
                </a:lnTo>
                <a:lnTo>
                  <a:pt x="600811" y="52666"/>
                </a:lnTo>
                <a:lnTo>
                  <a:pt x="602119" y="47752"/>
                </a:lnTo>
                <a:lnTo>
                  <a:pt x="603021" y="40106"/>
                </a:lnTo>
                <a:lnTo>
                  <a:pt x="603237" y="33312"/>
                </a:lnTo>
                <a:lnTo>
                  <a:pt x="603326" y="17602"/>
                </a:lnTo>
                <a:close/>
              </a:path>
              <a:path w="687069" h="62864">
                <a:moveTo>
                  <a:pt x="686892" y="533"/>
                </a:moveTo>
                <a:lnTo>
                  <a:pt x="675208" y="533"/>
                </a:lnTo>
                <a:lnTo>
                  <a:pt x="675208" y="36017"/>
                </a:lnTo>
                <a:lnTo>
                  <a:pt x="675297" y="43942"/>
                </a:lnTo>
                <a:lnTo>
                  <a:pt x="675576" y="51892"/>
                </a:lnTo>
                <a:lnTo>
                  <a:pt x="675157" y="51892"/>
                </a:lnTo>
                <a:lnTo>
                  <a:pt x="666965" y="34531"/>
                </a:lnTo>
                <a:lnTo>
                  <a:pt x="649528" y="533"/>
                </a:lnTo>
                <a:lnTo>
                  <a:pt x="629716" y="533"/>
                </a:lnTo>
                <a:lnTo>
                  <a:pt x="629716" y="62141"/>
                </a:lnTo>
                <a:lnTo>
                  <a:pt x="641400" y="62141"/>
                </a:lnTo>
                <a:lnTo>
                  <a:pt x="641400" y="26809"/>
                </a:lnTo>
                <a:lnTo>
                  <a:pt x="641311" y="18719"/>
                </a:lnTo>
                <a:lnTo>
                  <a:pt x="640994" y="10655"/>
                </a:lnTo>
                <a:lnTo>
                  <a:pt x="641451" y="10655"/>
                </a:lnTo>
                <a:lnTo>
                  <a:pt x="648614" y="26644"/>
                </a:lnTo>
                <a:lnTo>
                  <a:pt x="667092" y="62141"/>
                </a:lnTo>
                <a:lnTo>
                  <a:pt x="686892" y="62141"/>
                </a:lnTo>
                <a:lnTo>
                  <a:pt x="686892" y="5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458647" y="1535849"/>
            <a:ext cx="2449195" cy="154940"/>
            <a:chOff x="458647" y="1535849"/>
            <a:chExt cx="2449195" cy="154940"/>
          </a:xfrm>
        </p:grpSpPr>
        <p:sp>
          <p:nvSpPr>
            <p:cNvPr id="33" name="object 33"/>
            <p:cNvSpPr/>
            <p:nvPr/>
          </p:nvSpPr>
          <p:spPr>
            <a:xfrm>
              <a:off x="458647" y="1535849"/>
              <a:ext cx="144145" cy="154940"/>
            </a:xfrm>
            <a:custGeom>
              <a:avLst/>
              <a:gdLst/>
              <a:ahLst/>
              <a:cxnLst/>
              <a:rect l="l" t="t" r="r" b="b"/>
              <a:pathLst>
                <a:path w="144145" h="154939">
                  <a:moveTo>
                    <a:pt x="143637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143637" y="154482"/>
                  </a:lnTo>
                  <a:lnTo>
                    <a:pt x="143637" y="0"/>
                  </a:lnTo>
                  <a:close/>
                </a:path>
              </a:pathLst>
            </a:custGeom>
            <a:solidFill>
              <a:srgbClr val="A61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02272" y="1535849"/>
              <a:ext cx="221615" cy="154940"/>
            </a:xfrm>
            <a:custGeom>
              <a:avLst/>
              <a:gdLst/>
              <a:ahLst/>
              <a:cxnLst/>
              <a:rect l="l" t="t" r="r" b="b"/>
              <a:pathLst>
                <a:path w="221615" h="154939">
                  <a:moveTo>
                    <a:pt x="221373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221373" y="154482"/>
                  </a:lnTo>
                  <a:lnTo>
                    <a:pt x="221373" y="0"/>
                  </a:lnTo>
                  <a:close/>
                </a:path>
              </a:pathLst>
            </a:custGeom>
            <a:solidFill>
              <a:srgbClr val="EF37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23658" y="1535849"/>
              <a:ext cx="293370" cy="154940"/>
            </a:xfrm>
            <a:custGeom>
              <a:avLst/>
              <a:gdLst/>
              <a:ahLst/>
              <a:cxnLst/>
              <a:rect l="l" t="t" r="r" b="b"/>
              <a:pathLst>
                <a:path w="293369" h="154939">
                  <a:moveTo>
                    <a:pt x="292976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292976" y="154482"/>
                  </a:lnTo>
                  <a:lnTo>
                    <a:pt x="292976" y="0"/>
                  </a:lnTo>
                  <a:close/>
                </a:path>
              </a:pathLst>
            </a:custGeom>
            <a:solidFill>
              <a:srgbClr val="F584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116444" y="1535849"/>
              <a:ext cx="81280" cy="154940"/>
            </a:xfrm>
            <a:custGeom>
              <a:avLst/>
              <a:gdLst/>
              <a:ahLst/>
              <a:cxnLst/>
              <a:rect l="l" t="t" r="r" b="b"/>
              <a:pathLst>
                <a:path w="81280" h="154939">
                  <a:moveTo>
                    <a:pt x="81229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81229" y="154482"/>
                  </a:lnTo>
                  <a:lnTo>
                    <a:pt x="81229" y="0"/>
                  </a:lnTo>
                  <a:close/>
                </a:path>
              </a:pathLst>
            </a:custGeom>
            <a:solidFill>
              <a:srgbClr val="FEBE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197546" y="1535849"/>
              <a:ext cx="337185" cy="154940"/>
            </a:xfrm>
            <a:custGeom>
              <a:avLst/>
              <a:gdLst/>
              <a:ahLst/>
              <a:cxnLst/>
              <a:rect l="l" t="t" r="r" b="b"/>
              <a:pathLst>
                <a:path w="337184" h="154939">
                  <a:moveTo>
                    <a:pt x="337121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337121" y="154482"/>
                  </a:lnTo>
                  <a:lnTo>
                    <a:pt x="337121" y="0"/>
                  </a:lnTo>
                  <a:close/>
                </a:path>
              </a:pathLst>
            </a:custGeom>
            <a:solidFill>
              <a:srgbClr val="FFE9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534667" y="1535849"/>
              <a:ext cx="135255" cy="154940"/>
            </a:xfrm>
            <a:custGeom>
              <a:avLst/>
              <a:gdLst/>
              <a:ahLst/>
              <a:cxnLst/>
              <a:rect l="l" t="t" r="r" b="b"/>
              <a:pathLst>
                <a:path w="135255" h="154939">
                  <a:moveTo>
                    <a:pt x="134632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134632" y="154482"/>
                  </a:lnTo>
                  <a:lnTo>
                    <a:pt x="134632" y="0"/>
                  </a:lnTo>
                  <a:close/>
                </a:path>
              </a:pathLst>
            </a:custGeom>
            <a:solidFill>
              <a:srgbClr val="ABCC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669237" y="1535849"/>
              <a:ext cx="306070" cy="154940"/>
            </a:xfrm>
            <a:custGeom>
              <a:avLst/>
              <a:gdLst/>
              <a:ahLst/>
              <a:cxnLst/>
              <a:rect l="l" t="t" r="r" b="b"/>
              <a:pathLst>
                <a:path w="306069" h="154939">
                  <a:moveTo>
                    <a:pt x="305904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305904" y="154482"/>
                  </a:lnTo>
                  <a:lnTo>
                    <a:pt x="305904" y="0"/>
                  </a:lnTo>
                  <a:close/>
                </a:path>
              </a:pathLst>
            </a:custGeom>
            <a:solidFill>
              <a:srgbClr val="4AAF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975142" y="1535849"/>
              <a:ext cx="130175" cy="154940"/>
            </a:xfrm>
            <a:custGeom>
              <a:avLst/>
              <a:gdLst/>
              <a:ahLst/>
              <a:cxnLst/>
              <a:rect l="l" t="t" r="r" b="b"/>
              <a:pathLst>
                <a:path w="130175" h="154939">
                  <a:moveTo>
                    <a:pt x="129933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129933" y="154482"/>
                  </a:lnTo>
                  <a:lnTo>
                    <a:pt x="129933" y="0"/>
                  </a:lnTo>
                  <a:close/>
                </a:path>
              </a:pathLst>
            </a:custGeom>
            <a:solidFill>
              <a:srgbClr val="069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105075" y="1535849"/>
              <a:ext cx="193040" cy="154940"/>
            </a:xfrm>
            <a:custGeom>
              <a:avLst/>
              <a:gdLst/>
              <a:ahLst/>
              <a:cxnLst/>
              <a:rect l="l" t="t" r="r" b="b"/>
              <a:pathLst>
                <a:path w="193039" h="154939">
                  <a:moveTo>
                    <a:pt x="192468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192468" y="154482"/>
                  </a:lnTo>
                  <a:lnTo>
                    <a:pt x="192468" y="0"/>
                  </a:lnTo>
                  <a:close/>
                </a:path>
              </a:pathLst>
            </a:custGeom>
            <a:solidFill>
              <a:srgbClr val="2DB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297544" y="1535849"/>
              <a:ext cx="50800" cy="154940"/>
            </a:xfrm>
            <a:custGeom>
              <a:avLst/>
              <a:gdLst/>
              <a:ahLst/>
              <a:cxnLst/>
              <a:rect l="l" t="t" r="r" b="b"/>
              <a:pathLst>
                <a:path w="50800" h="154939">
                  <a:moveTo>
                    <a:pt x="50469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50469" y="154482"/>
                  </a:lnTo>
                  <a:lnTo>
                    <a:pt x="50469" y="0"/>
                  </a:lnTo>
                  <a:close/>
                </a:path>
              </a:pathLst>
            </a:custGeom>
            <a:solidFill>
              <a:srgbClr val="1598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348001" y="1535849"/>
              <a:ext cx="206375" cy="154940"/>
            </a:xfrm>
            <a:custGeom>
              <a:avLst/>
              <a:gdLst/>
              <a:ahLst/>
              <a:cxnLst/>
              <a:rect l="l" t="t" r="r" b="b"/>
              <a:pathLst>
                <a:path w="206375" h="154939">
                  <a:moveTo>
                    <a:pt x="206324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206324" y="154482"/>
                  </a:lnTo>
                  <a:lnTo>
                    <a:pt x="206324" y="0"/>
                  </a:lnTo>
                  <a:close/>
                </a:path>
              </a:pathLst>
            </a:custGeom>
            <a:solidFill>
              <a:srgbClr val="025F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554325" y="1535849"/>
              <a:ext cx="353695" cy="154940"/>
            </a:xfrm>
            <a:custGeom>
              <a:avLst/>
              <a:gdLst/>
              <a:ahLst/>
              <a:cxnLst/>
              <a:rect l="l" t="t" r="r" b="b"/>
              <a:pathLst>
                <a:path w="353694" h="154939">
                  <a:moveTo>
                    <a:pt x="353466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353466" y="154482"/>
                  </a:lnTo>
                  <a:lnTo>
                    <a:pt x="353466" y="0"/>
                  </a:lnTo>
                  <a:close/>
                </a:path>
              </a:pathLst>
            </a:custGeom>
            <a:solidFill>
              <a:srgbClr val="1C2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5" name="object 4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135015" y="9491859"/>
            <a:ext cx="4173321" cy="121653"/>
          </a:xfrm>
          <a:prstGeom prst="rect">
            <a:avLst/>
          </a:prstGeom>
        </p:spPr>
      </p:pic>
      <p:sp>
        <p:nvSpPr>
          <p:cNvPr id="46" name="object 46"/>
          <p:cNvSpPr txBox="1"/>
          <p:nvPr/>
        </p:nvSpPr>
        <p:spPr>
          <a:xfrm>
            <a:off x="481074" y="7814816"/>
            <a:ext cx="5644515" cy="990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This</a:t>
            </a:r>
            <a:r>
              <a:rPr sz="1000" b="1" spc="-3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an</a:t>
            </a:r>
            <a:r>
              <a:rPr sz="1000" b="1" spc="-3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evolving</a:t>
            </a:r>
            <a:r>
              <a:rPr sz="1000" b="1" spc="-3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document</a:t>
            </a:r>
            <a:r>
              <a:rPr sz="1000" b="1" spc="-3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and</a:t>
            </a:r>
            <a:r>
              <a:rPr sz="1000" b="1" spc="-3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will</a:t>
            </a:r>
            <a:r>
              <a:rPr sz="1000" b="1" spc="-3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be</a:t>
            </a:r>
            <a:r>
              <a:rPr sz="1000" b="1" spc="-3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updated</a:t>
            </a:r>
            <a:r>
              <a:rPr sz="1000" b="1" spc="-3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periodically</a:t>
            </a:r>
            <a:r>
              <a:rPr sz="1000" b="1" spc="-3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as</a:t>
            </a:r>
            <a:r>
              <a:rPr sz="1000" b="1" spc="-3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new</a:t>
            </a:r>
            <a:r>
              <a:rPr sz="1000" b="1" spc="-3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products</a:t>
            </a:r>
            <a:r>
              <a:rPr sz="1000" b="1" spc="-3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become</a:t>
            </a:r>
            <a:r>
              <a:rPr sz="1000" b="1" spc="-3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available. </a:t>
            </a:r>
            <a:r>
              <a:rPr sz="1000" b="1" spc="-26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For</a:t>
            </a:r>
            <a:r>
              <a:rPr sz="1000" b="1" spc="-4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further</a:t>
            </a:r>
            <a:r>
              <a:rPr sz="1000" b="1" spc="-4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support,</a:t>
            </a:r>
            <a:r>
              <a:rPr sz="1000" b="1" spc="-4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please</a:t>
            </a:r>
            <a:r>
              <a:rPr sz="1000" b="1" spc="-4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contact</a:t>
            </a:r>
            <a:r>
              <a:rPr sz="1000" b="1" spc="-4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our</a:t>
            </a:r>
            <a:r>
              <a:rPr sz="1000" b="1" spc="-4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corporate</a:t>
            </a:r>
            <a:r>
              <a:rPr sz="1000" b="1" spc="-4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office:</a:t>
            </a:r>
            <a:endParaRPr sz="1000">
              <a:latin typeface="Helvetica Neue LT Pro 75"/>
              <a:cs typeface="Helvetica Neue LT Pro 75"/>
            </a:endParaRPr>
          </a:p>
          <a:p>
            <a:pPr marL="12700" marR="3563620">
              <a:lnSpc>
                <a:spcPct val="100000"/>
              </a:lnSpc>
              <a:spcBef>
                <a:spcPts val="400"/>
              </a:spcBef>
            </a:pPr>
            <a:r>
              <a:rPr sz="1000" spc="-1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ANSA </a:t>
            </a:r>
            <a:r>
              <a:rPr sz="1000" spc="-2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Coatings Limited </a:t>
            </a:r>
            <a:r>
              <a:rPr sz="1000" spc="-1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(Head </a:t>
            </a:r>
            <a:r>
              <a:rPr sz="1000" spc="-1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Office) </a:t>
            </a:r>
            <a:r>
              <a:rPr sz="1000" spc="-26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Address:</a:t>
            </a:r>
            <a:r>
              <a:rPr sz="1000" spc="-4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 </a:t>
            </a:r>
            <a:r>
              <a:rPr sz="1000" spc="-1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ANSA</a:t>
            </a:r>
            <a:r>
              <a:rPr sz="1000" spc="-4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 </a:t>
            </a:r>
            <a:r>
              <a:rPr sz="1000" spc="-1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McAL</a:t>
            </a:r>
            <a:r>
              <a:rPr sz="1000" spc="-4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Industrial</a:t>
            </a:r>
            <a:r>
              <a:rPr sz="1000" spc="-4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 </a:t>
            </a:r>
            <a:r>
              <a:rPr sz="1000" spc="-1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Park, </a:t>
            </a:r>
            <a:r>
              <a:rPr sz="1000" spc="-26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#</a:t>
            </a:r>
            <a:r>
              <a:rPr sz="1000" spc="-7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5</a:t>
            </a:r>
            <a:r>
              <a:rPr sz="1000" spc="-7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1</a:t>
            </a:r>
            <a:r>
              <a:rPr sz="1000" spc="-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-</a:t>
            </a:r>
            <a:r>
              <a:rPr sz="1000" spc="-2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5</a:t>
            </a:r>
            <a:r>
              <a:rPr sz="100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9</a:t>
            </a:r>
            <a:r>
              <a:rPr sz="1000" spc="-4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 </a:t>
            </a:r>
            <a:r>
              <a:rPr sz="1000" spc="-10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T</a:t>
            </a:r>
            <a:r>
              <a:rPr sz="1000" spc="-2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um</a:t>
            </a:r>
            <a:r>
              <a:rPr sz="1000" spc="-1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p</a:t>
            </a:r>
            <a:r>
              <a:rPr sz="1000" spc="-2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un</a:t>
            </a:r>
            <a:r>
              <a:rPr sz="100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a</a:t>
            </a:r>
            <a:r>
              <a:rPr sz="1000" spc="-4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Roa</a:t>
            </a:r>
            <a:r>
              <a:rPr sz="1000" spc="-3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d</a:t>
            </a:r>
            <a:r>
              <a:rPr sz="100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,</a:t>
            </a:r>
            <a:r>
              <a:rPr sz="1000" spc="-4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 </a:t>
            </a:r>
            <a:r>
              <a:rPr sz="1000" spc="-1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Gua</a:t>
            </a:r>
            <a:r>
              <a:rPr sz="1000" spc="-2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n</a:t>
            </a:r>
            <a:r>
              <a:rPr sz="1000" spc="-1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ap</a:t>
            </a:r>
            <a:r>
              <a:rPr sz="1000" spc="-4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o</a:t>
            </a:r>
            <a:r>
              <a:rPr sz="100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,  </a:t>
            </a:r>
            <a:r>
              <a:rPr sz="1000" spc="-1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Arima,</a:t>
            </a:r>
            <a:r>
              <a:rPr sz="1000" spc="-4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 </a:t>
            </a:r>
            <a:r>
              <a:rPr sz="1000" spc="-3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Trinidad.</a:t>
            </a:r>
            <a:endParaRPr sz="1000">
              <a:latin typeface="HelveticaNeueLTPro-Roman"/>
              <a:cs typeface="HelveticaNeueLTPro-Roman"/>
            </a:endParaRPr>
          </a:p>
        </p:txBody>
      </p:sp>
      <p:sp>
        <p:nvSpPr>
          <p:cNvPr id="47" name="object 47"/>
          <p:cNvSpPr txBox="1">
            <a:spLocks noGrp="1"/>
          </p:cNvSpPr>
          <p:nvPr>
            <p:ph type="title"/>
          </p:nvPr>
        </p:nvSpPr>
        <p:spPr>
          <a:xfrm>
            <a:off x="408754" y="2834554"/>
            <a:ext cx="5502275" cy="1797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260">
              <a:lnSpc>
                <a:spcPts val="6970"/>
              </a:lnSpc>
              <a:spcBef>
                <a:spcPts val="100"/>
              </a:spcBef>
            </a:pPr>
            <a:r>
              <a:rPr spc="-30" dirty="0"/>
              <a:t>SAFETY</a:t>
            </a:r>
          </a:p>
          <a:p>
            <a:pPr marL="12700">
              <a:lnSpc>
                <a:spcPts val="6970"/>
              </a:lnSpc>
            </a:pPr>
            <a:r>
              <a:rPr b="1" spc="-270" dirty="0">
                <a:latin typeface="Helvetica Neue LT Std 75"/>
                <a:cs typeface="Helvetica Neue LT Std 75"/>
              </a:rPr>
              <a:t>D</a:t>
            </a:r>
            <a:r>
              <a:rPr b="1" spc="-765" dirty="0">
                <a:latin typeface="Helvetica Neue LT Std 75"/>
                <a:cs typeface="Helvetica Neue LT Std 75"/>
              </a:rPr>
              <a:t>AT</a:t>
            </a:r>
            <a:r>
              <a:rPr b="1" dirty="0">
                <a:latin typeface="Helvetica Neue LT Std 75"/>
                <a:cs typeface="Helvetica Neue LT Std 75"/>
              </a:rPr>
              <a:t>A</a:t>
            </a:r>
            <a:r>
              <a:rPr b="1" spc="-540" dirty="0">
                <a:latin typeface="Helvetica Neue LT Std 75"/>
                <a:cs typeface="Helvetica Neue LT Std 75"/>
              </a:rPr>
              <a:t> </a:t>
            </a:r>
            <a:r>
              <a:rPr b="1" spc="-185" dirty="0">
                <a:latin typeface="Helvetica Neue LT Std 75"/>
                <a:cs typeface="Helvetica Neue LT Std 75"/>
              </a:rPr>
              <a:t>S</a:t>
            </a:r>
            <a:r>
              <a:rPr b="1" spc="-340" dirty="0">
                <a:latin typeface="Helvetica Neue LT Std 75"/>
                <a:cs typeface="Helvetica Neue LT Std 75"/>
              </a:rPr>
              <a:t>H</a:t>
            </a:r>
            <a:r>
              <a:rPr b="1" spc="-305" dirty="0">
                <a:latin typeface="Helvetica Neue LT Std 75"/>
                <a:cs typeface="Helvetica Neue LT Std 75"/>
              </a:rPr>
              <a:t>E</a:t>
            </a:r>
            <a:r>
              <a:rPr b="1" spc="-55" dirty="0">
                <a:latin typeface="Helvetica Neue LT Std 75"/>
                <a:cs typeface="Helvetica Neue LT Std 75"/>
              </a:rPr>
              <a:t>E</a:t>
            </a:r>
            <a:r>
              <a:rPr b="1" spc="-225" dirty="0">
                <a:latin typeface="Helvetica Neue LT Std 75"/>
                <a:cs typeface="Helvetica Neue LT Std 75"/>
              </a:rPr>
              <a:t>T</a:t>
            </a:r>
            <a:r>
              <a:rPr b="1" dirty="0">
                <a:latin typeface="Helvetica Neue LT Std 75"/>
                <a:cs typeface="Helvetica Neue LT Std 75"/>
              </a:rPr>
              <a:t>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2300" y="522165"/>
            <a:ext cx="1621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D</a:t>
            </a:r>
            <a:r>
              <a:rPr sz="1200" b="1" spc="-14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AT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</a:t>
            </a:r>
            <a:r>
              <a:rPr sz="1200" b="1" spc="-10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SHEETS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:</a:t>
            </a:r>
            <a:r>
              <a:rPr sz="1200" b="1" spc="2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spc="-50" dirty="0">
                <a:solidFill>
                  <a:srgbClr val="17B0E6"/>
                </a:solidFill>
                <a:latin typeface="HelveticaNeueLTStd-Md"/>
                <a:cs typeface="HelveticaNeueLTStd-Md"/>
              </a:rPr>
              <a:t>SAFETY</a:t>
            </a:r>
            <a:endParaRPr sz="1200">
              <a:latin typeface="HelveticaNeueLTStd-Md"/>
              <a:cs typeface="HelveticaNeueLTStd-M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318184" y="1508086"/>
            <a:ext cx="128270" cy="6530340"/>
            <a:chOff x="7318184" y="1508086"/>
            <a:chExt cx="128270" cy="6530340"/>
          </a:xfrm>
        </p:grpSpPr>
        <p:sp>
          <p:nvSpPr>
            <p:cNvPr id="4" name="object 4"/>
            <p:cNvSpPr/>
            <p:nvPr/>
          </p:nvSpPr>
          <p:spPr>
            <a:xfrm>
              <a:off x="7318184" y="1508086"/>
              <a:ext cx="128270" cy="2654935"/>
            </a:xfrm>
            <a:custGeom>
              <a:avLst/>
              <a:gdLst/>
              <a:ahLst/>
              <a:cxnLst/>
              <a:rect l="l" t="t" r="r" b="b"/>
              <a:pathLst>
                <a:path w="128270" h="2654935">
                  <a:moveTo>
                    <a:pt x="128016" y="0"/>
                  </a:moveTo>
                  <a:lnTo>
                    <a:pt x="0" y="0"/>
                  </a:lnTo>
                  <a:lnTo>
                    <a:pt x="0" y="2654338"/>
                  </a:lnTo>
                  <a:lnTo>
                    <a:pt x="128016" y="2654338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14B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18184" y="4162412"/>
              <a:ext cx="128270" cy="1275080"/>
            </a:xfrm>
            <a:custGeom>
              <a:avLst/>
              <a:gdLst/>
              <a:ahLst/>
              <a:cxnLst/>
              <a:rect l="l" t="t" r="r" b="b"/>
              <a:pathLst>
                <a:path w="128270" h="1275079">
                  <a:moveTo>
                    <a:pt x="128016" y="0"/>
                  </a:moveTo>
                  <a:lnTo>
                    <a:pt x="0" y="0"/>
                  </a:lnTo>
                  <a:lnTo>
                    <a:pt x="0" y="1274914"/>
                  </a:lnTo>
                  <a:lnTo>
                    <a:pt x="128016" y="127491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B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18184" y="5437327"/>
              <a:ext cx="128270" cy="1301115"/>
            </a:xfrm>
            <a:custGeom>
              <a:avLst/>
              <a:gdLst/>
              <a:ahLst/>
              <a:cxnLst/>
              <a:rect l="l" t="t" r="r" b="b"/>
              <a:pathLst>
                <a:path w="128270" h="1301115">
                  <a:moveTo>
                    <a:pt x="128016" y="0"/>
                  </a:moveTo>
                  <a:lnTo>
                    <a:pt x="0" y="0"/>
                  </a:lnTo>
                  <a:lnTo>
                    <a:pt x="0" y="1300492"/>
                  </a:lnTo>
                  <a:lnTo>
                    <a:pt x="128016" y="1300492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9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18184" y="6737832"/>
              <a:ext cx="128270" cy="1300480"/>
            </a:xfrm>
            <a:custGeom>
              <a:avLst/>
              <a:gdLst/>
              <a:ahLst/>
              <a:cxnLst/>
              <a:rect l="l" t="t" r="r" b="b"/>
              <a:pathLst>
                <a:path w="128270" h="1300479">
                  <a:moveTo>
                    <a:pt x="128016" y="0"/>
                  </a:moveTo>
                  <a:lnTo>
                    <a:pt x="0" y="0"/>
                  </a:lnTo>
                  <a:lnTo>
                    <a:pt x="0" y="1300479"/>
                  </a:lnTo>
                  <a:lnTo>
                    <a:pt x="128016" y="1300479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B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888380"/>
            <a:ext cx="5041900" cy="3886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2350" spc="-85" dirty="0">
                <a:solidFill>
                  <a:srgbClr val="2DBEEF"/>
                </a:solidFill>
                <a:latin typeface="HelveticaNeueLTPro-Roman"/>
                <a:cs typeface="HelveticaNeueLTPro-Roman"/>
              </a:rPr>
              <a:t>BERGER FLOOR EPOXY ESTER</a:t>
            </a:r>
            <a:endParaRPr sz="2350" dirty="0">
              <a:latin typeface="HelveticaNeueLTPro-Roman"/>
              <a:cs typeface="HelveticaNeueLTPro-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7200" y="1295400"/>
            <a:ext cx="6693534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-2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1.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IDENTIFICATION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OF THE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SUBSTANCE/MIXTURE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AND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OF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THE 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COMPANY/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UNDERTAKING</a:t>
            </a:r>
            <a:endParaRPr sz="1100" dirty="0">
              <a:latin typeface="Helvetica Neue LT Pro 75"/>
              <a:cs typeface="Helvetica Neue LT Pro 75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7200" y="6456284"/>
            <a:ext cx="6693534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3.</a:t>
            </a:r>
            <a:r>
              <a:rPr sz="1100" b="1" spc="-2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COMPOSITION/INFORMATION</a:t>
            </a:r>
            <a:r>
              <a:rPr sz="1100" b="1" spc="-2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ON</a:t>
            </a:r>
            <a:r>
              <a:rPr sz="1100" b="1" spc="-2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INGREDIENTS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5950" y="1600200"/>
            <a:ext cx="29305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IDENTIFICATION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OF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THE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SUBSTANCE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OR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MIXTURE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5950" y="1852334"/>
            <a:ext cx="1002665" cy="797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 name: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code: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Chemical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name: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Synonyms: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Chemical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formula: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CAS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number: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66949" y="1819870"/>
            <a:ext cx="1527810" cy="92333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lang="en-TT"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FLOOR EPOXY ESTER</a:t>
            </a:r>
          </a:p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lang="en-TT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P113432</a:t>
            </a:r>
          </a:p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available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endParaRPr lang="en-US" sz="900" spc="5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 available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endParaRPr lang="en-US" sz="900" spc="10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applicable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endParaRPr lang="en-US" sz="900" spc="-235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li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cab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7200" y="4495800"/>
            <a:ext cx="6693534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2.</a:t>
            </a:r>
            <a:r>
              <a:rPr sz="1100" b="1" spc="-2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HAZARDS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IDENTIFICATION</a:t>
            </a:r>
            <a:endParaRPr sz="1100" dirty="0">
              <a:latin typeface="Helvetica Neue LT Pro 75"/>
              <a:cs typeface="Helvetica Neue LT Pro 75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5950" y="4800600"/>
            <a:ext cx="784225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as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ifi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ati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n: 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phrases: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66949" y="4800600"/>
            <a:ext cx="3925570" cy="13208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Toxic</a:t>
            </a:r>
            <a:endParaRPr sz="900" dirty="0">
              <a:latin typeface="HelveticaNeueLTPro-Md"/>
              <a:cs typeface="HelveticaNeueLTPro-Md"/>
            </a:endParaRPr>
          </a:p>
          <a:p>
            <a:pPr marL="12700">
              <a:lnSpc>
                <a:spcPts val="1000"/>
              </a:lnSpc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R10- Flammable.</a:t>
            </a:r>
          </a:p>
          <a:p>
            <a:pPr marL="12700">
              <a:lnSpc>
                <a:spcPts val="1000"/>
              </a:lnSpc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R45- May cause cancer.</a:t>
            </a:r>
          </a:p>
          <a:p>
            <a:pPr marL="12700">
              <a:lnSpc>
                <a:spcPts val="1000"/>
              </a:lnSpc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R46- May cause heritable genetic damage.</a:t>
            </a:r>
          </a:p>
          <a:p>
            <a:pPr marL="12700">
              <a:lnSpc>
                <a:spcPts val="1000"/>
              </a:lnSpc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R36- Irritating to eyes.</a:t>
            </a:r>
          </a:p>
          <a:p>
            <a:pPr marL="12700">
              <a:lnSpc>
                <a:spcPts val="1000"/>
              </a:lnSpc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R42/43- May cause sensitization by inhalation and skin contact.</a:t>
            </a:r>
          </a:p>
          <a:p>
            <a:pPr marL="12700">
              <a:lnSpc>
                <a:spcPts val="1000"/>
              </a:lnSpc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Flammable.</a:t>
            </a:r>
            <a:endParaRPr sz="900" dirty="0">
              <a:latin typeface="HelveticaNeueLTPro-Md"/>
              <a:cs typeface="HelveticaNeueLTPro-Md"/>
            </a:endParaRPr>
          </a:p>
          <a:p>
            <a:pPr marL="12700" marR="5080">
              <a:lnSpc>
                <a:spcPts val="1000"/>
              </a:lnSpc>
              <a:spcBef>
                <a:spcPts val="60"/>
              </a:spcBef>
            </a:pP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 cause cancer. May cause heritable genetic damage. Irritating to eyes. May cause sensitization by inhalation and skin contact.</a:t>
            </a:r>
          </a:p>
          <a:p>
            <a:pPr marL="12700" marR="5080">
              <a:lnSpc>
                <a:spcPts val="1000"/>
              </a:lnSpc>
              <a:spcBef>
                <a:spcPts val="6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None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known.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5950" y="5583783"/>
            <a:ext cx="1494790" cy="436017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P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h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y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2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/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l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zar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s: 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Human health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hazards: </a:t>
            </a:r>
            <a:endParaRPr lang="en-US" sz="900" spc="10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Additional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hazards: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5950" y="6144196"/>
            <a:ext cx="43770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See</a:t>
            </a:r>
            <a:r>
              <a:rPr sz="900" b="1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Section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3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11</a:t>
            </a:r>
            <a:r>
              <a:rPr sz="900" b="1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for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more</a:t>
            </a:r>
            <a:r>
              <a:rPr sz="900" b="1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detailed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information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on</a:t>
            </a:r>
            <a:r>
              <a:rPr sz="900" b="1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health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effects</a:t>
            </a:r>
            <a:r>
              <a:rPr sz="900" b="1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and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symptoms.</a:t>
            </a:r>
            <a:endParaRPr sz="900">
              <a:latin typeface="Helvetica Neue LT Pro 75"/>
              <a:cs typeface="Helvetica Neue LT Pro 75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955270"/>
              </p:ext>
            </p:extLst>
          </p:nvPr>
        </p:nvGraphicFramePr>
        <p:xfrm>
          <a:off x="457200" y="6767408"/>
          <a:ext cx="6692263" cy="20910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3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2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6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marL="171450">
                        <a:lnSpc>
                          <a:spcPts val="1035"/>
                        </a:lnSpc>
                      </a:pPr>
                      <a:r>
                        <a:rPr sz="900" spc="5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Substance/preparation:</a:t>
                      </a:r>
                      <a:endParaRPr sz="90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8620">
                        <a:lnSpc>
                          <a:spcPts val="1035"/>
                        </a:lnSpc>
                      </a:pPr>
                      <a:r>
                        <a:rPr sz="900" spc="5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Mixture</a:t>
                      </a:r>
                      <a:endParaRPr sz="90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solidFill>
                          <a:srgbClr val="002060"/>
                        </a:solidFill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171450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900" spc="5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Ingredient</a:t>
                      </a:r>
                      <a:r>
                        <a:rPr sz="900" spc="-35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spc="5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name</a:t>
                      </a:r>
                      <a:endParaRPr sz="90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97790" marB="0">
                    <a:lnT w="12700">
                      <a:solidFill>
                        <a:srgbClr val="14B1E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8620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CAS</a:t>
                      </a:r>
                      <a:r>
                        <a:rPr sz="900" spc="-45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spc="5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number</a:t>
                      </a:r>
                      <a:endParaRPr sz="90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97790" marB="0">
                    <a:lnT w="12700">
                      <a:solidFill>
                        <a:srgbClr val="14B1E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08330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%</a:t>
                      </a:r>
                      <a:endParaRPr sz="90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97790" marB="0">
                    <a:lnT w="12700">
                      <a:solidFill>
                        <a:srgbClr val="14B1E7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171450">
                        <a:lnSpc>
                          <a:spcPts val="969"/>
                        </a:lnSpc>
                        <a:spcBef>
                          <a:spcPts val="425"/>
                        </a:spcBef>
                      </a:pPr>
                      <a:r>
                        <a:rPr lang="en-TT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Solvent naphtha (petroleum), medium </a:t>
                      </a:r>
                      <a:r>
                        <a:rPr lang="en-TT" sz="900" dirty="0" err="1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aliph</a:t>
                      </a:r>
                      <a:r>
                        <a:rPr lang="en-TT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.</a:t>
                      </a:r>
                      <a:endParaRPr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53975" marB="0"/>
                </a:tc>
                <a:tc>
                  <a:txBody>
                    <a:bodyPr/>
                    <a:lstStyle/>
                    <a:p>
                      <a:pPr marL="388620">
                        <a:lnSpc>
                          <a:spcPts val="969"/>
                        </a:lnSpc>
                        <a:spcBef>
                          <a:spcPts val="425"/>
                        </a:spcBef>
                      </a:pPr>
                      <a:r>
                        <a:rPr lang="en-US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64742-88-7</a:t>
                      </a:r>
                      <a:endParaRPr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53975" marB="0"/>
                </a:tc>
                <a:tc>
                  <a:txBody>
                    <a:bodyPr/>
                    <a:lstStyle/>
                    <a:p>
                      <a:pPr marL="608330">
                        <a:lnSpc>
                          <a:spcPts val="969"/>
                        </a:lnSpc>
                        <a:spcBef>
                          <a:spcPts val="425"/>
                        </a:spcBef>
                      </a:pPr>
                      <a:r>
                        <a:rPr lang="en-US" sz="900" spc="5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15 – 30 </a:t>
                      </a:r>
                      <a:endParaRPr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5397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171450">
                        <a:lnSpc>
                          <a:spcPts val="900"/>
                        </a:lnSpc>
                      </a:pPr>
                      <a:r>
                        <a:rPr lang="en-TT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Naphtha (petroleum), </a:t>
                      </a:r>
                      <a:r>
                        <a:rPr lang="en-TT" sz="900" dirty="0" err="1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hydrodesulfurized</a:t>
                      </a:r>
                      <a:r>
                        <a:rPr lang="en-TT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 heavy</a:t>
                      </a:r>
                      <a:endParaRPr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8620">
                        <a:lnSpc>
                          <a:spcPts val="900"/>
                        </a:lnSpc>
                      </a:pPr>
                      <a:r>
                        <a:rPr lang="en-US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54742-82-1</a:t>
                      </a:r>
                      <a:endParaRPr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8330">
                        <a:lnSpc>
                          <a:spcPts val="900"/>
                        </a:lnSpc>
                      </a:pPr>
                      <a:r>
                        <a:rPr lang="en-US" sz="900" spc="-25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5 – 15 </a:t>
                      </a:r>
                      <a:endParaRPr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171450">
                        <a:lnSpc>
                          <a:spcPts val="900"/>
                        </a:lnSpc>
                      </a:pPr>
                      <a:r>
                        <a:rPr lang="en-TT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titanium dioxide</a:t>
                      </a:r>
                      <a:endParaRPr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8620">
                        <a:lnSpc>
                          <a:spcPts val="900"/>
                        </a:lnSpc>
                      </a:pPr>
                      <a:r>
                        <a:rPr lang="en-US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13463-67-7</a:t>
                      </a:r>
                      <a:endParaRPr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8330">
                        <a:lnSpc>
                          <a:spcPts val="900"/>
                        </a:lnSpc>
                      </a:pPr>
                      <a:r>
                        <a:rPr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5</a:t>
                      </a:r>
                      <a:r>
                        <a:rPr sz="900" spc="-3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lang="en-TT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–</a:t>
                      </a:r>
                      <a:r>
                        <a:rPr sz="900" spc="-3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spc="-25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1</a:t>
                      </a:r>
                      <a:r>
                        <a:rPr lang="en-US" sz="900" spc="-25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5 </a:t>
                      </a:r>
                      <a:endParaRPr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171450">
                        <a:lnSpc>
                          <a:spcPts val="930"/>
                        </a:lnSpc>
                      </a:pPr>
                      <a:r>
                        <a:rPr lang="en-TT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phthalic anhydride</a:t>
                      </a:r>
                    </a:p>
                    <a:p>
                      <a:pPr marL="171450">
                        <a:lnSpc>
                          <a:spcPts val="930"/>
                        </a:lnSpc>
                      </a:pPr>
                      <a:r>
                        <a:rPr lang="en-TT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Xylene</a:t>
                      </a:r>
                    </a:p>
                    <a:p>
                      <a:pPr marL="171450">
                        <a:lnSpc>
                          <a:spcPts val="930"/>
                        </a:lnSpc>
                      </a:pPr>
                      <a:r>
                        <a:rPr lang="en-TT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Solvent naphtha (petroleum), light </a:t>
                      </a:r>
                      <a:r>
                        <a:rPr lang="en-TT" sz="900" dirty="0" err="1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arom</a:t>
                      </a:r>
                      <a:endParaRPr lang="en-TT"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  <a:p>
                      <a:pPr marL="171450">
                        <a:lnSpc>
                          <a:spcPts val="930"/>
                        </a:lnSpc>
                      </a:pPr>
                      <a:r>
                        <a:rPr lang="en-TT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pentaerythritol </a:t>
                      </a:r>
                    </a:p>
                    <a:p>
                      <a:pPr marL="171450">
                        <a:lnSpc>
                          <a:spcPts val="930"/>
                        </a:lnSpc>
                      </a:pPr>
                      <a:r>
                        <a:rPr lang="en-TT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ZIRCONIUM CARBOXYLATE</a:t>
                      </a:r>
                    </a:p>
                    <a:p>
                      <a:pPr marL="171450">
                        <a:lnSpc>
                          <a:spcPts val="930"/>
                        </a:lnSpc>
                      </a:pPr>
                      <a:r>
                        <a:rPr lang="en-TT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Stoddard solvent </a:t>
                      </a:r>
                    </a:p>
                    <a:p>
                      <a:pPr marL="171450">
                        <a:lnSpc>
                          <a:spcPts val="930"/>
                        </a:lnSpc>
                      </a:pPr>
                      <a:r>
                        <a:rPr lang="en-TT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2-butanone oxime</a:t>
                      </a:r>
                      <a:endParaRPr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8620">
                        <a:lnSpc>
                          <a:spcPts val="930"/>
                        </a:lnSpc>
                      </a:pPr>
                      <a:r>
                        <a:rPr lang="en-US" sz="900" spc="1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85-44-9</a:t>
                      </a:r>
                    </a:p>
                    <a:p>
                      <a:pPr marL="388620">
                        <a:lnSpc>
                          <a:spcPts val="930"/>
                        </a:lnSpc>
                      </a:pPr>
                      <a:r>
                        <a:rPr lang="en-US" sz="900" spc="1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1330-20-7</a:t>
                      </a:r>
                    </a:p>
                    <a:p>
                      <a:pPr marL="388620">
                        <a:lnSpc>
                          <a:spcPts val="930"/>
                        </a:lnSpc>
                      </a:pPr>
                      <a:r>
                        <a:rPr lang="en-US" sz="900" spc="1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647-42-95-6</a:t>
                      </a:r>
                    </a:p>
                    <a:p>
                      <a:pPr marL="388620">
                        <a:lnSpc>
                          <a:spcPts val="930"/>
                        </a:lnSpc>
                      </a:pPr>
                      <a:endParaRPr lang="en-US" sz="900" spc="1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  <a:p>
                      <a:pPr marL="388620">
                        <a:lnSpc>
                          <a:spcPts val="930"/>
                        </a:lnSpc>
                      </a:pPr>
                      <a:r>
                        <a:rPr lang="en-US" sz="900" spc="1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115-77-5</a:t>
                      </a:r>
                    </a:p>
                    <a:p>
                      <a:pPr marL="388620">
                        <a:lnSpc>
                          <a:spcPts val="930"/>
                        </a:lnSpc>
                      </a:pPr>
                      <a:r>
                        <a:rPr lang="en-US" sz="900" spc="1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22464-99-9</a:t>
                      </a:r>
                    </a:p>
                    <a:p>
                      <a:pPr marL="388620">
                        <a:lnSpc>
                          <a:spcPts val="930"/>
                        </a:lnSpc>
                      </a:pPr>
                      <a:r>
                        <a:rPr lang="en-US" sz="900" spc="1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8052-41-3</a:t>
                      </a:r>
                    </a:p>
                    <a:p>
                      <a:pPr marL="388620">
                        <a:lnSpc>
                          <a:spcPts val="930"/>
                        </a:lnSpc>
                      </a:pPr>
                      <a:r>
                        <a:rPr lang="en-US" sz="900" spc="1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96-29-7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8330">
                        <a:lnSpc>
                          <a:spcPts val="930"/>
                        </a:lnSpc>
                      </a:pPr>
                      <a:r>
                        <a:rPr lang="en-US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5 – 15 </a:t>
                      </a:r>
                    </a:p>
                    <a:p>
                      <a:pPr marL="608330">
                        <a:lnSpc>
                          <a:spcPts val="930"/>
                        </a:lnSpc>
                      </a:pPr>
                      <a:r>
                        <a:rPr lang="en-US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1 – 5 </a:t>
                      </a:r>
                    </a:p>
                    <a:p>
                      <a:pPr marL="608330">
                        <a:lnSpc>
                          <a:spcPts val="930"/>
                        </a:lnSpc>
                      </a:pPr>
                      <a:r>
                        <a:rPr lang="en-US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1 – 5 </a:t>
                      </a:r>
                    </a:p>
                    <a:p>
                      <a:pPr marL="608330">
                        <a:lnSpc>
                          <a:spcPts val="930"/>
                        </a:lnSpc>
                      </a:pPr>
                      <a:endParaRPr lang="en-US"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  <a:p>
                      <a:pPr marL="608330">
                        <a:lnSpc>
                          <a:spcPts val="930"/>
                        </a:lnSpc>
                      </a:pPr>
                      <a:r>
                        <a:rPr lang="en-US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1 – 5 </a:t>
                      </a:r>
                    </a:p>
                    <a:p>
                      <a:pPr marL="608330">
                        <a:lnSpc>
                          <a:spcPts val="930"/>
                        </a:lnSpc>
                      </a:pPr>
                      <a:r>
                        <a:rPr lang="en-US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1 – 5 </a:t>
                      </a:r>
                    </a:p>
                    <a:p>
                      <a:pPr marL="608330">
                        <a:lnSpc>
                          <a:spcPts val="930"/>
                        </a:lnSpc>
                      </a:pPr>
                      <a:r>
                        <a:rPr lang="en-US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0 – 1 </a:t>
                      </a:r>
                    </a:p>
                    <a:p>
                      <a:pPr marL="608330">
                        <a:lnSpc>
                          <a:spcPts val="930"/>
                        </a:lnSpc>
                      </a:pPr>
                      <a:r>
                        <a:rPr lang="en-US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0 – 1 </a:t>
                      </a:r>
                      <a:endParaRPr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" name="object 20"/>
          <p:cNvSpPr txBox="1"/>
          <p:nvPr/>
        </p:nvSpPr>
        <p:spPr>
          <a:xfrm>
            <a:off x="615950" y="9097754"/>
            <a:ext cx="6273165" cy="579646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There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additional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ingredients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present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which,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within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current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knowledge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supplier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concentrations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applicable,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 classified as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hazardous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health or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the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environment and hence require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reporting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this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section.</a:t>
            </a:r>
            <a:endParaRPr sz="900" dirty="0">
              <a:latin typeface="HelveticaNeueLTPro-Md"/>
              <a:cs typeface="HelveticaNeueLTPro-Md"/>
            </a:endParaRPr>
          </a:p>
          <a:p>
            <a:pPr marL="12700">
              <a:lnSpc>
                <a:spcPts val="980"/>
              </a:lnSpc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Occupational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exposure limits,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available,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 listed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Section 8.</a:t>
            </a:r>
            <a:endParaRPr sz="900" dirty="0">
              <a:latin typeface="HelveticaNeueLTPro-Md"/>
              <a:cs typeface="HelveticaNeueLTPro-Md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 dirty="0">
              <a:latin typeface="HelveticaNeueLTPro-Md"/>
              <a:cs typeface="HelveticaNeueLTPro-M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15950" y="2844113"/>
            <a:ext cx="24834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COMPANY/UNDERTAKING</a:t>
            </a: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IDENTIFICATION</a:t>
            </a:r>
            <a:endParaRPr sz="900" dirty="0">
              <a:latin typeface="Helvetica Neue LT Pro 75"/>
              <a:cs typeface="Helvetica Neue LT Pro 75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5950" y="3021913"/>
            <a:ext cx="12687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Manufacturer/Supplier: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666949" y="3021913"/>
            <a:ext cx="3221990" cy="1178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ANSA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MCAL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INDUSTRIAL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PARK,</a:t>
            </a:r>
            <a:endParaRPr sz="900" dirty="0">
              <a:latin typeface="HelveticaNeueLTPro-Md"/>
              <a:cs typeface="HelveticaNeueLTPro-Md"/>
            </a:endParaRPr>
          </a:p>
          <a:p>
            <a:pPr marL="12700" marR="835660">
              <a:lnSpc>
                <a:spcPts val="1000"/>
              </a:lnSpc>
              <a:spcBef>
                <a:spcPts val="60"/>
              </a:spcBef>
            </a:pP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51-59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TUMPUNA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ROAD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SOUTH,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GUANAPO,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ARIMA,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TRINIDAD,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W.I.</a:t>
            </a:r>
            <a:endParaRPr sz="900" dirty="0">
              <a:latin typeface="HelveticaNeueLTPro-Md"/>
              <a:cs typeface="HelveticaNeueLTPro-Md"/>
            </a:endParaRPr>
          </a:p>
          <a:p>
            <a:pPr marL="12700">
              <a:lnSpc>
                <a:spcPts val="940"/>
              </a:lnSpc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TEL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(868)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665-5721-3/4913/5829/8046/1991,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671-2722/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3245</a:t>
            </a:r>
            <a:endParaRPr sz="900" dirty="0">
              <a:latin typeface="HelveticaNeueLTPro-Md"/>
              <a:cs typeface="HelveticaNeueLTPro-Md"/>
            </a:endParaRPr>
          </a:p>
          <a:p>
            <a:pPr marL="12700">
              <a:lnSpc>
                <a:spcPts val="1040"/>
              </a:lnSpc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FAX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(868)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665-1577</a:t>
            </a:r>
            <a:endParaRPr sz="900" dirty="0">
              <a:latin typeface="HelveticaNeueLTPro-Md"/>
              <a:cs typeface="HelveticaNeueLTPro-Md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650" dirty="0">
              <a:latin typeface="HelveticaNeueLTPro-Md"/>
              <a:cs typeface="HelveticaNeueLTPro-Md"/>
            </a:endParaRPr>
          </a:p>
          <a:p>
            <a:pPr marL="12700">
              <a:lnSpc>
                <a:spcPts val="1040"/>
              </a:lnSpc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TRINIDAD</a:t>
            </a:r>
            <a:endParaRPr sz="900" dirty="0">
              <a:latin typeface="HelveticaNeueLTPro-Md"/>
              <a:cs typeface="HelveticaNeueLTPro-Md"/>
            </a:endParaRPr>
          </a:p>
          <a:p>
            <a:pPr marL="12700" marR="5715">
              <a:lnSpc>
                <a:spcPts val="1000"/>
              </a:lnSpc>
              <a:spcBef>
                <a:spcPts val="6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TEL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: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868)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665-5721-3/4913/5829/8046/1991,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671-2722/3245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FAX: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(868)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665-1577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15950" y="3783912"/>
            <a:ext cx="1640839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Emergency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telephone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number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(with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hours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operation):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57200" y="2743200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7200" y="9525000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19100" y="9598104"/>
            <a:ext cx="153035" cy="16192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z="9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2</a:t>
            </a:fld>
            <a:endParaRPr sz="900">
              <a:latin typeface="Helvetica Neue LT Std 75"/>
              <a:cs typeface="Helvetica Neue LT Std 75"/>
            </a:endParaRPr>
          </a:p>
        </p:txBody>
      </p:sp>
      <p:sp>
        <p:nvSpPr>
          <p:cNvPr id="29" name="object 25">
            <a:extLst>
              <a:ext uri="{FF2B5EF4-FFF2-40B4-BE49-F238E27FC236}">
                <a16:creationId xmlns:a16="http://schemas.microsoft.com/office/drawing/2014/main" id="{5D3995E7-B147-4615-B18F-E733A42C2D92}"/>
              </a:ext>
            </a:extLst>
          </p:cNvPr>
          <p:cNvSpPr/>
          <p:nvPr/>
        </p:nvSpPr>
        <p:spPr>
          <a:xfrm>
            <a:off x="466674" y="4191000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4">
            <a:extLst>
              <a:ext uri="{FF2B5EF4-FFF2-40B4-BE49-F238E27FC236}">
                <a16:creationId xmlns:a16="http://schemas.microsoft.com/office/drawing/2014/main" id="{EF92C2BF-0F9B-42CB-B04F-BF2E6DF4275F}"/>
              </a:ext>
            </a:extLst>
          </p:cNvPr>
          <p:cNvSpPr txBox="1"/>
          <p:nvPr/>
        </p:nvSpPr>
        <p:spPr>
          <a:xfrm>
            <a:off x="623571" y="4267200"/>
            <a:ext cx="1640839" cy="164148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PRODUCT INFORMATION</a:t>
            </a:r>
            <a:endParaRPr lang="en-TT" sz="900" dirty="0">
              <a:latin typeface="Helvetica Neue LT Pro 75"/>
              <a:cs typeface="Helvetica Neue LT Pro 75"/>
            </a:endParaRPr>
          </a:p>
        </p:txBody>
      </p:sp>
      <p:sp>
        <p:nvSpPr>
          <p:cNvPr id="31" name="object 23">
            <a:extLst>
              <a:ext uri="{FF2B5EF4-FFF2-40B4-BE49-F238E27FC236}">
                <a16:creationId xmlns:a16="http://schemas.microsoft.com/office/drawing/2014/main" id="{425E9D70-5337-4DD4-AB7C-77DE57E3F08A}"/>
              </a:ext>
            </a:extLst>
          </p:cNvPr>
          <p:cNvSpPr txBox="1"/>
          <p:nvPr/>
        </p:nvSpPr>
        <p:spPr>
          <a:xfrm>
            <a:off x="2666949" y="4267200"/>
            <a:ext cx="3221990" cy="1410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u="sng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www.bergerpaintscaribbean.com</a:t>
            </a:r>
            <a:endParaRPr sz="900" u="sng" dirty="0">
              <a:latin typeface="HelveticaNeueLTPro-Md"/>
              <a:cs typeface="HelveticaNeueLTPro-M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2300" y="522165"/>
            <a:ext cx="1621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D</a:t>
            </a:r>
            <a:r>
              <a:rPr sz="1200" b="1" spc="-14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AT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</a:t>
            </a:r>
            <a:r>
              <a:rPr sz="1200" b="1" spc="-10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SHEETS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:</a:t>
            </a:r>
            <a:r>
              <a:rPr sz="1200" b="1" spc="2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spc="-50" dirty="0">
                <a:solidFill>
                  <a:srgbClr val="17B0E6"/>
                </a:solidFill>
                <a:latin typeface="HelveticaNeueLTStd-Md"/>
                <a:cs typeface="HelveticaNeueLTStd-Md"/>
              </a:rPr>
              <a:t>SAFETY</a:t>
            </a:r>
            <a:endParaRPr sz="1200">
              <a:latin typeface="HelveticaNeueLTStd-Md"/>
              <a:cs typeface="HelveticaNeueLTStd-M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318184" y="1508086"/>
            <a:ext cx="128270" cy="6530340"/>
            <a:chOff x="7318184" y="1508086"/>
            <a:chExt cx="128270" cy="6530340"/>
          </a:xfrm>
        </p:grpSpPr>
        <p:sp>
          <p:nvSpPr>
            <p:cNvPr id="4" name="object 4"/>
            <p:cNvSpPr/>
            <p:nvPr/>
          </p:nvSpPr>
          <p:spPr>
            <a:xfrm>
              <a:off x="7318184" y="1508086"/>
              <a:ext cx="128270" cy="2654935"/>
            </a:xfrm>
            <a:custGeom>
              <a:avLst/>
              <a:gdLst/>
              <a:ahLst/>
              <a:cxnLst/>
              <a:rect l="l" t="t" r="r" b="b"/>
              <a:pathLst>
                <a:path w="128270" h="2654935">
                  <a:moveTo>
                    <a:pt x="128016" y="0"/>
                  </a:moveTo>
                  <a:lnTo>
                    <a:pt x="0" y="0"/>
                  </a:lnTo>
                  <a:lnTo>
                    <a:pt x="0" y="2654338"/>
                  </a:lnTo>
                  <a:lnTo>
                    <a:pt x="128016" y="2654338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14B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18184" y="4162412"/>
              <a:ext cx="128270" cy="1275080"/>
            </a:xfrm>
            <a:custGeom>
              <a:avLst/>
              <a:gdLst/>
              <a:ahLst/>
              <a:cxnLst/>
              <a:rect l="l" t="t" r="r" b="b"/>
              <a:pathLst>
                <a:path w="128270" h="1275079">
                  <a:moveTo>
                    <a:pt x="128016" y="0"/>
                  </a:moveTo>
                  <a:lnTo>
                    <a:pt x="0" y="0"/>
                  </a:lnTo>
                  <a:lnTo>
                    <a:pt x="0" y="1274914"/>
                  </a:lnTo>
                  <a:lnTo>
                    <a:pt x="128016" y="127491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B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18184" y="5437327"/>
              <a:ext cx="128270" cy="1301115"/>
            </a:xfrm>
            <a:custGeom>
              <a:avLst/>
              <a:gdLst/>
              <a:ahLst/>
              <a:cxnLst/>
              <a:rect l="l" t="t" r="r" b="b"/>
              <a:pathLst>
                <a:path w="128270" h="1301115">
                  <a:moveTo>
                    <a:pt x="128016" y="0"/>
                  </a:moveTo>
                  <a:lnTo>
                    <a:pt x="0" y="0"/>
                  </a:lnTo>
                  <a:lnTo>
                    <a:pt x="0" y="1300492"/>
                  </a:lnTo>
                  <a:lnTo>
                    <a:pt x="128016" y="1300492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9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18184" y="6737832"/>
              <a:ext cx="128270" cy="1300480"/>
            </a:xfrm>
            <a:custGeom>
              <a:avLst/>
              <a:gdLst/>
              <a:ahLst/>
              <a:cxnLst/>
              <a:rect l="l" t="t" r="r" b="b"/>
              <a:pathLst>
                <a:path w="128270" h="1300479">
                  <a:moveTo>
                    <a:pt x="128016" y="0"/>
                  </a:moveTo>
                  <a:lnTo>
                    <a:pt x="0" y="0"/>
                  </a:lnTo>
                  <a:lnTo>
                    <a:pt x="0" y="1300479"/>
                  </a:lnTo>
                  <a:lnTo>
                    <a:pt x="128016" y="1300479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B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7200" y="1362455"/>
            <a:ext cx="6693534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4.</a:t>
            </a:r>
            <a:r>
              <a:rPr sz="1100" b="1" spc="-2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FIRST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AID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MEASURES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7200" y="5989320"/>
            <a:ext cx="6693534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5.</a:t>
            </a:r>
            <a:r>
              <a:rPr sz="1100" b="1" spc="-2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FIRE-FIGHTING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MEASURES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75635" y="1648983"/>
            <a:ext cx="4215765" cy="1051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Remove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victim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fresh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air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keep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at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rest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position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comfortable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breathing.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 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it is 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suspected </a:t>
            </a:r>
            <a:r>
              <a:rPr sz="900" spc="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that 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fumes are 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still 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present, </a:t>
            </a:r>
            <a:r>
              <a:rPr sz="900" spc="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 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rescuer should wear an </a:t>
            </a:r>
            <a:r>
              <a:rPr sz="900" spc="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appropriate 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mask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self-contained breathing 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apparatus.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If not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breathing, if 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breathing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irregular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respiratory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arrest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occurs,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provide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artificial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respiration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oxygen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by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trained personnel.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It may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 dangerous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person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providing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aid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give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mouth-to-mouth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resuscitation.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Get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medical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attention.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unconscious,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place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recovery position and get medical attention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immediately.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Maintain an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open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airway.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Loosen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tight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clothing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such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as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 collar, tie,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belt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waistband.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5950" y="1648983"/>
            <a:ext cx="7410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NHA</a:t>
            </a:r>
            <a:r>
              <a:rPr sz="900" b="1" spc="3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</a:t>
            </a:r>
            <a:r>
              <a:rPr sz="900" b="1" spc="-5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IO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N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5950" y="4365297"/>
            <a:ext cx="8978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SKIN</a:t>
            </a:r>
            <a:r>
              <a:rPr sz="900" b="1" spc="-5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CONTACT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75635" y="4390697"/>
            <a:ext cx="4214495" cy="543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Flush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contaminated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skin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plenty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Remove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contaminated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clothing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shoes.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Wash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contaminated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clothing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thoroughly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 water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before removing it,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wear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gloves.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Continue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rinse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at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least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10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minutes.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Get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medical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attention.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Wash clothing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before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reuse.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Clean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shoes thoroughly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before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reuse.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5950" y="2880141"/>
            <a:ext cx="6718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IN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GE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ION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75635" y="2880141"/>
            <a:ext cx="4214495" cy="1305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Wash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out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mouth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water.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Remove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dentures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any.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Remove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victim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fresh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air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keep at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rest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 a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position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comfortable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breathing.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 has been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swallowed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exposed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person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is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conscious,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give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small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quantities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drink.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Stop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exposed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person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feels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sick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as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vomiting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dangerous.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Do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induce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vomiting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unless directed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do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so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by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medical personnel.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 vomiting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occurs,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head should be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kept low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so that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vomit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does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enter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lungs.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Get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medical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attention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adverse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health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effects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persist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severe.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Never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give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anything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by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mouth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unconscious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person.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unconscious,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place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recovery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position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get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medical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attention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immediately.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Maintain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open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airway.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Loosen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tight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clothing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such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as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a collar, tie,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belt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waistband.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5950" y="5139256"/>
            <a:ext cx="8464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EYE</a:t>
            </a:r>
            <a:r>
              <a:rPr sz="900" b="1" spc="-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CONTACT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75635" y="5139256"/>
            <a:ext cx="4213860" cy="41655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Immediately flush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eyes with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plenty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water,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occasionally lifting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upper and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lower eyelids.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Check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remove any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contact lenses. Continue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rinse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at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least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10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minutes.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Get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medical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attention.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5950" y="5642176"/>
            <a:ext cx="43770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See</a:t>
            </a:r>
            <a:r>
              <a:rPr sz="900" b="1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Section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3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11</a:t>
            </a:r>
            <a:r>
              <a:rPr sz="900" b="1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for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more</a:t>
            </a:r>
            <a:r>
              <a:rPr sz="900" b="1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detailed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information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on</a:t>
            </a:r>
            <a:r>
              <a:rPr sz="900" b="1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health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effects</a:t>
            </a:r>
            <a:r>
              <a:rPr sz="900" b="1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and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symptoms.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57200" y="2795258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7200" y="4280418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7200" y="5054374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7200" y="6877023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7200" y="8050479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7200" y="8538132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15950" y="6265062"/>
            <a:ext cx="1375410" cy="50800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EXTINGUISHING</a:t>
            </a:r>
            <a:r>
              <a:rPr sz="900" b="1" spc="-2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MEDIA</a:t>
            </a:r>
            <a:endParaRPr sz="900">
              <a:latin typeface="Helvetica Neue LT Pro 75"/>
              <a:cs typeface="Helvetica Neue LT Pro 75"/>
            </a:endParaRPr>
          </a:p>
          <a:p>
            <a:pPr marL="12700" marR="675640">
              <a:lnSpc>
                <a:spcPts val="1000"/>
              </a:lnSpc>
              <a:spcBef>
                <a:spcPts val="42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Suitable: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N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ui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ab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: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19100" y="9598104"/>
            <a:ext cx="153035" cy="16192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z="9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3</a:t>
            </a:fld>
            <a:endParaRPr sz="900">
              <a:latin typeface="Helvetica Neue LT Std 75"/>
              <a:cs typeface="Helvetica Neue LT Std 75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675635" y="6483502"/>
            <a:ext cx="3670935" cy="307777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Recommended: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alcohol-resistant foam, CO2, powders,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spray.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endParaRPr lang="en-US" sz="900" spc="-235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Do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water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jet.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675635" y="8144610"/>
            <a:ext cx="3309620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Decomposition products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include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following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materials: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carbon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dioxide,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carbon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monoxide</a:t>
            </a:r>
            <a:r>
              <a:rPr lang="en-US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, metal oxide/oxides.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15950" y="8144610"/>
            <a:ext cx="1716405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HAZARDOUS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THERMAL 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DECOMPOSITION</a:t>
            </a:r>
            <a:r>
              <a:rPr sz="900" b="1" spc="-3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PRODUCTS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675635" y="8632265"/>
            <a:ext cx="4214495" cy="670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Fire-fighters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wear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appropriate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protective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self-contained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breathing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apparatus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(SCBA)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full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face-piece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operated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positive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pressure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mode.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Clothing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fire-fighters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(including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helmets,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protective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boots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gloves)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conforming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European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standard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EN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469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will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provide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basic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level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protection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chemical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incidents.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15950" y="8632265"/>
            <a:ext cx="1927860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SPECIAL PROTECTIVE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EQUIPMENT</a:t>
            </a: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FOR</a:t>
            </a: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FIRE-FIGHTERS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675635" y="6971155"/>
            <a:ext cx="4214495" cy="9753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715" algn="just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Flammable liquid.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 a fire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heated,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pressure increase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will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occur and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container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burst,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 the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a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subsequent explosion. Runoff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sewer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create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fire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explosion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hazard.</a:t>
            </a:r>
            <a:endParaRPr sz="900">
              <a:latin typeface="HelveticaNeueLTPro-Md"/>
              <a:cs typeface="HelveticaNeueLTPro-Md"/>
            </a:endParaRPr>
          </a:p>
          <a:p>
            <a:pPr marL="12700" marR="5080" algn="just">
              <a:lnSpc>
                <a:spcPts val="1000"/>
              </a:lnSpc>
              <a:spcBef>
                <a:spcPts val="4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Promptly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isolate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scene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by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removing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all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persons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from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vicinity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incident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there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is a fire.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 action shall be taken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involving any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personal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 or without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suitable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training.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Move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from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fire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area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this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can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done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without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risk.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spray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keep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fire-exposed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cool.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15950" y="6971155"/>
            <a:ext cx="18059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SPECIAL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EXPOSURE</a:t>
            </a:r>
            <a:r>
              <a:rPr sz="900" b="1" spc="-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HAZARDS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35" name="object 8">
            <a:extLst>
              <a:ext uri="{FF2B5EF4-FFF2-40B4-BE49-F238E27FC236}">
                <a16:creationId xmlns:a16="http://schemas.microsoft.com/office/drawing/2014/main" id="{BD071A5D-67F5-42FF-9381-FD27F5BCD6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889000"/>
            <a:ext cx="4889500" cy="3873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2350" spc="-85" dirty="0">
                <a:solidFill>
                  <a:srgbClr val="2DBEEF"/>
                </a:solidFill>
                <a:latin typeface="HelveticaNeueLTPro-Roman"/>
                <a:cs typeface="HelveticaNeueLTPro-Roman"/>
              </a:rPr>
              <a:t>BERGER FLOOR EPOXY ESTER</a:t>
            </a:r>
            <a:endParaRPr sz="2350" dirty="0">
              <a:latin typeface="HelveticaNeueLTPro-Roman"/>
              <a:cs typeface="HelveticaNeueLTPro-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2300" y="522165"/>
            <a:ext cx="1621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D</a:t>
            </a:r>
            <a:r>
              <a:rPr sz="1200" b="1" spc="-14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AT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</a:t>
            </a:r>
            <a:r>
              <a:rPr sz="1200" b="1" spc="-10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SHEETS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:</a:t>
            </a:r>
            <a:r>
              <a:rPr sz="1200" b="1" spc="2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spc="-50" dirty="0">
                <a:solidFill>
                  <a:srgbClr val="17B0E6"/>
                </a:solidFill>
                <a:latin typeface="HelveticaNeueLTStd-Md"/>
                <a:cs typeface="HelveticaNeueLTStd-Md"/>
              </a:rPr>
              <a:t>SAFETY</a:t>
            </a:r>
            <a:endParaRPr sz="1200">
              <a:latin typeface="HelveticaNeueLTStd-Md"/>
              <a:cs typeface="HelveticaNeueLTStd-M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318184" y="1508086"/>
            <a:ext cx="128270" cy="6530340"/>
            <a:chOff x="7318184" y="1508086"/>
            <a:chExt cx="128270" cy="6530340"/>
          </a:xfrm>
        </p:grpSpPr>
        <p:sp>
          <p:nvSpPr>
            <p:cNvPr id="4" name="object 4"/>
            <p:cNvSpPr/>
            <p:nvPr/>
          </p:nvSpPr>
          <p:spPr>
            <a:xfrm>
              <a:off x="7318184" y="1508086"/>
              <a:ext cx="128270" cy="2654935"/>
            </a:xfrm>
            <a:custGeom>
              <a:avLst/>
              <a:gdLst/>
              <a:ahLst/>
              <a:cxnLst/>
              <a:rect l="l" t="t" r="r" b="b"/>
              <a:pathLst>
                <a:path w="128270" h="2654935">
                  <a:moveTo>
                    <a:pt x="128016" y="0"/>
                  </a:moveTo>
                  <a:lnTo>
                    <a:pt x="0" y="0"/>
                  </a:lnTo>
                  <a:lnTo>
                    <a:pt x="0" y="2654338"/>
                  </a:lnTo>
                  <a:lnTo>
                    <a:pt x="128016" y="2654338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14B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18184" y="4162412"/>
              <a:ext cx="128270" cy="1275080"/>
            </a:xfrm>
            <a:custGeom>
              <a:avLst/>
              <a:gdLst/>
              <a:ahLst/>
              <a:cxnLst/>
              <a:rect l="l" t="t" r="r" b="b"/>
              <a:pathLst>
                <a:path w="128270" h="1275079">
                  <a:moveTo>
                    <a:pt x="128016" y="0"/>
                  </a:moveTo>
                  <a:lnTo>
                    <a:pt x="0" y="0"/>
                  </a:lnTo>
                  <a:lnTo>
                    <a:pt x="0" y="1274914"/>
                  </a:lnTo>
                  <a:lnTo>
                    <a:pt x="128016" y="127491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B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18184" y="5437327"/>
              <a:ext cx="128270" cy="1301115"/>
            </a:xfrm>
            <a:custGeom>
              <a:avLst/>
              <a:gdLst/>
              <a:ahLst/>
              <a:cxnLst/>
              <a:rect l="l" t="t" r="r" b="b"/>
              <a:pathLst>
                <a:path w="128270" h="1301115">
                  <a:moveTo>
                    <a:pt x="128016" y="0"/>
                  </a:moveTo>
                  <a:lnTo>
                    <a:pt x="0" y="0"/>
                  </a:lnTo>
                  <a:lnTo>
                    <a:pt x="0" y="1300492"/>
                  </a:lnTo>
                  <a:lnTo>
                    <a:pt x="128016" y="1300492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9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18184" y="6737832"/>
              <a:ext cx="128270" cy="1300480"/>
            </a:xfrm>
            <a:custGeom>
              <a:avLst/>
              <a:gdLst/>
              <a:ahLst/>
              <a:cxnLst/>
              <a:rect l="l" t="t" r="r" b="b"/>
              <a:pathLst>
                <a:path w="128270" h="1300479">
                  <a:moveTo>
                    <a:pt x="128016" y="0"/>
                  </a:moveTo>
                  <a:lnTo>
                    <a:pt x="0" y="0"/>
                  </a:lnTo>
                  <a:lnTo>
                    <a:pt x="0" y="1300479"/>
                  </a:lnTo>
                  <a:lnTo>
                    <a:pt x="128016" y="1300479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B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7200" y="1362455"/>
            <a:ext cx="6684645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6.</a:t>
            </a: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ACCIDENTAL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RELEASE</a:t>
            </a: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MEASURES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7200" y="5998464"/>
            <a:ext cx="6684645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-4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7.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HANDLING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AND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STORAGE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75635" y="1687083"/>
            <a:ext cx="4213860" cy="12293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action shall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taken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involving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any personal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 or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without suitable training.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Evacuate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surrounding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areas.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Keep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unnecessary and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unprotected personnel from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entering.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Do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touch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walk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through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spilled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material.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Shut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off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all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ignition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sources.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flares,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smoking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flames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area.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breathing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vapor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mist.</a:t>
            </a:r>
            <a:endParaRPr sz="900">
              <a:latin typeface="HelveticaNeueLTPro-Md"/>
              <a:cs typeface="HelveticaNeueLTPro-Md"/>
            </a:endParaRPr>
          </a:p>
          <a:p>
            <a:pPr marL="12700" marR="5715" algn="just">
              <a:lnSpc>
                <a:spcPts val="1000"/>
              </a:lnSpc>
              <a:spcBef>
                <a:spcPts val="4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Provide adequate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ventilation.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Wear appropriate respirator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when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ventilation is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inadequate.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Put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on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appropriate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personal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protective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(see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Section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8).</a:t>
            </a:r>
            <a:endParaRPr sz="900">
              <a:latin typeface="HelveticaNeueLTPro-Md"/>
              <a:cs typeface="HelveticaNeueLTPro-Md"/>
            </a:endParaRPr>
          </a:p>
          <a:p>
            <a:pPr marL="12700" marR="5080" algn="just">
              <a:lnSpc>
                <a:spcPts val="1000"/>
              </a:lnSpc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: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dispersal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spilled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runoff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contact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soil,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waterways,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drains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sewers.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Inform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relevant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authorities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has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caused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environmental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pollution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(sewers,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waterways,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soil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air).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5950" y="1648983"/>
            <a:ext cx="15367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PERSONAL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PRECAUTIONS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75635" y="3082541"/>
            <a:ext cx="4213225" cy="41655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dispersal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spilled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runoff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contact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soil,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waterways,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drains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sewers.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Inform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relevant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authorities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has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caused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environmental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pollution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(sewers,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waterways,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soil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air).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5950" y="3082541"/>
            <a:ext cx="19113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ENVIRONMENTAL</a:t>
            </a:r>
            <a:r>
              <a:rPr sz="900" b="1" spc="-2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PRECAUTIONS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5950" y="3657927"/>
            <a:ext cx="16236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ME</a:t>
            </a:r>
            <a:r>
              <a:rPr sz="900" b="1" spc="-2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HODS</a:t>
            </a:r>
            <a:r>
              <a:rPr sz="900" b="1" spc="-9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3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F</a:t>
            </a:r>
            <a:r>
              <a:rPr sz="900" b="1" spc="-2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OR</a:t>
            </a:r>
            <a:r>
              <a:rPr sz="900" b="1" spc="-9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</a:t>
            </a:r>
            <a:r>
              <a:rPr sz="900" b="1" spc="-2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</a:t>
            </a:r>
            <a:r>
              <a:rPr sz="900" b="1" spc="-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AN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ING</a:t>
            </a:r>
            <a:r>
              <a:rPr sz="900" b="1" spc="-9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U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7200" y="2996436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563363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15950" y="6314845"/>
            <a:ext cx="6445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HAN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D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ING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19100" y="9598104"/>
            <a:ext cx="153035" cy="16192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z="9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4</a:t>
            </a:fld>
            <a:endParaRPr sz="900">
              <a:latin typeface="Helvetica Neue LT Std 75"/>
              <a:cs typeface="Helvetica Neue LT Std 75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75635" y="6342583"/>
            <a:ext cx="4213860" cy="1940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Put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appropriate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personal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protective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(see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Section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8).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Eating,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drinking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smoking should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prohibited in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areas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where this material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is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handled, stored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processed.</a:t>
            </a:r>
            <a:r>
              <a:rPr sz="900" spc="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Workers</a:t>
            </a:r>
            <a:r>
              <a:rPr sz="900" spc="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wash</a:t>
            </a:r>
            <a:r>
              <a:rPr sz="900" spc="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hands</a:t>
            </a:r>
            <a:r>
              <a:rPr sz="900" spc="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face</a:t>
            </a:r>
            <a:r>
              <a:rPr sz="900" spc="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before</a:t>
            </a:r>
            <a:r>
              <a:rPr sz="900" spc="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eating,</a:t>
            </a:r>
            <a:r>
              <a:rPr sz="900" spc="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drinking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smoking.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Remove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contaminated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clothing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protective</a:t>
            </a:r>
            <a:r>
              <a:rPr sz="900" spc="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before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entering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eating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areas.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Do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ingest.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contact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eyes,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skin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clothing.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breathing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vapor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mist.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only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adequate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ventilation.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Wear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appropriate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respirator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when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ventilation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is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inadequate.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Do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enter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storage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areas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confined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spaces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unless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adequately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ventilated.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Keep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original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approved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alternative made from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compatible material,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kept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tightly closed when not in use.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Store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away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from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heat,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sparks,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open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flame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any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other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ignition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source.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explosion-proof electrical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(ventilating,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lighting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handling)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equipment.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spc="1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non-sparking</a:t>
            </a:r>
            <a:r>
              <a:rPr sz="900" spc="114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tools.</a:t>
            </a:r>
            <a:r>
              <a:rPr sz="900" spc="114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Take</a:t>
            </a:r>
            <a:r>
              <a:rPr sz="900" spc="114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precautionary</a:t>
            </a:r>
            <a:r>
              <a:rPr sz="900" spc="114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measures</a:t>
            </a:r>
            <a:r>
              <a:rPr sz="900" spc="114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against</a:t>
            </a:r>
            <a:r>
              <a:rPr sz="900" spc="114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electrostatic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discharges.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fire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explosion,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dissipate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static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electricity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during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transfer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by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grounding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bonding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before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transferring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material.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Empty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retain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residue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can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hazardous.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Do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reuse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5950" y="8458200"/>
            <a:ext cx="5880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</a:t>
            </a:r>
            <a:r>
              <a:rPr sz="900" b="1" spc="3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R</a:t>
            </a:r>
            <a:r>
              <a:rPr sz="900" b="1" spc="-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G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675635" y="8458200"/>
            <a:ext cx="4213860" cy="1051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Store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accordance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local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regulations.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Store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segregated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approved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area.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Store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original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protected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from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direct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sunlight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dry,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cool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w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-v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ent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la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,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awa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y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incompat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(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Sec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tio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1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0)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f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oo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d 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drink.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Eliminate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all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ignition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sources.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Separate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from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oxidizing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materials.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Keep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tightly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closed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sealed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until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ready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that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have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been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opened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must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carefully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resealed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kept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upright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prevent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leakage.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Do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store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unlabeled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containers.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appropriate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containment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environmental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contamination.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15950" y="4599761"/>
            <a:ext cx="1563370" cy="392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endParaRPr lang="en-US" sz="900" spc="10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Large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spill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75635" y="4599761"/>
            <a:ext cx="4213860" cy="12824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880"/>
              </a:spcBef>
            </a:pPr>
            <a:endParaRPr lang="en-US" sz="900" spc="-10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 marR="5080" algn="just">
              <a:lnSpc>
                <a:spcPts val="1000"/>
              </a:lnSpc>
              <a:spcBef>
                <a:spcPts val="88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Stop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leak if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without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risk.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Move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 from spill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area.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Approach release from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upwind. Prevent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entry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into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sewers,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courses, basements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confined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areas.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Wash spillages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into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effluent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treatment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plant or proceed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as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follows.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collect spillage with non-combustible, absorbent material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e.g.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sand,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earth,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vermiculite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diatomaceous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earth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place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disposal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according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local regulations. Use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spark-proof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tools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explosion-proof equipment. Dispose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via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licensed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waste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disposal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contractor.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Contaminated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absorbent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pose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same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spilled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product.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675635" y="3954429"/>
            <a:ext cx="4214495" cy="543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Stop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leak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without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risk.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Move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from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spill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area.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Dilute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mop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up</a:t>
            </a:r>
            <a:r>
              <a:rPr sz="900" spc="-10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water-soluble.</a:t>
            </a:r>
            <a:r>
              <a:rPr sz="900" spc="-10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Alternatively,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10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water-insoluble,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absorb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10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inert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dry</a:t>
            </a:r>
            <a:r>
              <a:rPr sz="900" spc="-10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place in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appropriate waste disposal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container.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spark-proof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tools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explosion-proof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equipment.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Dispose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via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licensed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waste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disposal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contractor.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15950" y="3890929"/>
            <a:ext cx="5727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Small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spill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27" name="object 8">
            <a:extLst>
              <a:ext uri="{FF2B5EF4-FFF2-40B4-BE49-F238E27FC236}">
                <a16:creationId xmlns:a16="http://schemas.microsoft.com/office/drawing/2014/main" id="{0BC00522-DA29-4A37-9A30-701588AEFA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889000"/>
            <a:ext cx="5575300" cy="3873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2350" spc="-85" dirty="0">
                <a:solidFill>
                  <a:srgbClr val="2DBEEF"/>
                </a:solidFill>
                <a:latin typeface="HelveticaNeueLTPro-Roman"/>
                <a:cs typeface="HelveticaNeueLTPro-Roman"/>
              </a:rPr>
              <a:t>BERGER FLOOR EPOXY ESTER</a:t>
            </a:r>
            <a:endParaRPr sz="2350" dirty="0">
              <a:latin typeface="HelveticaNeueLTPro-Roman"/>
              <a:cs typeface="HelveticaNeueLTPro-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2300" y="522165"/>
            <a:ext cx="1621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D</a:t>
            </a:r>
            <a:r>
              <a:rPr sz="1200" b="1" spc="-14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AT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</a:t>
            </a:r>
            <a:r>
              <a:rPr sz="1200" b="1" spc="-10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SHEETS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:</a:t>
            </a:r>
            <a:r>
              <a:rPr sz="1200" b="1" spc="2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spc="-50" dirty="0">
                <a:solidFill>
                  <a:srgbClr val="17B0E6"/>
                </a:solidFill>
                <a:latin typeface="HelveticaNeueLTStd-Md"/>
                <a:cs typeface="HelveticaNeueLTStd-Md"/>
              </a:rPr>
              <a:t>SAFETY</a:t>
            </a:r>
            <a:endParaRPr sz="1200">
              <a:latin typeface="HelveticaNeueLTStd-Md"/>
              <a:cs typeface="HelveticaNeueLTStd-M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318184" y="1508086"/>
            <a:ext cx="128270" cy="6530340"/>
            <a:chOff x="7318184" y="1508086"/>
            <a:chExt cx="128270" cy="6530340"/>
          </a:xfrm>
        </p:grpSpPr>
        <p:sp>
          <p:nvSpPr>
            <p:cNvPr id="4" name="object 4"/>
            <p:cNvSpPr/>
            <p:nvPr/>
          </p:nvSpPr>
          <p:spPr>
            <a:xfrm>
              <a:off x="7318184" y="1508086"/>
              <a:ext cx="128270" cy="2654935"/>
            </a:xfrm>
            <a:custGeom>
              <a:avLst/>
              <a:gdLst/>
              <a:ahLst/>
              <a:cxnLst/>
              <a:rect l="l" t="t" r="r" b="b"/>
              <a:pathLst>
                <a:path w="128270" h="2654935">
                  <a:moveTo>
                    <a:pt x="128016" y="0"/>
                  </a:moveTo>
                  <a:lnTo>
                    <a:pt x="0" y="0"/>
                  </a:lnTo>
                  <a:lnTo>
                    <a:pt x="0" y="2654338"/>
                  </a:lnTo>
                  <a:lnTo>
                    <a:pt x="128016" y="2654338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14B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18184" y="4162412"/>
              <a:ext cx="128270" cy="1275080"/>
            </a:xfrm>
            <a:custGeom>
              <a:avLst/>
              <a:gdLst/>
              <a:ahLst/>
              <a:cxnLst/>
              <a:rect l="l" t="t" r="r" b="b"/>
              <a:pathLst>
                <a:path w="128270" h="1275079">
                  <a:moveTo>
                    <a:pt x="128016" y="0"/>
                  </a:moveTo>
                  <a:lnTo>
                    <a:pt x="0" y="0"/>
                  </a:lnTo>
                  <a:lnTo>
                    <a:pt x="0" y="1274914"/>
                  </a:lnTo>
                  <a:lnTo>
                    <a:pt x="128016" y="127491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B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18184" y="5437327"/>
              <a:ext cx="128270" cy="1301115"/>
            </a:xfrm>
            <a:custGeom>
              <a:avLst/>
              <a:gdLst/>
              <a:ahLst/>
              <a:cxnLst/>
              <a:rect l="l" t="t" r="r" b="b"/>
              <a:pathLst>
                <a:path w="128270" h="1301115">
                  <a:moveTo>
                    <a:pt x="128016" y="0"/>
                  </a:moveTo>
                  <a:lnTo>
                    <a:pt x="0" y="0"/>
                  </a:lnTo>
                  <a:lnTo>
                    <a:pt x="0" y="1300492"/>
                  </a:lnTo>
                  <a:lnTo>
                    <a:pt x="128016" y="1300492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9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18184" y="6737832"/>
              <a:ext cx="128270" cy="1300480"/>
            </a:xfrm>
            <a:custGeom>
              <a:avLst/>
              <a:gdLst/>
              <a:ahLst/>
              <a:cxnLst/>
              <a:rect l="l" t="t" r="r" b="b"/>
              <a:pathLst>
                <a:path w="128270" h="1300479">
                  <a:moveTo>
                    <a:pt x="128016" y="0"/>
                  </a:moveTo>
                  <a:lnTo>
                    <a:pt x="0" y="0"/>
                  </a:lnTo>
                  <a:lnTo>
                    <a:pt x="0" y="1300479"/>
                  </a:lnTo>
                  <a:lnTo>
                    <a:pt x="128016" y="1300479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B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7200" y="1362455"/>
            <a:ext cx="6684645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8.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EXPOSURE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CONTROLS/PERSONAL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PROTECTION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75635" y="2172811"/>
            <a:ext cx="3139440" cy="2821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ACGIH TLV (United States, 3/2012).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 TWA: 10 mg/m³ 8 hours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5949" y="2172811"/>
            <a:ext cx="141033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b="1" spc="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titanium dioxide</a:t>
            </a:r>
            <a:endParaRPr sz="900" dirty="0">
              <a:latin typeface="Helvetica Neue LT Pro 75"/>
              <a:cs typeface="Helvetica Neue LT Pro 75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75635" y="2548607"/>
            <a:ext cx="3139440" cy="4231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ACGIH TLV (United States, 3/2012). Skin sensitizer. 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 TWA: 1 ppm 8 hours.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 TWA: 6.1 mg/m³ 8 hours.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5950" y="2591877"/>
            <a:ext cx="1410334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b="1" spc="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phthalic anhydride</a:t>
            </a:r>
            <a:endParaRPr sz="900" dirty="0">
              <a:latin typeface="Helvetica Neue LT Pro 75"/>
              <a:cs typeface="Helvetica Neue LT Pro 75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75635" y="4419600"/>
            <a:ext cx="2593340" cy="4231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b="1" spc="-3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ACGIH TLV (United States, 3/2012).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b="1" spc="-3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 TWA: 100 ppm 8 hours.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b="1" spc="-3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 TWA: 525 mg/m³ 8 hours.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5949" y="4419600"/>
            <a:ext cx="112966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b="1" spc="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Stoddard solvent </a:t>
            </a:r>
            <a:endParaRPr sz="900" dirty="0">
              <a:latin typeface="Helvetica Neue LT Pro 75"/>
              <a:cs typeface="Helvetica Neue LT Pro 75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75635" y="4953000"/>
            <a:ext cx="2984500" cy="8463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3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OSHA PEL 1989 (United States, 3/1989).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3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 TWA: 100 ppm 8 hours.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3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 TWA: 400 mg/m³ 8 hours.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3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OSHA PEL (United States, 6/2010).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3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 TWA: 100 ppm 8 hours.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3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 TWA: 400 mg/m³ 8 hours.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5950" y="4953000"/>
            <a:ext cx="1289050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b="1" spc="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solvent naphtha (petroleum), medium </a:t>
            </a:r>
            <a:r>
              <a:rPr lang="en-TT" sz="900" b="1" spc="40" dirty="0" err="1">
                <a:solidFill>
                  <a:srgbClr val="025FAD"/>
                </a:solidFill>
                <a:latin typeface="Helvetica Neue LT Pro 75"/>
                <a:cs typeface="Helvetica Neue LT Pro 75"/>
              </a:rPr>
              <a:t>aliph</a:t>
            </a:r>
            <a:r>
              <a:rPr lang="en-TT" sz="900" b="1" spc="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.</a:t>
            </a:r>
            <a:endParaRPr sz="900" dirty="0">
              <a:latin typeface="Helvetica Neue LT Pro 75"/>
              <a:cs typeface="Helvetica Neue LT Pro 75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75635" y="5943600"/>
            <a:ext cx="2983230" cy="8463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3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ACGIH TLV (United States, 3/2012).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3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 TWA: 10 mg/m³ 8 hours.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3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OSHA PEL 1989 (United States, 3/1989).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3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 TWA: 10 mg/m³ 8 hours. Form: Total dust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3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OSHA PEL (United States, 6/2010).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3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 TWA: 15 mg/m³ 8 hours. Form: Total dust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5950" y="5933440"/>
            <a:ext cx="96583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titanium dioxide</a:t>
            </a:r>
            <a:endParaRPr sz="900" dirty="0">
              <a:latin typeface="Helvetica Neue LT Pro 75"/>
              <a:cs typeface="Helvetica Neue LT Pro 75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75635" y="3048000"/>
            <a:ext cx="3139440" cy="8335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EU OEL (Europe, 12/2009). Absorbed through skin. Notes: list of indicative occupational exposure limit values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 TWA: 50 ppm 8 hours.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 TWA: 221 mg/m³ 8 hours.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 STEL: 100 ppm 15 minutes.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 STEL: 442 mg/m³ 15 minutes.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5950" y="3049077"/>
            <a:ext cx="96583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xylene</a:t>
            </a:r>
            <a:endParaRPr sz="900" dirty="0">
              <a:latin typeface="Helvetica Neue LT Pro 75"/>
              <a:cs typeface="Helvetica Neue LT Pro 75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675635" y="3962400"/>
            <a:ext cx="3139440" cy="2821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ACGIH TLV (United States, 3/2012).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 TWA: 10 mg/m³ 8 hours.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5950" y="3962400"/>
            <a:ext cx="112966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pentaerythritol</a:t>
            </a:r>
            <a:endParaRPr sz="900" dirty="0">
              <a:latin typeface="Helvetica Neue LT Pro 75"/>
              <a:cs typeface="Helvetica Neue LT Pro 75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15950" y="1926814"/>
            <a:ext cx="11296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IN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G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R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DI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N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NAM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675635" y="1926814"/>
            <a:ext cx="198691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OCC</a:t>
            </a:r>
            <a:r>
              <a:rPr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U</a:t>
            </a:r>
            <a:r>
              <a:rPr sz="900" b="1" spc="-5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P</a:t>
            </a:r>
            <a:r>
              <a:rPr sz="900" b="1" spc="-7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A</a:t>
            </a:r>
            <a:r>
              <a:rPr sz="900" b="1" spc="-1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IONA</a:t>
            </a:r>
            <a:r>
              <a:rPr sz="900" b="1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L</a:t>
            </a:r>
            <a:r>
              <a:rPr sz="900" b="1" spc="-4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E</a:t>
            </a:r>
            <a:r>
              <a:rPr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X</a:t>
            </a:r>
            <a:r>
              <a:rPr sz="900" b="1" spc="-1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PO</a:t>
            </a:r>
            <a:r>
              <a:rPr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SUR</a:t>
            </a:r>
            <a:r>
              <a:rPr sz="900" b="1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E</a:t>
            </a:r>
            <a:r>
              <a:rPr sz="900" b="1" spc="-4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1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L</a:t>
            </a:r>
            <a:r>
              <a:rPr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IM</a:t>
            </a:r>
            <a:r>
              <a:rPr sz="900" b="1" spc="-1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I</a:t>
            </a:r>
            <a:r>
              <a:rPr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15950" y="1637104"/>
            <a:ext cx="14103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X</a:t>
            </a:r>
            <a:r>
              <a:rPr sz="900" b="1" spc="-2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PO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SURE</a:t>
            </a:r>
            <a:r>
              <a:rPr sz="900" b="1" spc="-10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3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IM</a:t>
            </a:r>
            <a:r>
              <a:rPr sz="900" b="1" spc="-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spc="-10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6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V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</a:t>
            </a:r>
            <a:r>
              <a:rPr sz="900" b="1" spc="-3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UES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76072" y="1890015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6072" y="2136009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76072" y="5867400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6072" y="4876800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6072" y="4343400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6072" y="3886200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76072" y="2971800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76072" y="2514600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36" name="object 28">
            <a:extLst>
              <a:ext uri="{FF2B5EF4-FFF2-40B4-BE49-F238E27FC236}">
                <a16:creationId xmlns:a16="http://schemas.microsoft.com/office/drawing/2014/main" id="{55C71155-D7B0-40D1-999D-5D17FD12CFAD}"/>
              </a:ext>
            </a:extLst>
          </p:cNvPr>
          <p:cNvSpPr/>
          <p:nvPr/>
        </p:nvSpPr>
        <p:spPr>
          <a:xfrm>
            <a:off x="609600" y="6858000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18">
            <a:extLst>
              <a:ext uri="{FF2B5EF4-FFF2-40B4-BE49-F238E27FC236}">
                <a16:creationId xmlns:a16="http://schemas.microsoft.com/office/drawing/2014/main" id="{F6B376D0-09A3-45C6-A28C-DB6F4703791D}"/>
              </a:ext>
            </a:extLst>
          </p:cNvPr>
          <p:cNvSpPr txBox="1"/>
          <p:nvPr/>
        </p:nvSpPr>
        <p:spPr>
          <a:xfrm>
            <a:off x="609600" y="6926015"/>
            <a:ext cx="160020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phthalic anhydride</a:t>
            </a:r>
            <a:endParaRPr sz="900" dirty="0">
              <a:latin typeface="Helvetica Neue LT Pro 75"/>
              <a:cs typeface="Helvetica Neue LT Pro 75"/>
            </a:endParaRPr>
          </a:p>
        </p:txBody>
      </p:sp>
      <p:sp>
        <p:nvSpPr>
          <p:cNvPr id="38" name="object 17">
            <a:extLst>
              <a:ext uri="{FF2B5EF4-FFF2-40B4-BE49-F238E27FC236}">
                <a16:creationId xmlns:a16="http://schemas.microsoft.com/office/drawing/2014/main" id="{7E46182E-C8C3-4994-81A9-393DCB93A7E8}"/>
              </a:ext>
            </a:extLst>
          </p:cNvPr>
          <p:cNvSpPr txBox="1"/>
          <p:nvPr/>
        </p:nvSpPr>
        <p:spPr>
          <a:xfrm>
            <a:off x="2667000" y="6926014"/>
            <a:ext cx="2983230" cy="16927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3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ACGIH TLV (United States, 3/2012). Skin sensitizer. 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3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 TWA: 1 ppm 8 hours.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3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 TWA: 6.1 mg/m³ 8 hours.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3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OSHA PEL 1989 (United States, 3/1989).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3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 TWA: 1 ppm 8 hours.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3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 TWA: 6 mg/m³ 8 hours.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3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NIOSH REL (United States, 1/2013).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3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 TWA: 6 mg/m³ 10 hours.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3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 TWA: 1 ppm 10 hours.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3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OSHA PEL (United States, 6/2010).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3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 TWA: 2 ppm 8 hours.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3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 TWA: 12 mg/m³ 8 hours.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39" name="object 28">
            <a:extLst>
              <a:ext uri="{FF2B5EF4-FFF2-40B4-BE49-F238E27FC236}">
                <a16:creationId xmlns:a16="http://schemas.microsoft.com/office/drawing/2014/main" id="{F4491A15-CDE0-4A4E-9A89-35FCF3C175A9}"/>
              </a:ext>
            </a:extLst>
          </p:cNvPr>
          <p:cNvSpPr/>
          <p:nvPr/>
        </p:nvSpPr>
        <p:spPr>
          <a:xfrm>
            <a:off x="609600" y="8686800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8">
            <a:extLst>
              <a:ext uri="{FF2B5EF4-FFF2-40B4-BE49-F238E27FC236}">
                <a16:creationId xmlns:a16="http://schemas.microsoft.com/office/drawing/2014/main" id="{126C404B-D1FC-4C2C-8A0A-6D8D7A2A10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889000"/>
            <a:ext cx="5041900" cy="3873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2350" spc="-85" dirty="0">
                <a:solidFill>
                  <a:srgbClr val="2DBEEF"/>
                </a:solidFill>
                <a:latin typeface="HelveticaNeueLTPro-Roman"/>
                <a:cs typeface="HelveticaNeueLTPro-Roman"/>
              </a:rPr>
              <a:t>BERGER FLOOR EPOXY ESTER</a:t>
            </a:r>
            <a:endParaRPr sz="2350" dirty="0">
              <a:latin typeface="HelveticaNeueLTPro-Roman"/>
              <a:cs typeface="HelveticaNeueLTPro-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2300" y="522165"/>
            <a:ext cx="1621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D</a:t>
            </a:r>
            <a:r>
              <a:rPr sz="1200" b="1" spc="-14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AT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</a:t>
            </a:r>
            <a:r>
              <a:rPr sz="1200" b="1" spc="-10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SHEETS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:</a:t>
            </a:r>
            <a:r>
              <a:rPr sz="1200" b="1" spc="2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spc="-50" dirty="0">
                <a:solidFill>
                  <a:srgbClr val="17B0E6"/>
                </a:solidFill>
                <a:latin typeface="HelveticaNeueLTStd-Md"/>
                <a:cs typeface="HelveticaNeueLTStd-Md"/>
              </a:rPr>
              <a:t>SAFETY</a:t>
            </a:r>
            <a:endParaRPr sz="1200">
              <a:latin typeface="HelveticaNeueLTStd-Md"/>
              <a:cs typeface="HelveticaNeueLTStd-M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318184" y="1508086"/>
            <a:ext cx="128270" cy="6530340"/>
            <a:chOff x="7318184" y="1508086"/>
            <a:chExt cx="128270" cy="6530340"/>
          </a:xfrm>
        </p:grpSpPr>
        <p:sp>
          <p:nvSpPr>
            <p:cNvPr id="4" name="object 4"/>
            <p:cNvSpPr/>
            <p:nvPr/>
          </p:nvSpPr>
          <p:spPr>
            <a:xfrm>
              <a:off x="7318184" y="1508086"/>
              <a:ext cx="128270" cy="2654935"/>
            </a:xfrm>
            <a:custGeom>
              <a:avLst/>
              <a:gdLst/>
              <a:ahLst/>
              <a:cxnLst/>
              <a:rect l="l" t="t" r="r" b="b"/>
              <a:pathLst>
                <a:path w="128270" h="2654935">
                  <a:moveTo>
                    <a:pt x="128016" y="0"/>
                  </a:moveTo>
                  <a:lnTo>
                    <a:pt x="0" y="0"/>
                  </a:lnTo>
                  <a:lnTo>
                    <a:pt x="0" y="2654338"/>
                  </a:lnTo>
                  <a:lnTo>
                    <a:pt x="128016" y="2654338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14B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18184" y="4162412"/>
              <a:ext cx="128270" cy="1275080"/>
            </a:xfrm>
            <a:custGeom>
              <a:avLst/>
              <a:gdLst/>
              <a:ahLst/>
              <a:cxnLst/>
              <a:rect l="l" t="t" r="r" b="b"/>
              <a:pathLst>
                <a:path w="128270" h="1275079">
                  <a:moveTo>
                    <a:pt x="128016" y="0"/>
                  </a:moveTo>
                  <a:lnTo>
                    <a:pt x="0" y="0"/>
                  </a:lnTo>
                  <a:lnTo>
                    <a:pt x="0" y="1274914"/>
                  </a:lnTo>
                  <a:lnTo>
                    <a:pt x="128016" y="127491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B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18184" y="5437327"/>
              <a:ext cx="128270" cy="1301115"/>
            </a:xfrm>
            <a:custGeom>
              <a:avLst/>
              <a:gdLst/>
              <a:ahLst/>
              <a:cxnLst/>
              <a:rect l="l" t="t" r="r" b="b"/>
              <a:pathLst>
                <a:path w="128270" h="1301115">
                  <a:moveTo>
                    <a:pt x="128016" y="0"/>
                  </a:moveTo>
                  <a:lnTo>
                    <a:pt x="0" y="0"/>
                  </a:lnTo>
                  <a:lnTo>
                    <a:pt x="0" y="1300492"/>
                  </a:lnTo>
                  <a:lnTo>
                    <a:pt x="128016" y="1300492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9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18184" y="6737832"/>
              <a:ext cx="128270" cy="1300480"/>
            </a:xfrm>
            <a:custGeom>
              <a:avLst/>
              <a:gdLst/>
              <a:ahLst/>
              <a:cxnLst/>
              <a:rect l="l" t="t" r="r" b="b"/>
              <a:pathLst>
                <a:path w="128270" h="1300479">
                  <a:moveTo>
                    <a:pt x="128016" y="0"/>
                  </a:moveTo>
                  <a:lnTo>
                    <a:pt x="0" y="0"/>
                  </a:lnTo>
                  <a:lnTo>
                    <a:pt x="0" y="1300479"/>
                  </a:lnTo>
                  <a:lnTo>
                    <a:pt x="128016" y="1300479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B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7200" y="1362455"/>
            <a:ext cx="6684645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8.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EXPOSURE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CONTROLS/PERSONAL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PROTECTION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75635" y="2172811"/>
            <a:ext cx="3139440" cy="1833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ACGIH TLV (United States, 3/2012).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 TWA: 100 ppm 8 hours.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 TWA: 434 mg/m³ 8 hours.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 STEL: 150 ppm 15 minutes.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 STEL: 651 mg/m³ 15 minutes.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OSHA PEL 1989 (United States, 3/1989).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 TWA: 100 ppm 8 hours.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 TWA: 435 mg/m³ 8 hours.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 STEL: 150 ppm 15 minutes.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 STEL: 655 mg/m³ 15 minutes.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OSHA PEL (United States, 6/2010).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 TWA: 100 ppm 8 hours.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 TWA: 435 mg/m³ 8 hours.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5950" y="2172811"/>
            <a:ext cx="49149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b="1" spc="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x</a:t>
            </a:r>
            <a:r>
              <a:rPr lang="en-TT"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y</a:t>
            </a:r>
            <a:r>
              <a:rPr lang="en-TT"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</a:t>
            </a:r>
            <a:r>
              <a:rPr lang="en-TT"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en</a:t>
            </a:r>
            <a:r>
              <a:rPr lang="en-TT"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</a:t>
            </a:r>
            <a:endParaRPr lang="en-TT" sz="900" dirty="0">
              <a:latin typeface="Helvetica Neue LT Pro 75"/>
              <a:cs typeface="Helvetica Neue LT Pro 75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75635" y="6492240"/>
            <a:ext cx="2984500" cy="12695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3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OSHA PEL 1989 (United States, 3/1989).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3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 TWA: 2 mg/m³ 8 hours. Form: Respirable dust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3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NIOSH REL (United States, 1/2013).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3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 TWA: 2 mg/m³ 10 hours. Form: Respirable fraction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3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OSHA PEL Z3 (United States, 9/2005).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3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 TWA: 20 </a:t>
            </a:r>
            <a:r>
              <a:rPr lang="en-TT" sz="900" b="1" spc="-30" dirty="0" err="1">
                <a:solidFill>
                  <a:srgbClr val="1C216F"/>
                </a:solidFill>
                <a:latin typeface="Helvetica Neue LT Pro 75"/>
                <a:cs typeface="Helvetica Neue LT Pro 75"/>
              </a:rPr>
              <a:t>mppcf</a:t>
            </a:r>
            <a:r>
              <a:rPr lang="en-TT" sz="900" b="1" spc="-3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 8 hours. Form: not containing asbestos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3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 STEL: 1 f/cc 30 minutes. Form: not containing asbestos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3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 TWA: 0.1 f/cc 8 hours.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3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 STEL: 1 f/cc 30 minutes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5949" y="6526370"/>
            <a:ext cx="167005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b="1" spc="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Talc , containing asbestiform fibres</a:t>
            </a:r>
            <a:endParaRPr sz="900" dirty="0">
              <a:latin typeface="Helvetica Neue LT Pro 75"/>
              <a:cs typeface="Helvetica Neue LT Pro 75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75635" y="4079240"/>
            <a:ext cx="3139440" cy="4231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NIOSH REL (United States, 1/2013).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 TWA: 5 mg/m³ 10 hours. Form: Mist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 STEL: 10 mg/m³ 15 minutes. Form: Mist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5950" y="4104640"/>
            <a:ext cx="965835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solvent naphtha (petroleum), light </a:t>
            </a:r>
            <a:r>
              <a:rPr lang="en-TT" sz="900" b="1" spc="10" dirty="0" err="1">
                <a:solidFill>
                  <a:srgbClr val="025FAD"/>
                </a:solidFill>
                <a:latin typeface="Helvetica Neue LT Pro 75"/>
                <a:cs typeface="Helvetica Neue LT Pro 75"/>
              </a:rPr>
              <a:t>arom</a:t>
            </a:r>
            <a:r>
              <a:rPr lang="en-TT"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.</a:t>
            </a:r>
            <a:endParaRPr sz="900" dirty="0">
              <a:latin typeface="Helvetica Neue LT Pro 75"/>
              <a:cs typeface="Helvetica Neue LT Pro 75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675635" y="4815797"/>
            <a:ext cx="3139440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OSHA PEL 1989 (United States, 3/1989).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 TWA: 5 mg/m³ 8 hours. Form: Respirable fraction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 TWA: 10 mg/m³ 8 hours. Form: Total dust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ACGIH TLV (United States, 3/2012).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 TWA: 10 mg/m³ 8 hours.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NIOSH REL (United States, 1/2013).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 TWA: 5 mg/m³ 10 hours. Form: Respirable fraction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 TWA: 10 mg/m³ 10 hours. Form: Total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OSHA PEL (United States, 6/2010).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 TWA: 5 mg/m³ 8 hours. Form: Respirable fraction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 TWA: 15 mg/m³ 8 hours. Form: Total dust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5950" y="4815797"/>
            <a:ext cx="128905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pentaerythritol</a:t>
            </a:r>
            <a:endParaRPr sz="900" dirty="0">
              <a:latin typeface="Helvetica Neue LT Pro 75"/>
              <a:cs typeface="Helvetica Neue LT Pro 75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15950" y="1926814"/>
            <a:ext cx="11296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IN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G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R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DI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N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NAM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675635" y="1926814"/>
            <a:ext cx="198691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OCC</a:t>
            </a:r>
            <a:r>
              <a:rPr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U</a:t>
            </a:r>
            <a:r>
              <a:rPr sz="900" b="1" spc="-5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P</a:t>
            </a:r>
            <a:r>
              <a:rPr sz="900" b="1" spc="-7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A</a:t>
            </a:r>
            <a:r>
              <a:rPr sz="900" b="1" spc="-1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IONA</a:t>
            </a:r>
            <a:r>
              <a:rPr sz="900" b="1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L</a:t>
            </a:r>
            <a:r>
              <a:rPr sz="900" b="1" spc="-4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E</a:t>
            </a:r>
            <a:r>
              <a:rPr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X</a:t>
            </a:r>
            <a:r>
              <a:rPr sz="900" b="1" spc="-1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PO</a:t>
            </a:r>
            <a:r>
              <a:rPr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SUR</a:t>
            </a:r>
            <a:r>
              <a:rPr sz="900" b="1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E</a:t>
            </a:r>
            <a:r>
              <a:rPr sz="900" b="1" spc="-4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1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L</a:t>
            </a:r>
            <a:r>
              <a:rPr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IM</a:t>
            </a:r>
            <a:r>
              <a:rPr sz="900" b="1" spc="-1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I</a:t>
            </a:r>
            <a:r>
              <a:rPr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15950" y="1637104"/>
            <a:ext cx="14103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X</a:t>
            </a:r>
            <a:r>
              <a:rPr sz="900" b="1" spc="-2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PO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SURE</a:t>
            </a:r>
            <a:r>
              <a:rPr sz="900" b="1" spc="-10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3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IM</a:t>
            </a:r>
            <a:r>
              <a:rPr sz="900" b="1" spc="-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spc="-10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6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V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</a:t>
            </a:r>
            <a:r>
              <a:rPr sz="900" b="1" spc="-3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UES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76072" y="1890015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6072" y="2136009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15950" y="8229600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6072" y="6400800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6072" y="4648200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76072" y="4038600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36" name="object 8">
            <a:extLst>
              <a:ext uri="{FF2B5EF4-FFF2-40B4-BE49-F238E27FC236}">
                <a16:creationId xmlns:a16="http://schemas.microsoft.com/office/drawing/2014/main" id="{F115AEA1-30C6-4E58-9EE0-4CCF4238D9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889000"/>
            <a:ext cx="5041900" cy="3873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2350" spc="-85" dirty="0">
                <a:solidFill>
                  <a:srgbClr val="2DBEEF"/>
                </a:solidFill>
                <a:latin typeface="HelveticaNeueLTPro-Roman"/>
                <a:cs typeface="HelveticaNeueLTPro-Roman"/>
              </a:rPr>
              <a:t>BERGER FLOOR EPOXY ESTER</a:t>
            </a:r>
            <a:endParaRPr sz="2350" dirty="0">
              <a:latin typeface="HelveticaNeueLTPro-Roman"/>
              <a:cs typeface="HelveticaNeueLTPro-Roman"/>
            </a:endParaRPr>
          </a:p>
        </p:txBody>
      </p:sp>
    </p:spTree>
    <p:extLst>
      <p:ext uri="{BB962C8B-B14F-4D97-AF65-F5344CB8AC3E}">
        <p14:creationId xmlns:p14="http://schemas.microsoft.com/office/powerpoint/2010/main" val="3421708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2300" y="522165"/>
            <a:ext cx="1621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D</a:t>
            </a:r>
            <a:r>
              <a:rPr sz="1200" b="1" spc="-14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AT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</a:t>
            </a:r>
            <a:r>
              <a:rPr sz="1200" b="1" spc="-10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SHEETS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:</a:t>
            </a:r>
            <a:r>
              <a:rPr sz="1200" b="1" spc="2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spc="-50" dirty="0">
                <a:solidFill>
                  <a:srgbClr val="17B0E6"/>
                </a:solidFill>
                <a:latin typeface="HelveticaNeueLTStd-Md"/>
                <a:cs typeface="HelveticaNeueLTStd-Md"/>
              </a:rPr>
              <a:t>SAFETY</a:t>
            </a:r>
            <a:endParaRPr sz="1200">
              <a:latin typeface="HelveticaNeueLTStd-Md"/>
              <a:cs typeface="HelveticaNeueLTStd-M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318184" y="1508086"/>
            <a:ext cx="128270" cy="6530340"/>
            <a:chOff x="7318184" y="1508086"/>
            <a:chExt cx="128270" cy="6530340"/>
          </a:xfrm>
        </p:grpSpPr>
        <p:sp>
          <p:nvSpPr>
            <p:cNvPr id="4" name="object 4"/>
            <p:cNvSpPr/>
            <p:nvPr/>
          </p:nvSpPr>
          <p:spPr>
            <a:xfrm>
              <a:off x="7318184" y="1508086"/>
              <a:ext cx="128270" cy="2654935"/>
            </a:xfrm>
            <a:custGeom>
              <a:avLst/>
              <a:gdLst/>
              <a:ahLst/>
              <a:cxnLst/>
              <a:rect l="l" t="t" r="r" b="b"/>
              <a:pathLst>
                <a:path w="128270" h="2654935">
                  <a:moveTo>
                    <a:pt x="128016" y="0"/>
                  </a:moveTo>
                  <a:lnTo>
                    <a:pt x="0" y="0"/>
                  </a:lnTo>
                  <a:lnTo>
                    <a:pt x="0" y="2654338"/>
                  </a:lnTo>
                  <a:lnTo>
                    <a:pt x="128016" y="2654338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14B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18184" y="4162412"/>
              <a:ext cx="128270" cy="1275080"/>
            </a:xfrm>
            <a:custGeom>
              <a:avLst/>
              <a:gdLst/>
              <a:ahLst/>
              <a:cxnLst/>
              <a:rect l="l" t="t" r="r" b="b"/>
              <a:pathLst>
                <a:path w="128270" h="1275079">
                  <a:moveTo>
                    <a:pt x="128016" y="0"/>
                  </a:moveTo>
                  <a:lnTo>
                    <a:pt x="0" y="0"/>
                  </a:lnTo>
                  <a:lnTo>
                    <a:pt x="0" y="1274914"/>
                  </a:lnTo>
                  <a:lnTo>
                    <a:pt x="128016" y="127491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B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18184" y="5437327"/>
              <a:ext cx="128270" cy="1301115"/>
            </a:xfrm>
            <a:custGeom>
              <a:avLst/>
              <a:gdLst/>
              <a:ahLst/>
              <a:cxnLst/>
              <a:rect l="l" t="t" r="r" b="b"/>
              <a:pathLst>
                <a:path w="128270" h="1301115">
                  <a:moveTo>
                    <a:pt x="128016" y="0"/>
                  </a:moveTo>
                  <a:lnTo>
                    <a:pt x="0" y="0"/>
                  </a:lnTo>
                  <a:lnTo>
                    <a:pt x="0" y="1300492"/>
                  </a:lnTo>
                  <a:lnTo>
                    <a:pt x="128016" y="1300492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9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18184" y="6737832"/>
              <a:ext cx="128270" cy="1300480"/>
            </a:xfrm>
            <a:custGeom>
              <a:avLst/>
              <a:gdLst/>
              <a:ahLst/>
              <a:cxnLst/>
              <a:rect l="l" t="t" r="r" b="b"/>
              <a:pathLst>
                <a:path w="128270" h="1300479">
                  <a:moveTo>
                    <a:pt x="128016" y="0"/>
                  </a:moveTo>
                  <a:lnTo>
                    <a:pt x="0" y="0"/>
                  </a:lnTo>
                  <a:lnTo>
                    <a:pt x="0" y="1300479"/>
                  </a:lnTo>
                  <a:lnTo>
                    <a:pt x="128016" y="1300479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B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7200" y="1362455"/>
            <a:ext cx="6684645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8.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EXPOSURE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CONTROLS/PERSONAL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PROTECTION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75635" y="1682822"/>
            <a:ext cx="4213860" cy="155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 this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 contains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ingredients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exposure limits,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personal, workplace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atmosphere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biological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monitoring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required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determine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effectiveness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ventilation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other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control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measures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and/or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necessity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respiratory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protective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equipment.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Reference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made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monitoring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standards,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such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as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following: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European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Standard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689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(Workplace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atmospheres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-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Guidance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assessment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exposure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by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inhalation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chemical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agents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comparison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limit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values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measurement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strategy)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European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Standard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14042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(Workplace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atmospheres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-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Guide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application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procedures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assessment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exposure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chemical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biological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agents)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European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Standard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482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(Workplace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atmospheres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-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General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requirements for the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performance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procedures for the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measurement of chemical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agents)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Reference to national guidance documents for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methods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determination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hazardous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substances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will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also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required.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5950" y="1682822"/>
            <a:ext cx="14103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X</a:t>
            </a:r>
            <a:r>
              <a:rPr sz="900" b="1" spc="-2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PO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SURE</a:t>
            </a:r>
            <a:r>
              <a:rPr sz="900" b="1" spc="-10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3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IM</a:t>
            </a:r>
            <a:r>
              <a:rPr sz="900" b="1" spc="-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spc="-10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6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V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</a:t>
            </a:r>
            <a:r>
              <a:rPr sz="900" b="1" spc="-3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UES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75635" y="3412370"/>
            <a:ext cx="4213860" cy="670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only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adequate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ventilation.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process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enclosures,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local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exhaust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ventilation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other engineering controls to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keep worker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exposure to airborne contaminants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below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any recommended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statutory limits.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engineering controls also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need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keep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gas,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vapor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dust concentrations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below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any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lower explosive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limits. Use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explosion-proof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ventilation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5950" y="3412370"/>
            <a:ext cx="1353820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OCCUPATIONAL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EXPOSURE</a:t>
            </a:r>
            <a:r>
              <a:rPr sz="900" b="1" spc="-6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CONTROLS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75635" y="4252913"/>
            <a:ext cx="4213860" cy="670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Wash hands, forearms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face thoroughly after handling chemical products,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before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eating,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smoking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using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lavatory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at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end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working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period.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Appropriate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techniques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used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remove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potentially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contaminated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clothing.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Wash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contaminated clothing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before reusing. Ensure that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eyewash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stations and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safety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showers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close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workstation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location.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5950" y="4252913"/>
            <a:ext cx="12395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HYGIENE</a:t>
            </a:r>
            <a:r>
              <a:rPr sz="900" b="1" spc="-4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MEASURES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75635" y="5093460"/>
            <a:ext cx="4213860" cy="543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properly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fitted,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air-purifying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air-fed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respirator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complying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approved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standard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assessment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indicates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this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is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necessary.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Respirator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selection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must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based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on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known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anticipated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exposure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levels,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hazards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safe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working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limits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selected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respirator.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5950" y="5093460"/>
            <a:ext cx="164401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RESPIRATORY</a:t>
            </a:r>
            <a:r>
              <a:rPr sz="900" b="1" spc="-2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PROTECTION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75635" y="5807006"/>
            <a:ext cx="4213860" cy="924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Chemical-resistant,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impervious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gloves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complying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approved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standard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worn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at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all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times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when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handling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chemical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assessment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indicates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this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is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necessary.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Considering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parameters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specified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by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glove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manufacturer,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check during use that the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gloves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still retaining their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protective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properties.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It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noted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that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time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breakthrough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any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glove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different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for</a:t>
            </a:r>
            <a:r>
              <a:rPr sz="900" spc="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different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glove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manufacturers.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case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mixtures,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consisting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several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substances,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protection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time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gloves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cannot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accurately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estimated.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5950" y="5807006"/>
            <a:ext cx="1157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HAND</a:t>
            </a:r>
            <a:r>
              <a:rPr sz="900" b="1" spc="-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PROTECTION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75635" y="6901552"/>
            <a:ext cx="4213860" cy="543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Safety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eyewear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complying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approved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standard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used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when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assessment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indicates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this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is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necessary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exposure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liquid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splashes,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mists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dusts. If contact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is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possible, the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following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protection should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worn, unless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assessment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indicates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higher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degree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protection: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chemical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splash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goggles.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5950" y="6901552"/>
            <a:ext cx="10496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EYE</a:t>
            </a:r>
            <a:r>
              <a:rPr sz="900" b="1" spc="-3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PROTECTION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675635" y="7615097"/>
            <a:ext cx="4213860" cy="924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Personal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protective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body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selected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based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task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being</a:t>
            </a:r>
            <a:r>
              <a:rPr sz="900" spc="-10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performed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risks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involved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approved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by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specialist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before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handling this product. When there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is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ignition from static electricity, wear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anti-static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protective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clothing.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 greatest protection from static discharges,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clothing should include anti-static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overalls,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boots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gloves.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Refer to European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Sta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nd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rd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1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1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4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9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f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fu</a:t>
            </a:r>
            <a:r>
              <a:rPr sz="900" spc="20" dirty="0">
                <a:solidFill>
                  <a:srgbClr val="1C216F"/>
                </a:solidFill>
                <a:latin typeface="HelveticaNeueLTPro-Md"/>
                <a:cs typeface="HelveticaNeueLTPro-Md"/>
              </a:rPr>
              <a:t>r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f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matio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sig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qu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ement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 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test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methods.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5950" y="7615097"/>
            <a:ext cx="11004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SKIN</a:t>
            </a:r>
            <a:r>
              <a:rPr sz="900" b="1" spc="-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PROTECTION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675635" y="8709643"/>
            <a:ext cx="4213860" cy="543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Emissions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from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ventilation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work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process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checked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ensure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controls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they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comply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requirements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environmental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protection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legislation.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some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cases,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fume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scrubbers,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filters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engineering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modifications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process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will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necessary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reduce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emissions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acceptable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levels.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15950" y="8709643"/>
            <a:ext cx="1353820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ENVIRONMENTAL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EXPOSURE</a:t>
            </a:r>
            <a:r>
              <a:rPr sz="900" b="1" spc="-6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CONTROLS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00115" y="3332293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00115" y="4172840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00115" y="5013383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00115" y="5726927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0115" y="6821475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00115" y="7535020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0115" y="8629566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34" name="object 8">
            <a:extLst>
              <a:ext uri="{FF2B5EF4-FFF2-40B4-BE49-F238E27FC236}">
                <a16:creationId xmlns:a16="http://schemas.microsoft.com/office/drawing/2014/main" id="{DCC49BF3-9336-4D54-9CE8-8C6D52C29B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889000"/>
            <a:ext cx="4813300" cy="3873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2350" spc="-85" dirty="0">
                <a:solidFill>
                  <a:srgbClr val="2DBEEF"/>
                </a:solidFill>
                <a:latin typeface="HelveticaNeueLTPro-Roman"/>
                <a:cs typeface="HelveticaNeueLTPro-Roman"/>
              </a:rPr>
              <a:t>BERGER FLOOR EPOXY ESTER</a:t>
            </a:r>
            <a:endParaRPr sz="2350" dirty="0">
              <a:latin typeface="HelveticaNeueLTPro-Roman"/>
              <a:cs typeface="HelveticaNeueLTPro-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2300" y="522165"/>
            <a:ext cx="1621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D</a:t>
            </a:r>
            <a:r>
              <a:rPr sz="1200" b="1" spc="-14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AT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</a:t>
            </a:r>
            <a:r>
              <a:rPr sz="1200" b="1" spc="-10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SHEETS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:</a:t>
            </a:r>
            <a:r>
              <a:rPr sz="1200" b="1" spc="2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spc="-50" dirty="0">
                <a:solidFill>
                  <a:srgbClr val="17B0E6"/>
                </a:solidFill>
                <a:latin typeface="HelveticaNeueLTStd-Md"/>
                <a:cs typeface="HelveticaNeueLTStd-Md"/>
              </a:rPr>
              <a:t>SAFETY</a:t>
            </a:r>
            <a:endParaRPr sz="1200">
              <a:latin typeface="HelveticaNeueLTStd-Md"/>
              <a:cs typeface="HelveticaNeueLTStd-M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318184" y="1508086"/>
            <a:ext cx="128270" cy="6530340"/>
            <a:chOff x="7318184" y="1508086"/>
            <a:chExt cx="128270" cy="6530340"/>
          </a:xfrm>
        </p:grpSpPr>
        <p:sp>
          <p:nvSpPr>
            <p:cNvPr id="4" name="object 4"/>
            <p:cNvSpPr/>
            <p:nvPr/>
          </p:nvSpPr>
          <p:spPr>
            <a:xfrm>
              <a:off x="7318184" y="1508086"/>
              <a:ext cx="128270" cy="2654935"/>
            </a:xfrm>
            <a:custGeom>
              <a:avLst/>
              <a:gdLst/>
              <a:ahLst/>
              <a:cxnLst/>
              <a:rect l="l" t="t" r="r" b="b"/>
              <a:pathLst>
                <a:path w="128270" h="2654935">
                  <a:moveTo>
                    <a:pt x="128016" y="0"/>
                  </a:moveTo>
                  <a:lnTo>
                    <a:pt x="0" y="0"/>
                  </a:lnTo>
                  <a:lnTo>
                    <a:pt x="0" y="2654338"/>
                  </a:lnTo>
                  <a:lnTo>
                    <a:pt x="128016" y="2654338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14B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18184" y="4162412"/>
              <a:ext cx="128270" cy="1275080"/>
            </a:xfrm>
            <a:custGeom>
              <a:avLst/>
              <a:gdLst/>
              <a:ahLst/>
              <a:cxnLst/>
              <a:rect l="l" t="t" r="r" b="b"/>
              <a:pathLst>
                <a:path w="128270" h="1275079">
                  <a:moveTo>
                    <a:pt x="128016" y="0"/>
                  </a:moveTo>
                  <a:lnTo>
                    <a:pt x="0" y="0"/>
                  </a:lnTo>
                  <a:lnTo>
                    <a:pt x="0" y="1274914"/>
                  </a:lnTo>
                  <a:lnTo>
                    <a:pt x="128016" y="127491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B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18184" y="5437327"/>
              <a:ext cx="128270" cy="1301115"/>
            </a:xfrm>
            <a:custGeom>
              <a:avLst/>
              <a:gdLst/>
              <a:ahLst/>
              <a:cxnLst/>
              <a:rect l="l" t="t" r="r" b="b"/>
              <a:pathLst>
                <a:path w="128270" h="1301115">
                  <a:moveTo>
                    <a:pt x="128016" y="0"/>
                  </a:moveTo>
                  <a:lnTo>
                    <a:pt x="0" y="0"/>
                  </a:lnTo>
                  <a:lnTo>
                    <a:pt x="0" y="1300492"/>
                  </a:lnTo>
                  <a:lnTo>
                    <a:pt x="128016" y="1300492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9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18184" y="6737832"/>
              <a:ext cx="128270" cy="1300480"/>
            </a:xfrm>
            <a:custGeom>
              <a:avLst/>
              <a:gdLst/>
              <a:ahLst/>
              <a:cxnLst/>
              <a:rect l="l" t="t" r="r" b="b"/>
              <a:pathLst>
                <a:path w="128270" h="1300479">
                  <a:moveTo>
                    <a:pt x="128016" y="0"/>
                  </a:moveTo>
                  <a:lnTo>
                    <a:pt x="0" y="0"/>
                  </a:lnTo>
                  <a:lnTo>
                    <a:pt x="0" y="1300479"/>
                  </a:lnTo>
                  <a:lnTo>
                    <a:pt x="128016" y="1300479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B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7200" y="1362455"/>
            <a:ext cx="6684645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9.</a:t>
            </a: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PHYSICAL</a:t>
            </a: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AND</a:t>
            </a: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CHEMICAL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PROPERTIES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5950" y="1682822"/>
            <a:ext cx="2427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63114" algn="l"/>
              </a:tabLst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H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Y</a:t>
            </a:r>
            <a:r>
              <a:rPr sz="900" b="1" spc="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</a:t>
            </a:r>
            <a:r>
              <a:rPr sz="900" b="1" spc="-5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TA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	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Liqui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d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5950" y="2089222"/>
            <a:ext cx="3771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ODOR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67000" y="2089222"/>
            <a:ext cx="724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5950" y="2495622"/>
            <a:ext cx="11322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ODOR</a:t>
            </a:r>
            <a:r>
              <a:rPr sz="900" b="1" spc="-3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THRESHOLD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67000" y="2495622"/>
            <a:ext cx="724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5950" y="2902022"/>
            <a:ext cx="1866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PH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67000" y="2902022"/>
            <a:ext cx="724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5950" y="3308422"/>
            <a:ext cx="9017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BOILING</a:t>
            </a:r>
            <a:r>
              <a:rPr sz="900" b="1" spc="-5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POINT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67000" y="3308422"/>
            <a:ext cx="724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5950" y="3714822"/>
            <a:ext cx="9385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MELTING</a:t>
            </a:r>
            <a:r>
              <a:rPr sz="900" b="1" spc="-4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POINT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67000" y="3714822"/>
            <a:ext cx="724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.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5950" y="4121222"/>
            <a:ext cx="7988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FLASH</a:t>
            </a:r>
            <a:r>
              <a:rPr sz="900" b="1" spc="-5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POINT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667000" y="4121222"/>
            <a:ext cx="243649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Closed cup: 43°C (109.4°F) [Abel's close cup]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5950" y="4527622"/>
            <a:ext cx="10941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VAPOR</a:t>
            </a:r>
            <a:r>
              <a:rPr sz="900" b="1" spc="-5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PRESSURE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667000" y="4527622"/>
            <a:ext cx="724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15950" y="4934022"/>
            <a:ext cx="718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SO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U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BI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LI</a:t>
            </a:r>
            <a:r>
              <a:rPr sz="900" b="1" spc="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Y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667000" y="4934022"/>
            <a:ext cx="724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15950" y="5340422"/>
            <a:ext cx="96964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3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V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PO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R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D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EN</a:t>
            </a:r>
            <a:r>
              <a:rPr sz="900" b="1" spc="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</a:t>
            </a:r>
            <a:r>
              <a:rPr sz="900" b="1" spc="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Y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667000" y="5340422"/>
            <a:ext cx="724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15950" y="5746822"/>
            <a:ext cx="18383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AUTO-IGNITION</a:t>
            </a:r>
            <a:r>
              <a:rPr sz="900" b="1" spc="-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TEMPERATURE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667000" y="5746822"/>
            <a:ext cx="724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15950" y="6153222"/>
            <a:ext cx="5384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D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EN</a:t>
            </a:r>
            <a:r>
              <a:rPr sz="900" b="1" spc="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</a:t>
            </a:r>
            <a:r>
              <a:rPr sz="900" b="1" spc="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Y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667000" y="6127496"/>
            <a:ext cx="115570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1.0117 g/cm³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15950" y="6559622"/>
            <a:ext cx="9112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FLAMMABILITY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667000" y="6559622"/>
            <a:ext cx="6940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00115" y="1981454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00115" y="4404615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00115" y="2789172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00115" y="5212336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00115" y="3596894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00115" y="5616194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94359" y="2385315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00115" y="4808472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00115" y="3193036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00115" y="4000753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00115" y="6020053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00115" y="6423912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00115" y="7625961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00115" y="8216378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00115" y="8806791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457200" y="6940295"/>
            <a:ext cx="6684645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10.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STABILITY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AND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REACTIVITY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58" name="object 5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50" name="object 50"/>
          <p:cNvSpPr txBox="1"/>
          <p:nvPr/>
        </p:nvSpPr>
        <p:spPr>
          <a:xfrm>
            <a:off x="615950" y="7308057"/>
            <a:ext cx="32067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72005" algn="l"/>
              </a:tabLst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HEM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</a:t>
            </a:r>
            <a:r>
              <a:rPr sz="900" b="1" spc="-5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BI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LI</a:t>
            </a:r>
            <a:r>
              <a:rPr sz="900" b="1" spc="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Y	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odu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c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675635" y="7771474"/>
            <a:ext cx="2322195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Under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normal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conditions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storage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use,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hazardous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reactions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will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occur.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15950" y="7771474"/>
            <a:ext cx="945515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POSSIBILITY</a:t>
            </a:r>
            <a:r>
              <a:rPr sz="900" b="1" spc="-6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OF </a:t>
            </a:r>
            <a:r>
              <a:rPr sz="900" b="1" spc="-23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REACTIONS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675635" y="8361889"/>
            <a:ext cx="4213860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all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possible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sources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ignition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(spark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flame).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Do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pressurize,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cut,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weld,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braze,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solder,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drill,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grind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expose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heat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sources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ignition.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15950" y="8361889"/>
            <a:ext cx="767715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N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D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IT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IO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N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  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TO</a:t>
            </a:r>
            <a:r>
              <a:rPr sz="900" b="1" spc="-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AVOID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675635" y="9015804"/>
            <a:ext cx="13328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k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ncompat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il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y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15950" y="9015804"/>
            <a:ext cx="12750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MATERIALS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TO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AVOID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59" name="object 8">
            <a:extLst>
              <a:ext uri="{FF2B5EF4-FFF2-40B4-BE49-F238E27FC236}">
                <a16:creationId xmlns:a16="http://schemas.microsoft.com/office/drawing/2014/main" id="{198E8D93-E582-4A15-B4B2-F6BE7FB09D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499" y="889000"/>
            <a:ext cx="4658995" cy="3873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2350" spc="-85" dirty="0">
                <a:solidFill>
                  <a:srgbClr val="2DBEEF"/>
                </a:solidFill>
                <a:latin typeface="HelveticaNeueLTPro-Roman"/>
                <a:cs typeface="HelveticaNeueLTPro-Roman"/>
              </a:rPr>
              <a:t>BERGER FLOOR EPOXY ESTER</a:t>
            </a:r>
            <a:endParaRPr sz="2350" dirty="0">
              <a:latin typeface="HelveticaNeueLTPro-Roman"/>
              <a:cs typeface="HelveticaNeueLTPro-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2300" y="522165"/>
            <a:ext cx="1621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D</a:t>
            </a:r>
            <a:r>
              <a:rPr sz="1200" b="1" spc="-14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AT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</a:t>
            </a:r>
            <a:r>
              <a:rPr sz="1200" b="1" spc="-10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SHEETS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:</a:t>
            </a:r>
            <a:r>
              <a:rPr sz="1200" b="1" spc="2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spc="-50" dirty="0">
                <a:solidFill>
                  <a:srgbClr val="17B0E6"/>
                </a:solidFill>
                <a:latin typeface="HelveticaNeueLTStd-Md"/>
                <a:cs typeface="HelveticaNeueLTStd-Md"/>
              </a:rPr>
              <a:t>SAFETY</a:t>
            </a:r>
            <a:endParaRPr sz="1200">
              <a:latin typeface="HelveticaNeueLTStd-Md"/>
              <a:cs typeface="HelveticaNeueLTStd-M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318184" y="1508086"/>
            <a:ext cx="128270" cy="6530340"/>
            <a:chOff x="7318184" y="1508086"/>
            <a:chExt cx="128270" cy="6530340"/>
          </a:xfrm>
        </p:grpSpPr>
        <p:sp>
          <p:nvSpPr>
            <p:cNvPr id="4" name="object 4"/>
            <p:cNvSpPr/>
            <p:nvPr/>
          </p:nvSpPr>
          <p:spPr>
            <a:xfrm>
              <a:off x="7318184" y="1508086"/>
              <a:ext cx="128270" cy="2654935"/>
            </a:xfrm>
            <a:custGeom>
              <a:avLst/>
              <a:gdLst/>
              <a:ahLst/>
              <a:cxnLst/>
              <a:rect l="l" t="t" r="r" b="b"/>
              <a:pathLst>
                <a:path w="128270" h="2654935">
                  <a:moveTo>
                    <a:pt x="128016" y="0"/>
                  </a:moveTo>
                  <a:lnTo>
                    <a:pt x="0" y="0"/>
                  </a:lnTo>
                  <a:lnTo>
                    <a:pt x="0" y="2654338"/>
                  </a:lnTo>
                  <a:lnTo>
                    <a:pt x="128016" y="2654338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14B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18184" y="4162412"/>
              <a:ext cx="128270" cy="1275080"/>
            </a:xfrm>
            <a:custGeom>
              <a:avLst/>
              <a:gdLst/>
              <a:ahLst/>
              <a:cxnLst/>
              <a:rect l="l" t="t" r="r" b="b"/>
              <a:pathLst>
                <a:path w="128270" h="1275079">
                  <a:moveTo>
                    <a:pt x="128016" y="0"/>
                  </a:moveTo>
                  <a:lnTo>
                    <a:pt x="0" y="0"/>
                  </a:lnTo>
                  <a:lnTo>
                    <a:pt x="0" y="1274914"/>
                  </a:lnTo>
                  <a:lnTo>
                    <a:pt x="128016" y="127491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B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18184" y="5437327"/>
              <a:ext cx="128270" cy="1301115"/>
            </a:xfrm>
            <a:custGeom>
              <a:avLst/>
              <a:gdLst/>
              <a:ahLst/>
              <a:cxnLst/>
              <a:rect l="l" t="t" r="r" b="b"/>
              <a:pathLst>
                <a:path w="128270" h="1301115">
                  <a:moveTo>
                    <a:pt x="128016" y="0"/>
                  </a:moveTo>
                  <a:lnTo>
                    <a:pt x="0" y="0"/>
                  </a:lnTo>
                  <a:lnTo>
                    <a:pt x="0" y="1300492"/>
                  </a:lnTo>
                  <a:lnTo>
                    <a:pt x="128016" y="1300492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9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18184" y="6737832"/>
              <a:ext cx="128270" cy="1300480"/>
            </a:xfrm>
            <a:custGeom>
              <a:avLst/>
              <a:gdLst/>
              <a:ahLst/>
              <a:cxnLst/>
              <a:rect l="l" t="t" r="r" b="b"/>
              <a:pathLst>
                <a:path w="128270" h="1300479">
                  <a:moveTo>
                    <a:pt x="128016" y="0"/>
                  </a:moveTo>
                  <a:lnTo>
                    <a:pt x="0" y="0"/>
                  </a:lnTo>
                  <a:lnTo>
                    <a:pt x="0" y="1300479"/>
                  </a:lnTo>
                  <a:lnTo>
                    <a:pt x="128016" y="1300479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B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7200" y="1219200"/>
            <a:ext cx="6693534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-4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11.</a:t>
            </a:r>
            <a:r>
              <a:rPr sz="1100" b="1" spc="-2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TOXICOLOGICAL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INFORMATION</a:t>
            </a:r>
            <a:endParaRPr sz="1100" dirty="0">
              <a:latin typeface="Helvetica Neue LT Pro 75"/>
              <a:cs typeface="Helvetica Neue LT Pro 75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5950" y="1447800"/>
            <a:ext cx="21494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POTENTIAL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ACUTE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HEALTH</a:t>
            </a:r>
            <a:r>
              <a:rPr sz="900" b="1" spc="-2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EFFECTS</a:t>
            </a:r>
            <a:endParaRPr sz="900" dirty="0">
              <a:latin typeface="Helvetica Neue LT Pro 75"/>
              <a:cs typeface="Helvetica Neue LT Pro 75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5950" y="1666240"/>
            <a:ext cx="732155" cy="543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Inhalation: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Ingestion: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Skin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contact: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contact: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25661" y="1645543"/>
            <a:ext cx="3764966" cy="5642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 cause sensitization by inhalation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 dirty="0">
              <a:latin typeface="HelveticaNeueLTPro-Md"/>
              <a:cs typeface="HelveticaNeueLTPro-Md"/>
            </a:endParaRPr>
          </a:p>
          <a:p>
            <a:pPr marL="12700" marR="5080" indent="-635">
              <a:lnSpc>
                <a:spcPts val="1000"/>
              </a:lnSpc>
              <a:spcBef>
                <a:spcPts val="60"/>
              </a:spcBef>
            </a:pP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 known significant effects or critical hazards.</a:t>
            </a:r>
          </a:p>
          <a:p>
            <a:pPr marL="12700" marR="5080" indent="-635">
              <a:lnSpc>
                <a:spcPts val="1000"/>
              </a:lnSpc>
              <a:spcBef>
                <a:spcPts val="60"/>
              </a:spcBef>
            </a:pP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 cause skin irritation. May cause sensitization by skin contact.</a:t>
            </a:r>
          </a:p>
          <a:p>
            <a:pPr marL="12700" marR="5080" indent="-635">
              <a:lnSpc>
                <a:spcPts val="1000"/>
              </a:lnSpc>
              <a:spcBef>
                <a:spcPts val="6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Irritating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to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eyes.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5950" y="8659695"/>
            <a:ext cx="21577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OVER-EXPOSURE</a:t>
            </a:r>
            <a:r>
              <a:rPr sz="900" b="1" spc="-6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SIGNS/SYMPTOMS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5950" y="8837495"/>
            <a:ext cx="554990" cy="543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Inh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lation  Ingestion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Skin</a:t>
            </a:r>
            <a:endParaRPr sz="900">
              <a:latin typeface="HelveticaNeueLTPro-Md"/>
              <a:cs typeface="HelveticaNeueLTPro-Md"/>
            </a:endParaRPr>
          </a:p>
          <a:p>
            <a:pPr marL="12700">
              <a:lnSpc>
                <a:spcPts val="980"/>
              </a:lnSpc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Eyes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25776" y="8837495"/>
            <a:ext cx="5020678" cy="5386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: Adverse symptoms may include the following: wheezing and breathing difficulties asthma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: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endParaRPr lang="en-US" sz="900" spc="-25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: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specific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data.</a:t>
            </a:r>
            <a:endParaRPr sz="900" dirty="0">
              <a:latin typeface="HelveticaNeueLTPro-Md"/>
              <a:cs typeface="HelveticaNeueLTPro-Md"/>
            </a:endParaRPr>
          </a:p>
          <a:p>
            <a:pPr marL="12700">
              <a:lnSpc>
                <a:spcPts val="1000"/>
              </a:lnSpc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: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Adverse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symptoms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include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following: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irritation, redness</a:t>
            </a:r>
            <a:endParaRPr sz="900" dirty="0">
              <a:latin typeface="HelveticaNeueLTPro-Md"/>
              <a:cs typeface="HelveticaNeueLTPro-Md"/>
            </a:endParaRPr>
          </a:p>
          <a:p>
            <a:pPr marL="12700">
              <a:lnSpc>
                <a:spcPts val="1040"/>
              </a:lnSpc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: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Adverse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symptoms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include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following: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irritation,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watering,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redness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2400" y="7457440"/>
            <a:ext cx="1739900" cy="924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CHRONIC EFFECTS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CARCINOGENICITY 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MUTAGENICITY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TERATOGENICITY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DEVELOPMENTAL EFFECTS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FERTILITY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EFFECTS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DENMARK</a:t>
            </a:r>
            <a:r>
              <a:rPr sz="900" b="1" spc="-2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CARCINOGEN</a:t>
            </a:r>
            <a:r>
              <a:rPr sz="900" b="1" spc="-2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LIST</a:t>
            </a:r>
            <a:endParaRPr sz="900" dirty="0">
              <a:latin typeface="Helvetica Neue LT Pro 75"/>
              <a:cs typeface="Helvetica Neue LT Pro 75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57400" y="7391400"/>
            <a:ext cx="7010400" cy="117981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1769745" algn="just">
              <a:lnSpc>
                <a:spcPts val="1000"/>
              </a:lnSpc>
              <a:spcBef>
                <a:spcPts val="200"/>
              </a:spcBef>
            </a:pP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Once sensitized, a severe allergic reaction may occur when subsequently exposed to very low levels.</a:t>
            </a:r>
          </a:p>
          <a:p>
            <a:pPr marL="12700" marR="1769745" algn="just">
              <a:lnSpc>
                <a:spcPts val="1000"/>
              </a:lnSpc>
              <a:spcBef>
                <a:spcPts val="200"/>
              </a:spcBef>
            </a:pP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 cause cancer. Risk of cancer depends on duration and level of exposure.</a:t>
            </a:r>
          </a:p>
          <a:p>
            <a:pPr marL="12700" marR="1769745" algn="just">
              <a:lnSpc>
                <a:spcPts val="1000"/>
              </a:lnSpc>
              <a:spcBef>
                <a:spcPts val="200"/>
              </a:spcBef>
            </a:pP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 cause heritable genetic effects.</a:t>
            </a:r>
          </a:p>
          <a:p>
            <a:pPr marL="12700" marR="1769745" algn="just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 known significant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effects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critical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hazards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endParaRPr lang="en-US" sz="900" spc="-240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 marR="1769745" algn="just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 known significant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effects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critical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hazards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endParaRPr lang="en-US" sz="900" spc="-240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 marR="1769745" algn="just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known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significant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effects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critical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hazards</a:t>
            </a:r>
            <a:endParaRPr sz="900" dirty="0">
              <a:latin typeface="HelveticaNeueLTPro-Md"/>
              <a:cs typeface="HelveticaNeueLTPro-Md"/>
            </a:endParaRPr>
          </a:p>
          <a:p>
            <a:pPr marL="12700" marR="5080" indent="-635" algn="just">
              <a:lnSpc>
                <a:spcPts val="1000"/>
              </a:lnSpc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Contains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substance or substances listed under National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Working </a:t>
            </a:r>
            <a:endParaRPr lang="en-US" sz="900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 marR="5080" indent="-635" algn="just">
              <a:lnSpc>
                <a:spcPts val="1000"/>
              </a:lnSpc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Environment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Authorities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Executive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Order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908/2005.</a:t>
            </a:r>
            <a:endParaRPr sz="900" dirty="0">
              <a:latin typeface="HelveticaNeueLTPro-Md"/>
              <a:cs typeface="HelveticaNeueLTPro-Md"/>
            </a:endParaRPr>
          </a:p>
        </p:txBody>
      </p:sp>
      <p:graphicFrame>
        <p:nvGraphicFramePr>
          <p:cNvPr id="17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529825"/>
              </p:ext>
            </p:extLst>
          </p:nvPr>
        </p:nvGraphicFramePr>
        <p:xfrm>
          <a:off x="76200" y="5209929"/>
          <a:ext cx="7301230" cy="21704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1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4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4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78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25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2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550">
                        <a:solidFill>
                          <a:srgbClr val="002060"/>
                        </a:solidFill>
                        <a:latin typeface="Times"/>
                        <a:cs typeface="Times"/>
                      </a:endParaRPr>
                    </a:p>
                    <a:p>
                      <a:pPr marL="171450" marR="201930">
                        <a:lnSpc>
                          <a:spcPct val="100000"/>
                        </a:lnSpc>
                      </a:pPr>
                      <a:r>
                        <a:rPr sz="900" b="1" spc="-20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P</a:t>
                      </a:r>
                      <a:r>
                        <a:rPr sz="900" b="1" spc="-15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R</a:t>
                      </a:r>
                      <a:r>
                        <a:rPr sz="900" b="1" spc="-5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O</a:t>
                      </a:r>
                      <a:r>
                        <a:rPr sz="900" b="1" spc="-10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DUC</a:t>
                      </a:r>
                      <a:r>
                        <a:rPr sz="900" b="1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T  </a:t>
                      </a:r>
                      <a:r>
                        <a:rPr sz="900" b="1" spc="-5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NAME</a:t>
                      </a:r>
                      <a:endParaRPr sz="900">
                        <a:solidFill>
                          <a:srgbClr val="002060"/>
                        </a:solidFill>
                        <a:latin typeface="Helvetica Neue LT Pro 75"/>
                        <a:cs typeface="Helvetica Neue LT Pro 75"/>
                      </a:endParaRPr>
                    </a:p>
                  </a:txBody>
                  <a:tcPr marL="0" marR="0" marT="5080" marB="0">
                    <a:lnT w="12700">
                      <a:solidFill>
                        <a:srgbClr val="14B1E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550" dirty="0">
                        <a:solidFill>
                          <a:srgbClr val="002060"/>
                        </a:solidFill>
                        <a:latin typeface="Times"/>
                        <a:cs typeface="Times"/>
                      </a:endParaRPr>
                    </a:p>
                    <a:p>
                      <a:pPr marL="209550" marR="250190" indent="-635">
                        <a:lnSpc>
                          <a:spcPct val="100000"/>
                        </a:lnSpc>
                      </a:pPr>
                      <a:r>
                        <a:rPr sz="900" b="1" spc="-25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C</a:t>
                      </a:r>
                      <a:r>
                        <a:rPr sz="900" b="1" spc="-5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A</a:t>
                      </a:r>
                      <a:r>
                        <a:rPr sz="900" b="1" spc="-15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R</a:t>
                      </a:r>
                      <a:r>
                        <a:rPr sz="900" b="1" spc="-10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C</a:t>
                      </a:r>
                      <a:r>
                        <a:rPr sz="900" b="1" spc="-5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IN</a:t>
                      </a:r>
                      <a:r>
                        <a:rPr sz="900" b="1" spc="-10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O</a:t>
                      </a:r>
                      <a:r>
                        <a:rPr sz="900" b="1" spc="-5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G</a:t>
                      </a:r>
                      <a:r>
                        <a:rPr sz="900" b="1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NI</a:t>
                      </a:r>
                      <a:r>
                        <a:rPr sz="900" b="1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C  </a:t>
                      </a:r>
                      <a:r>
                        <a:rPr sz="900" b="1" spc="-10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EFFECTS</a:t>
                      </a:r>
                      <a:endParaRPr sz="900" dirty="0">
                        <a:solidFill>
                          <a:srgbClr val="002060"/>
                        </a:solidFill>
                        <a:latin typeface="Helvetica Neue LT Pro 75"/>
                        <a:cs typeface="Helvetica Neue LT Pro 75"/>
                      </a:endParaRPr>
                    </a:p>
                  </a:txBody>
                  <a:tcPr marL="0" marR="0" marT="5080" marB="0">
                    <a:lnT w="12700">
                      <a:solidFill>
                        <a:srgbClr val="14B1E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lang="en-TT" sz="550" dirty="0">
                        <a:solidFill>
                          <a:srgbClr val="002060"/>
                        </a:solidFill>
                        <a:latin typeface="Times"/>
                        <a:cs typeface="Times"/>
                      </a:endParaRPr>
                    </a:p>
                    <a:p>
                      <a:pPr marL="257810" marR="271780">
                        <a:lnSpc>
                          <a:spcPct val="100000"/>
                        </a:lnSpc>
                      </a:pPr>
                      <a:r>
                        <a:rPr lang="en-TT" sz="900" b="1" spc="-5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M</a:t>
                      </a:r>
                      <a:r>
                        <a:rPr lang="en-TT" sz="900" b="1" spc="-10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U</a:t>
                      </a:r>
                      <a:r>
                        <a:rPr lang="en-TT" sz="900" b="1" spc="-70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T</a:t>
                      </a:r>
                      <a:r>
                        <a:rPr lang="en-TT" sz="900" b="1" spc="-30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A</a:t>
                      </a:r>
                      <a:r>
                        <a:rPr lang="en-TT" sz="900" b="1" spc="-5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G</a:t>
                      </a:r>
                      <a:r>
                        <a:rPr lang="en-TT" sz="900" b="1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E</a:t>
                      </a:r>
                      <a:r>
                        <a:rPr lang="en-TT" sz="900" b="1" spc="-5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NI</a:t>
                      </a:r>
                      <a:r>
                        <a:rPr lang="en-TT" sz="900" b="1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C  </a:t>
                      </a:r>
                      <a:r>
                        <a:rPr lang="en-TT" sz="900" b="1" spc="-10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EFFECTS</a:t>
                      </a:r>
                      <a:endParaRPr lang="en-TT" sz="900" dirty="0">
                        <a:solidFill>
                          <a:srgbClr val="002060"/>
                        </a:solidFill>
                        <a:latin typeface="Helvetica Neue LT Pro 75"/>
                        <a:cs typeface="Helvetica Neue LT Pro 75"/>
                      </a:endParaRPr>
                    </a:p>
                  </a:txBody>
                  <a:tcPr marL="0" marR="0" marT="5080" marB="0">
                    <a:lnT w="12700">
                      <a:solidFill>
                        <a:srgbClr val="14B1E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550">
                        <a:solidFill>
                          <a:srgbClr val="002060"/>
                        </a:solidFill>
                        <a:latin typeface="Times"/>
                        <a:cs typeface="Times"/>
                      </a:endParaRPr>
                    </a:p>
                    <a:p>
                      <a:pPr marL="279400" marR="469265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D</a:t>
                      </a:r>
                      <a:r>
                        <a:rPr sz="900" b="1" spc="5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V</a:t>
                      </a:r>
                      <a:r>
                        <a:rPr sz="900" b="1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E</a:t>
                      </a:r>
                      <a:r>
                        <a:rPr sz="900" b="1" spc="-25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L</a:t>
                      </a:r>
                      <a:r>
                        <a:rPr sz="900" b="1" spc="-5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O</a:t>
                      </a:r>
                      <a:r>
                        <a:rPr sz="900" b="1" spc="-20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P</a:t>
                      </a:r>
                      <a:r>
                        <a:rPr sz="900" b="1" spc="-5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M</a:t>
                      </a:r>
                      <a:r>
                        <a:rPr sz="900" b="1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E</a:t>
                      </a:r>
                      <a:r>
                        <a:rPr sz="900" b="1" spc="-10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N</a:t>
                      </a:r>
                      <a:r>
                        <a:rPr sz="900" b="1" spc="-70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A</a:t>
                      </a:r>
                      <a:r>
                        <a:rPr sz="900" b="1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L  </a:t>
                      </a:r>
                      <a:r>
                        <a:rPr sz="900" b="1" spc="-10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EFFECTS</a:t>
                      </a:r>
                      <a:endParaRPr sz="900">
                        <a:solidFill>
                          <a:srgbClr val="002060"/>
                        </a:solidFill>
                        <a:latin typeface="Helvetica Neue LT Pro 75"/>
                        <a:cs typeface="Helvetica Neue LT Pro 75"/>
                      </a:endParaRPr>
                    </a:p>
                  </a:txBody>
                  <a:tcPr marL="0" marR="0" marT="5080" marB="0">
                    <a:lnT w="12700">
                      <a:solidFill>
                        <a:srgbClr val="14B1E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550">
                        <a:solidFill>
                          <a:srgbClr val="002060"/>
                        </a:solidFill>
                        <a:latin typeface="Times"/>
                        <a:cs typeface="Times"/>
                      </a:endParaRPr>
                    </a:p>
                    <a:p>
                      <a:pPr marL="476884" marR="347980">
                        <a:lnSpc>
                          <a:spcPct val="100000"/>
                        </a:lnSpc>
                      </a:pPr>
                      <a:r>
                        <a:rPr sz="900" b="1" spc="-15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F</a:t>
                      </a:r>
                      <a:r>
                        <a:rPr sz="900" b="1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E</a:t>
                      </a:r>
                      <a:r>
                        <a:rPr sz="900" b="1" spc="-10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RT</a:t>
                      </a:r>
                      <a:r>
                        <a:rPr sz="900" b="1" spc="-5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I</a:t>
                      </a:r>
                      <a:r>
                        <a:rPr sz="900" b="1" spc="-15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LI</a:t>
                      </a:r>
                      <a:r>
                        <a:rPr sz="900" b="1" spc="20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T</a:t>
                      </a:r>
                      <a:r>
                        <a:rPr sz="900" b="1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Y  </a:t>
                      </a:r>
                      <a:r>
                        <a:rPr sz="900" b="1" spc="-10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EFFECTS</a:t>
                      </a:r>
                      <a:endParaRPr sz="900">
                        <a:solidFill>
                          <a:srgbClr val="002060"/>
                        </a:solidFill>
                        <a:latin typeface="Helvetica Neue LT Pro 75"/>
                        <a:cs typeface="Helvetica Neue LT Pro 75"/>
                      </a:endParaRPr>
                    </a:p>
                  </a:txBody>
                  <a:tcPr marL="0" marR="0" marT="5080" marB="0">
                    <a:lnT w="12700">
                      <a:solidFill>
                        <a:srgbClr val="14B1E7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507">
                <a:tc>
                  <a:txBody>
                    <a:bodyPr/>
                    <a:lstStyle/>
                    <a:p>
                      <a:pPr marL="17145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en-TT" sz="900" spc="-5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Naphtha (petroleum),</a:t>
                      </a:r>
                      <a:r>
                        <a:rPr lang="en-TT" sz="900" spc="-5" dirty="0" err="1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hydrodesulfurized</a:t>
                      </a:r>
                      <a:r>
                        <a:rPr lang="en-TT" sz="900" spc="-5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 heavy</a:t>
                      </a:r>
                    </a:p>
                    <a:p>
                      <a:pPr marL="17145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en-TT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Solvent naphtha (petroleum), light </a:t>
                      </a:r>
                      <a:r>
                        <a:rPr lang="en-TT" sz="900" dirty="0" err="1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arom</a:t>
                      </a:r>
                      <a:r>
                        <a:rPr lang="en-TT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.</a:t>
                      </a:r>
                    </a:p>
                    <a:p>
                      <a:pPr marL="17145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en-TT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Stoddard solvent</a:t>
                      </a:r>
                    </a:p>
                    <a:p>
                      <a:pPr marL="17145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en-TT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2-butanone oxime</a:t>
                      </a:r>
                      <a:endParaRPr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64769" marB="0"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en-TT" sz="900" dirty="0" err="1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Carc</a:t>
                      </a:r>
                      <a:r>
                        <a:rPr lang="en-TT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. Cat. 2; R45</a:t>
                      </a:r>
                    </a:p>
                    <a:p>
                      <a:pPr marL="20955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endParaRPr lang="en-TT"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  <a:p>
                      <a:pPr marL="20955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endParaRPr lang="en-TT"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  <a:p>
                      <a:pPr marL="20955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en-TT" sz="900" dirty="0" err="1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Carc</a:t>
                      </a:r>
                      <a:r>
                        <a:rPr lang="en-TT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. Cat. 2; R45</a:t>
                      </a:r>
                    </a:p>
                    <a:p>
                      <a:pPr marL="20955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endParaRPr lang="en-TT"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  <a:p>
                      <a:pPr marL="20955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en-TT" sz="900" dirty="0" err="1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Carc</a:t>
                      </a:r>
                      <a:r>
                        <a:rPr lang="en-TT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. Cat. 2; R45</a:t>
                      </a:r>
                    </a:p>
                    <a:p>
                      <a:pPr marL="20955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endParaRPr lang="en-TT"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  <a:p>
                      <a:pPr marL="20955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en-TT" sz="900" dirty="0" err="1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Carc</a:t>
                      </a:r>
                      <a:r>
                        <a:rPr lang="en-TT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. Cat. 3; R40</a:t>
                      </a:r>
                    </a:p>
                    <a:p>
                      <a:pPr marL="20955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endParaRPr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64769" marB="0"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781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en-TT" sz="900" dirty="0" err="1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Muta</a:t>
                      </a:r>
                      <a:r>
                        <a:rPr lang="en-TT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. Cat. 2; R46</a:t>
                      </a:r>
                    </a:p>
                    <a:p>
                      <a:pPr marL="25781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endParaRPr lang="en-TT"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  <a:p>
                      <a:pPr marL="25781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endParaRPr lang="en-TT"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  <a:p>
                      <a:pPr marL="25781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en-TT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lang="en-TT" sz="900" dirty="0" err="1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Muta</a:t>
                      </a:r>
                      <a:r>
                        <a:rPr lang="en-TT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. Cat. 2; R46</a:t>
                      </a:r>
                    </a:p>
                    <a:p>
                      <a:pPr marL="25781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endParaRPr lang="en-TT"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  <a:p>
                      <a:pPr marL="25781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en-TT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lang="en-TT" sz="900" dirty="0" err="1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Muta</a:t>
                      </a:r>
                      <a:r>
                        <a:rPr lang="en-TT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. Cat. 2; R46</a:t>
                      </a:r>
                      <a:endParaRPr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64769" marB="0"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en-US" sz="900" spc="-5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-</a:t>
                      </a:r>
                    </a:p>
                    <a:p>
                      <a:pPr marL="27940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endParaRPr lang="en-US" sz="900" spc="-5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  <a:p>
                      <a:pPr marL="27940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endParaRPr lang="en-US" sz="900" spc="-5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  <a:p>
                      <a:pPr marL="27940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en-US" sz="900" spc="-5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-</a:t>
                      </a:r>
                    </a:p>
                    <a:p>
                      <a:pPr marL="27940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endParaRPr lang="en-US" sz="900" spc="-5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  <a:p>
                      <a:pPr marL="27940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en-US" sz="900" spc="-5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-</a:t>
                      </a:r>
                    </a:p>
                    <a:p>
                      <a:pPr marL="27940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endParaRPr lang="en-US" sz="900" spc="-5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  <a:p>
                      <a:pPr marL="27940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en-US" sz="900" spc="-5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-</a:t>
                      </a:r>
                      <a:endParaRPr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64769" marB="0"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98145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-</a:t>
                      </a:r>
                      <a:endParaRPr lang="en-US"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  <a:p>
                      <a:pPr marR="398145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endParaRPr lang="en-TT"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  <a:p>
                      <a:pPr marR="398145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endParaRPr lang="en-TT"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  <a:p>
                      <a:pPr marR="398145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en-TT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-</a:t>
                      </a:r>
                    </a:p>
                    <a:p>
                      <a:pPr marR="398145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endParaRPr lang="en-TT"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  <a:p>
                      <a:pPr marR="398145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en-TT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-</a:t>
                      </a:r>
                    </a:p>
                    <a:p>
                      <a:pPr marR="398145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endParaRPr lang="en-TT"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  <a:p>
                      <a:pPr marR="398145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en-TT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-</a:t>
                      </a:r>
                      <a:endParaRPr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64769" marB="0"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object 18"/>
          <p:cNvSpPr/>
          <p:nvPr/>
        </p:nvSpPr>
        <p:spPr>
          <a:xfrm>
            <a:off x="457200" y="2286000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7200" y="8548534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15950" y="2362200"/>
            <a:ext cx="16941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PRODUCT/INGREDIENT</a:t>
            </a:r>
            <a:r>
              <a:rPr sz="900" b="1" spc="-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NAME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425700" y="2362200"/>
            <a:ext cx="4654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RESU</a:t>
            </a:r>
            <a:r>
              <a:rPr sz="900" b="1" spc="-8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</a:t>
            </a:r>
            <a:r>
              <a:rPr sz="900" b="1" spc="-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10004" y="2362200"/>
            <a:ext cx="98551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SPECIES</a:t>
            </a:r>
            <a:r>
              <a:rPr sz="900" b="1" spc="26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SCORE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889558" y="2362200"/>
            <a:ext cx="6546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X</a:t>
            </a: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POSURE</a:t>
            </a:r>
            <a:endParaRPr sz="900" dirty="0">
              <a:latin typeface="Helvetica Neue LT Pro 75"/>
              <a:cs typeface="Helvetica Neue LT Pro 75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098302" y="2362200"/>
            <a:ext cx="8064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OBSERVATION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15949" y="2514600"/>
            <a:ext cx="1042237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titanium dioxide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425661" y="2590800"/>
            <a:ext cx="126936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208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Skin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-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Mild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irritant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809949" y="2590800"/>
            <a:ext cx="62928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0865" algn="l"/>
              </a:tabLst>
            </a:pPr>
            <a:r>
              <a:rPr lang="en-US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Human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	-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889512" y="2590800"/>
            <a:ext cx="130111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72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hour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US"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300 micrograms intermittent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480225" y="2590800"/>
            <a:ext cx="424527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-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15950" y="2971800"/>
            <a:ext cx="1042236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phthalic anhydride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425661" y="2971800"/>
            <a:ext cx="126936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2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Eyes - 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Moderate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irritant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809949" y="2971800"/>
            <a:ext cx="62928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0865" algn="l"/>
              </a:tabLst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Rabb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	-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859648" y="2971800"/>
            <a:ext cx="130111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24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hours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50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milligrams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444388" y="2971800"/>
            <a:ext cx="413612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-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15950" y="3276600"/>
            <a:ext cx="74866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xylene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425661" y="4268277"/>
            <a:ext cx="114236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Eyes - </a:t>
            </a:r>
            <a:r>
              <a:rPr lang="en-US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Mild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irritant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809949" y="4268277"/>
            <a:ext cx="62928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0865" algn="l"/>
              </a:tabLst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Rabb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	-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889512" y="4268277"/>
            <a:ext cx="122682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24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hours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US"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100 microliters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477000" y="4268277"/>
            <a:ext cx="175358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-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15949" y="4648200"/>
            <a:ext cx="74866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Stoddard solvent 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425661" y="4648200"/>
            <a:ext cx="138428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2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Eyes -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Mild irritant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Eyes - 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Moderate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irritant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809949" y="4648200"/>
            <a:ext cx="62928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0865" algn="l"/>
              </a:tabLst>
            </a:pPr>
            <a:r>
              <a:rPr lang="en-US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Human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	-</a:t>
            </a:r>
            <a:endParaRPr sz="900" dirty="0">
              <a:latin typeface="HelveticaNeueLTPro-Md"/>
              <a:cs typeface="HelveticaNeueLTPro-Md"/>
            </a:endParaRPr>
          </a:p>
          <a:p>
            <a:pPr marL="12700">
              <a:lnSpc>
                <a:spcPct val="100000"/>
              </a:lnSpc>
              <a:tabLst>
                <a:tab pos="570865" algn="l"/>
              </a:tabLst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Rabb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	</a:t>
            </a:r>
            <a:r>
              <a:rPr lang="en-US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-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889512" y="4663177"/>
            <a:ext cx="166116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602740" algn="l"/>
              </a:tabLst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100 parts per million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	-</a:t>
            </a:r>
            <a:endParaRPr sz="900" dirty="0">
              <a:latin typeface="HelveticaNeueLTPro-Md"/>
              <a:cs typeface="HelveticaNeueLTPro-Md"/>
            </a:endParaRPr>
          </a:p>
          <a:p>
            <a:pPr marL="12700">
              <a:lnSpc>
                <a:spcPct val="100000"/>
              </a:lnSpc>
              <a:tabLst>
                <a:tab pos="1602740" algn="l"/>
              </a:tabLst>
            </a:pPr>
            <a:r>
              <a:rPr lang="en-US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24 hours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5</a:t>
            </a:r>
            <a:r>
              <a:rPr sz="900" spc="20" dirty="0">
                <a:solidFill>
                  <a:srgbClr val="1C216F"/>
                </a:solidFill>
                <a:latin typeface="HelveticaNeueLTPro-Md"/>
                <a:cs typeface="HelveticaNeueLTPro-Md"/>
              </a:rPr>
              <a:t>0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0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milli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g</a:t>
            </a:r>
            <a:r>
              <a:rPr sz="900" spc="20" dirty="0">
                <a:solidFill>
                  <a:srgbClr val="1C216F"/>
                </a:solidFill>
                <a:latin typeface="HelveticaNeueLTPro-Md"/>
                <a:cs typeface="HelveticaNeueLTPro-Md"/>
              </a:rPr>
              <a:t>r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	-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69266" y="4572000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57200" y="3276600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57200" y="2895600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49" name="object 41">
            <a:extLst>
              <a:ext uri="{FF2B5EF4-FFF2-40B4-BE49-F238E27FC236}">
                <a16:creationId xmlns:a16="http://schemas.microsoft.com/office/drawing/2014/main" id="{181AB210-E8BF-4CFF-B9A9-C2C9F1356CED}"/>
              </a:ext>
            </a:extLst>
          </p:cNvPr>
          <p:cNvSpPr txBox="1"/>
          <p:nvPr/>
        </p:nvSpPr>
        <p:spPr>
          <a:xfrm>
            <a:off x="2388235" y="3307631"/>
            <a:ext cx="1421714" cy="7309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2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Eyes -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Mild irritant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endParaRPr lang="en-US" sz="900" spc="10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 marR="132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Eyes - 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Severe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irritant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Skin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-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Mild irritant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endParaRPr lang="en-US" sz="900" spc="10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 marR="13208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Skin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-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Moderate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irritant</a:t>
            </a:r>
            <a:endParaRPr sz="900" dirty="0">
              <a:latin typeface="HelveticaNeueLTPro-Md"/>
              <a:cs typeface="HelveticaNeueLTPro-Md"/>
            </a:endParaRPr>
          </a:p>
          <a:p>
            <a:pPr marL="12700" marR="5080">
              <a:lnSpc>
                <a:spcPct val="100000"/>
              </a:lnSpc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Skin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-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Moderate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irritant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50" name="object 42">
            <a:extLst>
              <a:ext uri="{FF2B5EF4-FFF2-40B4-BE49-F238E27FC236}">
                <a16:creationId xmlns:a16="http://schemas.microsoft.com/office/drawing/2014/main" id="{B81ABE27-1D9C-487A-AB72-514E6353FBB9}"/>
              </a:ext>
            </a:extLst>
          </p:cNvPr>
          <p:cNvSpPr txBox="1"/>
          <p:nvPr/>
        </p:nvSpPr>
        <p:spPr>
          <a:xfrm>
            <a:off x="3810000" y="3276600"/>
            <a:ext cx="629285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0865" algn="l"/>
              </a:tabLst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Rabb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	-</a:t>
            </a:r>
            <a:endParaRPr sz="900" dirty="0">
              <a:latin typeface="HelveticaNeueLTPro-Md"/>
              <a:cs typeface="HelveticaNeueLTPro-Md"/>
            </a:endParaRPr>
          </a:p>
          <a:p>
            <a:pPr marL="12700">
              <a:lnSpc>
                <a:spcPct val="100000"/>
              </a:lnSpc>
              <a:tabLst>
                <a:tab pos="570865" algn="l"/>
              </a:tabLst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Rabb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	-</a:t>
            </a:r>
            <a:endParaRPr sz="900" dirty="0">
              <a:latin typeface="HelveticaNeueLTPro-Md"/>
              <a:cs typeface="HelveticaNeueLTPro-Md"/>
            </a:endParaRPr>
          </a:p>
          <a:p>
            <a:pPr marL="12700">
              <a:lnSpc>
                <a:spcPct val="100000"/>
              </a:lnSpc>
              <a:tabLst>
                <a:tab pos="570865" algn="l"/>
              </a:tabLst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Ra</a:t>
            </a:r>
            <a:r>
              <a:rPr lang="en-US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	-</a:t>
            </a:r>
            <a:endParaRPr sz="900" dirty="0">
              <a:latin typeface="HelveticaNeueLTPro-Md"/>
              <a:cs typeface="HelveticaNeueLTPro-Md"/>
            </a:endParaRPr>
          </a:p>
          <a:p>
            <a:pPr marL="12700">
              <a:lnSpc>
                <a:spcPct val="100000"/>
              </a:lnSpc>
              <a:tabLst>
                <a:tab pos="570865" algn="l"/>
              </a:tabLst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Rabb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	-</a:t>
            </a:r>
            <a:endParaRPr sz="900" dirty="0">
              <a:latin typeface="HelveticaNeueLTPro-Md"/>
              <a:cs typeface="HelveticaNeueLTPro-Md"/>
            </a:endParaRPr>
          </a:p>
          <a:p>
            <a:pPr marL="12700">
              <a:lnSpc>
                <a:spcPct val="100000"/>
              </a:lnSpc>
              <a:tabLst>
                <a:tab pos="570865" algn="l"/>
              </a:tabLst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Rabb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	-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51" name="object 43">
            <a:extLst>
              <a:ext uri="{FF2B5EF4-FFF2-40B4-BE49-F238E27FC236}">
                <a16:creationId xmlns:a16="http://schemas.microsoft.com/office/drawing/2014/main" id="{220F9420-D66B-4ED0-A2BD-A3AC5BD860C3}"/>
              </a:ext>
            </a:extLst>
          </p:cNvPr>
          <p:cNvSpPr txBox="1"/>
          <p:nvPr/>
        </p:nvSpPr>
        <p:spPr>
          <a:xfrm>
            <a:off x="4876800" y="3352800"/>
            <a:ext cx="166116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602740" algn="l"/>
              </a:tabLst>
            </a:pPr>
            <a:r>
              <a:rPr lang="en-US" sz="900" spc="-5" dirty="0">
                <a:solidFill>
                  <a:srgbClr val="002060"/>
                </a:solidFill>
                <a:latin typeface="HelveticaNeueLTPro-Md"/>
                <a:cs typeface="HelveticaNeueLTPro-Md"/>
              </a:rPr>
              <a:t>87 milligrams</a:t>
            </a:r>
            <a:r>
              <a:rPr sz="900" dirty="0">
                <a:solidFill>
                  <a:srgbClr val="002060"/>
                </a:solidFill>
                <a:latin typeface="HelveticaNeueLTPro-Md"/>
                <a:cs typeface="HelveticaNeueLTPro-Md"/>
              </a:rPr>
              <a:t>	-</a:t>
            </a:r>
          </a:p>
          <a:p>
            <a:pPr marL="12700">
              <a:lnSpc>
                <a:spcPct val="100000"/>
              </a:lnSpc>
              <a:tabLst>
                <a:tab pos="1602740" algn="l"/>
              </a:tabLst>
            </a:pPr>
            <a:r>
              <a:rPr sz="900" spc="-5" dirty="0">
                <a:solidFill>
                  <a:srgbClr val="002060"/>
                </a:solidFill>
                <a:latin typeface="HelveticaNeueLTPro-Md"/>
                <a:cs typeface="HelveticaNeueLTPro-Md"/>
              </a:rPr>
              <a:t>2</a:t>
            </a:r>
            <a:r>
              <a:rPr sz="900" dirty="0">
                <a:solidFill>
                  <a:srgbClr val="002060"/>
                </a:solidFill>
                <a:latin typeface="HelveticaNeueLTPro-Md"/>
                <a:cs typeface="HelveticaNeueLTPro-Md"/>
              </a:rPr>
              <a:t>4 </a:t>
            </a:r>
            <a:r>
              <a:rPr sz="900" spc="5" dirty="0">
                <a:solidFill>
                  <a:srgbClr val="002060"/>
                </a:solidFill>
                <a:latin typeface="HelveticaNeueLTPro-Md"/>
                <a:cs typeface="HelveticaNeueLTPro-Md"/>
              </a:rPr>
              <a:t>ho</a:t>
            </a:r>
            <a:r>
              <a:rPr sz="900" spc="10" dirty="0">
                <a:solidFill>
                  <a:srgbClr val="002060"/>
                </a:solidFill>
                <a:latin typeface="HelveticaNeueLTPro-Md"/>
                <a:cs typeface="HelveticaNeueLTPro-Md"/>
              </a:rPr>
              <a:t>u</a:t>
            </a:r>
            <a:r>
              <a:rPr sz="900" spc="25" dirty="0">
                <a:solidFill>
                  <a:srgbClr val="002060"/>
                </a:solidFill>
                <a:latin typeface="HelveticaNeueLTPro-Md"/>
                <a:cs typeface="HelveticaNeueLTPro-Md"/>
              </a:rPr>
              <a:t>r</a:t>
            </a:r>
            <a:r>
              <a:rPr sz="900" dirty="0">
                <a:solidFill>
                  <a:srgbClr val="002060"/>
                </a:solidFill>
                <a:latin typeface="HelveticaNeueLTPro-Md"/>
                <a:cs typeface="HelveticaNeueLTPro-Md"/>
              </a:rPr>
              <a:t>s </a:t>
            </a:r>
            <a:r>
              <a:rPr lang="en-US" sz="900" dirty="0">
                <a:solidFill>
                  <a:srgbClr val="002060"/>
                </a:solidFill>
                <a:latin typeface="HelveticaNeueLTPro-Md"/>
                <a:cs typeface="HelveticaNeueLTPro-Md"/>
              </a:rPr>
              <a:t>5</a:t>
            </a:r>
            <a:r>
              <a:rPr sz="900" dirty="0">
                <a:solidFill>
                  <a:srgbClr val="002060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002060"/>
                </a:solidFill>
                <a:latin typeface="HelveticaNeueLTPro-Md"/>
                <a:cs typeface="HelveticaNeueLTPro-Md"/>
              </a:rPr>
              <a:t>milli</a:t>
            </a:r>
            <a:r>
              <a:rPr sz="900" spc="10" dirty="0">
                <a:solidFill>
                  <a:srgbClr val="002060"/>
                </a:solidFill>
                <a:latin typeface="HelveticaNeueLTPro-Md"/>
                <a:cs typeface="HelveticaNeueLTPro-Md"/>
              </a:rPr>
              <a:t>g</a:t>
            </a:r>
            <a:r>
              <a:rPr sz="900" spc="20" dirty="0">
                <a:solidFill>
                  <a:srgbClr val="002060"/>
                </a:solidFill>
                <a:latin typeface="HelveticaNeueLTPro-Md"/>
                <a:cs typeface="HelveticaNeueLTPro-Md"/>
              </a:rPr>
              <a:t>r</a:t>
            </a:r>
            <a:r>
              <a:rPr sz="900" spc="15" dirty="0">
                <a:solidFill>
                  <a:srgbClr val="002060"/>
                </a:solidFill>
                <a:latin typeface="HelveticaNeueLTPro-Md"/>
                <a:cs typeface="HelveticaNeueLTPro-Md"/>
              </a:rPr>
              <a:t>a</a:t>
            </a:r>
            <a:r>
              <a:rPr sz="900" spc="10" dirty="0">
                <a:solidFill>
                  <a:srgbClr val="002060"/>
                </a:solidFill>
                <a:latin typeface="HelveticaNeueLTPro-Md"/>
                <a:cs typeface="HelveticaNeueLTPro-Md"/>
              </a:rPr>
              <a:t>m</a:t>
            </a:r>
            <a:r>
              <a:rPr sz="900" dirty="0">
                <a:solidFill>
                  <a:srgbClr val="002060"/>
                </a:solidFill>
                <a:latin typeface="HelveticaNeueLTPro-Md"/>
                <a:cs typeface="HelveticaNeueLTPro-Md"/>
              </a:rPr>
              <a:t>s	-</a:t>
            </a:r>
          </a:p>
          <a:p>
            <a:pPr marL="12700">
              <a:lnSpc>
                <a:spcPct val="100000"/>
              </a:lnSpc>
              <a:tabLst>
                <a:tab pos="1602740" algn="l"/>
              </a:tabLst>
            </a:pPr>
            <a:r>
              <a:rPr lang="en-US" sz="900" spc="-5" dirty="0">
                <a:solidFill>
                  <a:srgbClr val="002060"/>
                </a:solidFill>
                <a:latin typeface="HelveticaNeueLTPro-Md"/>
                <a:cs typeface="HelveticaNeueLTPro-Md"/>
              </a:rPr>
              <a:t>8 </a:t>
            </a:r>
            <a:r>
              <a:rPr sz="900" spc="5" dirty="0">
                <a:solidFill>
                  <a:srgbClr val="002060"/>
                </a:solidFill>
                <a:latin typeface="HelveticaNeueLTPro-Md"/>
                <a:cs typeface="HelveticaNeueLTPro-Md"/>
              </a:rPr>
              <a:t>ho</a:t>
            </a:r>
            <a:r>
              <a:rPr sz="900" spc="10" dirty="0">
                <a:solidFill>
                  <a:srgbClr val="002060"/>
                </a:solidFill>
                <a:latin typeface="HelveticaNeueLTPro-Md"/>
                <a:cs typeface="HelveticaNeueLTPro-Md"/>
              </a:rPr>
              <a:t>u</a:t>
            </a:r>
            <a:r>
              <a:rPr sz="900" spc="25" dirty="0">
                <a:solidFill>
                  <a:srgbClr val="002060"/>
                </a:solidFill>
                <a:latin typeface="HelveticaNeueLTPro-Md"/>
                <a:cs typeface="HelveticaNeueLTPro-Md"/>
              </a:rPr>
              <a:t>r</a:t>
            </a:r>
            <a:r>
              <a:rPr sz="900" dirty="0">
                <a:solidFill>
                  <a:srgbClr val="002060"/>
                </a:solidFill>
                <a:latin typeface="HelveticaNeueLTPro-Md"/>
                <a:cs typeface="HelveticaNeueLTPro-Md"/>
              </a:rPr>
              <a:t>s </a:t>
            </a:r>
            <a:r>
              <a:rPr lang="en-US" sz="900" spc="5" dirty="0">
                <a:solidFill>
                  <a:srgbClr val="002060"/>
                </a:solidFill>
                <a:latin typeface="HelveticaNeueLTPro-Md"/>
                <a:cs typeface="HelveticaNeueLTPro-Md"/>
              </a:rPr>
              <a:t>6</a:t>
            </a:r>
            <a:r>
              <a:rPr sz="900" dirty="0">
                <a:solidFill>
                  <a:srgbClr val="002060"/>
                </a:solidFill>
                <a:latin typeface="HelveticaNeueLTPro-Md"/>
                <a:cs typeface="HelveticaNeueLTPro-Md"/>
              </a:rPr>
              <a:t>0 </a:t>
            </a:r>
            <a:r>
              <a:rPr sz="900" spc="5" dirty="0">
                <a:solidFill>
                  <a:srgbClr val="002060"/>
                </a:solidFill>
                <a:latin typeface="HelveticaNeueLTPro-Md"/>
                <a:cs typeface="HelveticaNeueLTPro-Md"/>
              </a:rPr>
              <a:t>mi</a:t>
            </a:r>
            <a:r>
              <a:rPr sz="900" spc="10" dirty="0">
                <a:solidFill>
                  <a:srgbClr val="002060"/>
                </a:solidFill>
                <a:latin typeface="HelveticaNeueLTPro-Md"/>
                <a:cs typeface="HelveticaNeueLTPro-Md"/>
              </a:rPr>
              <a:t>c</a:t>
            </a:r>
            <a:r>
              <a:rPr sz="900" spc="15" dirty="0">
                <a:solidFill>
                  <a:srgbClr val="002060"/>
                </a:solidFill>
                <a:latin typeface="HelveticaNeueLTPro-Md"/>
                <a:cs typeface="HelveticaNeueLTPro-Md"/>
              </a:rPr>
              <a:t>r</a:t>
            </a:r>
            <a:r>
              <a:rPr sz="900" spc="10" dirty="0">
                <a:solidFill>
                  <a:srgbClr val="002060"/>
                </a:solidFill>
                <a:latin typeface="HelveticaNeueLTPro-Md"/>
                <a:cs typeface="HelveticaNeueLTPro-Md"/>
              </a:rPr>
              <a:t>o</a:t>
            </a:r>
            <a:r>
              <a:rPr sz="900" spc="5" dirty="0">
                <a:solidFill>
                  <a:srgbClr val="002060"/>
                </a:solidFill>
                <a:latin typeface="HelveticaNeueLTPro-Md"/>
                <a:cs typeface="HelveticaNeueLTPro-Md"/>
              </a:rPr>
              <a:t>li</a:t>
            </a:r>
            <a:r>
              <a:rPr sz="900" dirty="0">
                <a:solidFill>
                  <a:srgbClr val="002060"/>
                </a:solidFill>
                <a:latin typeface="HelveticaNeueLTPro-Md"/>
                <a:cs typeface="HelveticaNeueLTPro-Md"/>
              </a:rPr>
              <a:t>t</a:t>
            </a:r>
            <a:r>
              <a:rPr sz="900" spc="10" dirty="0">
                <a:solidFill>
                  <a:srgbClr val="002060"/>
                </a:solidFill>
                <a:latin typeface="HelveticaNeueLTPro-Md"/>
                <a:cs typeface="HelveticaNeueLTPro-Md"/>
              </a:rPr>
              <a:t>e</a:t>
            </a:r>
            <a:r>
              <a:rPr sz="900" spc="25" dirty="0">
                <a:solidFill>
                  <a:srgbClr val="002060"/>
                </a:solidFill>
                <a:latin typeface="HelveticaNeueLTPro-Md"/>
                <a:cs typeface="HelveticaNeueLTPro-Md"/>
              </a:rPr>
              <a:t>r</a:t>
            </a:r>
            <a:r>
              <a:rPr sz="900" dirty="0">
                <a:solidFill>
                  <a:srgbClr val="002060"/>
                </a:solidFill>
                <a:latin typeface="HelveticaNeueLTPro-Md"/>
                <a:cs typeface="HelveticaNeueLTPro-Md"/>
              </a:rPr>
              <a:t>s	-</a:t>
            </a:r>
          </a:p>
          <a:p>
            <a:pPr marL="12700">
              <a:lnSpc>
                <a:spcPct val="100000"/>
              </a:lnSpc>
              <a:tabLst>
                <a:tab pos="1602740" algn="l"/>
              </a:tabLst>
            </a:pPr>
            <a:r>
              <a:rPr sz="900" spc="10" dirty="0">
                <a:solidFill>
                  <a:srgbClr val="002060"/>
                </a:solidFill>
                <a:latin typeface="HelveticaNeueLTPro-Md"/>
                <a:cs typeface="HelveticaNeueLTPro-Md"/>
              </a:rPr>
              <a:t>43</a:t>
            </a:r>
            <a:r>
              <a:rPr sz="900" dirty="0">
                <a:solidFill>
                  <a:srgbClr val="002060"/>
                </a:solidFill>
                <a:latin typeface="HelveticaNeueLTPro-Md"/>
                <a:cs typeface="HelveticaNeueLTPro-Md"/>
              </a:rPr>
              <a:t>5 </a:t>
            </a:r>
            <a:r>
              <a:rPr sz="900" spc="5" dirty="0">
                <a:solidFill>
                  <a:srgbClr val="002060"/>
                </a:solidFill>
                <a:latin typeface="HelveticaNeueLTPro-Md"/>
                <a:cs typeface="HelveticaNeueLTPro-Md"/>
              </a:rPr>
              <a:t>milli</a:t>
            </a:r>
            <a:r>
              <a:rPr sz="900" spc="10" dirty="0">
                <a:solidFill>
                  <a:srgbClr val="002060"/>
                </a:solidFill>
                <a:latin typeface="HelveticaNeueLTPro-Md"/>
                <a:cs typeface="HelveticaNeueLTPro-Md"/>
              </a:rPr>
              <a:t>g</a:t>
            </a:r>
            <a:r>
              <a:rPr sz="900" spc="20" dirty="0">
                <a:solidFill>
                  <a:srgbClr val="002060"/>
                </a:solidFill>
                <a:latin typeface="HelveticaNeueLTPro-Md"/>
                <a:cs typeface="HelveticaNeueLTPro-Md"/>
              </a:rPr>
              <a:t>r</a:t>
            </a:r>
            <a:r>
              <a:rPr sz="900" spc="15" dirty="0">
                <a:solidFill>
                  <a:srgbClr val="002060"/>
                </a:solidFill>
                <a:latin typeface="HelveticaNeueLTPro-Md"/>
                <a:cs typeface="HelveticaNeueLTPro-Md"/>
              </a:rPr>
              <a:t>a</a:t>
            </a:r>
            <a:r>
              <a:rPr sz="900" spc="10" dirty="0">
                <a:solidFill>
                  <a:srgbClr val="002060"/>
                </a:solidFill>
                <a:latin typeface="HelveticaNeueLTPro-Md"/>
                <a:cs typeface="HelveticaNeueLTPro-Md"/>
              </a:rPr>
              <a:t>m</a:t>
            </a:r>
            <a:r>
              <a:rPr sz="900" dirty="0">
                <a:solidFill>
                  <a:srgbClr val="002060"/>
                </a:solidFill>
                <a:latin typeface="HelveticaNeueLTPro-Md"/>
                <a:cs typeface="HelveticaNeueLTPro-Md"/>
              </a:rPr>
              <a:t>s	-</a:t>
            </a:r>
          </a:p>
          <a:p>
            <a:pPr marL="12700">
              <a:lnSpc>
                <a:spcPct val="100000"/>
              </a:lnSpc>
              <a:tabLst>
                <a:tab pos="1602740" algn="l"/>
              </a:tabLst>
            </a:pPr>
            <a:r>
              <a:rPr sz="900" spc="-5" dirty="0">
                <a:solidFill>
                  <a:srgbClr val="002060"/>
                </a:solidFill>
                <a:latin typeface="HelveticaNeueLTPro-Md"/>
                <a:cs typeface="HelveticaNeueLTPro-Md"/>
              </a:rPr>
              <a:t>2</a:t>
            </a:r>
            <a:r>
              <a:rPr sz="900" dirty="0">
                <a:solidFill>
                  <a:srgbClr val="002060"/>
                </a:solidFill>
                <a:latin typeface="HelveticaNeueLTPro-Md"/>
                <a:cs typeface="HelveticaNeueLTPro-Md"/>
              </a:rPr>
              <a:t>4 </a:t>
            </a:r>
            <a:r>
              <a:rPr sz="900" spc="5" dirty="0">
                <a:solidFill>
                  <a:srgbClr val="002060"/>
                </a:solidFill>
                <a:latin typeface="HelveticaNeueLTPro-Md"/>
                <a:cs typeface="HelveticaNeueLTPro-Md"/>
              </a:rPr>
              <a:t>ho</a:t>
            </a:r>
            <a:r>
              <a:rPr sz="900" spc="10" dirty="0">
                <a:solidFill>
                  <a:srgbClr val="002060"/>
                </a:solidFill>
                <a:latin typeface="HelveticaNeueLTPro-Md"/>
                <a:cs typeface="HelveticaNeueLTPro-Md"/>
              </a:rPr>
              <a:t>u</a:t>
            </a:r>
            <a:r>
              <a:rPr sz="900" spc="25" dirty="0">
                <a:solidFill>
                  <a:srgbClr val="002060"/>
                </a:solidFill>
                <a:latin typeface="HelveticaNeueLTPro-Md"/>
                <a:cs typeface="HelveticaNeueLTPro-Md"/>
              </a:rPr>
              <a:t>r</a:t>
            </a:r>
            <a:r>
              <a:rPr sz="900" dirty="0">
                <a:solidFill>
                  <a:srgbClr val="002060"/>
                </a:solidFill>
                <a:latin typeface="HelveticaNeueLTPro-Md"/>
                <a:cs typeface="HelveticaNeueLTPro-Md"/>
              </a:rPr>
              <a:t>s </a:t>
            </a:r>
            <a:r>
              <a:rPr sz="900" spc="10" dirty="0">
                <a:solidFill>
                  <a:srgbClr val="002060"/>
                </a:solidFill>
                <a:latin typeface="HelveticaNeueLTPro-Md"/>
                <a:cs typeface="HelveticaNeueLTPro-Md"/>
              </a:rPr>
              <a:t>2</a:t>
            </a:r>
            <a:r>
              <a:rPr sz="900" dirty="0">
                <a:solidFill>
                  <a:srgbClr val="002060"/>
                </a:solidFill>
                <a:latin typeface="HelveticaNeueLTPro-Md"/>
                <a:cs typeface="HelveticaNeueLTPro-Md"/>
              </a:rPr>
              <a:t>0 </a:t>
            </a:r>
            <a:r>
              <a:rPr sz="900" spc="5" dirty="0">
                <a:solidFill>
                  <a:srgbClr val="002060"/>
                </a:solidFill>
                <a:latin typeface="HelveticaNeueLTPro-Md"/>
                <a:cs typeface="HelveticaNeueLTPro-Md"/>
              </a:rPr>
              <a:t>milli</a:t>
            </a:r>
            <a:r>
              <a:rPr sz="900" spc="10" dirty="0">
                <a:solidFill>
                  <a:srgbClr val="002060"/>
                </a:solidFill>
                <a:latin typeface="HelveticaNeueLTPro-Md"/>
                <a:cs typeface="HelveticaNeueLTPro-Md"/>
              </a:rPr>
              <a:t>g</a:t>
            </a:r>
            <a:r>
              <a:rPr sz="900" spc="20" dirty="0">
                <a:solidFill>
                  <a:srgbClr val="002060"/>
                </a:solidFill>
                <a:latin typeface="HelveticaNeueLTPro-Md"/>
                <a:cs typeface="HelveticaNeueLTPro-Md"/>
              </a:rPr>
              <a:t>r</a:t>
            </a:r>
            <a:r>
              <a:rPr sz="900" spc="15" dirty="0">
                <a:solidFill>
                  <a:srgbClr val="002060"/>
                </a:solidFill>
                <a:latin typeface="HelveticaNeueLTPro-Md"/>
                <a:cs typeface="HelveticaNeueLTPro-Md"/>
              </a:rPr>
              <a:t>a</a:t>
            </a:r>
            <a:r>
              <a:rPr sz="900" spc="10" dirty="0">
                <a:solidFill>
                  <a:srgbClr val="002060"/>
                </a:solidFill>
                <a:latin typeface="HelveticaNeueLTPro-Md"/>
                <a:cs typeface="HelveticaNeueLTPro-Md"/>
              </a:rPr>
              <a:t>m</a:t>
            </a:r>
            <a:r>
              <a:rPr sz="900" dirty="0">
                <a:solidFill>
                  <a:srgbClr val="002060"/>
                </a:solidFill>
                <a:latin typeface="HelveticaNeueLTPro-Md"/>
                <a:cs typeface="HelveticaNeueLTPro-Md"/>
              </a:rPr>
              <a:t>s	-</a:t>
            </a:r>
            <a:r>
              <a:rPr lang="en-US" sz="900" dirty="0">
                <a:solidFill>
                  <a:srgbClr val="002060"/>
                </a:solidFill>
                <a:latin typeface="HelveticaNeueLTPro-Md"/>
                <a:cs typeface="HelveticaNeueLTPro-Md"/>
              </a:rPr>
              <a:t>100 Percent</a:t>
            </a:r>
            <a:r>
              <a:rPr sz="900" dirty="0">
                <a:solidFill>
                  <a:srgbClr val="002060"/>
                </a:solidFill>
                <a:latin typeface="HelveticaNeueLTPro-Md"/>
                <a:cs typeface="HelveticaNeueLTPro-Md"/>
              </a:rPr>
              <a:t>	-</a:t>
            </a:r>
          </a:p>
        </p:txBody>
      </p:sp>
      <p:sp>
        <p:nvSpPr>
          <p:cNvPr id="52" name="object 44">
            <a:extLst>
              <a:ext uri="{FF2B5EF4-FFF2-40B4-BE49-F238E27FC236}">
                <a16:creationId xmlns:a16="http://schemas.microsoft.com/office/drawing/2014/main" id="{1B21957A-279E-4394-B439-E71256EE5A48}"/>
              </a:ext>
            </a:extLst>
          </p:cNvPr>
          <p:cNvSpPr/>
          <p:nvPr/>
        </p:nvSpPr>
        <p:spPr>
          <a:xfrm>
            <a:off x="469266" y="4191000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35">
            <a:extLst>
              <a:ext uri="{FF2B5EF4-FFF2-40B4-BE49-F238E27FC236}">
                <a16:creationId xmlns:a16="http://schemas.microsoft.com/office/drawing/2014/main" id="{04B7E29B-953D-45B8-B66E-E8F60E120DD1}"/>
              </a:ext>
            </a:extLst>
          </p:cNvPr>
          <p:cNvSpPr txBox="1"/>
          <p:nvPr/>
        </p:nvSpPr>
        <p:spPr>
          <a:xfrm>
            <a:off x="533400" y="4191000"/>
            <a:ext cx="123555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Solvent naphtha (petroleum), light </a:t>
            </a:r>
            <a:r>
              <a:rPr lang="en-TT" sz="900" spc="5" dirty="0" err="1">
                <a:solidFill>
                  <a:srgbClr val="1C216F"/>
                </a:solidFill>
                <a:latin typeface="HelveticaNeueLTPro-Md"/>
                <a:cs typeface="HelveticaNeueLTPro-Md"/>
              </a:rPr>
              <a:t>arom</a:t>
            </a:r>
            <a:r>
              <a:rPr lang="en-TT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54" name="object 44">
            <a:extLst>
              <a:ext uri="{FF2B5EF4-FFF2-40B4-BE49-F238E27FC236}">
                <a16:creationId xmlns:a16="http://schemas.microsoft.com/office/drawing/2014/main" id="{4EE813BC-AC6D-4536-8B75-363ABC7DFFC3}"/>
              </a:ext>
            </a:extLst>
          </p:cNvPr>
          <p:cNvSpPr/>
          <p:nvPr/>
        </p:nvSpPr>
        <p:spPr>
          <a:xfrm>
            <a:off x="457200" y="4953000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40">
            <a:extLst>
              <a:ext uri="{FF2B5EF4-FFF2-40B4-BE49-F238E27FC236}">
                <a16:creationId xmlns:a16="http://schemas.microsoft.com/office/drawing/2014/main" id="{562D9389-965E-4AFB-B3FE-B34B2DBF9993}"/>
              </a:ext>
            </a:extLst>
          </p:cNvPr>
          <p:cNvSpPr txBox="1"/>
          <p:nvPr/>
        </p:nvSpPr>
        <p:spPr>
          <a:xfrm>
            <a:off x="609600" y="5029200"/>
            <a:ext cx="1212203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2-butanone oxime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56" name="object 41">
            <a:extLst>
              <a:ext uri="{FF2B5EF4-FFF2-40B4-BE49-F238E27FC236}">
                <a16:creationId xmlns:a16="http://schemas.microsoft.com/office/drawing/2014/main" id="{04ED6F29-B3F6-468B-9CE6-E1C86F7ABBB0}"/>
              </a:ext>
            </a:extLst>
          </p:cNvPr>
          <p:cNvSpPr txBox="1"/>
          <p:nvPr/>
        </p:nvSpPr>
        <p:spPr>
          <a:xfrm>
            <a:off x="2493561" y="5029200"/>
            <a:ext cx="1384288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2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Eyes - 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Severe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irritant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57" name="object 42">
            <a:extLst>
              <a:ext uri="{FF2B5EF4-FFF2-40B4-BE49-F238E27FC236}">
                <a16:creationId xmlns:a16="http://schemas.microsoft.com/office/drawing/2014/main" id="{F10F7211-8568-4DB4-ABCC-AB3F7DFF9D7B}"/>
              </a:ext>
            </a:extLst>
          </p:cNvPr>
          <p:cNvSpPr txBox="1"/>
          <p:nvPr/>
        </p:nvSpPr>
        <p:spPr>
          <a:xfrm>
            <a:off x="3810000" y="5030277"/>
            <a:ext cx="62928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70865" algn="l"/>
              </a:tabLst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Rabb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	</a:t>
            </a:r>
            <a:r>
              <a:rPr lang="en-US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-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58" name="object 43">
            <a:extLst>
              <a:ext uri="{FF2B5EF4-FFF2-40B4-BE49-F238E27FC236}">
                <a16:creationId xmlns:a16="http://schemas.microsoft.com/office/drawing/2014/main" id="{B721702B-7DFC-49B7-B2EF-45A8ED93A990}"/>
              </a:ext>
            </a:extLst>
          </p:cNvPr>
          <p:cNvSpPr txBox="1"/>
          <p:nvPr/>
        </p:nvSpPr>
        <p:spPr>
          <a:xfrm>
            <a:off x="4876800" y="5029200"/>
            <a:ext cx="16611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602740" algn="l"/>
              </a:tabLst>
            </a:pPr>
            <a:r>
              <a:rPr lang="en-US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1</a:t>
            </a:r>
            <a:r>
              <a:rPr sz="900" spc="20" dirty="0">
                <a:solidFill>
                  <a:srgbClr val="1C216F"/>
                </a:solidFill>
                <a:latin typeface="HelveticaNeueLTPro-Md"/>
                <a:cs typeface="HelveticaNeueLTPro-Md"/>
              </a:rPr>
              <a:t>0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0 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microliters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	-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59" name="object 8">
            <a:extLst>
              <a:ext uri="{FF2B5EF4-FFF2-40B4-BE49-F238E27FC236}">
                <a16:creationId xmlns:a16="http://schemas.microsoft.com/office/drawing/2014/main" id="{752D61C8-3AD2-4868-950E-F294A70250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838200"/>
            <a:ext cx="4443413" cy="38893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2350" spc="-85" dirty="0">
                <a:solidFill>
                  <a:srgbClr val="2DBEEF"/>
                </a:solidFill>
                <a:latin typeface="HelveticaNeueLTPro-Roman"/>
                <a:cs typeface="HelveticaNeueLTPro-Roman"/>
              </a:rPr>
              <a:t>BERGER FLOOR EPOXY ESTER</a:t>
            </a:r>
            <a:endParaRPr sz="2350" dirty="0">
              <a:latin typeface="HelveticaNeueLTPro-Roman"/>
              <a:cs typeface="HelveticaNeueLTPro-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Words>4529</Words>
  <Application>Microsoft Office PowerPoint</Application>
  <PresentationFormat>Custom</PresentationFormat>
  <Paragraphs>572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Calibri</vt:lpstr>
      <vt:lpstr>Helvetica Neue LT Pro 75</vt:lpstr>
      <vt:lpstr>Helvetica Neue LT Std 75</vt:lpstr>
      <vt:lpstr>HelveticaNeueLTPro-Md</vt:lpstr>
      <vt:lpstr>HelveticaNeueLTPro-Roman</vt:lpstr>
      <vt:lpstr>HelveticaNeueLTStd-Lt</vt:lpstr>
      <vt:lpstr>HelveticaNeueLTStd-Md</vt:lpstr>
      <vt:lpstr>Minion Pro</vt:lpstr>
      <vt:lpstr>Times</vt:lpstr>
      <vt:lpstr>Office Theme</vt:lpstr>
      <vt:lpstr>SAFETY DATA SHEETS</vt:lpstr>
      <vt:lpstr>BERGER FLOOR EPOXY ESTER</vt:lpstr>
      <vt:lpstr>BERGER FLOOR EPOXY ESTER</vt:lpstr>
      <vt:lpstr>BERGER FLOOR EPOXY ESTER</vt:lpstr>
      <vt:lpstr>BERGER FLOOR EPOXY ESTER</vt:lpstr>
      <vt:lpstr>BERGER FLOOR EPOXY ESTER</vt:lpstr>
      <vt:lpstr>BERGER FLOOR EPOXY ESTER</vt:lpstr>
      <vt:lpstr>BERGER FLOOR EPOXY ESTER</vt:lpstr>
      <vt:lpstr>BERGER FLOOR EPOXY ESTER</vt:lpstr>
      <vt:lpstr>BERGER FLOOR EPOXY ESTER</vt:lpstr>
      <vt:lpstr>BERGER FLOOR EPOXY ESTER</vt:lpstr>
      <vt:lpstr>SAFETY DATA SHEETS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DATA SHEETS</dc:title>
  <dc:creator>Xavier Lezama</dc:creator>
  <cp:lastModifiedBy>Shanya Trotman</cp:lastModifiedBy>
  <cp:revision>10</cp:revision>
  <dcterms:created xsi:type="dcterms:W3CDTF">2021-11-16T11:37:53Z</dcterms:created>
  <dcterms:modified xsi:type="dcterms:W3CDTF">2022-03-23T17:44:17Z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2021-11-16T00:00:00Z</vt:filetime>
  </property>
  <property fmtid="{D5CDD505-2E9C-101B-9397-08002B2CF9AE}" pid="3" name="Creator">
    <vt:lpwstr>Adobe InDesign 16.4 (Macintosh)</vt:lpwstr>
  </property>
  <property fmtid="{D5CDD505-2E9C-101B-9397-08002B2CF9AE}" pid="4" name="LastSaved">
    <vt:filetime>2021-11-16T00:00:00Z</vt:filetime>
  </property>
</Properties>
</file>