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0" y="-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D7A9DC3-E3AD-450A-9A24-1C50BC1C802E}" type="datetimeFigureOut">
              <a:rPr lang="en-TT" smtClean="0"/>
              <a:t>23/03/2022</a:t>
            </a:fld>
            <a:endParaRPr lang="en-TT"/>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B2A74F-8AF5-4C33-BB2F-8C8A7DD3DF83}" type="slidenum">
              <a:rPr lang="en-TT" smtClean="0"/>
              <a:t>‹#›</a:t>
            </a:fld>
            <a:endParaRPr lang="en-TT"/>
          </a:p>
        </p:txBody>
      </p:sp>
    </p:spTree>
    <p:extLst>
      <p:ext uri="{BB962C8B-B14F-4D97-AF65-F5344CB8AC3E}">
        <p14:creationId xmlns:p14="http://schemas.microsoft.com/office/powerpoint/2010/main" val="222974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product information in green as bergerpaintscaribbean.com</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2</a:t>
            </a:fld>
            <a:endParaRPr lang="en-TT"/>
          </a:p>
        </p:txBody>
      </p:sp>
    </p:spTree>
    <p:extLst>
      <p:ext uri="{BB962C8B-B14F-4D97-AF65-F5344CB8AC3E}">
        <p14:creationId xmlns:p14="http://schemas.microsoft.com/office/powerpoint/2010/main" val="2659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line trough dates of issue in green in section 3 and 6</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6</a:t>
            </a:fld>
            <a:endParaRPr lang="en-TT"/>
          </a:p>
        </p:txBody>
      </p:sp>
    </p:spTree>
    <p:extLst>
      <p:ext uri="{BB962C8B-B14F-4D97-AF65-F5344CB8AC3E}">
        <p14:creationId xmlns:p14="http://schemas.microsoft.com/office/powerpoint/2010/main" val="180699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7" name="Holder 7"/>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811" y="4929847"/>
            <a:ext cx="7744588" cy="5085313"/>
          </a:xfrm>
          <a:prstGeom prst="rect">
            <a:avLst/>
          </a:prstGeom>
        </p:spPr>
      </p:pic>
      <p:sp>
        <p:nvSpPr>
          <p:cNvPr id="18" name="bg object 18"/>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4050791"/>
            <a:ext cx="7772400" cy="3492271"/>
          </a:xfrm>
          <a:prstGeom prst="rect">
            <a:avLst/>
          </a:prstGeom>
        </p:spPr>
      </p:pic>
      <p:pic>
        <p:nvPicPr>
          <p:cNvPr id="20" name="bg object 20"/>
          <p:cNvPicPr/>
          <p:nvPr/>
        </p:nvPicPr>
        <p:blipFill>
          <a:blip r:embed="rId4" cstate="print"/>
          <a:stretch>
            <a:fillRect/>
          </a:stretch>
        </p:blipFill>
        <p:spPr>
          <a:xfrm>
            <a:off x="457196" y="9116817"/>
            <a:ext cx="1024524" cy="485184"/>
          </a:xfrm>
          <a:prstGeom prst="rect">
            <a:avLst/>
          </a:prstGeom>
        </p:spPr>
      </p:pic>
      <p:pic>
        <p:nvPicPr>
          <p:cNvPr id="21" name="bg object 21"/>
          <p:cNvPicPr/>
          <p:nvPr/>
        </p:nvPicPr>
        <p:blipFill>
          <a:blip r:embed="rId5" cstate="print"/>
          <a:stretch>
            <a:fillRect/>
          </a:stretch>
        </p:blipFill>
        <p:spPr>
          <a:xfrm>
            <a:off x="648872" y="9170974"/>
            <a:ext cx="134666" cy="150482"/>
          </a:xfrm>
          <a:prstGeom prst="rect">
            <a:avLst/>
          </a:prstGeom>
        </p:spPr>
      </p:pic>
      <p:sp>
        <p:nvSpPr>
          <p:cNvPr id="22" name="bg object 22"/>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23" name="bg object 23"/>
          <p:cNvPicPr/>
          <p:nvPr/>
        </p:nvPicPr>
        <p:blipFill>
          <a:blip r:embed="rId6" cstate="print"/>
          <a:stretch>
            <a:fillRect/>
          </a:stretch>
        </p:blipFill>
        <p:spPr>
          <a:xfrm>
            <a:off x="801103" y="9170974"/>
            <a:ext cx="132486" cy="148729"/>
          </a:xfrm>
          <a:prstGeom prst="rect">
            <a:avLst/>
          </a:prstGeom>
        </p:spPr>
      </p:pic>
      <p:sp>
        <p:nvSpPr>
          <p:cNvPr id="24" name="bg object 24"/>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943749" y="9170784"/>
            <a:ext cx="134718" cy="150825"/>
          </a:xfrm>
          <a:prstGeom prst="rect">
            <a:avLst/>
          </a:prstGeom>
        </p:spPr>
      </p:pic>
      <p:sp>
        <p:nvSpPr>
          <p:cNvPr id="26" name="bg object 26"/>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1083246" y="9170974"/>
            <a:ext cx="134619" cy="150482"/>
          </a:xfrm>
          <a:prstGeom prst="rect">
            <a:avLst/>
          </a:prstGeom>
        </p:spPr>
      </p:pic>
      <p:sp>
        <p:nvSpPr>
          <p:cNvPr id="28" name="bg object 28"/>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29" name="bg object 29"/>
          <p:cNvPicPr/>
          <p:nvPr/>
        </p:nvPicPr>
        <p:blipFill>
          <a:blip r:embed="rId9" cstate="print"/>
          <a:stretch>
            <a:fillRect/>
          </a:stretch>
        </p:blipFill>
        <p:spPr>
          <a:xfrm>
            <a:off x="644855" y="9243707"/>
            <a:ext cx="187667" cy="74879"/>
          </a:xfrm>
          <a:prstGeom prst="rect">
            <a:avLst/>
          </a:prstGeom>
        </p:spPr>
      </p:pic>
      <p:pic>
        <p:nvPicPr>
          <p:cNvPr id="30" name="bg object 30"/>
          <p:cNvPicPr/>
          <p:nvPr/>
        </p:nvPicPr>
        <p:blipFill>
          <a:blip r:embed="rId10" cstate="print"/>
          <a:stretch>
            <a:fillRect/>
          </a:stretch>
        </p:blipFill>
        <p:spPr>
          <a:xfrm>
            <a:off x="895210" y="9231007"/>
            <a:ext cx="35496" cy="85877"/>
          </a:xfrm>
          <a:prstGeom prst="rect">
            <a:avLst/>
          </a:prstGeom>
        </p:spPr>
      </p:pic>
      <p:pic>
        <p:nvPicPr>
          <p:cNvPr id="31" name="bg object 31"/>
          <p:cNvPicPr/>
          <p:nvPr/>
        </p:nvPicPr>
        <p:blipFill>
          <a:blip r:embed="rId11" cstate="print"/>
          <a:stretch>
            <a:fillRect/>
          </a:stretch>
        </p:blipFill>
        <p:spPr>
          <a:xfrm>
            <a:off x="939584" y="9225051"/>
            <a:ext cx="136093" cy="93725"/>
          </a:xfrm>
          <a:prstGeom prst="rect">
            <a:avLst/>
          </a:prstGeom>
        </p:spPr>
      </p:pic>
      <p:pic>
        <p:nvPicPr>
          <p:cNvPr id="32" name="bg object 32"/>
          <p:cNvPicPr/>
          <p:nvPr/>
        </p:nvPicPr>
        <p:blipFill>
          <a:blip r:embed="rId12" cstate="print"/>
          <a:stretch>
            <a:fillRect/>
          </a:stretch>
        </p:blipFill>
        <p:spPr>
          <a:xfrm>
            <a:off x="644766" y="9166859"/>
            <a:ext cx="135928" cy="109435"/>
          </a:xfrm>
          <a:prstGeom prst="rect">
            <a:avLst/>
          </a:prstGeom>
        </p:spPr>
      </p:pic>
      <p:pic>
        <p:nvPicPr>
          <p:cNvPr id="33" name="bg object 33"/>
          <p:cNvPicPr/>
          <p:nvPr/>
        </p:nvPicPr>
        <p:blipFill>
          <a:blip r:embed="rId13" cstate="print"/>
          <a:stretch>
            <a:fillRect/>
          </a:stretch>
        </p:blipFill>
        <p:spPr>
          <a:xfrm>
            <a:off x="796988" y="9166694"/>
            <a:ext cx="418071" cy="151891"/>
          </a:xfrm>
          <a:prstGeom prst="rect">
            <a:avLst/>
          </a:prstGeom>
        </p:spPr>
      </p:pic>
      <p:pic>
        <p:nvPicPr>
          <p:cNvPr id="34" name="bg object 34"/>
          <p:cNvPicPr/>
          <p:nvPr/>
        </p:nvPicPr>
        <p:blipFill>
          <a:blip r:embed="rId14" cstate="print"/>
          <a:stretch>
            <a:fillRect/>
          </a:stretch>
        </p:blipFill>
        <p:spPr>
          <a:xfrm>
            <a:off x="468268" y="9328415"/>
            <a:ext cx="753441" cy="261426"/>
          </a:xfrm>
          <a:prstGeom prst="rect">
            <a:avLst/>
          </a:prstGeom>
        </p:spPr>
      </p:pic>
      <p:sp>
        <p:nvSpPr>
          <p:cNvPr id="35" name="bg object 35"/>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36" name="bg object 36"/>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7" name="bg object 37"/>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38" name="bg object 38"/>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9" name="bg object 39"/>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40" name="bg object 40"/>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41" name="bg object 41"/>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42" name="bg object 42"/>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43" name="bg object 43"/>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44" name="bg object 44"/>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sp>
        <p:nvSpPr>
          <p:cNvPr id="45" name="bg object 45"/>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46" name="bg object 46"/>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47" name="bg object 47"/>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48" name="bg object 48"/>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49" name="bg object 49"/>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50" name="bg object 50"/>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51" name="bg object 51"/>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52" name="bg object 52"/>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53" name="bg object 53"/>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54" name="bg object 54"/>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55" name="bg object 55"/>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56" name="bg object 56"/>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pic>
        <p:nvPicPr>
          <p:cNvPr id="57" name="bg object 57"/>
          <p:cNvPicPr/>
          <p:nvPr/>
        </p:nvPicPr>
        <p:blipFill>
          <a:blip r:embed="rId15" cstate="print"/>
          <a:stretch>
            <a:fillRect/>
          </a:stretch>
        </p:blipFill>
        <p:spPr>
          <a:xfrm>
            <a:off x="3135015" y="9491859"/>
            <a:ext cx="4173321" cy="121653"/>
          </a:xfrm>
          <a:prstGeom prst="rect">
            <a:avLst/>
          </a:prstGeom>
        </p:spPr>
      </p:pic>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5" name="Holder 5"/>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4" name="Holder 4"/>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1" y="461722"/>
            <a:ext cx="202387" cy="226314"/>
          </a:xfrm>
          <a:prstGeom prst="rect">
            <a:avLst/>
          </a:prstGeom>
        </p:spPr>
      </p:pic>
      <p:sp>
        <p:nvSpPr>
          <p:cNvPr id="17" name="bg object 17"/>
          <p:cNvSpPr/>
          <p:nvPr/>
        </p:nvSpPr>
        <p:spPr>
          <a:xfrm>
            <a:off x="688352" y="461733"/>
            <a:ext cx="184150" cy="226060"/>
          </a:xfrm>
          <a:custGeom>
            <a:avLst/>
            <a:gdLst/>
            <a:ahLst/>
            <a:cxnLst/>
            <a:rect l="l" t="t" r="r" b="b"/>
            <a:pathLst>
              <a:path w="184150" h="226059">
                <a:moveTo>
                  <a:pt x="183642" y="172720"/>
                </a:moveTo>
                <a:lnTo>
                  <a:pt x="62064" y="172720"/>
                </a:lnTo>
                <a:lnTo>
                  <a:pt x="62064" y="137160"/>
                </a:lnTo>
                <a:lnTo>
                  <a:pt x="170700" y="137160"/>
                </a:lnTo>
                <a:lnTo>
                  <a:pt x="170700" y="87630"/>
                </a:lnTo>
                <a:lnTo>
                  <a:pt x="62064" y="87630"/>
                </a:lnTo>
                <a:lnTo>
                  <a:pt x="62064" y="53340"/>
                </a:lnTo>
                <a:lnTo>
                  <a:pt x="182029" y="53340"/>
                </a:lnTo>
                <a:lnTo>
                  <a:pt x="182029" y="0"/>
                </a:lnTo>
                <a:lnTo>
                  <a:pt x="0" y="0"/>
                </a:lnTo>
                <a:lnTo>
                  <a:pt x="0" y="53340"/>
                </a:lnTo>
                <a:lnTo>
                  <a:pt x="0" y="87630"/>
                </a:lnTo>
                <a:lnTo>
                  <a:pt x="0" y="137160"/>
                </a:lnTo>
                <a:lnTo>
                  <a:pt x="0" y="172720"/>
                </a:lnTo>
                <a:lnTo>
                  <a:pt x="0" y="226060"/>
                </a:lnTo>
                <a:lnTo>
                  <a:pt x="183642" y="226060"/>
                </a:lnTo>
                <a:lnTo>
                  <a:pt x="183642" y="172720"/>
                </a:lnTo>
                <a:close/>
              </a:path>
            </a:pathLst>
          </a:custGeom>
          <a:solidFill>
            <a:srgbClr val="1C216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03992" y="457202"/>
            <a:ext cx="446143" cy="235369"/>
          </a:xfrm>
          <a:prstGeom prst="rect">
            <a:avLst/>
          </a:prstGeom>
        </p:spPr>
      </p:pic>
      <p:sp>
        <p:nvSpPr>
          <p:cNvPr id="19" name="bg object 19"/>
          <p:cNvSpPr/>
          <p:nvPr/>
        </p:nvSpPr>
        <p:spPr>
          <a:xfrm>
            <a:off x="1385036" y="461733"/>
            <a:ext cx="184150" cy="226060"/>
          </a:xfrm>
          <a:custGeom>
            <a:avLst/>
            <a:gdLst/>
            <a:ahLst/>
            <a:cxnLst/>
            <a:rect l="l" t="t" r="r" b="b"/>
            <a:pathLst>
              <a:path w="184150" h="226059">
                <a:moveTo>
                  <a:pt x="183629" y="172720"/>
                </a:moveTo>
                <a:lnTo>
                  <a:pt x="62077" y="172720"/>
                </a:lnTo>
                <a:lnTo>
                  <a:pt x="62077" y="137160"/>
                </a:lnTo>
                <a:lnTo>
                  <a:pt x="170700" y="137160"/>
                </a:lnTo>
                <a:lnTo>
                  <a:pt x="170700" y="87630"/>
                </a:lnTo>
                <a:lnTo>
                  <a:pt x="62077" y="87630"/>
                </a:lnTo>
                <a:lnTo>
                  <a:pt x="62077" y="53340"/>
                </a:lnTo>
                <a:lnTo>
                  <a:pt x="182016" y="53340"/>
                </a:lnTo>
                <a:lnTo>
                  <a:pt x="182016" y="0"/>
                </a:lnTo>
                <a:lnTo>
                  <a:pt x="0" y="0"/>
                </a:lnTo>
                <a:lnTo>
                  <a:pt x="0" y="53340"/>
                </a:lnTo>
                <a:lnTo>
                  <a:pt x="0" y="87630"/>
                </a:lnTo>
                <a:lnTo>
                  <a:pt x="0" y="137160"/>
                </a:lnTo>
                <a:lnTo>
                  <a:pt x="0" y="172720"/>
                </a:lnTo>
                <a:lnTo>
                  <a:pt x="0" y="226060"/>
                </a:lnTo>
                <a:lnTo>
                  <a:pt x="183629" y="226060"/>
                </a:lnTo>
                <a:lnTo>
                  <a:pt x="183629" y="172720"/>
                </a:lnTo>
                <a:close/>
              </a:path>
            </a:pathLst>
          </a:custGeom>
          <a:solidFill>
            <a:srgbClr val="1C216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600676" y="461730"/>
            <a:ext cx="208203" cy="226301"/>
          </a:xfrm>
          <a:prstGeom prst="rect">
            <a:avLst/>
          </a:prstGeom>
        </p:spPr>
      </p:pic>
      <p:sp>
        <p:nvSpPr>
          <p:cNvPr id="21" name="bg object 21"/>
          <p:cNvSpPr/>
          <p:nvPr/>
        </p:nvSpPr>
        <p:spPr>
          <a:xfrm>
            <a:off x="457987" y="723658"/>
            <a:ext cx="80010" cy="85725"/>
          </a:xfrm>
          <a:custGeom>
            <a:avLst/>
            <a:gdLst/>
            <a:ahLst/>
            <a:cxnLst/>
            <a:rect l="l" t="t" r="r" b="b"/>
            <a:pathLst>
              <a:path w="80009" h="85725">
                <a:moveTo>
                  <a:pt x="79476" y="0"/>
                </a:moveTo>
                <a:lnTo>
                  <a:pt x="0" y="0"/>
                </a:lnTo>
                <a:lnTo>
                  <a:pt x="0" y="85471"/>
                </a:lnTo>
                <a:lnTo>
                  <a:pt x="79476" y="85471"/>
                </a:lnTo>
                <a:lnTo>
                  <a:pt x="79476" y="0"/>
                </a:lnTo>
                <a:close/>
              </a:path>
            </a:pathLst>
          </a:custGeom>
          <a:solidFill>
            <a:srgbClr val="A61E22"/>
          </a:solidFill>
        </p:spPr>
        <p:txBody>
          <a:bodyPr wrap="square" lIns="0" tIns="0" rIns="0" bIns="0" rtlCol="0"/>
          <a:lstStyle/>
          <a:p>
            <a:endParaRPr/>
          </a:p>
        </p:txBody>
      </p:sp>
      <p:sp>
        <p:nvSpPr>
          <p:cNvPr id="22" name="bg object 22"/>
          <p:cNvSpPr/>
          <p:nvPr/>
        </p:nvSpPr>
        <p:spPr>
          <a:xfrm>
            <a:off x="537476" y="723658"/>
            <a:ext cx="122555" cy="85725"/>
          </a:xfrm>
          <a:custGeom>
            <a:avLst/>
            <a:gdLst/>
            <a:ahLst/>
            <a:cxnLst/>
            <a:rect l="l" t="t" r="r" b="b"/>
            <a:pathLst>
              <a:path w="122554" h="85725">
                <a:moveTo>
                  <a:pt x="122478" y="0"/>
                </a:moveTo>
                <a:lnTo>
                  <a:pt x="0" y="0"/>
                </a:lnTo>
                <a:lnTo>
                  <a:pt x="0" y="85471"/>
                </a:lnTo>
                <a:lnTo>
                  <a:pt x="122478" y="85471"/>
                </a:lnTo>
                <a:lnTo>
                  <a:pt x="122478" y="0"/>
                </a:lnTo>
                <a:close/>
              </a:path>
            </a:pathLst>
          </a:custGeom>
          <a:solidFill>
            <a:srgbClr val="EF3739"/>
          </a:solidFill>
        </p:spPr>
        <p:txBody>
          <a:bodyPr wrap="square" lIns="0" tIns="0" rIns="0" bIns="0" rtlCol="0"/>
          <a:lstStyle/>
          <a:p>
            <a:endParaRPr/>
          </a:p>
        </p:txBody>
      </p:sp>
      <p:sp>
        <p:nvSpPr>
          <p:cNvPr id="23" name="bg object 23"/>
          <p:cNvSpPr/>
          <p:nvPr/>
        </p:nvSpPr>
        <p:spPr>
          <a:xfrm>
            <a:off x="659955" y="723658"/>
            <a:ext cx="162560" cy="85725"/>
          </a:xfrm>
          <a:custGeom>
            <a:avLst/>
            <a:gdLst/>
            <a:ahLst/>
            <a:cxnLst/>
            <a:rect l="l" t="t" r="r" b="b"/>
            <a:pathLst>
              <a:path w="162559" h="85725">
                <a:moveTo>
                  <a:pt x="162102" y="0"/>
                </a:moveTo>
                <a:lnTo>
                  <a:pt x="0" y="0"/>
                </a:lnTo>
                <a:lnTo>
                  <a:pt x="0" y="85471"/>
                </a:lnTo>
                <a:lnTo>
                  <a:pt x="162102" y="85471"/>
                </a:lnTo>
                <a:lnTo>
                  <a:pt x="162102" y="0"/>
                </a:lnTo>
                <a:close/>
              </a:path>
            </a:pathLst>
          </a:custGeom>
          <a:solidFill>
            <a:srgbClr val="F58432"/>
          </a:solidFill>
        </p:spPr>
        <p:txBody>
          <a:bodyPr wrap="square" lIns="0" tIns="0" rIns="0" bIns="0" rtlCol="0"/>
          <a:lstStyle/>
          <a:p>
            <a:endParaRPr/>
          </a:p>
        </p:txBody>
      </p:sp>
      <p:sp>
        <p:nvSpPr>
          <p:cNvPr id="24" name="bg object 24"/>
          <p:cNvSpPr/>
          <p:nvPr/>
        </p:nvSpPr>
        <p:spPr>
          <a:xfrm>
            <a:off x="821956" y="723658"/>
            <a:ext cx="45085" cy="85725"/>
          </a:xfrm>
          <a:custGeom>
            <a:avLst/>
            <a:gdLst/>
            <a:ahLst/>
            <a:cxnLst/>
            <a:rect l="l" t="t" r="r" b="b"/>
            <a:pathLst>
              <a:path w="45084" h="85725">
                <a:moveTo>
                  <a:pt x="44945" y="0"/>
                </a:moveTo>
                <a:lnTo>
                  <a:pt x="0" y="0"/>
                </a:lnTo>
                <a:lnTo>
                  <a:pt x="0" y="85471"/>
                </a:lnTo>
                <a:lnTo>
                  <a:pt x="44945" y="85471"/>
                </a:lnTo>
                <a:lnTo>
                  <a:pt x="44945" y="0"/>
                </a:lnTo>
                <a:close/>
              </a:path>
            </a:pathLst>
          </a:custGeom>
          <a:solidFill>
            <a:srgbClr val="FEBE2D"/>
          </a:solidFill>
        </p:spPr>
        <p:txBody>
          <a:bodyPr wrap="square" lIns="0" tIns="0" rIns="0" bIns="0" rtlCol="0"/>
          <a:lstStyle/>
          <a:p>
            <a:endParaRPr/>
          </a:p>
        </p:txBody>
      </p:sp>
      <p:sp>
        <p:nvSpPr>
          <p:cNvPr id="25" name="bg object 25"/>
          <p:cNvSpPr/>
          <p:nvPr/>
        </p:nvSpPr>
        <p:spPr>
          <a:xfrm>
            <a:off x="866825" y="723658"/>
            <a:ext cx="186690" cy="85725"/>
          </a:xfrm>
          <a:custGeom>
            <a:avLst/>
            <a:gdLst/>
            <a:ahLst/>
            <a:cxnLst/>
            <a:rect l="l" t="t" r="r" b="b"/>
            <a:pathLst>
              <a:path w="186690" h="85725">
                <a:moveTo>
                  <a:pt x="186524" y="0"/>
                </a:moveTo>
                <a:lnTo>
                  <a:pt x="0" y="0"/>
                </a:lnTo>
                <a:lnTo>
                  <a:pt x="0" y="85471"/>
                </a:lnTo>
                <a:lnTo>
                  <a:pt x="186524" y="85471"/>
                </a:lnTo>
                <a:lnTo>
                  <a:pt x="186524" y="0"/>
                </a:lnTo>
                <a:close/>
              </a:path>
            </a:pathLst>
          </a:custGeom>
          <a:solidFill>
            <a:srgbClr val="FFE934"/>
          </a:solidFill>
        </p:spPr>
        <p:txBody>
          <a:bodyPr wrap="square" lIns="0" tIns="0" rIns="0" bIns="0" rtlCol="0"/>
          <a:lstStyle/>
          <a:p>
            <a:endParaRPr/>
          </a:p>
        </p:txBody>
      </p:sp>
      <p:sp>
        <p:nvSpPr>
          <p:cNvPr id="26" name="bg object 26"/>
          <p:cNvSpPr/>
          <p:nvPr/>
        </p:nvSpPr>
        <p:spPr>
          <a:xfrm>
            <a:off x="1053337" y="723658"/>
            <a:ext cx="74930" cy="85725"/>
          </a:xfrm>
          <a:custGeom>
            <a:avLst/>
            <a:gdLst/>
            <a:ahLst/>
            <a:cxnLst/>
            <a:rect l="l" t="t" r="r" b="b"/>
            <a:pathLst>
              <a:path w="74930" h="85725">
                <a:moveTo>
                  <a:pt x="74498" y="0"/>
                </a:moveTo>
                <a:lnTo>
                  <a:pt x="0" y="0"/>
                </a:lnTo>
                <a:lnTo>
                  <a:pt x="0" y="85471"/>
                </a:lnTo>
                <a:lnTo>
                  <a:pt x="74498" y="85471"/>
                </a:lnTo>
                <a:lnTo>
                  <a:pt x="74498" y="0"/>
                </a:lnTo>
                <a:close/>
              </a:path>
            </a:pathLst>
          </a:custGeom>
          <a:solidFill>
            <a:srgbClr val="ABCC3F"/>
          </a:solidFill>
        </p:spPr>
        <p:txBody>
          <a:bodyPr wrap="square" lIns="0" tIns="0" rIns="0" bIns="0" rtlCol="0"/>
          <a:lstStyle/>
          <a:p>
            <a:endParaRPr/>
          </a:p>
        </p:txBody>
      </p:sp>
      <p:sp>
        <p:nvSpPr>
          <p:cNvPr id="27" name="bg object 27"/>
          <p:cNvSpPr/>
          <p:nvPr/>
        </p:nvSpPr>
        <p:spPr>
          <a:xfrm>
            <a:off x="1127810" y="723658"/>
            <a:ext cx="169545" cy="85725"/>
          </a:xfrm>
          <a:custGeom>
            <a:avLst/>
            <a:gdLst/>
            <a:ahLst/>
            <a:cxnLst/>
            <a:rect l="l" t="t" r="r" b="b"/>
            <a:pathLst>
              <a:path w="169544" h="85725">
                <a:moveTo>
                  <a:pt x="169252" y="0"/>
                </a:moveTo>
                <a:lnTo>
                  <a:pt x="0" y="0"/>
                </a:lnTo>
                <a:lnTo>
                  <a:pt x="0" y="85471"/>
                </a:lnTo>
                <a:lnTo>
                  <a:pt x="169252" y="85471"/>
                </a:lnTo>
                <a:lnTo>
                  <a:pt x="169252" y="0"/>
                </a:lnTo>
                <a:close/>
              </a:path>
            </a:pathLst>
          </a:custGeom>
          <a:solidFill>
            <a:srgbClr val="4AAF4E"/>
          </a:solidFill>
        </p:spPr>
        <p:txBody>
          <a:bodyPr wrap="square" lIns="0" tIns="0" rIns="0" bIns="0" rtlCol="0"/>
          <a:lstStyle/>
          <a:p>
            <a:endParaRPr/>
          </a:p>
        </p:txBody>
      </p:sp>
      <p:sp>
        <p:nvSpPr>
          <p:cNvPr id="28" name="bg object 28"/>
          <p:cNvSpPr/>
          <p:nvPr/>
        </p:nvSpPr>
        <p:spPr>
          <a:xfrm>
            <a:off x="1297050" y="723658"/>
            <a:ext cx="72390" cy="85725"/>
          </a:xfrm>
          <a:custGeom>
            <a:avLst/>
            <a:gdLst/>
            <a:ahLst/>
            <a:cxnLst/>
            <a:rect l="l" t="t" r="r" b="b"/>
            <a:pathLst>
              <a:path w="72390" h="85725">
                <a:moveTo>
                  <a:pt x="71894" y="0"/>
                </a:moveTo>
                <a:lnTo>
                  <a:pt x="0" y="0"/>
                </a:lnTo>
                <a:lnTo>
                  <a:pt x="0" y="85471"/>
                </a:lnTo>
                <a:lnTo>
                  <a:pt x="71894" y="85471"/>
                </a:lnTo>
                <a:lnTo>
                  <a:pt x="71894" y="0"/>
                </a:lnTo>
                <a:close/>
              </a:path>
            </a:pathLst>
          </a:custGeom>
          <a:solidFill>
            <a:srgbClr val="069948"/>
          </a:solidFill>
        </p:spPr>
        <p:txBody>
          <a:bodyPr wrap="square" lIns="0" tIns="0" rIns="0" bIns="0" rtlCol="0"/>
          <a:lstStyle/>
          <a:p>
            <a:endParaRPr/>
          </a:p>
        </p:txBody>
      </p:sp>
      <p:sp>
        <p:nvSpPr>
          <p:cNvPr id="29" name="bg object 29"/>
          <p:cNvSpPr/>
          <p:nvPr/>
        </p:nvSpPr>
        <p:spPr>
          <a:xfrm>
            <a:off x="1368945" y="723658"/>
            <a:ext cx="106680" cy="85725"/>
          </a:xfrm>
          <a:custGeom>
            <a:avLst/>
            <a:gdLst/>
            <a:ahLst/>
            <a:cxnLst/>
            <a:rect l="l" t="t" r="r" b="b"/>
            <a:pathLst>
              <a:path w="106680" h="85725">
                <a:moveTo>
                  <a:pt x="106489" y="0"/>
                </a:moveTo>
                <a:lnTo>
                  <a:pt x="0" y="0"/>
                </a:lnTo>
                <a:lnTo>
                  <a:pt x="0" y="85471"/>
                </a:lnTo>
                <a:lnTo>
                  <a:pt x="106489" y="85471"/>
                </a:lnTo>
                <a:lnTo>
                  <a:pt x="106489" y="0"/>
                </a:lnTo>
                <a:close/>
              </a:path>
            </a:pathLst>
          </a:custGeom>
          <a:solidFill>
            <a:srgbClr val="2DBEEF"/>
          </a:solidFill>
        </p:spPr>
        <p:txBody>
          <a:bodyPr wrap="square" lIns="0" tIns="0" rIns="0" bIns="0" rtlCol="0"/>
          <a:lstStyle/>
          <a:p>
            <a:endParaRPr/>
          </a:p>
        </p:txBody>
      </p:sp>
      <p:sp>
        <p:nvSpPr>
          <p:cNvPr id="30" name="bg object 30"/>
          <p:cNvSpPr/>
          <p:nvPr/>
        </p:nvSpPr>
        <p:spPr>
          <a:xfrm>
            <a:off x="1475435" y="723658"/>
            <a:ext cx="27940" cy="85725"/>
          </a:xfrm>
          <a:custGeom>
            <a:avLst/>
            <a:gdLst/>
            <a:ahLst/>
            <a:cxnLst/>
            <a:rect l="l" t="t" r="r" b="b"/>
            <a:pathLst>
              <a:path w="27940" h="85725">
                <a:moveTo>
                  <a:pt x="27927" y="0"/>
                </a:moveTo>
                <a:lnTo>
                  <a:pt x="0" y="0"/>
                </a:lnTo>
                <a:lnTo>
                  <a:pt x="0" y="85471"/>
                </a:lnTo>
                <a:lnTo>
                  <a:pt x="27927" y="85471"/>
                </a:lnTo>
                <a:lnTo>
                  <a:pt x="27927" y="0"/>
                </a:lnTo>
                <a:close/>
              </a:path>
            </a:pathLst>
          </a:custGeom>
          <a:solidFill>
            <a:srgbClr val="1598D5"/>
          </a:solidFill>
        </p:spPr>
        <p:txBody>
          <a:bodyPr wrap="square" lIns="0" tIns="0" rIns="0" bIns="0" rtlCol="0"/>
          <a:lstStyle/>
          <a:p>
            <a:endParaRPr/>
          </a:p>
        </p:txBody>
      </p:sp>
      <p:sp>
        <p:nvSpPr>
          <p:cNvPr id="31" name="bg object 31"/>
          <p:cNvSpPr/>
          <p:nvPr/>
        </p:nvSpPr>
        <p:spPr>
          <a:xfrm>
            <a:off x="1503362" y="723658"/>
            <a:ext cx="114300" cy="85725"/>
          </a:xfrm>
          <a:custGeom>
            <a:avLst/>
            <a:gdLst/>
            <a:ahLst/>
            <a:cxnLst/>
            <a:rect l="l" t="t" r="r" b="b"/>
            <a:pathLst>
              <a:path w="114300" h="85725">
                <a:moveTo>
                  <a:pt x="114147" y="0"/>
                </a:moveTo>
                <a:lnTo>
                  <a:pt x="0" y="0"/>
                </a:lnTo>
                <a:lnTo>
                  <a:pt x="0" y="85471"/>
                </a:lnTo>
                <a:lnTo>
                  <a:pt x="114147" y="85471"/>
                </a:lnTo>
                <a:lnTo>
                  <a:pt x="114147" y="0"/>
                </a:lnTo>
                <a:close/>
              </a:path>
            </a:pathLst>
          </a:custGeom>
          <a:solidFill>
            <a:srgbClr val="025FAD"/>
          </a:solidFill>
        </p:spPr>
        <p:txBody>
          <a:bodyPr wrap="square" lIns="0" tIns="0" rIns="0" bIns="0" rtlCol="0"/>
          <a:lstStyle/>
          <a:p>
            <a:endParaRPr/>
          </a:p>
        </p:txBody>
      </p:sp>
      <p:sp>
        <p:nvSpPr>
          <p:cNvPr id="32" name="bg object 32"/>
          <p:cNvSpPr/>
          <p:nvPr/>
        </p:nvSpPr>
        <p:spPr>
          <a:xfrm>
            <a:off x="1617510" y="723658"/>
            <a:ext cx="195580" cy="85725"/>
          </a:xfrm>
          <a:custGeom>
            <a:avLst/>
            <a:gdLst/>
            <a:ahLst/>
            <a:cxnLst/>
            <a:rect l="l" t="t" r="r" b="b"/>
            <a:pathLst>
              <a:path w="195580" h="85725">
                <a:moveTo>
                  <a:pt x="195567" y="0"/>
                </a:moveTo>
                <a:lnTo>
                  <a:pt x="0" y="0"/>
                </a:lnTo>
                <a:lnTo>
                  <a:pt x="0" y="85471"/>
                </a:lnTo>
                <a:lnTo>
                  <a:pt x="195567" y="85471"/>
                </a:lnTo>
                <a:lnTo>
                  <a:pt x="195567" y="0"/>
                </a:lnTo>
                <a:close/>
              </a:path>
            </a:pathLst>
          </a:custGeom>
          <a:solidFill>
            <a:srgbClr val="1C216F"/>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951122" y="9629344"/>
            <a:ext cx="1366359" cy="116322"/>
          </a:xfrm>
          <a:prstGeom prst="rect">
            <a:avLst/>
          </a:prstGeom>
        </p:spPr>
      </p:pic>
      <p:pic>
        <p:nvPicPr>
          <p:cNvPr id="34" name="bg object 34"/>
          <p:cNvPicPr/>
          <p:nvPr/>
        </p:nvPicPr>
        <p:blipFill>
          <a:blip r:embed="rId11" cstate="print"/>
          <a:stretch>
            <a:fillRect/>
          </a:stretch>
        </p:blipFill>
        <p:spPr>
          <a:xfrm>
            <a:off x="4835352" y="9624025"/>
            <a:ext cx="1077084" cy="121645"/>
          </a:xfrm>
          <a:prstGeom prst="rect">
            <a:avLst/>
          </a:prstGeom>
        </p:spPr>
      </p:pic>
      <p:pic>
        <p:nvPicPr>
          <p:cNvPr id="35" name="bg object 35"/>
          <p:cNvPicPr/>
          <p:nvPr/>
        </p:nvPicPr>
        <p:blipFill>
          <a:blip r:embed="rId12" cstate="print"/>
          <a:stretch>
            <a:fillRect/>
          </a:stretch>
        </p:blipFill>
        <p:spPr>
          <a:xfrm>
            <a:off x="3141205" y="9624019"/>
            <a:ext cx="1653727" cy="121652"/>
          </a:xfrm>
          <a:prstGeom prst="rect">
            <a:avLst/>
          </a:prstGeom>
        </p:spPr>
      </p:pic>
      <p:sp>
        <p:nvSpPr>
          <p:cNvPr id="2" name="Holder 2"/>
          <p:cNvSpPr>
            <a:spLocks noGrp="1"/>
          </p:cNvSpPr>
          <p:nvPr>
            <p:ph type="title"/>
          </p:nvPr>
        </p:nvSpPr>
        <p:spPr>
          <a:xfrm>
            <a:off x="408754" y="2834554"/>
            <a:ext cx="6954890" cy="1797050"/>
          </a:xfrm>
          <a:prstGeom prst="rect">
            <a:avLst/>
          </a:prstGeom>
        </p:spPr>
        <p:txBody>
          <a:bodyPr wrap="square" lIns="0" tIns="0" rIns="0" bIns="0">
            <a:spAutoFit/>
          </a:bodyPr>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a:xfrm>
            <a:off x="419100" y="9598104"/>
            <a:ext cx="212725" cy="161925"/>
          </a:xfrm>
          <a:prstGeom prst="rect">
            <a:avLst/>
          </a:prstGeom>
        </p:spPr>
        <p:txBody>
          <a:bodyPr wrap="square" lIns="0" tIns="0" rIns="0" bIns="0">
            <a:spAutoFit/>
          </a:bodyPr>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15.</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REGULATORY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526694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16.</a:t>
            </a:r>
            <a:r>
              <a:rPr sz="1100" b="1" spc="-3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OTHER</a:t>
            </a:r>
            <a:r>
              <a:rPr sz="1100" b="1" spc="-3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0" name="object 10"/>
          <p:cNvSpPr/>
          <p:nvPr/>
        </p:nvSpPr>
        <p:spPr>
          <a:xfrm>
            <a:off x="457200" y="2743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graphicFrame>
        <p:nvGraphicFramePr>
          <p:cNvPr id="11" name="object 11"/>
          <p:cNvGraphicFramePr>
            <a:graphicFrameLocks noGrp="1"/>
          </p:cNvGraphicFramePr>
          <p:nvPr>
            <p:extLst>
              <p:ext uri="{D42A27DB-BD31-4B8C-83A1-F6EECF244321}">
                <p14:modId xmlns:p14="http://schemas.microsoft.com/office/powerpoint/2010/main" val="2597134641"/>
              </p:ext>
            </p:extLst>
          </p:nvPr>
        </p:nvGraphicFramePr>
        <p:xfrm>
          <a:off x="457200" y="7628890"/>
          <a:ext cx="6692899" cy="923925"/>
        </p:xfrm>
        <a:graphic>
          <a:graphicData uri="http://schemas.openxmlformats.org/drawingml/2006/table">
            <a:tbl>
              <a:tblPr firstRow="1" bandRow="1">
                <a:tableStyleId>{2D5ABB26-0587-4C30-8999-92F81FD0307C}</a:tableStyleId>
              </a:tblPr>
              <a:tblGrid>
                <a:gridCol w="1672589">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247650">
                <a:tc>
                  <a:txBody>
                    <a:bodyPr/>
                    <a:lstStyle/>
                    <a:p>
                      <a:pPr marL="171450">
                        <a:lnSpc>
                          <a:spcPct val="100000"/>
                        </a:lnSpc>
                        <a:spcBef>
                          <a:spcPts val="585"/>
                        </a:spcBef>
                      </a:pPr>
                      <a:r>
                        <a:rPr sz="900" b="1" spc="5" dirty="0">
                          <a:solidFill>
                            <a:srgbClr val="025FAD"/>
                          </a:solidFill>
                          <a:latin typeface="Helvetica Neue LT Pro 75"/>
                          <a:cs typeface="Helvetica Neue LT Pro 75"/>
                        </a:rPr>
                        <a:t>HISTORY</a:t>
                      </a:r>
                      <a:endParaRPr sz="900">
                        <a:latin typeface="Helvetica Neue LT Pro 75"/>
                        <a:cs typeface="Helvetica Neue LT Pro 75"/>
                      </a:endParaRPr>
                    </a:p>
                  </a:txBody>
                  <a:tcPr marL="0" marR="0" marT="74295" marB="0">
                    <a:lnT w="12700">
                      <a:solidFill>
                        <a:srgbClr val="14B1E7"/>
                      </a:solidFill>
                      <a:prstDash val="solid"/>
                    </a:lnT>
                  </a:tcPr>
                </a:tc>
                <a:tc>
                  <a:txBody>
                    <a:bodyPr/>
                    <a:lstStyle/>
                    <a:p>
                      <a:pPr>
                        <a:lnSpc>
                          <a:spcPct val="100000"/>
                        </a:lnSpc>
                      </a:pPr>
                      <a:endParaRPr sz="800">
                        <a:latin typeface="Times"/>
                        <a:cs typeface="Times"/>
                      </a:endParaRPr>
                    </a:p>
                  </a:txBody>
                  <a:tcPr marL="0" marR="0" marT="0" marB="0">
                    <a:lnT w="12700">
                      <a:solidFill>
                        <a:srgbClr val="14B1E7"/>
                      </a:solidFill>
                      <a:prstDash val="solid"/>
                    </a:lnT>
                  </a:tcPr>
                </a:tc>
                <a:extLst>
                  <a:ext uri="{0D108BD9-81ED-4DB2-BD59-A6C34878D82A}">
                    <a16:rowId xmlns:a16="http://schemas.microsoft.com/office/drawing/2014/main" val="10000"/>
                  </a:ext>
                </a:extLst>
              </a:tr>
              <a:tr h="165100">
                <a:tc>
                  <a:txBody>
                    <a:bodyPr/>
                    <a:lstStyle/>
                    <a:p>
                      <a:pPr marL="171450">
                        <a:lnSpc>
                          <a:spcPts val="969"/>
                        </a:lnSpc>
                        <a:spcBef>
                          <a:spcPts val="229"/>
                        </a:spcBef>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printing</a:t>
                      </a:r>
                      <a:endParaRPr sz="900">
                        <a:latin typeface="HelveticaNeueLTPro-Md"/>
                        <a:cs typeface="HelveticaNeueLTPro-Md"/>
                      </a:endParaRPr>
                    </a:p>
                  </a:txBody>
                  <a:tcPr marL="0" marR="0" marT="29209" marB="0"/>
                </a:tc>
                <a:tc>
                  <a:txBody>
                    <a:bodyPr/>
                    <a:lstStyle/>
                    <a:p>
                      <a:pPr marL="307975">
                        <a:lnSpc>
                          <a:spcPts val="969"/>
                        </a:lnSpc>
                        <a:spcBef>
                          <a:spcPts val="229"/>
                        </a:spcBef>
                      </a:pPr>
                      <a:r>
                        <a:rPr sz="900" spc="-10" dirty="0">
                          <a:solidFill>
                            <a:srgbClr val="1C216F"/>
                          </a:solidFill>
                          <a:latin typeface="HelveticaNeueLTPro-Md"/>
                          <a:cs typeface="HelveticaNeueLTPro-Md"/>
                        </a:rPr>
                        <a:t>22-2-2015</a:t>
                      </a:r>
                      <a:endParaRPr sz="900" dirty="0">
                        <a:latin typeface="HelveticaNeueLTPro-Md"/>
                        <a:cs typeface="HelveticaNeueLTPro-Md"/>
                      </a:endParaRPr>
                    </a:p>
                  </a:txBody>
                  <a:tcPr marL="0" marR="0" marT="29209" marB="0"/>
                </a:tc>
                <a:extLst>
                  <a:ext uri="{0D108BD9-81ED-4DB2-BD59-A6C34878D82A}">
                    <a16:rowId xmlns:a16="http://schemas.microsoft.com/office/drawing/2014/main" val="10001"/>
                  </a:ext>
                </a:extLst>
              </a:tr>
              <a:tr h="127000">
                <a:tc>
                  <a:txBody>
                    <a:bodyPr/>
                    <a:lstStyle/>
                    <a:p>
                      <a:pPr marL="171450">
                        <a:lnSpc>
                          <a:spcPts val="900"/>
                        </a:lnSpc>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lang="en-US" sz="900" spc="-10" dirty="0">
                          <a:solidFill>
                            <a:srgbClr val="1C216F"/>
                          </a:solidFill>
                          <a:latin typeface="HelveticaNeueLTPro-Md"/>
                          <a:cs typeface="HelveticaNeueLTPro-Md"/>
                        </a:rPr>
                        <a:t>01-12-2021</a:t>
                      </a:r>
                      <a:endParaRPr sz="900" dirty="0">
                        <a:latin typeface="HelveticaNeueLTPro-Md"/>
                        <a:cs typeface="HelveticaNeueLTPro-Md"/>
                      </a:endParaRPr>
                    </a:p>
                  </a:txBody>
                  <a:tcPr marL="0" marR="0" marT="0" marB="0"/>
                </a:tc>
                <a:extLst>
                  <a:ext uri="{0D108BD9-81ED-4DB2-BD59-A6C34878D82A}">
                    <a16:rowId xmlns:a16="http://schemas.microsoft.com/office/drawing/2014/main" val="10002"/>
                  </a:ext>
                </a:extLst>
              </a:tr>
              <a:tr h="127000">
                <a:tc>
                  <a:txBody>
                    <a:bodyPr/>
                    <a:lstStyle/>
                    <a:p>
                      <a:pPr marL="171450">
                        <a:lnSpc>
                          <a:spcPts val="900"/>
                        </a:lnSpc>
                      </a:pPr>
                      <a:r>
                        <a:rPr sz="900" spc="5" dirty="0">
                          <a:solidFill>
                            <a:srgbClr val="1C216F"/>
                          </a:solidFill>
                          <a:latin typeface="HelveticaNeueLTPro-Md"/>
                          <a:cs typeface="HelveticaNeueLTPro-Md"/>
                        </a:rPr>
                        <a:t>Revision</a:t>
                      </a:r>
                      <a:endParaRPr sz="900">
                        <a:latin typeface="HelveticaNeueLTPro-Md"/>
                        <a:cs typeface="HelveticaNeueLTPro-Md"/>
                      </a:endParaRPr>
                    </a:p>
                  </a:txBody>
                  <a:tcPr marL="0" marR="0" marT="0" marB="0"/>
                </a:tc>
                <a:tc>
                  <a:txBody>
                    <a:bodyPr/>
                    <a:lstStyle/>
                    <a:p>
                      <a:pPr marL="307975">
                        <a:lnSpc>
                          <a:spcPts val="900"/>
                        </a:lnSpc>
                      </a:pPr>
                      <a:r>
                        <a:rPr sz="900" dirty="0">
                          <a:solidFill>
                            <a:srgbClr val="1C216F"/>
                          </a:solidFill>
                          <a:latin typeface="HelveticaNeueLTPro-Md"/>
                          <a:cs typeface="HelveticaNeueLTPro-Md"/>
                        </a:rPr>
                        <a:t>1</a:t>
                      </a:r>
                      <a:endParaRPr sz="90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sz="900" dirty="0">
                          <a:solidFill>
                            <a:srgbClr val="1C216F"/>
                          </a:solidFill>
                          <a:latin typeface="HelveticaNeueLTPro-Md"/>
                          <a:cs typeface="HelveticaNeueLTPro-Md"/>
                        </a:rPr>
                        <a:t>Date</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sz="900" spc="5" dirty="0">
                          <a:solidFill>
                            <a:srgbClr val="1C216F"/>
                          </a:solidFill>
                          <a:latin typeface="HelveticaNeueLTPro-Md"/>
                          <a:cs typeface="HelveticaNeueLTPro-Md"/>
                        </a:rPr>
                        <a:t>No</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validation</a:t>
                      </a:r>
                      <a:endParaRPr sz="90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sz="900" spc="5" dirty="0">
                          <a:solidFill>
                            <a:srgbClr val="1C216F"/>
                          </a:solidFill>
                          <a:latin typeface="HelveticaNeueLTPro-Md"/>
                          <a:cs typeface="HelveticaNeueLTPro-Md"/>
                        </a:rPr>
                        <a:t>Version</a:t>
                      </a:r>
                      <a:endParaRPr sz="900">
                        <a:latin typeface="HelveticaNeueLTPro-Md"/>
                        <a:cs typeface="HelveticaNeueLTPro-Md"/>
                      </a:endParaRPr>
                    </a:p>
                  </a:txBody>
                  <a:tcPr marL="0" marR="0" marT="0" marB="0"/>
                </a:tc>
                <a:tc>
                  <a:txBody>
                    <a:bodyPr/>
                    <a:lstStyle/>
                    <a:p>
                      <a:pPr marL="307975">
                        <a:lnSpc>
                          <a:spcPts val="930"/>
                        </a:lnSpc>
                      </a:pPr>
                      <a:r>
                        <a:rPr sz="900" dirty="0">
                          <a:solidFill>
                            <a:srgbClr val="1C216F"/>
                          </a:solidFill>
                          <a:latin typeface="HelveticaNeueLTPro-Md"/>
                          <a:cs typeface="HelveticaNeueLTPro-Md"/>
                        </a:rPr>
                        <a:t>1</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12" name="object 12"/>
          <p:cNvSpPr/>
          <p:nvPr/>
        </p:nvSpPr>
        <p:spPr>
          <a:xfrm>
            <a:off x="457200" y="8852421"/>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3" name="object 13"/>
          <p:cNvSpPr/>
          <p:nvPr/>
        </p:nvSpPr>
        <p:spPr>
          <a:xfrm>
            <a:off x="457200" y="3276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4" name="object 14"/>
          <p:cNvSpPr/>
          <p:nvPr/>
        </p:nvSpPr>
        <p:spPr>
          <a:xfrm>
            <a:off x="457200" y="4419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5" name="object 15"/>
          <p:cNvSpPr/>
          <p:nvPr/>
        </p:nvSpPr>
        <p:spPr>
          <a:xfrm>
            <a:off x="457200" y="4876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514527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1814827"/>
            <a:ext cx="105473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SYMBOLS:</a:t>
            </a:r>
            <a:endParaRPr sz="900">
              <a:latin typeface="Helvetica Neue LT Pro 75"/>
              <a:cs typeface="Helvetica Neue LT Pro 75"/>
            </a:endParaRPr>
          </a:p>
        </p:txBody>
      </p:sp>
      <p:sp>
        <p:nvSpPr>
          <p:cNvPr id="18" name="object 18"/>
          <p:cNvSpPr txBox="1"/>
          <p:nvPr/>
        </p:nvSpPr>
        <p:spPr>
          <a:xfrm>
            <a:off x="2425730" y="2590800"/>
            <a:ext cx="2956560" cy="151323"/>
          </a:xfrm>
          <a:prstGeom prst="rect">
            <a:avLst/>
          </a:prstGeom>
        </p:spPr>
        <p:txBody>
          <a:bodyPr vert="horz" wrap="square" lIns="0" tIns="12700" rIns="0" bIns="0" rtlCol="0">
            <a:spAutoFit/>
          </a:bodyPr>
          <a:lstStyle/>
          <a:p>
            <a:pPr marL="12700">
              <a:lnSpc>
                <a:spcPct val="100000"/>
              </a:lnSpc>
              <a:spcBef>
                <a:spcPts val="100"/>
              </a:spcBef>
            </a:pPr>
            <a:r>
              <a:rPr lang="en-TT" sz="900" spc="10" dirty="0">
                <a:solidFill>
                  <a:srgbClr val="1C216F"/>
                </a:solidFill>
                <a:latin typeface="HelveticaNeueLTPro-Md"/>
                <a:cs typeface="HelveticaNeueLTPro-Md"/>
              </a:rPr>
              <a:t>Irritant, Dangerous for the environment</a:t>
            </a:r>
            <a:endParaRPr sz="900" dirty="0">
              <a:latin typeface="HelveticaNeueLTPro-Md"/>
              <a:cs typeface="HelveticaNeueLTPro-Md"/>
            </a:endParaRPr>
          </a:p>
        </p:txBody>
      </p:sp>
      <p:sp>
        <p:nvSpPr>
          <p:cNvPr id="26" name="object 26"/>
          <p:cNvSpPr txBox="1"/>
          <p:nvPr/>
        </p:nvSpPr>
        <p:spPr>
          <a:xfrm>
            <a:off x="615950" y="5559880"/>
            <a:ext cx="1703705"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NATIONAL </a:t>
            </a:r>
            <a:r>
              <a:rPr sz="900" b="1" spc="5" dirty="0">
                <a:solidFill>
                  <a:srgbClr val="025FAD"/>
                </a:solidFill>
                <a:latin typeface="Helvetica Neue LT Pro 75"/>
                <a:cs typeface="Helvetica Neue LT Pro 75"/>
              </a:rPr>
              <a:t>FIRE </a:t>
            </a:r>
            <a:r>
              <a:rPr sz="900" b="1" dirty="0">
                <a:solidFill>
                  <a:srgbClr val="025FAD"/>
                </a:solidFill>
                <a:latin typeface="Helvetica Neue LT Pro 75"/>
                <a:cs typeface="Helvetica Neue LT Pro 75"/>
              </a:rPr>
              <a:t>PROTECTION </a:t>
            </a:r>
            <a:r>
              <a:rPr sz="900" b="1" spc="-2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ASSOCIATION</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(U.S.A.)</a:t>
            </a:r>
            <a:endParaRPr sz="900" dirty="0">
              <a:latin typeface="Helvetica Neue LT Pro 75"/>
              <a:cs typeface="Helvetica Neue LT Pro 75"/>
            </a:endParaRPr>
          </a:p>
        </p:txBody>
      </p:sp>
      <p:sp>
        <p:nvSpPr>
          <p:cNvPr id="27" name="object 27"/>
          <p:cNvSpPr txBox="1"/>
          <p:nvPr/>
        </p:nvSpPr>
        <p:spPr>
          <a:xfrm>
            <a:off x="615950" y="2819400"/>
            <a:ext cx="89217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RISK</a:t>
            </a:r>
            <a:r>
              <a:rPr sz="900" b="1" spc="-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dirty="0">
              <a:latin typeface="Helvetica Neue LT Pro 75"/>
              <a:cs typeface="Helvetica Neue LT Pro 75"/>
            </a:endParaRPr>
          </a:p>
        </p:txBody>
      </p:sp>
      <p:sp>
        <p:nvSpPr>
          <p:cNvPr id="28" name="object 28"/>
          <p:cNvSpPr txBox="1"/>
          <p:nvPr/>
        </p:nvSpPr>
        <p:spPr>
          <a:xfrm>
            <a:off x="2425730" y="2790031"/>
            <a:ext cx="2956560" cy="410369"/>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 </a:t>
            </a:r>
          </a:p>
          <a:p>
            <a:pPr marL="12700">
              <a:lnSpc>
                <a:spcPts val="1040"/>
              </a:lnSpc>
              <a:spcBef>
                <a:spcPts val="100"/>
              </a:spcBef>
            </a:pPr>
            <a:r>
              <a:rPr lang="en-US" sz="900" spc="-5" dirty="0">
                <a:solidFill>
                  <a:srgbClr val="1C216F"/>
                </a:solidFill>
                <a:latin typeface="HelveticaNeueLTPro-Md"/>
                <a:cs typeface="HelveticaNeueLTPro-Md"/>
              </a:rPr>
              <a:t>R51/53- Toxic to aquatic organisms, may cause long-term adverse effects in the aquatic environment.</a:t>
            </a:r>
          </a:p>
        </p:txBody>
      </p:sp>
      <p:sp>
        <p:nvSpPr>
          <p:cNvPr id="29" name="object 29"/>
          <p:cNvSpPr txBox="1"/>
          <p:nvPr/>
        </p:nvSpPr>
        <p:spPr>
          <a:xfrm>
            <a:off x="615950" y="8604832"/>
            <a:ext cx="6548120" cy="8737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Indicates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information that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has changed from</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previously issued version.</a:t>
            </a:r>
            <a:endParaRPr sz="900">
              <a:latin typeface="HelveticaNeueLTPro-Md"/>
              <a:cs typeface="HelveticaNeueLTPro-Md"/>
            </a:endParaRPr>
          </a:p>
          <a:p>
            <a:pPr>
              <a:lnSpc>
                <a:spcPct val="100000"/>
              </a:lnSpc>
              <a:spcBef>
                <a:spcPts val="65"/>
              </a:spcBef>
            </a:pPr>
            <a:endParaRPr sz="1000">
              <a:latin typeface="HelveticaNeueLTPro-Md"/>
              <a:cs typeface="HelveticaNeueLTPro-Md"/>
            </a:endParaRPr>
          </a:p>
          <a:p>
            <a:pPr marL="12700">
              <a:lnSpc>
                <a:spcPct val="100000"/>
              </a:lnSpc>
            </a:pPr>
            <a:r>
              <a:rPr sz="900" b="1" spc="10" dirty="0">
                <a:solidFill>
                  <a:srgbClr val="025FAD"/>
                </a:solidFill>
                <a:latin typeface="Helvetica Neue LT Pro 75"/>
                <a:cs typeface="Helvetica Neue LT Pro 75"/>
              </a:rPr>
              <a:t>DISCLAIMER</a:t>
            </a:r>
            <a:endParaRPr sz="900">
              <a:latin typeface="Helvetica Neue LT Pro 75"/>
              <a:cs typeface="Helvetica Neue LT Pro 75"/>
            </a:endParaRPr>
          </a:p>
          <a:p>
            <a:pPr marL="12700" marR="5080" algn="just">
              <a:lnSpc>
                <a:spcPct val="100000"/>
              </a:lnSpc>
              <a:spcBef>
                <a:spcPts val="560"/>
              </a:spcBef>
            </a:pPr>
            <a:r>
              <a:rPr sz="700" spc="5" dirty="0">
                <a:solidFill>
                  <a:srgbClr val="1C216F"/>
                </a:solidFill>
                <a:latin typeface="HelveticaNeueLTPro-Md"/>
                <a:cs typeface="HelveticaNeueLTPro-Md"/>
              </a:rPr>
              <a:t>Information </a:t>
            </a:r>
            <a:r>
              <a:rPr sz="700" spc="10" dirty="0">
                <a:solidFill>
                  <a:srgbClr val="1C216F"/>
                </a:solidFill>
                <a:latin typeface="HelveticaNeueLTPro-Md"/>
                <a:cs typeface="HelveticaNeueLTPro-Md"/>
              </a:rPr>
              <a:t>contained </a:t>
            </a:r>
            <a:r>
              <a:rPr sz="700" spc="5" dirty="0">
                <a:solidFill>
                  <a:srgbClr val="1C216F"/>
                </a:solidFill>
                <a:latin typeface="HelveticaNeueLTPro-Md"/>
                <a:cs typeface="HelveticaNeueLTPro-Md"/>
              </a:rPr>
              <a:t>in this </a:t>
            </a:r>
            <a:r>
              <a:rPr sz="700" spc="10" dirty="0">
                <a:solidFill>
                  <a:srgbClr val="1C216F"/>
                </a:solidFill>
                <a:latin typeface="HelveticaNeueLTPro-Md"/>
                <a:cs typeface="HelveticaNeueLTPro-Md"/>
              </a:rPr>
              <a:t>material safety </a:t>
            </a:r>
            <a:r>
              <a:rPr sz="700" spc="5" dirty="0">
                <a:solidFill>
                  <a:srgbClr val="1C216F"/>
                </a:solidFill>
                <a:latin typeface="HelveticaNeueLTPro-Md"/>
                <a:cs typeface="HelveticaNeueLTPro-Md"/>
              </a:rPr>
              <a:t>data </a:t>
            </a:r>
            <a:r>
              <a:rPr sz="700" spc="10" dirty="0">
                <a:solidFill>
                  <a:srgbClr val="1C216F"/>
                </a:solidFill>
                <a:latin typeface="HelveticaNeueLTPro-Md"/>
                <a:cs typeface="HelveticaNeueLTPro-Md"/>
              </a:rPr>
              <a:t>sheet </a:t>
            </a:r>
            <a:r>
              <a:rPr sz="700" spc="5" dirty="0">
                <a:solidFill>
                  <a:srgbClr val="1C216F"/>
                </a:solidFill>
                <a:latin typeface="HelveticaNeueLTPro-Md"/>
                <a:cs typeface="HelveticaNeueLTPro-Md"/>
              </a:rPr>
              <a:t>is believed </a:t>
            </a:r>
            <a:r>
              <a:rPr sz="700" dirty="0">
                <a:solidFill>
                  <a:srgbClr val="1C216F"/>
                </a:solidFill>
                <a:latin typeface="HelveticaNeueLTPro-Md"/>
                <a:cs typeface="HelveticaNeueLTPro-Md"/>
              </a:rPr>
              <a:t>to </a:t>
            </a:r>
            <a:r>
              <a:rPr sz="700" spc="5" dirty="0">
                <a:solidFill>
                  <a:srgbClr val="1C216F"/>
                </a:solidFill>
                <a:latin typeface="HelveticaNeueLTPro-Md"/>
                <a:cs typeface="HelveticaNeueLTPro-Md"/>
              </a:rPr>
              <a:t>be </a:t>
            </a:r>
            <a:r>
              <a:rPr sz="700" spc="10" dirty="0">
                <a:solidFill>
                  <a:srgbClr val="1C216F"/>
                </a:solidFill>
                <a:latin typeface="HelveticaNeueLTPro-Md"/>
                <a:cs typeface="HelveticaNeueLTPro-Md"/>
              </a:rPr>
              <a:t>reliable </a:t>
            </a:r>
            <a:r>
              <a:rPr sz="700" spc="5" dirty="0">
                <a:solidFill>
                  <a:srgbClr val="1C216F"/>
                </a:solidFill>
                <a:latin typeface="HelveticaNeueLTPro-Md"/>
                <a:cs typeface="HelveticaNeueLTPro-Md"/>
              </a:rPr>
              <a:t>and given in good faith, but no </a:t>
            </a:r>
            <a:r>
              <a:rPr sz="700" spc="10" dirty="0">
                <a:solidFill>
                  <a:srgbClr val="1C216F"/>
                </a:solidFill>
                <a:latin typeface="HelveticaNeueLTPro-Md"/>
                <a:cs typeface="HelveticaNeueLTPro-Md"/>
              </a:rPr>
              <a:t>representation, guarantee </a:t>
            </a:r>
            <a:r>
              <a:rPr sz="700" spc="5" dirty="0">
                <a:solidFill>
                  <a:srgbClr val="1C216F"/>
                </a:solidFill>
                <a:latin typeface="HelveticaNeueLTPro-Md"/>
                <a:cs typeface="HelveticaNeueLTPro-Md"/>
              </a:rPr>
              <a:t>or </a:t>
            </a:r>
            <a:r>
              <a:rPr sz="700" spc="10" dirty="0">
                <a:solidFill>
                  <a:srgbClr val="1C216F"/>
                </a:solidFill>
                <a:latin typeface="HelveticaNeueLTPro-Md"/>
                <a:cs typeface="HelveticaNeueLTPro-Md"/>
              </a:rPr>
              <a:t>warranties </a:t>
            </a:r>
            <a:r>
              <a:rPr sz="700" spc="5" dirty="0">
                <a:solidFill>
                  <a:srgbClr val="1C216F"/>
                </a:solidFill>
                <a:latin typeface="HelveticaNeueLTPro-Md"/>
                <a:cs typeface="HelveticaNeueLTPro-Md"/>
              </a:rPr>
              <a:t>of </a:t>
            </a:r>
            <a:r>
              <a:rPr sz="700" spc="10" dirty="0">
                <a:solidFill>
                  <a:srgbClr val="1C216F"/>
                </a:solidFill>
                <a:latin typeface="HelveticaNeueLTPro-Md"/>
                <a:cs typeface="HelveticaNeueLTPro-Md"/>
              </a:rPr>
              <a:t> </a:t>
            </a:r>
            <a:r>
              <a:rPr sz="700" spc="5" dirty="0">
                <a:solidFill>
                  <a:srgbClr val="1C216F"/>
                </a:solidFill>
                <a:latin typeface="HelveticaNeueLTPro-Md"/>
                <a:cs typeface="HelveticaNeueLTPro-Md"/>
              </a:rPr>
              <a:t>any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kind</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made</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as</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its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accuracy,</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suitability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for</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a</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particular</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application</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results</a:t>
            </a:r>
            <a:r>
              <a:rPr sz="700" spc="-25"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be</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obtained</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from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user</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of</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decides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what</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safety </a:t>
            </a:r>
            <a:r>
              <a:rPr sz="700" spc="15" dirty="0">
                <a:solidFill>
                  <a:srgbClr val="1C216F"/>
                </a:solidFill>
                <a:latin typeface="HelveticaNeueLTPro-Md"/>
                <a:cs typeface="HelveticaNeueLTPro-Md"/>
              </a:rPr>
              <a:t> </a:t>
            </a:r>
            <a:r>
              <a:rPr sz="700" spc="10" dirty="0">
                <a:solidFill>
                  <a:srgbClr val="1C216F"/>
                </a:solidFill>
                <a:latin typeface="HelveticaNeueLTPro-Md"/>
                <a:cs typeface="HelveticaNeueLTPro-Md"/>
              </a:rPr>
              <a:t>measures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necessary</a:t>
            </a:r>
            <a:r>
              <a:rPr sz="700" dirty="0">
                <a:solidFill>
                  <a:srgbClr val="1C216F"/>
                </a:solidFill>
                <a:latin typeface="HelveticaNeueLTPro-Md"/>
                <a:cs typeface="HelveticaNeueLTPro-Md"/>
              </a:rPr>
              <a:t> to </a:t>
            </a:r>
            <a:r>
              <a:rPr sz="700" spc="10" dirty="0">
                <a:solidFill>
                  <a:srgbClr val="1C216F"/>
                </a:solidFill>
                <a:latin typeface="HelveticaNeueLTPro-Md"/>
                <a:cs typeface="HelveticaNeueLTPro-Md"/>
              </a:rPr>
              <a:t>safely</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use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5" dirty="0">
                <a:solidFill>
                  <a:srgbClr val="1C216F"/>
                </a:solidFill>
                <a:latin typeface="HelveticaNeueLTPro-Md"/>
                <a:cs typeface="HelveticaNeueLTPro-Md"/>
              </a:rPr>
              <a:t> </a:t>
            </a:r>
            <a:r>
              <a:rPr sz="700" spc="10" dirty="0">
                <a:solidFill>
                  <a:srgbClr val="1C216F"/>
                </a:solidFill>
                <a:latin typeface="HelveticaNeueLTPro-Md"/>
                <a:cs typeface="HelveticaNeueLTPro-Md"/>
              </a:rPr>
              <a:t>either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alone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in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combination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with</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other </a:t>
            </a:r>
            <a:r>
              <a:rPr sz="700" spc="10" dirty="0">
                <a:solidFill>
                  <a:srgbClr val="1C216F"/>
                </a:solidFill>
                <a:latin typeface="HelveticaNeueLTPro-Md"/>
                <a:cs typeface="HelveticaNeueLTPro-Md"/>
              </a:rPr>
              <a:t>materials.</a:t>
            </a:r>
            <a:endParaRPr sz="700">
              <a:latin typeface="HelveticaNeueLTPro-Md"/>
              <a:cs typeface="HelveticaNeueLTPro-Md"/>
            </a:endParaRPr>
          </a:p>
        </p:txBody>
      </p:sp>
      <p:sp>
        <p:nvSpPr>
          <p:cNvPr id="30" name="object 30"/>
          <p:cNvSpPr txBox="1"/>
          <p:nvPr/>
        </p:nvSpPr>
        <p:spPr>
          <a:xfrm>
            <a:off x="615950" y="3429000"/>
            <a:ext cx="10655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SAFETY</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dirty="0">
              <a:latin typeface="Helvetica Neue LT Pro 75"/>
              <a:cs typeface="Helvetica Neue LT Pro 75"/>
            </a:endParaRPr>
          </a:p>
        </p:txBody>
      </p:sp>
      <p:sp>
        <p:nvSpPr>
          <p:cNvPr id="31" name="object 31"/>
          <p:cNvSpPr txBox="1"/>
          <p:nvPr/>
        </p:nvSpPr>
        <p:spPr>
          <a:xfrm>
            <a:off x="2425730" y="3304654"/>
            <a:ext cx="4592955" cy="1038746"/>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S2- </a:t>
            </a:r>
            <a:r>
              <a:rPr sz="900" dirty="0">
                <a:solidFill>
                  <a:srgbClr val="1C216F"/>
                </a:solidFill>
                <a:latin typeface="HelveticaNeueLTPro-Md"/>
                <a:cs typeface="HelveticaNeueLTPro-Md"/>
              </a:rPr>
              <a:t>Keep</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out</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reach</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children.</a:t>
            </a:r>
            <a:endParaRPr sz="900" dirty="0">
              <a:latin typeface="HelveticaNeueLTPro-Md"/>
              <a:cs typeface="HelveticaNeueLTPro-Md"/>
            </a:endParaRPr>
          </a:p>
          <a:p>
            <a:pPr marL="12700">
              <a:lnSpc>
                <a:spcPts val="1000"/>
              </a:lnSpc>
            </a:pPr>
            <a:r>
              <a:rPr lang="en-US" sz="900" spc="-5" dirty="0">
                <a:solidFill>
                  <a:srgbClr val="1C216F"/>
                </a:solidFill>
                <a:latin typeface="HelveticaNeueLTPro-Md"/>
                <a:cs typeface="HelveticaNeueLTPro-Md"/>
              </a:rPr>
              <a:t>S24- Avoid contact with skin.</a:t>
            </a:r>
          </a:p>
          <a:p>
            <a:pPr marL="12700">
              <a:lnSpc>
                <a:spcPts val="1000"/>
              </a:lnSpc>
            </a:pPr>
            <a:r>
              <a:rPr lang="en-US" sz="900" spc="-5" dirty="0">
                <a:solidFill>
                  <a:srgbClr val="1C216F"/>
                </a:solidFill>
                <a:latin typeface="HelveticaNeueLTPro-Md"/>
                <a:cs typeface="HelveticaNeueLTPro-Md"/>
              </a:rPr>
              <a:t>S29- Do not empty into drains.</a:t>
            </a:r>
          </a:p>
          <a:p>
            <a:pPr marL="12700">
              <a:lnSpc>
                <a:spcPts val="1000"/>
              </a:lnSpc>
            </a:pPr>
            <a:r>
              <a:rPr lang="en-US" sz="900" spc="-5" dirty="0">
                <a:solidFill>
                  <a:srgbClr val="1C216F"/>
                </a:solidFill>
                <a:latin typeface="HelveticaNeueLTPro-Md"/>
                <a:cs typeface="HelveticaNeueLTPro-Md"/>
              </a:rPr>
              <a:t>S37- Wear suitable gloves.</a:t>
            </a:r>
          </a:p>
          <a:p>
            <a:pPr marL="12700">
              <a:lnSpc>
                <a:spcPts val="1000"/>
              </a:lnSpc>
            </a:pPr>
            <a:r>
              <a:rPr lang="en-US" sz="900" spc="-5" dirty="0">
                <a:solidFill>
                  <a:srgbClr val="1C216F"/>
                </a:solidFill>
                <a:latin typeface="HelveticaNeueLTPro-Md"/>
                <a:cs typeface="HelveticaNeueLTPro-Md"/>
              </a:rPr>
              <a:t>S46- If swallowed, seek medical advice immediately and show this container or</a:t>
            </a:r>
          </a:p>
          <a:p>
            <a:pPr marL="12700">
              <a:lnSpc>
                <a:spcPts val="1000"/>
              </a:lnSpc>
            </a:pPr>
            <a:r>
              <a:rPr lang="en-US" sz="900" spc="-5" dirty="0">
                <a:solidFill>
                  <a:srgbClr val="1C216F"/>
                </a:solidFill>
                <a:latin typeface="HelveticaNeueLTPro-Md"/>
                <a:cs typeface="HelveticaNeueLTPro-Md"/>
              </a:rPr>
              <a:t>label. </a:t>
            </a:r>
          </a:p>
          <a:p>
            <a:pPr marL="12700">
              <a:lnSpc>
                <a:spcPts val="1000"/>
              </a:lnSpc>
            </a:pPr>
            <a:r>
              <a:rPr lang="en-US" sz="900" spc="-5" dirty="0">
                <a:solidFill>
                  <a:srgbClr val="1C216F"/>
                </a:solidFill>
                <a:latin typeface="HelveticaNeueLTPro-Md"/>
                <a:cs typeface="HelveticaNeueLTPro-Md"/>
              </a:rPr>
              <a:t>S61- Avoid release to the environment. Refer to special instructions/safety data</a:t>
            </a:r>
          </a:p>
          <a:p>
            <a:pPr marL="12700">
              <a:lnSpc>
                <a:spcPts val="1000"/>
              </a:lnSpc>
            </a:pPr>
            <a:r>
              <a:rPr lang="en-US" sz="900" spc="-5" dirty="0">
                <a:solidFill>
                  <a:srgbClr val="1C216F"/>
                </a:solidFill>
                <a:latin typeface="HelveticaNeueLTPro-Md"/>
                <a:cs typeface="HelveticaNeueLTPro-Md"/>
              </a:rPr>
              <a:t>sheet.</a:t>
            </a:r>
            <a:endParaRPr sz="900" dirty="0">
              <a:latin typeface="HelveticaNeueLTPro-Md"/>
              <a:cs typeface="HelveticaNeueLTPro-Md"/>
            </a:endParaRPr>
          </a:p>
        </p:txBody>
      </p:sp>
      <p:sp>
        <p:nvSpPr>
          <p:cNvPr id="32" name="object 32"/>
          <p:cNvSpPr txBox="1"/>
          <p:nvPr/>
        </p:nvSpPr>
        <p:spPr>
          <a:xfrm>
            <a:off x="615950" y="4405540"/>
            <a:ext cx="6305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CONTAINS</a:t>
            </a:r>
            <a:endParaRPr sz="900">
              <a:latin typeface="Helvetica Neue LT Pro 75"/>
              <a:cs typeface="Helvetica Neue LT Pro 75"/>
            </a:endParaRPr>
          </a:p>
        </p:txBody>
      </p:sp>
      <p:sp>
        <p:nvSpPr>
          <p:cNvPr id="33" name="object 33"/>
          <p:cNvSpPr txBox="1"/>
          <p:nvPr/>
        </p:nvSpPr>
        <p:spPr>
          <a:xfrm>
            <a:off x="2425730" y="4405540"/>
            <a:ext cx="4592954" cy="436017"/>
          </a:xfrm>
          <a:prstGeom prst="rect">
            <a:avLst/>
          </a:prstGeom>
        </p:spPr>
        <p:txBody>
          <a:bodyPr vert="horz" wrap="square" lIns="0" tIns="25400" rIns="0" bIns="0" rtlCol="0">
            <a:spAutoFit/>
          </a:bodyPr>
          <a:lstStyle/>
          <a:p>
            <a:pPr marL="12700" marR="5080" indent="-635">
              <a:lnSpc>
                <a:spcPts val="1000"/>
              </a:lnSpc>
              <a:spcBef>
                <a:spcPts val="200"/>
              </a:spcBef>
            </a:pPr>
            <a:r>
              <a:rPr lang="en-US" sz="900" spc="25" dirty="0">
                <a:solidFill>
                  <a:schemeClr val="tx2">
                    <a:lumMod val="75000"/>
                  </a:schemeClr>
                </a:solidFill>
                <a:latin typeface="HelveticaNeueLTPro-Md"/>
                <a:cs typeface="HelveticaNeueLTPro-Md"/>
              </a:rPr>
              <a:t>octhilinone (ISO)</a:t>
            </a:r>
          </a:p>
          <a:p>
            <a:pPr marL="12700" marR="5080" indent="-635">
              <a:lnSpc>
                <a:spcPts val="1000"/>
              </a:lnSpc>
              <a:spcBef>
                <a:spcPts val="200"/>
              </a:spcBef>
            </a:pPr>
            <a:r>
              <a:rPr lang="en-US" sz="900" dirty="0">
                <a:solidFill>
                  <a:schemeClr val="tx2">
                    <a:lumMod val="75000"/>
                  </a:schemeClr>
                </a:solidFill>
                <a:latin typeface="HelveticaNeueLTPro-Md"/>
                <a:cs typeface="HelveticaNeueLTPro-Md"/>
              </a:rPr>
              <a:t>reaction mass of: 5-chloro-2-methyl-4-isothiazolin-3-one [EC no. 247-500-7] and 2-methyl-2H-isothiazol-3-one [EC no. 220-239-6] (3:1)  </a:t>
            </a:r>
          </a:p>
        </p:txBody>
      </p:sp>
      <p:sp>
        <p:nvSpPr>
          <p:cNvPr id="34" name="object 34"/>
          <p:cNvSpPr txBox="1"/>
          <p:nvPr/>
        </p:nvSpPr>
        <p:spPr>
          <a:xfrm>
            <a:off x="615950" y="4942840"/>
            <a:ext cx="8724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PRODUCT</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USE</a:t>
            </a:r>
            <a:endParaRPr sz="900">
              <a:latin typeface="Helvetica Neue LT Pro 75"/>
              <a:cs typeface="Helvetica Neue LT Pro 75"/>
            </a:endParaRPr>
          </a:p>
        </p:txBody>
      </p:sp>
      <p:sp>
        <p:nvSpPr>
          <p:cNvPr id="35" name="object 35"/>
          <p:cNvSpPr txBox="1"/>
          <p:nvPr/>
        </p:nvSpPr>
        <p:spPr>
          <a:xfrm>
            <a:off x="2425730" y="494284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Consumer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applications</a:t>
            </a:r>
            <a:endParaRPr sz="900" dirty="0">
              <a:latin typeface="HelveticaNeueLTPro-Md"/>
              <a:cs typeface="HelveticaNeueLTPro-Md"/>
            </a:endParaRPr>
          </a:p>
        </p:txBody>
      </p:sp>
      <p:sp>
        <p:nvSpPr>
          <p:cNvPr id="36" name="object 36"/>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ED1C24"/>
          </a:solidFill>
        </p:spPr>
        <p:txBody>
          <a:bodyPr wrap="square" lIns="0" tIns="0" rIns="0" bIns="0" rtlCol="0"/>
          <a:lstStyle/>
          <a:p>
            <a:endParaRPr/>
          </a:p>
        </p:txBody>
      </p:sp>
      <p:sp>
        <p:nvSpPr>
          <p:cNvPr id="37" name="object 37"/>
          <p:cNvSpPr txBox="1"/>
          <p:nvPr/>
        </p:nvSpPr>
        <p:spPr>
          <a:xfrm>
            <a:off x="3385969" y="5951299"/>
            <a:ext cx="187960" cy="375920"/>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231F20"/>
                </a:solidFill>
                <a:latin typeface="Helvetica Neue LT Pro 75"/>
                <a:cs typeface="Helvetica Neue LT Pro 75"/>
              </a:rPr>
              <a:t>2</a:t>
            </a:r>
            <a:endParaRPr sz="2300">
              <a:latin typeface="Helvetica Neue LT Pro 75"/>
              <a:cs typeface="Helvetica Neue LT Pro 75"/>
            </a:endParaRPr>
          </a:p>
        </p:txBody>
      </p:sp>
      <p:grpSp>
        <p:nvGrpSpPr>
          <p:cNvPr id="38" name="object 38"/>
          <p:cNvGrpSpPr/>
          <p:nvPr/>
        </p:nvGrpSpPr>
        <p:grpSpPr>
          <a:xfrm>
            <a:off x="2581243" y="5699335"/>
            <a:ext cx="1791335" cy="1351280"/>
            <a:chOff x="2581243" y="5699335"/>
            <a:chExt cx="1791335" cy="1351280"/>
          </a:xfrm>
        </p:grpSpPr>
        <p:sp>
          <p:nvSpPr>
            <p:cNvPr id="39" name="object 39"/>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0" name="object 40"/>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14B1E7"/>
            </a:solidFill>
          </p:spPr>
          <p:txBody>
            <a:bodyPr wrap="square" lIns="0" tIns="0" rIns="0" bIns="0" rtlCol="0"/>
            <a:lstStyle/>
            <a:p>
              <a:endParaRPr/>
            </a:p>
          </p:txBody>
        </p:sp>
        <p:sp>
          <p:nvSpPr>
            <p:cNvPr id="41" name="object 41"/>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2" name="object 42"/>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FFE934"/>
            </a:solidFill>
          </p:spPr>
          <p:txBody>
            <a:bodyPr wrap="square" lIns="0" tIns="0" rIns="0" bIns="0" rtlCol="0"/>
            <a:lstStyle/>
            <a:p>
              <a:endParaRPr/>
            </a:p>
          </p:txBody>
        </p:sp>
      </p:grpSp>
      <p:sp>
        <p:nvSpPr>
          <p:cNvPr id="43" name="object 43"/>
          <p:cNvSpPr txBox="1"/>
          <p:nvPr/>
        </p:nvSpPr>
        <p:spPr>
          <a:xfrm>
            <a:off x="2961599" y="6366480"/>
            <a:ext cx="1058545" cy="635635"/>
          </a:xfrm>
          <a:prstGeom prst="rect">
            <a:avLst/>
          </a:prstGeom>
        </p:spPr>
        <p:txBody>
          <a:bodyPr vert="horz" wrap="square" lIns="0" tIns="12700" rIns="0" bIns="0" rtlCol="0">
            <a:spAutoFit/>
          </a:bodyPr>
          <a:lstStyle/>
          <a:p>
            <a:pPr marL="12700">
              <a:lnSpc>
                <a:spcPts val="2400"/>
              </a:lnSpc>
              <a:spcBef>
                <a:spcPts val="100"/>
              </a:spcBef>
            </a:pPr>
            <a:r>
              <a:rPr lang="en-US" sz="2300" b="1" dirty="0">
                <a:solidFill>
                  <a:srgbClr val="231F20"/>
                </a:solidFill>
                <a:latin typeface="Helvetica Neue LT Pro 75"/>
                <a:cs typeface="Helvetica Neue LT Pro 75"/>
              </a:rPr>
              <a:t>1</a:t>
            </a:r>
            <a:endParaRPr sz="2300" dirty="0">
              <a:latin typeface="Helvetica Neue LT Pro 75"/>
              <a:cs typeface="Helvetica Neue LT Pro 75"/>
            </a:endParaRPr>
          </a:p>
          <a:p>
            <a:pPr marL="882650">
              <a:lnSpc>
                <a:spcPts val="2400"/>
              </a:lnSpc>
            </a:pPr>
            <a:r>
              <a:rPr sz="2300" b="1" dirty="0">
                <a:solidFill>
                  <a:srgbClr val="231F20"/>
                </a:solidFill>
                <a:latin typeface="Helvetica Neue LT Pro 75"/>
                <a:cs typeface="Helvetica Neue LT Pro 75"/>
              </a:rPr>
              <a:t>0</a:t>
            </a:r>
            <a:endParaRPr sz="2300" dirty="0">
              <a:latin typeface="Helvetica Neue LT Pro 75"/>
              <a:cs typeface="Helvetica Neue LT Pro 75"/>
            </a:endParaRPr>
          </a:p>
        </p:txBody>
      </p:sp>
      <p:grpSp>
        <p:nvGrpSpPr>
          <p:cNvPr id="44" name="object 44"/>
          <p:cNvGrpSpPr/>
          <p:nvPr/>
        </p:nvGrpSpPr>
        <p:grpSpPr>
          <a:xfrm>
            <a:off x="3027380" y="6145472"/>
            <a:ext cx="1351280" cy="1351280"/>
            <a:chOff x="3027380" y="6145472"/>
            <a:chExt cx="1351280" cy="1351280"/>
          </a:xfrm>
        </p:grpSpPr>
        <p:sp>
          <p:nvSpPr>
            <p:cNvPr id="45" name="object 45"/>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6" name="object 46"/>
            <p:cNvSpPr/>
            <p:nvPr/>
          </p:nvSpPr>
          <p:spPr>
            <a:xfrm>
              <a:off x="3033730" y="6597959"/>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grpSp>
      <p:sp>
        <p:nvSpPr>
          <p:cNvPr id="47" name="object 47"/>
          <p:cNvSpPr txBox="1"/>
          <p:nvPr/>
        </p:nvSpPr>
        <p:spPr>
          <a:xfrm>
            <a:off x="2406086" y="6085661"/>
            <a:ext cx="415290" cy="264160"/>
          </a:xfrm>
          <a:prstGeom prst="rect">
            <a:avLst/>
          </a:prstGeom>
        </p:spPr>
        <p:txBody>
          <a:bodyPr vert="horz" wrap="square" lIns="0" tIns="48260" rIns="0" bIns="0" rtlCol="0">
            <a:spAutoFit/>
          </a:bodyPr>
          <a:lstStyle/>
          <a:p>
            <a:pPr marL="12700" marR="5080" indent="40005">
              <a:lnSpc>
                <a:spcPct val="74100"/>
              </a:lnSpc>
              <a:spcBef>
                <a:spcPts val="380"/>
              </a:spcBef>
            </a:pPr>
            <a:r>
              <a:rPr sz="900" spc="10" dirty="0">
                <a:solidFill>
                  <a:srgbClr val="1C216F"/>
                </a:solidFill>
                <a:latin typeface="HelveticaNeueLTPro-Md"/>
                <a:cs typeface="HelveticaNeueLTPro-Md"/>
              </a:rPr>
              <a:t>He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lth  </a:t>
            </a:r>
            <a:r>
              <a:rPr sz="900" spc="10"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dirty="0">
                <a:solidFill>
                  <a:srgbClr val="1C216F"/>
                </a:solidFill>
                <a:latin typeface="HelveticaNeueLTPro-Md"/>
                <a:cs typeface="HelveticaNeueLTPro-Md"/>
              </a:rPr>
              <a:t>d</a:t>
            </a:r>
            <a:endParaRPr sz="900">
              <a:latin typeface="HelveticaNeueLTPro-Md"/>
              <a:cs typeface="HelveticaNeueLTPro-Md"/>
            </a:endParaRPr>
          </a:p>
        </p:txBody>
      </p:sp>
      <p:sp>
        <p:nvSpPr>
          <p:cNvPr id="52" name="object 52"/>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10</a:t>
            </a:fld>
            <a:endParaRPr dirty="0"/>
          </a:p>
        </p:txBody>
      </p:sp>
      <p:sp>
        <p:nvSpPr>
          <p:cNvPr id="48" name="object 48"/>
          <p:cNvSpPr txBox="1"/>
          <p:nvPr/>
        </p:nvSpPr>
        <p:spPr>
          <a:xfrm>
            <a:off x="4070350" y="6934200"/>
            <a:ext cx="425450" cy="264160"/>
          </a:xfrm>
          <a:prstGeom prst="rect">
            <a:avLst/>
          </a:prstGeom>
        </p:spPr>
        <p:txBody>
          <a:bodyPr vert="horz" wrap="square" lIns="0" tIns="48260" rIns="0" bIns="0" rtlCol="0">
            <a:spAutoFit/>
          </a:bodyPr>
          <a:lstStyle/>
          <a:p>
            <a:pPr marL="23495" marR="5080" indent="-11430">
              <a:lnSpc>
                <a:spcPct val="74100"/>
              </a:lnSpc>
              <a:spcBef>
                <a:spcPts val="380"/>
              </a:spcBef>
            </a:pPr>
            <a:r>
              <a:rPr sz="900" spc="10" dirty="0">
                <a:solidFill>
                  <a:srgbClr val="1C216F"/>
                </a:solidFill>
                <a:latin typeface="HelveticaNeueLTPro-Md"/>
                <a:cs typeface="HelveticaNeueLTPro-Md"/>
              </a:rPr>
              <a:t>Sp</a:t>
            </a:r>
            <a:r>
              <a:rPr sz="900" spc="15" dirty="0">
                <a:solidFill>
                  <a:srgbClr val="1C216F"/>
                </a:solidFill>
                <a:latin typeface="HelveticaNeueLTPro-Md"/>
                <a:cs typeface="HelveticaNeueLTPro-Md"/>
              </a:rPr>
              <a:t>e</a:t>
            </a:r>
            <a:r>
              <a:rPr sz="900" spc="5" dirty="0">
                <a:solidFill>
                  <a:srgbClr val="1C216F"/>
                </a:solidFill>
                <a:latin typeface="HelveticaNeueLTPro-Md"/>
                <a:cs typeface="HelveticaNeueLTPro-Md"/>
              </a:rPr>
              <a:t>ci</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  </a:t>
            </a:r>
            <a:r>
              <a:rPr sz="900" spc="10"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dirty="0">
                <a:solidFill>
                  <a:srgbClr val="1C216F"/>
                </a:solidFill>
                <a:latin typeface="HelveticaNeueLTPro-Md"/>
                <a:cs typeface="HelveticaNeueLTPro-Md"/>
              </a:rPr>
              <a:t>d</a:t>
            </a:r>
            <a:endParaRPr sz="900" dirty="0">
              <a:latin typeface="HelveticaNeueLTPro-Md"/>
              <a:cs typeface="HelveticaNeueLTPro-Md"/>
            </a:endParaRPr>
          </a:p>
        </p:txBody>
      </p:sp>
      <p:sp>
        <p:nvSpPr>
          <p:cNvPr id="49" name="object 49"/>
          <p:cNvSpPr txBox="1"/>
          <p:nvPr/>
        </p:nvSpPr>
        <p:spPr>
          <a:xfrm>
            <a:off x="3753534" y="5651320"/>
            <a:ext cx="1154572"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Fl</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lang="en-US" sz="900" spc="10" dirty="0">
                <a:solidFill>
                  <a:srgbClr val="1C216F"/>
                </a:solidFill>
                <a:latin typeface="HelveticaNeueLTPro-Md"/>
                <a:cs typeface="HelveticaNeueLTPro-Md"/>
              </a:rPr>
              <a:t>m</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  </a:t>
            </a:r>
            <a:r>
              <a:rPr sz="900" spc="10" dirty="0">
                <a:solidFill>
                  <a:srgbClr val="1C216F"/>
                </a:solidFill>
                <a:latin typeface="HelveticaNeueLTPro-Md"/>
                <a:cs typeface="HelveticaNeueLTPro-Md"/>
              </a:rPr>
              <a:t>Hazard</a:t>
            </a:r>
            <a:endParaRPr sz="900" dirty="0">
              <a:latin typeface="HelveticaNeueLTPro-Md"/>
              <a:cs typeface="HelveticaNeueLTPro-Md"/>
            </a:endParaRPr>
          </a:p>
        </p:txBody>
      </p:sp>
      <p:sp>
        <p:nvSpPr>
          <p:cNvPr id="50" name="object 50"/>
          <p:cNvSpPr txBox="1"/>
          <p:nvPr/>
        </p:nvSpPr>
        <p:spPr>
          <a:xfrm>
            <a:off x="4179822" y="6113092"/>
            <a:ext cx="1522477"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In</a:t>
            </a:r>
            <a:r>
              <a:rPr sz="900" spc="10" dirty="0">
                <a:solidFill>
                  <a:srgbClr val="1C216F"/>
                </a:solidFill>
                <a:latin typeface="HelveticaNeueLTPro-Md"/>
                <a:cs typeface="HelveticaNeueLTPro-Md"/>
              </a:rPr>
              <a:t>s</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a:t>
            </a:r>
            <a:r>
              <a:rPr lang="en-US" sz="900" dirty="0">
                <a:solidFill>
                  <a:srgbClr val="1C216F"/>
                </a:solidFill>
                <a:latin typeface="HelveticaNeueLTPro-Md"/>
                <a:cs typeface="HelveticaNeueLTPro-Md"/>
              </a:rPr>
              <a:t>/ Reactivity</a:t>
            </a:r>
            <a:endParaRPr sz="900" dirty="0">
              <a:latin typeface="HelveticaNeueLTPro-Md"/>
              <a:cs typeface="HelveticaNeueLTPro-Md"/>
            </a:endParaRPr>
          </a:p>
        </p:txBody>
      </p:sp>
      <p:pic>
        <p:nvPicPr>
          <p:cNvPr id="53" name="Picture 52">
            <a:extLst>
              <a:ext uri="{FF2B5EF4-FFF2-40B4-BE49-F238E27FC236}">
                <a16:creationId xmlns:a16="http://schemas.microsoft.com/office/drawing/2014/main" id="{27097814-212E-4B3D-8AC8-B6CEB219F2E3}"/>
              </a:ext>
            </a:extLst>
          </p:cNvPr>
          <p:cNvPicPr>
            <a:picLocks noChangeAspect="1"/>
          </p:cNvPicPr>
          <p:nvPr/>
        </p:nvPicPr>
        <p:blipFill>
          <a:blip r:embed="rId2" cstate="print"/>
          <a:srcRect/>
          <a:stretch>
            <a:fillRect/>
          </a:stretch>
        </p:blipFill>
        <p:spPr bwMode="auto">
          <a:xfrm>
            <a:off x="2456856" y="1676400"/>
            <a:ext cx="1657944" cy="828240"/>
          </a:xfrm>
          <a:prstGeom prst="rect">
            <a:avLst/>
          </a:prstGeom>
          <a:noFill/>
        </p:spPr>
      </p:pic>
      <p:sp>
        <p:nvSpPr>
          <p:cNvPr id="51" name="object 8">
            <a:extLst>
              <a:ext uri="{FF2B5EF4-FFF2-40B4-BE49-F238E27FC236}">
                <a16:creationId xmlns:a16="http://schemas.microsoft.com/office/drawing/2014/main" id="{51B1E5B5-2513-45CE-BA26-2432047DAB5B}"/>
              </a:ext>
            </a:extLst>
          </p:cNvPr>
          <p:cNvSpPr txBox="1">
            <a:spLocks noGrp="1"/>
          </p:cNvSpPr>
          <p:nvPr>
            <p:ph type="title"/>
          </p:nvPr>
        </p:nvSpPr>
        <p:spPr>
          <a:xfrm>
            <a:off x="444500" y="889000"/>
            <a:ext cx="48133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WEATHERPROOF ULTRA</a:t>
            </a:r>
            <a:br>
              <a:rPr lang="en-US" sz="2350" spc="-85" dirty="0">
                <a:solidFill>
                  <a:srgbClr val="2DBEEF"/>
                </a:solidFill>
                <a:latin typeface="HelveticaNeueLTPro-Roman"/>
                <a:cs typeface="HelveticaNeueLTPro-Roman"/>
              </a:rPr>
            </a:br>
            <a:endParaRPr sz="2350" dirty="0">
              <a:latin typeface="HelveticaNeueLTPro-Roman"/>
              <a:cs typeface="HelveticaNeueLTPro-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grpSp>
        <p:nvGrpSpPr>
          <p:cNvPr id="3" name="object 3"/>
          <p:cNvGrpSpPr/>
          <p:nvPr/>
        </p:nvGrpSpPr>
        <p:grpSpPr>
          <a:xfrm>
            <a:off x="0" y="4050791"/>
            <a:ext cx="7772400" cy="5964555"/>
            <a:chOff x="0" y="4050791"/>
            <a:chExt cx="7772400" cy="5964555"/>
          </a:xfrm>
        </p:grpSpPr>
        <p:pic>
          <p:nvPicPr>
            <p:cNvPr id="4" name="object 4"/>
            <p:cNvPicPr/>
            <p:nvPr/>
          </p:nvPicPr>
          <p:blipFill>
            <a:blip r:embed="rId2" cstate="print"/>
            <a:stretch>
              <a:fillRect/>
            </a:stretch>
          </p:blipFill>
          <p:spPr>
            <a:xfrm>
              <a:off x="27811" y="4929847"/>
              <a:ext cx="7744588" cy="5085313"/>
            </a:xfrm>
            <a:prstGeom prst="rect">
              <a:avLst/>
            </a:prstGeom>
          </p:spPr>
        </p:pic>
        <p:sp>
          <p:nvSpPr>
            <p:cNvPr id="5" name="object 5"/>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6" name="object 6"/>
            <p:cNvPicPr/>
            <p:nvPr/>
          </p:nvPicPr>
          <p:blipFill>
            <a:blip r:embed="rId3" cstate="print"/>
            <a:stretch>
              <a:fillRect/>
            </a:stretch>
          </p:blipFill>
          <p:spPr>
            <a:xfrm>
              <a:off x="0" y="4050791"/>
              <a:ext cx="7772400" cy="3492271"/>
            </a:xfrm>
            <a:prstGeom prst="rect">
              <a:avLst/>
            </a:prstGeom>
          </p:spPr>
        </p:pic>
        <p:pic>
          <p:nvPicPr>
            <p:cNvPr id="7" name="object 7"/>
            <p:cNvPicPr/>
            <p:nvPr/>
          </p:nvPicPr>
          <p:blipFill>
            <a:blip r:embed="rId4" cstate="print"/>
            <a:stretch>
              <a:fillRect/>
            </a:stretch>
          </p:blipFill>
          <p:spPr>
            <a:xfrm>
              <a:off x="457196" y="9116817"/>
              <a:ext cx="1024524" cy="485184"/>
            </a:xfrm>
            <a:prstGeom prst="rect">
              <a:avLst/>
            </a:prstGeom>
          </p:spPr>
        </p:pic>
        <p:pic>
          <p:nvPicPr>
            <p:cNvPr id="8" name="object 8"/>
            <p:cNvPicPr/>
            <p:nvPr/>
          </p:nvPicPr>
          <p:blipFill>
            <a:blip r:embed="rId5" cstate="print"/>
            <a:stretch>
              <a:fillRect/>
            </a:stretch>
          </p:blipFill>
          <p:spPr>
            <a:xfrm>
              <a:off x="648872" y="9170974"/>
              <a:ext cx="134666" cy="150482"/>
            </a:xfrm>
            <a:prstGeom prst="rect">
              <a:avLst/>
            </a:prstGeom>
          </p:spPr>
        </p:pic>
        <p:sp>
          <p:nvSpPr>
            <p:cNvPr id="9" name="object 9"/>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801103" y="9170974"/>
              <a:ext cx="132486" cy="148729"/>
            </a:xfrm>
            <a:prstGeom prst="rect">
              <a:avLst/>
            </a:prstGeom>
          </p:spPr>
        </p:pic>
        <p:sp>
          <p:nvSpPr>
            <p:cNvPr id="11" name="object 11"/>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943749" y="9170784"/>
              <a:ext cx="134718" cy="150825"/>
            </a:xfrm>
            <a:prstGeom prst="rect">
              <a:avLst/>
            </a:prstGeom>
          </p:spPr>
        </p:pic>
        <p:sp>
          <p:nvSpPr>
            <p:cNvPr id="13" name="object 13"/>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083246" y="9170974"/>
              <a:ext cx="134619" cy="150482"/>
            </a:xfrm>
            <a:prstGeom prst="rect">
              <a:avLst/>
            </a:prstGeom>
          </p:spPr>
        </p:pic>
        <p:sp>
          <p:nvSpPr>
            <p:cNvPr id="15" name="object 15"/>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16" name="object 16"/>
            <p:cNvPicPr/>
            <p:nvPr/>
          </p:nvPicPr>
          <p:blipFill>
            <a:blip r:embed="rId9" cstate="print"/>
            <a:stretch>
              <a:fillRect/>
            </a:stretch>
          </p:blipFill>
          <p:spPr>
            <a:xfrm>
              <a:off x="644855" y="9243707"/>
              <a:ext cx="187667" cy="74879"/>
            </a:xfrm>
            <a:prstGeom prst="rect">
              <a:avLst/>
            </a:prstGeom>
          </p:spPr>
        </p:pic>
        <p:pic>
          <p:nvPicPr>
            <p:cNvPr id="17" name="object 17"/>
            <p:cNvPicPr/>
            <p:nvPr/>
          </p:nvPicPr>
          <p:blipFill>
            <a:blip r:embed="rId10" cstate="print"/>
            <a:stretch>
              <a:fillRect/>
            </a:stretch>
          </p:blipFill>
          <p:spPr>
            <a:xfrm>
              <a:off x="895210" y="9231007"/>
              <a:ext cx="35496" cy="85877"/>
            </a:xfrm>
            <a:prstGeom prst="rect">
              <a:avLst/>
            </a:prstGeom>
          </p:spPr>
        </p:pic>
        <p:pic>
          <p:nvPicPr>
            <p:cNvPr id="18" name="object 18"/>
            <p:cNvPicPr/>
            <p:nvPr/>
          </p:nvPicPr>
          <p:blipFill>
            <a:blip r:embed="rId11" cstate="print"/>
            <a:stretch>
              <a:fillRect/>
            </a:stretch>
          </p:blipFill>
          <p:spPr>
            <a:xfrm>
              <a:off x="939584" y="9225051"/>
              <a:ext cx="136093" cy="93725"/>
            </a:xfrm>
            <a:prstGeom prst="rect">
              <a:avLst/>
            </a:prstGeom>
          </p:spPr>
        </p:pic>
        <p:pic>
          <p:nvPicPr>
            <p:cNvPr id="19" name="object 19"/>
            <p:cNvPicPr/>
            <p:nvPr/>
          </p:nvPicPr>
          <p:blipFill>
            <a:blip r:embed="rId12" cstate="print"/>
            <a:stretch>
              <a:fillRect/>
            </a:stretch>
          </p:blipFill>
          <p:spPr>
            <a:xfrm>
              <a:off x="644766" y="9166859"/>
              <a:ext cx="135928" cy="109435"/>
            </a:xfrm>
            <a:prstGeom prst="rect">
              <a:avLst/>
            </a:prstGeom>
          </p:spPr>
        </p:pic>
        <p:pic>
          <p:nvPicPr>
            <p:cNvPr id="20" name="object 20"/>
            <p:cNvPicPr/>
            <p:nvPr/>
          </p:nvPicPr>
          <p:blipFill>
            <a:blip r:embed="rId13" cstate="print"/>
            <a:stretch>
              <a:fillRect/>
            </a:stretch>
          </p:blipFill>
          <p:spPr>
            <a:xfrm>
              <a:off x="796988" y="9166694"/>
              <a:ext cx="418071" cy="151891"/>
            </a:xfrm>
            <a:prstGeom prst="rect">
              <a:avLst/>
            </a:prstGeom>
          </p:spPr>
        </p:pic>
        <p:pic>
          <p:nvPicPr>
            <p:cNvPr id="21" name="object 21"/>
            <p:cNvPicPr/>
            <p:nvPr/>
          </p:nvPicPr>
          <p:blipFill>
            <a:blip r:embed="rId14" cstate="print"/>
            <a:stretch>
              <a:fillRect/>
            </a:stretch>
          </p:blipFill>
          <p:spPr>
            <a:xfrm>
              <a:off x="468268" y="9328415"/>
              <a:ext cx="753441" cy="261426"/>
            </a:xfrm>
            <a:prstGeom prst="rect">
              <a:avLst/>
            </a:prstGeom>
          </p:spPr>
        </p:pic>
      </p:grpSp>
      <p:sp>
        <p:nvSpPr>
          <p:cNvPr id="22" name="object 22"/>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23" name="object 23"/>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4" name="object 24"/>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25" name="object 25"/>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6" name="object 26"/>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27" name="object 27"/>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28" name="object 28"/>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29" name="object 29"/>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30" name="object 30"/>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31" name="object 31"/>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grpSp>
        <p:nvGrpSpPr>
          <p:cNvPr id="32" name="object 32"/>
          <p:cNvGrpSpPr/>
          <p:nvPr/>
        </p:nvGrpSpPr>
        <p:grpSpPr>
          <a:xfrm>
            <a:off x="458647" y="1535849"/>
            <a:ext cx="2449195" cy="154940"/>
            <a:chOff x="458647" y="1535849"/>
            <a:chExt cx="2449195" cy="154940"/>
          </a:xfrm>
        </p:grpSpPr>
        <p:sp>
          <p:nvSpPr>
            <p:cNvPr id="33" name="object 33"/>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34" name="object 34"/>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35" name="object 35"/>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36" name="object 36"/>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37" name="object 37"/>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38" name="object 38"/>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39" name="object 39"/>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40" name="object 40"/>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41" name="object 41"/>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42" name="object 42"/>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43" name="object 43"/>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44" name="object 44"/>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grpSp>
      <p:pic>
        <p:nvPicPr>
          <p:cNvPr id="45" name="object 45"/>
          <p:cNvPicPr/>
          <p:nvPr/>
        </p:nvPicPr>
        <p:blipFill>
          <a:blip r:embed="rId15" cstate="print"/>
          <a:stretch>
            <a:fillRect/>
          </a:stretch>
        </p:blipFill>
        <p:spPr>
          <a:xfrm>
            <a:off x="3135015" y="9491859"/>
            <a:ext cx="4173321" cy="121653"/>
          </a:xfrm>
          <a:prstGeom prst="rect">
            <a:avLst/>
          </a:prstGeom>
        </p:spPr>
      </p:pic>
      <p:sp>
        <p:nvSpPr>
          <p:cNvPr id="46" name="object 46"/>
          <p:cNvSpPr txBox="1"/>
          <p:nvPr/>
        </p:nvSpPr>
        <p:spPr>
          <a:xfrm>
            <a:off x="481074" y="7814816"/>
            <a:ext cx="5644515" cy="990600"/>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FFFFFF"/>
                </a:solidFill>
                <a:latin typeface="Helvetica Neue LT Pro 75"/>
                <a:cs typeface="Helvetica Neue LT Pro 75"/>
              </a:rPr>
              <a:t>This</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a:t>
            </a:r>
            <a:r>
              <a:rPr sz="1000" b="1" spc="-3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evolving</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document</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and</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will</a:t>
            </a:r>
            <a:r>
              <a:rPr sz="1000" b="1" spc="-3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be</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updated</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periodically</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new</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products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become</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available. </a:t>
            </a:r>
            <a:r>
              <a:rPr sz="1000" b="1" spc="-26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For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further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support,</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please</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contact</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our</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corporate</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office:</a:t>
            </a:r>
            <a:endParaRPr sz="1000">
              <a:latin typeface="Helvetica Neue LT Pro 75"/>
              <a:cs typeface="Helvetica Neue LT Pro 75"/>
            </a:endParaRPr>
          </a:p>
          <a:p>
            <a:pPr marL="12700" marR="3563620">
              <a:lnSpc>
                <a:spcPct val="100000"/>
              </a:lnSpc>
              <a:spcBef>
                <a:spcPts val="400"/>
              </a:spcBef>
            </a:pPr>
            <a:r>
              <a:rPr sz="1000" spc="-15" dirty="0">
                <a:solidFill>
                  <a:srgbClr val="FFFFFF"/>
                </a:solidFill>
                <a:latin typeface="HelveticaNeueLTPro-Roman"/>
                <a:cs typeface="HelveticaNeueLTPro-Roman"/>
              </a:rPr>
              <a:t>ANSA </a:t>
            </a:r>
            <a:r>
              <a:rPr sz="1000" spc="-20" dirty="0">
                <a:solidFill>
                  <a:srgbClr val="FFFFFF"/>
                </a:solidFill>
                <a:latin typeface="HelveticaNeueLTPro-Roman"/>
                <a:cs typeface="HelveticaNeueLTPro-Roman"/>
              </a:rPr>
              <a:t>Coatings Limited </a:t>
            </a:r>
            <a:r>
              <a:rPr sz="1000" spc="-15" dirty="0">
                <a:solidFill>
                  <a:srgbClr val="FFFFFF"/>
                </a:solidFill>
                <a:latin typeface="HelveticaNeueLTPro-Roman"/>
                <a:cs typeface="HelveticaNeueLTPro-Roman"/>
              </a:rPr>
              <a:t>(Head </a:t>
            </a:r>
            <a:r>
              <a:rPr sz="1000" spc="-10" dirty="0">
                <a:solidFill>
                  <a:srgbClr val="FFFFFF"/>
                </a:solidFill>
                <a:latin typeface="HelveticaNeueLTPro-Roman"/>
                <a:cs typeface="HelveticaNeueLTPro-Roman"/>
              </a:rPr>
              <a:t>Office) </a:t>
            </a:r>
            <a:r>
              <a:rPr sz="1000" spc="-265"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Address:</a:t>
            </a:r>
            <a:r>
              <a:rPr sz="1000" spc="-45"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ANSA</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McAL</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Industrial</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Park, </a:t>
            </a:r>
            <a:r>
              <a:rPr sz="1000" spc="-265" dirty="0">
                <a:solidFill>
                  <a:srgbClr val="FFFFFF"/>
                </a:solidFill>
                <a:latin typeface="HelveticaNeueLTPro-Roman"/>
                <a:cs typeface="HelveticaNeueLTPro-Roman"/>
              </a:rPr>
              <a:t> </a:t>
            </a:r>
            <a:r>
              <a:rPr sz="1000" spc="-25" dirty="0">
                <a:solidFill>
                  <a:srgbClr val="FFFFFF"/>
                </a:solidFill>
                <a:latin typeface="HelveticaNeueLTPro-Roman"/>
                <a:cs typeface="HelveticaNeueLTPro-Roman"/>
              </a:rPr>
              <a:t>#</a:t>
            </a:r>
            <a:r>
              <a:rPr sz="1000" spc="-75" dirty="0">
                <a:solidFill>
                  <a:srgbClr val="FFFFFF"/>
                </a:solidFill>
                <a:latin typeface="HelveticaNeueLTPro-Roman"/>
                <a:cs typeface="HelveticaNeueLTPro-Roman"/>
              </a:rPr>
              <a:t>5</a:t>
            </a:r>
            <a:r>
              <a:rPr sz="1000" spc="-70" dirty="0">
                <a:solidFill>
                  <a:srgbClr val="FFFFFF"/>
                </a:solidFill>
                <a:latin typeface="HelveticaNeueLTPro-Roman"/>
                <a:cs typeface="HelveticaNeueLTPro-Roman"/>
              </a:rPr>
              <a:t>1</a:t>
            </a:r>
            <a:r>
              <a:rPr sz="1000" spc="-5" dirty="0">
                <a:solidFill>
                  <a:srgbClr val="FFFFFF"/>
                </a:solidFill>
                <a:latin typeface="HelveticaNeueLTPro-Roman"/>
                <a:cs typeface="HelveticaNeueLTPro-Roman"/>
              </a:rPr>
              <a:t>-</a:t>
            </a:r>
            <a:r>
              <a:rPr sz="1000" spc="-25" dirty="0">
                <a:solidFill>
                  <a:srgbClr val="FFFFFF"/>
                </a:solidFill>
                <a:latin typeface="HelveticaNeueLTPro-Roman"/>
                <a:cs typeface="HelveticaNeueLTPro-Roman"/>
              </a:rPr>
              <a:t>5</a:t>
            </a:r>
            <a:r>
              <a:rPr sz="1000" dirty="0">
                <a:solidFill>
                  <a:srgbClr val="FFFFFF"/>
                </a:solidFill>
                <a:latin typeface="HelveticaNeueLTPro-Roman"/>
                <a:cs typeface="HelveticaNeueLTPro-Roman"/>
              </a:rPr>
              <a:t>9</a:t>
            </a:r>
            <a:r>
              <a:rPr sz="1000" spc="-40" dirty="0">
                <a:solidFill>
                  <a:srgbClr val="FFFFFF"/>
                </a:solidFill>
                <a:latin typeface="HelveticaNeueLTPro-Roman"/>
                <a:cs typeface="HelveticaNeueLTPro-Roman"/>
              </a:rPr>
              <a:t> </a:t>
            </a:r>
            <a:r>
              <a:rPr sz="1000" spc="-100" dirty="0">
                <a:solidFill>
                  <a:srgbClr val="FFFFFF"/>
                </a:solidFill>
                <a:latin typeface="HelveticaNeueLTPro-Roman"/>
                <a:cs typeface="HelveticaNeueLTPro-Roman"/>
              </a:rPr>
              <a:t>T</a:t>
            </a:r>
            <a:r>
              <a:rPr sz="1000" spc="-20" dirty="0">
                <a:solidFill>
                  <a:srgbClr val="FFFFFF"/>
                </a:solidFill>
                <a:latin typeface="HelveticaNeueLTPro-Roman"/>
                <a:cs typeface="HelveticaNeueLTPro-Roman"/>
              </a:rPr>
              <a:t>um</a:t>
            </a:r>
            <a:r>
              <a:rPr sz="1000" spc="-15" dirty="0">
                <a:solidFill>
                  <a:srgbClr val="FFFFFF"/>
                </a:solidFill>
                <a:latin typeface="HelveticaNeueLTPro-Roman"/>
                <a:cs typeface="HelveticaNeueLTPro-Roman"/>
              </a:rPr>
              <a:t>p</a:t>
            </a:r>
            <a:r>
              <a:rPr sz="1000" spc="-20" dirty="0">
                <a:solidFill>
                  <a:srgbClr val="FFFFFF"/>
                </a:solidFill>
                <a:latin typeface="HelveticaNeueLTPro-Roman"/>
                <a:cs typeface="HelveticaNeueLTPro-Roman"/>
              </a:rPr>
              <a:t>un</a:t>
            </a:r>
            <a:r>
              <a:rPr sz="1000" dirty="0">
                <a:solidFill>
                  <a:srgbClr val="FFFFFF"/>
                </a:solidFill>
                <a:latin typeface="HelveticaNeueLTPro-Roman"/>
                <a:cs typeface="HelveticaNeueLTPro-Roman"/>
              </a:rPr>
              <a:t>a</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Roa</a:t>
            </a:r>
            <a:r>
              <a:rPr sz="1000" spc="-30" dirty="0">
                <a:solidFill>
                  <a:srgbClr val="FFFFFF"/>
                </a:solidFill>
                <a:latin typeface="HelveticaNeueLTPro-Roman"/>
                <a:cs typeface="HelveticaNeueLTPro-Roman"/>
              </a:rPr>
              <a:t>d</a:t>
            </a:r>
            <a:r>
              <a:rPr sz="1000" dirty="0">
                <a:solidFill>
                  <a:srgbClr val="FFFFFF"/>
                </a:solidFill>
                <a:latin typeface="HelveticaNeueLTPro-Roman"/>
                <a:cs typeface="HelveticaNeueLTPro-Roman"/>
              </a:rPr>
              <a:t>,</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Gua</a:t>
            </a:r>
            <a:r>
              <a:rPr sz="1000" spc="-20" dirty="0">
                <a:solidFill>
                  <a:srgbClr val="FFFFFF"/>
                </a:solidFill>
                <a:latin typeface="HelveticaNeueLTPro-Roman"/>
                <a:cs typeface="HelveticaNeueLTPro-Roman"/>
              </a:rPr>
              <a:t>n</a:t>
            </a:r>
            <a:r>
              <a:rPr sz="1000" spc="-15" dirty="0">
                <a:solidFill>
                  <a:srgbClr val="FFFFFF"/>
                </a:solidFill>
                <a:latin typeface="HelveticaNeueLTPro-Roman"/>
                <a:cs typeface="HelveticaNeueLTPro-Roman"/>
              </a:rPr>
              <a:t>ap</a:t>
            </a:r>
            <a:r>
              <a:rPr sz="1000" spc="-40" dirty="0">
                <a:solidFill>
                  <a:srgbClr val="FFFFFF"/>
                </a:solidFill>
                <a:latin typeface="HelveticaNeueLTPro-Roman"/>
                <a:cs typeface="HelveticaNeueLTPro-Roman"/>
              </a:rPr>
              <a:t>o</a:t>
            </a:r>
            <a:r>
              <a:rPr sz="100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Arima,</a:t>
            </a:r>
            <a:r>
              <a:rPr sz="1000" spc="-45" dirty="0">
                <a:solidFill>
                  <a:srgbClr val="FFFFFF"/>
                </a:solidFill>
                <a:latin typeface="HelveticaNeueLTPro-Roman"/>
                <a:cs typeface="HelveticaNeueLTPro-Roman"/>
              </a:rPr>
              <a:t> </a:t>
            </a:r>
            <a:r>
              <a:rPr sz="1000" spc="-30" dirty="0">
                <a:solidFill>
                  <a:srgbClr val="FFFFFF"/>
                </a:solidFill>
                <a:latin typeface="HelveticaNeueLTPro-Roman"/>
                <a:cs typeface="HelveticaNeueLTPro-Roman"/>
              </a:rPr>
              <a:t>Trinidad.</a:t>
            </a:r>
            <a:endParaRPr sz="1000">
              <a:latin typeface="HelveticaNeueLTPro-Roman"/>
              <a:cs typeface="HelveticaNeueLTPro-Roman"/>
            </a:endParaRPr>
          </a:p>
        </p:txBody>
      </p:sp>
      <p:sp>
        <p:nvSpPr>
          <p:cNvPr id="47" name="object 47"/>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a:spLocks noGrp="1"/>
          </p:cNvSpPr>
          <p:nvPr>
            <p:ph type="title"/>
          </p:nvPr>
        </p:nvSpPr>
        <p:spPr>
          <a:xfrm>
            <a:off x="444500" y="888380"/>
            <a:ext cx="5041900" cy="739946"/>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WEATHERPROOF ULTRA</a:t>
            </a:r>
            <a:br>
              <a:rPr lang="en-US" sz="2350" spc="-85" dirty="0">
                <a:solidFill>
                  <a:srgbClr val="2DBEEF"/>
                </a:solidFill>
                <a:latin typeface="HelveticaNeueLTPro-Roman"/>
                <a:cs typeface="HelveticaNeueLTPro-Roman"/>
              </a:rPr>
            </a:br>
            <a:endParaRPr sz="2350" dirty="0">
              <a:latin typeface="HelveticaNeueLTPro-Roman"/>
              <a:cs typeface="HelveticaNeueLTPro-Roman"/>
            </a:endParaRPr>
          </a:p>
        </p:txBody>
      </p:sp>
      <p:sp>
        <p:nvSpPr>
          <p:cNvPr id="9" name="object 9"/>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20" dirty="0">
                <a:solidFill>
                  <a:srgbClr val="FFFFFF"/>
                </a:solidFill>
                <a:latin typeface="Helvetica Neue LT Pro 75"/>
                <a:cs typeface="Helvetica Neue LT Pro 75"/>
              </a:rPr>
              <a:t>1.</a:t>
            </a:r>
            <a:r>
              <a:rPr sz="1100" b="1"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OF THE</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SUBSTANCE/MIXTURE </a:t>
            </a:r>
            <a:r>
              <a:rPr sz="1100" b="1" spc="5" dirty="0">
                <a:solidFill>
                  <a:srgbClr val="FFFFFF"/>
                </a:solidFill>
                <a:latin typeface="Helvetica Neue LT Pro 75"/>
                <a:cs typeface="Helvetica Neue LT Pro 75"/>
              </a:rPr>
              <a:t>AND </a:t>
            </a:r>
            <a:r>
              <a:rPr sz="1100" b="1" dirty="0">
                <a:solidFill>
                  <a:srgbClr val="FFFFFF"/>
                </a:solidFill>
                <a:latin typeface="Helvetica Neue LT Pro 75"/>
                <a:cs typeface="Helvetica Neue LT Pro 75"/>
              </a:rPr>
              <a:t>OF</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THE </a:t>
            </a:r>
            <a:r>
              <a:rPr sz="1100" b="1" spc="-15" dirty="0">
                <a:solidFill>
                  <a:srgbClr val="FFFFFF"/>
                </a:solidFill>
                <a:latin typeface="Helvetica Neue LT Pro 75"/>
                <a:cs typeface="Helvetica Neue LT Pro 75"/>
              </a:rPr>
              <a:t>COMPANY/</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UNDERTAKING</a:t>
            </a:r>
            <a:endParaRPr sz="1100">
              <a:latin typeface="Helvetica Neue LT Pro 75"/>
              <a:cs typeface="Helvetica Neue LT Pro 75"/>
            </a:endParaRPr>
          </a:p>
        </p:txBody>
      </p:sp>
      <p:sp>
        <p:nvSpPr>
          <p:cNvPr id="10" name="object 10"/>
          <p:cNvSpPr txBox="1"/>
          <p:nvPr/>
        </p:nvSpPr>
        <p:spPr>
          <a:xfrm>
            <a:off x="466674" y="64008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3.</a:t>
            </a:r>
            <a:r>
              <a:rPr sz="1100" b="1" spc="-2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COMPOSITION/INFORMATION</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ON</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INGREDIENTS</a:t>
            </a:r>
            <a:endParaRPr sz="1100">
              <a:latin typeface="Helvetica Neue LT Pro 75"/>
              <a:cs typeface="Helvetica Neue LT Pro 75"/>
            </a:endParaRPr>
          </a:p>
        </p:txBody>
      </p:sp>
      <p:sp>
        <p:nvSpPr>
          <p:cNvPr id="11" name="object 11"/>
          <p:cNvSpPr txBox="1"/>
          <p:nvPr/>
        </p:nvSpPr>
        <p:spPr>
          <a:xfrm>
            <a:off x="615950" y="1674534"/>
            <a:ext cx="29305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IDENTIFICATION </a:t>
            </a:r>
            <a:r>
              <a:rPr sz="900" b="1" spc="5" dirty="0">
                <a:solidFill>
                  <a:srgbClr val="025FAD"/>
                </a:solidFill>
                <a:latin typeface="Helvetica Neue LT Pro 75"/>
                <a:cs typeface="Helvetica Neue LT Pro 75"/>
              </a:rPr>
              <a:t>OF</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THE</a:t>
            </a:r>
            <a:r>
              <a:rPr sz="900" b="1" dirty="0">
                <a:solidFill>
                  <a:srgbClr val="025FAD"/>
                </a:solidFill>
                <a:latin typeface="Helvetica Neue LT Pro 75"/>
                <a:cs typeface="Helvetica Neue LT Pro 75"/>
              </a:rPr>
              <a:t> SUBSTANCE </a:t>
            </a:r>
            <a:r>
              <a:rPr sz="900" b="1" spc="5" dirty="0">
                <a:solidFill>
                  <a:srgbClr val="025FAD"/>
                </a:solidFill>
                <a:latin typeface="Helvetica Neue LT Pro 75"/>
                <a:cs typeface="Helvetica Neue LT Pro 75"/>
              </a:rPr>
              <a:t>OR</a:t>
            </a:r>
            <a:r>
              <a:rPr sz="900" b="1"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MIXTURE</a:t>
            </a:r>
            <a:endParaRPr sz="900">
              <a:latin typeface="Helvetica Neue LT Pro 75"/>
              <a:cs typeface="Helvetica Neue LT Pro 75"/>
            </a:endParaRPr>
          </a:p>
        </p:txBody>
      </p:sp>
      <p:sp>
        <p:nvSpPr>
          <p:cNvPr id="12" name="object 12"/>
          <p:cNvSpPr txBox="1"/>
          <p:nvPr/>
        </p:nvSpPr>
        <p:spPr>
          <a:xfrm>
            <a:off x="615950" y="1852334"/>
            <a:ext cx="1002665" cy="797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Product name: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dirty="0">
                <a:solidFill>
                  <a:srgbClr val="1C216F"/>
                </a:solidFill>
                <a:latin typeface="HelveticaNeueLTPro-Md"/>
                <a:cs typeface="HelveticaNeueLTPro-Md"/>
              </a:rPr>
              <a:t>code: </a:t>
            </a:r>
            <a:r>
              <a:rPr sz="900" spc="5" dirty="0">
                <a:solidFill>
                  <a:srgbClr val="1C216F"/>
                </a:solidFill>
                <a:latin typeface="HelveticaNeueLTPro-Md"/>
                <a:cs typeface="HelveticaNeueLTPro-Md"/>
              </a:rPr>
              <a:t> Chemical </a:t>
            </a:r>
            <a:r>
              <a:rPr sz="900" dirty="0">
                <a:solidFill>
                  <a:srgbClr val="1C216F"/>
                </a:solidFill>
                <a:latin typeface="HelveticaNeueLTPro-Md"/>
                <a:cs typeface="HelveticaNeueLTPro-Md"/>
              </a:rPr>
              <a:t>name: </a:t>
            </a:r>
            <a:r>
              <a:rPr sz="900" spc="5" dirty="0">
                <a:solidFill>
                  <a:srgbClr val="1C216F"/>
                </a:solidFill>
                <a:latin typeface="HelveticaNeueLTPro-Md"/>
                <a:cs typeface="HelveticaNeueLTPro-Md"/>
              </a:rPr>
              <a:t> Synonyms: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formula: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CAS</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a:latin typeface="HelveticaNeueLTPro-Md"/>
              <a:cs typeface="HelveticaNeueLTPro-Md"/>
            </a:endParaRPr>
          </a:p>
        </p:txBody>
      </p:sp>
      <p:sp>
        <p:nvSpPr>
          <p:cNvPr id="13" name="object 13"/>
          <p:cNvSpPr txBox="1"/>
          <p:nvPr/>
        </p:nvSpPr>
        <p:spPr>
          <a:xfrm>
            <a:off x="2666949" y="1819870"/>
            <a:ext cx="1527810" cy="923330"/>
          </a:xfrm>
          <a:prstGeom prst="rect">
            <a:avLst/>
          </a:prstGeom>
        </p:spPr>
        <p:txBody>
          <a:bodyPr vert="horz" wrap="square" lIns="0" tIns="25400" rIns="0" bIns="0" rtlCol="0">
            <a:spAutoFit/>
          </a:bodyPr>
          <a:lstStyle/>
          <a:p>
            <a:pPr marL="12700" marR="5080">
              <a:lnSpc>
                <a:spcPts val="1000"/>
              </a:lnSpc>
              <a:spcBef>
                <a:spcPts val="200"/>
              </a:spcBef>
            </a:pPr>
            <a:r>
              <a:rPr lang="en-TT" sz="900" spc="-25" dirty="0">
                <a:solidFill>
                  <a:srgbClr val="1C216F"/>
                </a:solidFill>
                <a:latin typeface="HelveticaNeueLTPro-Md"/>
                <a:cs typeface="HelveticaNeueLTPro-Md"/>
              </a:rPr>
              <a:t>WEATHERPROOF ULTRA</a:t>
            </a:r>
          </a:p>
          <a:p>
            <a:pPr marL="12700" marR="5080">
              <a:lnSpc>
                <a:spcPts val="1000"/>
              </a:lnSpc>
              <a:spcBef>
                <a:spcPts val="200"/>
              </a:spcBef>
            </a:pPr>
            <a:r>
              <a:rPr lang="en-TT" sz="900" spc="5" dirty="0">
                <a:solidFill>
                  <a:srgbClr val="1C216F"/>
                </a:solidFill>
                <a:latin typeface="HelveticaNeueLTPro-Md"/>
                <a:cs typeface="HelveticaNeueLTPro-Md"/>
              </a:rPr>
              <a:t>P113777</a:t>
            </a:r>
          </a:p>
          <a:p>
            <a:pPr marL="12700" marR="5080">
              <a:lnSpc>
                <a:spcPts val="1000"/>
              </a:lnSpc>
              <a:spcBef>
                <a:spcPts val="200"/>
              </a:spcBef>
            </a:pPr>
            <a:r>
              <a:rPr sz="900" spc="5" dirty="0">
                <a:solidFill>
                  <a:srgbClr val="1C216F"/>
                </a:solidFill>
                <a:latin typeface="HelveticaNeueLTPro-Md"/>
                <a:cs typeface="HelveticaNeueLTPro-Md"/>
              </a:rPr>
              <a:t>Not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 </a:t>
            </a:r>
            <a:endParaRPr lang="en-US" sz="900" spc="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 available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 </a:t>
            </a:r>
            <a:endParaRPr lang="en-US" sz="900" spc="5" dirty="0">
              <a:solidFill>
                <a:srgbClr val="1C216F"/>
              </a:solidFill>
              <a:latin typeface="HelveticaNeueLTPro-Md"/>
              <a:cs typeface="HelveticaNeueLTPro-Md"/>
            </a:endParaRPr>
          </a:p>
          <a:p>
            <a:pPr marL="12700" marR="5080">
              <a:lnSpc>
                <a:spcPts val="1000"/>
              </a:lnSpc>
              <a:spcBef>
                <a:spcPts val="200"/>
              </a:spcBef>
            </a:pP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app</a:t>
            </a:r>
            <a:r>
              <a:rPr sz="900" spc="5" dirty="0">
                <a:solidFill>
                  <a:srgbClr val="1C216F"/>
                </a:solidFill>
                <a:latin typeface="HelveticaNeueLTPro-Md"/>
                <a:cs typeface="HelveticaNeueLTPro-Md"/>
              </a:rPr>
              <a:t>li</a:t>
            </a:r>
            <a:r>
              <a:rPr sz="900" spc="10" dirty="0">
                <a:solidFill>
                  <a:srgbClr val="1C216F"/>
                </a:solidFill>
                <a:latin typeface="HelveticaNeueLTPro-Md"/>
                <a:cs typeface="HelveticaNeueLTPro-Md"/>
              </a:rPr>
              <a:t>cab</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14" name="object 14"/>
          <p:cNvSpPr txBox="1"/>
          <p:nvPr/>
        </p:nvSpPr>
        <p:spPr>
          <a:xfrm>
            <a:off x="457200" y="481713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2.</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HAZARDS</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endParaRPr sz="1100" dirty="0">
              <a:latin typeface="Helvetica Neue LT Pro 75"/>
              <a:cs typeface="Helvetica Neue LT Pro 75"/>
            </a:endParaRPr>
          </a:p>
        </p:txBody>
      </p:sp>
      <p:sp>
        <p:nvSpPr>
          <p:cNvPr id="15" name="object 15"/>
          <p:cNvSpPr txBox="1"/>
          <p:nvPr/>
        </p:nvSpPr>
        <p:spPr>
          <a:xfrm>
            <a:off x="615950" y="5128196"/>
            <a:ext cx="78422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Cl</a:t>
            </a:r>
            <a:r>
              <a:rPr sz="900" spc="15" dirty="0">
                <a:solidFill>
                  <a:srgbClr val="1C216F"/>
                </a:solidFill>
                <a:latin typeface="HelveticaNeueLTPro-Md"/>
                <a:cs typeface="HelveticaNeueLTPro-Md"/>
              </a:rPr>
              <a:t>as</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ifi</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ati</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  </a:t>
            </a:r>
            <a:r>
              <a:rPr sz="900" spc="5" dirty="0">
                <a:solidFill>
                  <a:srgbClr val="1C216F"/>
                </a:solidFill>
                <a:latin typeface="HelveticaNeueLTPro-Md"/>
                <a:cs typeface="HelveticaNeueLTPro-Md"/>
              </a:rPr>
              <a:t>Risk</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phrases:</a:t>
            </a:r>
            <a:endParaRPr sz="900" dirty="0">
              <a:latin typeface="HelveticaNeueLTPro-Md"/>
              <a:cs typeface="HelveticaNeueLTPro-Md"/>
            </a:endParaRPr>
          </a:p>
        </p:txBody>
      </p:sp>
      <p:sp>
        <p:nvSpPr>
          <p:cNvPr id="16" name="object 16"/>
          <p:cNvSpPr txBox="1"/>
          <p:nvPr/>
        </p:nvSpPr>
        <p:spPr>
          <a:xfrm>
            <a:off x="2666949" y="5128196"/>
            <a:ext cx="3925570" cy="1102866"/>
          </a:xfrm>
          <a:prstGeom prst="rect">
            <a:avLst/>
          </a:prstGeom>
        </p:spPr>
        <p:txBody>
          <a:bodyPr vert="horz" wrap="square" lIns="0" tIns="12700" rIns="0" bIns="0" rtlCol="0">
            <a:spAutoFit/>
          </a:bodyPr>
          <a:lstStyle/>
          <a:p>
            <a:pPr marL="12700">
              <a:lnSpc>
                <a:spcPts val="1040"/>
              </a:lnSpc>
              <a:spcBef>
                <a:spcPts val="100"/>
              </a:spcBef>
            </a:pPr>
            <a:r>
              <a:rPr lang="en-TT" sz="900" spc="10" dirty="0">
                <a:solidFill>
                  <a:srgbClr val="1C216F"/>
                </a:solidFill>
                <a:latin typeface="HelveticaNeueLTPro-Md"/>
                <a:cs typeface="HelveticaNeueLTPro-Md"/>
              </a:rPr>
              <a:t>Irritant, Dangerous for the environment</a:t>
            </a:r>
          </a:p>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a:t>
            </a:r>
          </a:p>
          <a:p>
            <a:pPr marL="12700">
              <a:lnSpc>
                <a:spcPts val="1040"/>
              </a:lnSpc>
              <a:spcBef>
                <a:spcPts val="100"/>
              </a:spcBef>
            </a:pPr>
            <a:r>
              <a:rPr lang="en-US" sz="900" spc="-5" dirty="0">
                <a:solidFill>
                  <a:srgbClr val="1C216F"/>
                </a:solidFill>
                <a:latin typeface="HelveticaNeueLTPro-Md"/>
                <a:cs typeface="HelveticaNeueLTPro-Md"/>
              </a:rPr>
              <a:t>R51/53- Toxic to aquatic organisms, may cause long-term adverse effects in the aquatic environment.</a:t>
            </a:r>
          </a:p>
          <a:p>
            <a:pPr marL="12700">
              <a:lnSpc>
                <a:spcPts val="1040"/>
              </a:lnSpc>
              <a:spcBef>
                <a:spcPts val="100"/>
              </a:spcBef>
            </a:pPr>
            <a:r>
              <a:rPr lang="en-US" sz="900" spc="5" dirty="0">
                <a:solidFill>
                  <a:srgbClr val="1C216F"/>
                </a:solidFill>
                <a:latin typeface="HelveticaNeueLTPro-Md"/>
                <a:cs typeface="HelveticaNeueLTPro-Md"/>
              </a:rPr>
              <a:t>May cause sensitization by skin contact.</a:t>
            </a:r>
          </a:p>
          <a:p>
            <a:pPr marL="12700">
              <a:lnSpc>
                <a:spcPts val="1040"/>
              </a:lnSpc>
              <a:spcBef>
                <a:spcPts val="100"/>
              </a:spcBef>
            </a:pPr>
            <a:r>
              <a:rPr lang="en-US" sz="900" spc="5" dirty="0">
                <a:solidFill>
                  <a:srgbClr val="1C216F"/>
                </a:solidFill>
                <a:latin typeface="HelveticaNeueLTPro-Md"/>
                <a:cs typeface="HelveticaNeueLTPro-Md"/>
              </a:rPr>
              <a:t>Toxic to aquatic organisms, may cause long-term adverse effects in the aquatic environment.</a:t>
            </a:r>
          </a:p>
          <a:p>
            <a:pPr marL="12700">
              <a:lnSpc>
                <a:spcPts val="1040"/>
              </a:lnSpc>
              <a:spcBef>
                <a:spcPts val="100"/>
              </a:spcBef>
            </a:pPr>
            <a:r>
              <a:rPr sz="900" spc="5" dirty="0">
                <a:solidFill>
                  <a:srgbClr val="1C216F"/>
                </a:solidFill>
                <a:latin typeface="HelveticaNeueLTPro-Md"/>
                <a:cs typeface="HelveticaNeueLTPro-Md"/>
              </a:rPr>
              <a:t>None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endParaRPr sz="900" dirty="0">
              <a:latin typeface="HelveticaNeueLTPro-Md"/>
              <a:cs typeface="HelveticaNeueLTPro-Md"/>
            </a:endParaRPr>
          </a:p>
        </p:txBody>
      </p:sp>
      <p:sp>
        <p:nvSpPr>
          <p:cNvPr id="17" name="object 17"/>
          <p:cNvSpPr txBox="1"/>
          <p:nvPr/>
        </p:nvSpPr>
        <p:spPr>
          <a:xfrm>
            <a:off x="615950" y="5636196"/>
            <a:ext cx="1494790" cy="461665"/>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Human health </a:t>
            </a:r>
            <a:r>
              <a:rPr sz="900" spc="10" dirty="0">
                <a:solidFill>
                  <a:srgbClr val="1C216F"/>
                </a:solidFill>
                <a:latin typeface="HelveticaNeueLTPro-Md"/>
                <a:cs typeface="HelveticaNeueLTPro-Md"/>
              </a:rPr>
              <a:t>hazards: </a:t>
            </a:r>
            <a:endParaRPr lang="en-US" sz="900" spc="10" dirty="0">
              <a:solidFill>
                <a:srgbClr val="1C216F"/>
              </a:solidFill>
              <a:latin typeface="HelveticaNeueLTPro-Md"/>
              <a:cs typeface="HelveticaNeueLTPro-Md"/>
            </a:endParaRPr>
          </a:p>
          <a:p>
            <a:pPr marL="12700" marR="5080">
              <a:lnSpc>
                <a:spcPts val="1000"/>
              </a:lnSpc>
              <a:spcBef>
                <a:spcPts val="200"/>
              </a:spcBef>
            </a:pPr>
            <a:r>
              <a:rPr lang="en-TT" sz="900" spc="10" dirty="0">
                <a:solidFill>
                  <a:srgbClr val="1C216F"/>
                </a:solidFill>
                <a:latin typeface="HelveticaNeueLTPro-Md"/>
                <a:cs typeface="HelveticaNeueLTPro-Md"/>
              </a:rPr>
              <a:t>Environmental hazards:</a:t>
            </a:r>
          </a:p>
          <a:p>
            <a:pPr marL="12700" marR="5080">
              <a:lnSpc>
                <a:spcPts val="1000"/>
              </a:lnSpc>
              <a:spcBef>
                <a:spcPts val="200"/>
              </a:spcBef>
            </a:pPr>
            <a:r>
              <a:rPr sz="900" spc="5" dirty="0">
                <a:solidFill>
                  <a:srgbClr val="1C216F"/>
                </a:solidFill>
                <a:latin typeface="HelveticaNeueLTPro-Md"/>
                <a:cs typeface="HelveticaNeueLTPro-Md"/>
              </a:rPr>
              <a:t>Additional</a:t>
            </a:r>
            <a:r>
              <a:rPr sz="900" spc="-10"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8" name="object 18"/>
          <p:cNvSpPr txBox="1"/>
          <p:nvPr/>
        </p:nvSpPr>
        <p:spPr>
          <a:xfrm>
            <a:off x="615950" y="6238240"/>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dirty="0">
              <a:latin typeface="Helvetica Neue LT Pro 75"/>
              <a:cs typeface="Helvetica Neue LT Pro 75"/>
            </a:endParaRPr>
          </a:p>
        </p:txBody>
      </p:sp>
      <p:graphicFrame>
        <p:nvGraphicFramePr>
          <p:cNvPr id="19" name="object 19"/>
          <p:cNvGraphicFramePr>
            <a:graphicFrameLocks noGrp="1"/>
          </p:cNvGraphicFramePr>
          <p:nvPr>
            <p:extLst>
              <p:ext uri="{D42A27DB-BD31-4B8C-83A1-F6EECF244321}">
                <p14:modId xmlns:p14="http://schemas.microsoft.com/office/powerpoint/2010/main" val="3006569316"/>
              </p:ext>
            </p:extLst>
          </p:nvPr>
        </p:nvGraphicFramePr>
        <p:xfrm>
          <a:off x="457200" y="6744970"/>
          <a:ext cx="6692263" cy="2322830"/>
        </p:xfrm>
        <a:graphic>
          <a:graphicData uri="http://schemas.openxmlformats.org/drawingml/2006/table">
            <a:tbl>
              <a:tblPr firstRow="1" bandRow="1">
                <a:tableStyleId>{2D5ABB26-0587-4C30-8999-92F81FD0307C}</a:tableStyleId>
              </a:tblPr>
              <a:tblGrid>
                <a:gridCol w="1833245">
                  <a:extLst>
                    <a:ext uri="{9D8B030D-6E8A-4147-A177-3AD203B41FA5}">
                      <a16:colId xmlns:a16="http://schemas.microsoft.com/office/drawing/2014/main" val="20000"/>
                    </a:ext>
                  </a:extLst>
                </a:gridCol>
                <a:gridCol w="1672589">
                  <a:extLst>
                    <a:ext uri="{9D8B030D-6E8A-4147-A177-3AD203B41FA5}">
                      <a16:colId xmlns:a16="http://schemas.microsoft.com/office/drawing/2014/main" val="20001"/>
                    </a:ext>
                  </a:extLst>
                </a:gridCol>
                <a:gridCol w="3186429">
                  <a:extLst>
                    <a:ext uri="{9D8B030D-6E8A-4147-A177-3AD203B41FA5}">
                      <a16:colId xmlns:a16="http://schemas.microsoft.com/office/drawing/2014/main" val="20002"/>
                    </a:ext>
                  </a:extLst>
                </a:gridCol>
              </a:tblGrid>
              <a:tr h="215900">
                <a:tc>
                  <a:txBody>
                    <a:bodyPr/>
                    <a:lstStyle/>
                    <a:p>
                      <a:pPr marL="171450">
                        <a:lnSpc>
                          <a:spcPts val="1035"/>
                        </a:lnSpc>
                      </a:pPr>
                      <a:r>
                        <a:rPr sz="900" spc="5" dirty="0">
                          <a:solidFill>
                            <a:schemeClr val="tx2">
                              <a:lumMod val="75000"/>
                            </a:schemeClr>
                          </a:solidFill>
                          <a:latin typeface="HelveticaNeueLTPro-Md"/>
                          <a:cs typeface="HelveticaNeueLTPro-Md"/>
                        </a:rPr>
                        <a:t>Substance/preparation:</a:t>
                      </a:r>
                      <a:endParaRPr sz="900">
                        <a:solidFill>
                          <a:schemeClr val="tx2">
                            <a:lumMod val="75000"/>
                          </a:schemeClr>
                        </a:solidFill>
                        <a:latin typeface="HelveticaNeueLTPro-Md"/>
                        <a:cs typeface="HelveticaNeueLTPro-Md"/>
                      </a:endParaRPr>
                    </a:p>
                  </a:txBody>
                  <a:tcPr marL="0" marR="0" marT="0" marB="0">
                    <a:lnB w="12700">
                      <a:solidFill>
                        <a:srgbClr val="14B1E7"/>
                      </a:solidFill>
                      <a:prstDash val="solid"/>
                    </a:lnB>
                  </a:tcPr>
                </a:tc>
                <a:tc>
                  <a:txBody>
                    <a:bodyPr/>
                    <a:lstStyle/>
                    <a:p>
                      <a:pPr marL="388620">
                        <a:lnSpc>
                          <a:spcPts val="1035"/>
                        </a:lnSpc>
                      </a:pPr>
                      <a:r>
                        <a:rPr sz="900" spc="5" dirty="0">
                          <a:solidFill>
                            <a:schemeClr val="tx2">
                              <a:lumMod val="75000"/>
                            </a:schemeClr>
                          </a:solidFill>
                          <a:latin typeface="HelveticaNeueLTPro-Md"/>
                          <a:cs typeface="HelveticaNeueLTPro-Md"/>
                        </a:rPr>
                        <a:t>Mixture</a:t>
                      </a:r>
                      <a:endParaRPr sz="900">
                        <a:solidFill>
                          <a:schemeClr val="tx2">
                            <a:lumMod val="75000"/>
                          </a:schemeClr>
                        </a:solidFill>
                        <a:latin typeface="HelveticaNeueLTPro-Md"/>
                        <a:cs typeface="HelveticaNeueLTPro-Md"/>
                      </a:endParaRPr>
                    </a:p>
                  </a:txBody>
                  <a:tcPr marL="0" marR="0" marT="0" marB="0">
                    <a:lnB w="12700">
                      <a:solidFill>
                        <a:srgbClr val="14B1E7"/>
                      </a:solidFill>
                      <a:prstDash val="solid"/>
                    </a:lnB>
                  </a:tcPr>
                </a:tc>
                <a:tc>
                  <a:txBody>
                    <a:bodyPr/>
                    <a:lstStyle/>
                    <a:p>
                      <a:pPr>
                        <a:lnSpc>
                          <a:spcPct val="100000"/>
                        </a:lnSpc>
                      </a:pPr>
                      <a:endParaRPr sz="800">
                        <a:solidFill>
                          <a:schemeClr val="tx2">
                            <a:lumMod val="75000"/>
                          </a:schemeClr>
                        </a:solidFill>
                        <a:latin typeface="Times"/>
                        <a:cs typeface="Times"/>
                      </a:endParaRPr>
                    </a:p>
                  </a:txBody>
                  <a:tcPr marL="0" marR="0" marT="0" marB="0">
                    <a:lnB w="12700">
                      <a:solidFill>
                        <a:srgbClr val="14B1E7"/>
                      </a:solidFill>
                      <a:prstDash val="solid"/>
                    </a:lnB>
                  </a:tcPr>
                </a:tc>
                <a:extLst>
                  <a:ext uri="{0D108BD9-81ED-4DB2-BD59-A6C34878D82A}">
                    <a16:rowId xmlns:a16="http://schemas.microsoft.com/office/drawing/2014/main" val="10000"/>
                  </a:ext>
                </a:extLst>
              </a:tr>
              <a:tr h="297180">
                <a:tc>
                  <a:txBody>
                    <a:bodyPr/>
                    <a:lstStyle/>
                    <a:p>
                      <a:pPr marL="171450">
                        <a:lnSpc>
                          <a:spcPct val="100000"/>
                        </a:lnSpc>
                        <a:spcBef>
                          <a:spcPts val="770"/>
                        </a:spcBef>
                      </a:pPr>
                      <a:r>
                        <a:rPr sz="900" spc="5" dirty="0">
                          <a:solidFill>
                            <a:schemeClr val="tx2">
                              <a:lumMod val="75000"/>
                            </a:schemeClr>
                          </a:solidFill>
                          <a:latin typeface="HelveticaNeueLTPro-Md"/>
                          <a:cs typeface="HelveticaNeueLTPro-Md"/>
                        </a:rPr>
                        <a:t>Ingredient</a:t>
                      </a:r>
                      <a:r>
                        <a:rPr sz="900" spc="-35" dirty="0">
                          <a:solidFill>
                            <a:schemeClr val="tx2">
                              <a:lumMod val="75000"/>
                            </a:schemeClr>
                          </a:solidFill>
                          <a:latin typeface="HelveticaNeueLTPro-Md"/>
                          <a:cs typeface="HelveticaNeueLTPro-Md"/>
                        </a:rPr>
                        <a:t> </a:t>
                      </a:r>
                      <a:r>
                        <a:rPr sz="900" spc="5" dirty="0">
                          <a:solidFill>
                            <a:schemeClr val="tx2">
                              <a:lumMod val="75000"/>
                            </a:schemeClr>
                          </a:solidFill>
                          <a:latin typeface="HelveticaNeueLTPro-Md"/>
                          <a:cs typeface="HelveticaNeueLTPro-Md"/>
                        </a:rPr>
                        <a:t>name</a:t>
                      </a:r>
                      <a:endParaRPr sz="900">
                        <a:solidFill>
                          <a:schemeClr val="tx2">
                            <a:lumMod val="75000"/>
                          </a:schemeClr>
                        </a:solidFill>
                        <a:latin typeface="HelveticaNeueLTPro-Md"/>
                        <a:cs typeface="HelveticaNeueLTPro-Md"/>
                      </a:endParaRPr>
                    </a:p>
                  </a:txBody>
                  <a:tcPr marL="0" marR="0" marT="97790" marB="0">
                    <a:lnT w="12700">
                      <a:solidFill>
                        <a:srgbClr val="14B1E7"/>
                      </a:solidFill>
                      <a:prstDash val="solid"/>
                    </a:lnT>
                  </a:tcPr>
                </a:tc>
                <a:tc>
                  <a:txBody>
                    <a:bodyPr/>
                    <a:lstStyle/>
                    <a:p>
                      <a:pPr marL="388620">
                        <a:lnSpc>
                          <a:spcPct val="100000"/>
                        </a:lnSpc>
                        <a:spcBef>
                          <a:spcPts val="770"/>
                        </a:spcBef>
                      </a:pPr>
                      <a:r>
                        <a:rPr sz="900" dirty="0">
                          <a:solidFill>
                            <a:schemeClr val="tx2">
                              <a:lumMod val="75000"/>
                            </a:schemeClr>
                          </a:solidFill>
                          <a:latin typeface="HelveticaNeueLTPro-Md"/>
                          <a:cs typeface="HelveticaNeueLTPro-Md"/>
                        </a:rPr>
                        <a:t>CAS</a:t>
                      </a:r>
                      <a:r>
                        <a:rPr sz="900" spc="-45" dirty="0">
                          <a:solidFill>
                            <a:schemeClr val="tx2">
                              <a:lumMod val="75000"/>
                            </a:schemeClr>
                          </a:solidFill>
                          <a:latin typeface="HelveticaNeueLTPro-Md"/>
                          <a:cs typeface="HelveticaNeueLTPro-Md"/>
                        </a:rPr>
                        <a:t> </a:t>
                      </a:r>
                      <a:r>
                        <a:rPr sz="900" spc="5" dirty="0">
                          <a:solidFill>
                            <a:schemeClr val="tx2">
                              <a:lumMod val="75000"/>
                            </a:schemeClr>
                          </a:solidFill>
                          <a:latin typeface="HelveticaNeueLTPro-Md"/>
                          <a:cs typeface="HelveticaNeueLTPro-Md"/>
                        </a:rPr>
                        <a:t>number</a:t>
                      </a:r>
                      <a:endParaRPr sz="900">
                        <a:solidFill>
                          <a:schemeClr val="tx2">
                            <a:lumMod val="75000"/>
                          </a:schemeClr>
                        </a:solidFill>
                        <a:latin typeface="HelveticaNeueLTPro-Md"/>
                        <a:cs typeface="HelveticaNeueLTPro-Md"/>
                      </a:endParaRPr>
                    </a:p>
                  </a:txBody>
                  <a:tcPr marL="0" marR="0" marT="97790" marB="0">
                    <a:lnT w="12700">
                      <a:solidFill>
                        <a:srgbClr val="14B1E7"/>
                      </a:solidFill>
                      <a:prstDash val="solid"/>
                    </a:lnT>
                  </a:tcPr>
                </a:tc>
                <a:tc>
                  <a:txBody>
                    <a:bodyPr/>
                    <a:lstStyle/>
                    <a:p>
                      <a:pPr marL="608330">
                        <a:lnSpc>
                          <a:spcPct val="100000"/>
                        </a:lnSpc>
                        <a:spcBef>
                          <a:spcPts val="770"/>
                        </a:spcBef>
                      </a:pPr>
                      <a:r>
                        <a:rPr sz="900" dirty="0">
                          <a:solidFill>
                            <a:schemeClr val="tx2">
                              <a:lumMod val="75000"/>
                            </a:schemeClr>
                          </a:solidFill>
                          <a:latin typeface="HelveticaNeueLTPro-Md"/>
                          <a:cs typeface="HelveticaNeueLTPro-Md"/>
                        </a:rPr>
                        <a:t>%</a:t>
                      </a:r>
                      <a:endParaRPr sz="900">
                        <a:solidFill>
                          <a:schemeClr val="tx2">
                            <a:lumMod val="75000"/>
                          </a:schemeClr>
                        </a:solidFill>
                        <a:latin typeface="HelveticaNeueLTPro-Md"/>
                        <a:cs typeface="HelveticaNeueLTPro-Md"/>
                      </a:endParaRPr>
                    </a:p>
                  </a:txBody>
                  <a:tcPr marL="0" marR="0" marT="97790" marB="0">
                    <a:lnT w="12700">
                      <a:solidFill>
                        <a:srgbClr val="14B1E7"/>
                      </a:solidFill>
                      <a:prstDash val="solid"/>
                    </a:lnT>
                  </a:tcPr>
                </a:tc>
                <a:extLst>
                  <a:ext uri="{0D108BD9-81ED-4DB2-BD59-A6C34878D82A}">
                    <a16:rowId xmlns:a16="http://schemas.microsoft.com/office/drawing/2014/main" val="10001"/>
                  </a:ext>
                </a:extLst>
              </a:tr>
              <a:tr h="172720">
                <a:tc>
                  <a:txBody>
                    <a:bodyPr/>
                    <a:lstStyle/>
                    <a:p>
                      <a:pPr marL="171450">
                        <a:lnSpc>
                          <a:spcPts val="969"/>
                        </a:lnSpc>
                        <a:spcBef>
                          <a:spcPts val="425"/>
                        </a:spcBef>
                      </a:pPr>
                      <a:r>
                        <a:rPr lang="en-TT" sz="900" spc="5" dirty="0">
                          <a:solidFill>
                            <a:schemeClr val="tx2">
                              <a:lumMod val="75000"/>
                            </a:schemeClr>
                          </a:solidFill>
                          <a:latin typeface="HelveticaNeueLTPro-Md"/>
                          <a:cs typeface="HelveticaNeueLTPro-Md"/>
                        </a:rPr>
                        <a:t>titanium dioxide</a:t>
                      </a:r>
                      <a:endParaRPr sz="900" dirty="0">
                        <a:solidFill>
                          <a:schemeClr val="tx2">
                            <a:lumMod val="75000"/>
                          </a:schemeClr>
                        </a:solidFill>
                        <a:latin typeface="HelveticaNeueLTPro-Md"/>
                        <a:cs typeface="HelveticaNeueLTPro-Md"/>
                      </a:endParaRPr>
                    </a:p>
                  </a:txBody>
                  <a:tcPr marL="0" marR="0" marT="53975" marB="0"/>
                </a:tc>
                <a:tc>
                  <a:txBody>
                    <a:bodyPr/>
                    <a:lstStyle/>
                    <a:p>
                      <a:pPr marL="388620">
                        <a:lnSpc>
                          <a:spcPts val="969"/>
                        </a:lnSpc>
                        <a:spcBef>
                          <a:spcPts val="425"/>
                        </a:spcBef>
                      </a:pPr>
                      <a:r>
                        <a:rPr lang="en-US" sz="900" dirty="0">
                          <a:solidFill>
                            <a:schemeClr val="tx2">
                              <a:lumMod val="75000"/>
                            </a:schemeClr>
                          </a:solidFill>
                          <a:latin typeface="HelveticaNeueLTPro-Md"/>
                          <a:cs typeface="HelveticaNeueLTPro-Md"/>
                        </a:rPr>
                        <a:t>13463-67-7</a:t>
                      </a:r>
                      <a:endParaRPr sz="900" dirty="0">
                        <a:solidFill>
                          <a:schemeClr val="tx2">
                            <a:lumMod val="75000"/>
                          </a:schemeClr>
                        </a:solidFill>
                        <a:latin typeface="HelveticaNeueLTPro-Md"/>
                        <a:cs typeface="HelveticaNeueLTPro-Md"/>
                      </a:endParaRPr>
                    </a:p>
                  </a:txBody>
                  <a:tcPr marL="0" marR="0" marT="53975" marB="0"/>
                </a:tc>
                <a:tc>
                  <a:txBody>
                    <a:bodyPr/>
                    <a:lstStyle/>
                    <a:p>
                      <a:pPr marL="608330">
                        <a:lnSpc>
                          <a:spcPts val="969"/>
                        </a:lnSpc>
                        <a:spcBef>
                          <a:spcPts val="425"/>
                        </a:spcBef>
                      </a:pPr>
                      <a:r>
                        <a:rPr lang="en-US" sz="900" spc="5" dirty="0">
                          <a:solidFill>
                            <a:schemeClr val="tx2">
                              <a:lumMod val="75000"/>
                            </a:schemeClr>
                          </a:solidFill>
                          <a:latin typeface="HelveticaNeueLTPro-Md"/>
                          <a:cs typeface="HelveticaNeueLTPro-Md"/>
                        </a:rPr>
                        <a:t>5-15</a:t>
                      </a:r>
                      <a:endParaRPr sz="900" dirty="0">
                        <a:solidFill>
                          <a:schemeClr val="tx2">
                            <a:lumMod val="75000"/>
                          </a:schemeClr>
                        </a:solidFill>
                        <a:latin typeface="HelveticaNeueLTPro-Md"/>
                        <a:cs typeface="HelveticaNeueLTPro-Md"/>
                      </a:endParaRPr>
                    </a:p>
                  </a:txBody>
                  <a:tcPr marL="0" marR="0" marT="53975" marB="0"/>
                </a:tc>
                <a:extLst>
                  <a:ext uri="{0D108BD9-81ED-4DB2-BD59-A6C34878D82A}">
                    <a16:rowId xmlns:a16="http://schemas.microsoft.com/office/drawing/2014/main" val="10002"/>
                  </a:ext>
                </a:extLst>
              </a:tr>
              <a:tr h="127000">
                <a:tc>
                  <a:txBody>
                    <a:bodyPr/>
                    <a:lstStyle/>
                    <a:p>
                      <a:pPr marL="171450">
                        <a:lnSpc>
                          <a:spcPts val="900"/>
                        </a:lnSpc>
                      </a:pPr>
                      <a:r>
                        <a:rPr lang="en-US" sz="900" dirty="0" err="1">
                          <a:solidFill>
                            <a:schemeClr val="tx2">
                              <a:lumMod val="75000"/>
                            </a:schemeClr>
                          </a:solidFill>
                          <a:latin typeface="HelveticaNeueLTPro-Md"/>
                          <a:cs typeface="HelveticaNeueLTPro-Md"/>
                        </a:rPr>
                        <a:t>isobutyric</a:t>
                      </a:r>
                      <a:r>
                        <a:rPr lang="en-US" sz="900" dirty="0">
                          <a:solidFill>
                            <a:schemeClr val="tx2">
                              <a:lumMod val="75000"/>
                            </a:schemeClr>
                          </a:solidFill>
                          <a:latin typeface="HelveticaNeueLTPro-Md"/>
                          <a:cs typeface="HelveticaNeueLTPro-Md"/>
                        </a:rPr>
                        <a:t> acid, monoester with 2,2, 4-trimethylpentane-1,3-diol</a:t>
                      </a:r>
                    </a:p>
                    <a:p>
                      <a:pPr marL="171450">
                        <a:lnSpc>
                          <a:spcPts val="900"/>
                        </a:lnSpc>
                      </a:pPr>
                      <a:r>
                        <a:rPr lang="en-US" sz="900" dirty="0">
                          <a:solidFill>
                            <a:schemeClr val="tx2">
                              <a:lumMod val="75000"/>
                            </a:schemeClr>
                          </a:solidFill>
                          <a:latin typeface="HelveticaNeueLTPro-Md"/>
                          <a:cs typeface="HelveticaNeueLTPro-Md"/>
                        </a:rPr>
                        <a:t>2,2' -</a:t>
                      </a:r>
                      <a:r>
                        <a:rPr lang="en-US" sz="900" dirty="0" err="1">
                          <a:solidFill>
                            <a:schemeClr val="tx2">
                              <a:lumMod val="75000"/>
                            </a:schemeClr>
                          </a:solidFill>
                          <a:latin typeface="HelveticaNeueLTPro-Md"/>
                          <a:cs typeface="HelveticaNeueLTPro-Md"/>
                        </a:rPr>
                        <a:t>oxybisethanol</a:t>
                      </a:r>
                      <a:endParaRPr lang="en-US" sz="900" dirty="0">
                        <a:solidFill>
                          <a:schemeClr val="tx2">
                            <a:lumMod val="75000"/>
                          </a:schemeClr>
                        </a:solidFill>
                        <a:latin typeface="HelveticaNeueLTPro-Md"/>
                        <a:cs typeface="HelveticaNeueLTPro-Md"/>
                      </a:endParaRPr>
                    </a:p>
                    <a:p>
                      <a:pPr marL="171450">
                        <a:lnSpc>
                          <a:spcPts val="900"/>
                        </a:lnSpc>
                      </a:pPr>
                      <a:r>
                        <a:rPr lang="en-US" sz="900" dirty="0">
                          <a:solidFill>
                            <a:schemeClr val="tx2">
                              <a:lumMod val="75000"/>
                            </a:schemeClr>
                          </a:solidFill>
                          <a:latin typeface="HelveticaNeueLTPro-Md"/>
                          <a:cs typeface="HelveticaNeueLTPro-Md"/>
                        </a:rPr>
                        <a:t>diuron (ISO)</a:t>
                      </a:r>
                    </a:p>
                    <a:p>
                      <a:pPr marL="171450">
                        <a:lnSpc>
                          <a:spcPts val="900"/>
                        </a:lnSpc>
                      </a:pPr>
                      <a:r>
                        <a:rPr lang="en-US" sz="900" dirty="0">
                          <a:solidFill>
                            <a:schemeClr val="tx2">
                              <a:lumMod val="75000"/>
                            </a:schemeClr>
                          </a:solidFill>
                          <a:latin typeface="HelveticaNeueLTPro-Md"/>
                          <a:cs typeface="HelveticaNeueLTPro-Md"/>
                        </a:rPr>
                        <a:t>carbendazim (ISO)</a:t>
                      </a:r>
                    </a:p>
                    <a:p>
                      <a:pPr marL="171450">
                        <a:lnSpc>
                          <a:spcPts val="900"/>
                        </a:lnSpc>
                      </a:pPr>
                      <a:r>
                        <a:rPr lang="en-US" sz="900" dirty="0">
                          <a:solidFill>
                            <a:schemeClr val="tx2">
                              <a:lumMod val="75000"/>
                            </a:schemeClr>
                          </a:solidFill>
                          <a:latin typeface="HelveticaNeueLTPro-Md"/>
                          <a:cs typeface="HelveticaNeueLTPro-Md"/>
                        </a:rPr>
                        <a:t>octhilinone (ISO)</a:t>
                      </a:r>
                    </a:p>
                    <a:p>
                      <a:pPr marL="171450">
                        <a:lnSpc>
                          <a:spcPts val="900"/>
                        </a:lnSpc>
                      </a:pPr>
                      <a:r>
                        <a:rPr lang="en-US" sz="900" dirty="0">
                          <a:solidFill>
                            <a:schemeClr val="tx2">
                              <a:lumMod val="75000"/>
                            </a:schemeClr>
                          </a:solidFill>
                          <a:latin typeface="HelveticaNeueLTPro-Md"/>
                          <a:cs typeface="HelveticaNeueLTPro-Md"/>
                        </a:rPr>
                        <a:t>zinc oxide</a:t>
                      </a:r>
                    </a:p>
                    <a:p>
                      <a:pPr marL="171450">
                        <a:lnSpc>
                          <a:spcPts val="900"/>
                        </a:lnSpc>
                      </a:pPr>
                      <a:r>
                        <a:rPr lang="en-US" sz="900" dirty="0">
                          <a:solidFill>
                            <a:schemeClr val="tx2">
                              <a:lumMod val="75000"/>
                            </a:schemeClr>
                          </a:solidFill>
                          <a:latin typeface="HelveticaNeueLTPro-Md"/>
                          <a:cs typeface="HelveticaNeueLTPro-Md"/>
                        </a:rPr>
                        <a:t>reaction mass of:</a:t>
                      </a:r>
                    </a:p>
                    <a:p>
                      <a:pPr marL="171450">
                        <a:lnSpc>
                          <a:spcPts val="900"/>
                        </a:lnSpc>
                      </a:pPr>
                      <a:r>
                        <a:rPr lang="en-US" sz="900" dirty="0">
                          <a:solidFill>
                            <a:schemeClr val="tx2">
                              <a:lumMod val="75000"/>
                            </a:schemeClr>
                          </a:solidFill>
                          <a:latin typeface="HelveticaNeueLTPro-Md"/>
                          <a:cs typeface="HelveticaNeueLTPro-Md"/>
                        </a:rPr>
                        <a:t>5-chloro-2-methyl-4-isothiazolin-3-one [EC no. 247-500-7] and 2-methyl-2H-isothiazol-3-one [</a:t>
                      </a:r>
                      <a:r>
                        <a:rPr lang="en-US" sz="900" dirty="0" err="1">
                          <a:solidFill>
                            <a:schemeClr val="tx2">
                              <a:lumMod val="75000"/>
                            </a:schemeClr>
                          </a:solidFill>
                          <a:latin typeface="HelveticaNeueLTPro-Md"/>
                          <a:cs typeface="HelveticaNeueLTPro-Md"/>
                        </a:rPr>
                        <a:t>ECno</a:t>
                      </a:r>
                      <a:r>
                        <a:rPr lang="en-US" sz="900" dirty="0">
                          <a:solidFill>
                            <a:schemeClr val="tx2">
                              <a:lumMod val="75000"/>
                            </a:schemeClr>
                          </a:solidFill>
                          <a:latin typeface="HelveticaNeueLTPro-Md"/>
                          <a:cs typeface="HelveticaNeueLTPro-Md"/>
                        </a:rPr>
                        <a:t>. 220-239-6] (3:1)</a:t>
                      </a:r>
                    </a:p>
                  </a:txBody>
                  <a:tcPr marL="0" marR="0" marT="0" marB="0"/>
                </a:tc>
                <a:tc>
                  <a:txBody>
                    <a:bodyPr/>
                    <a:lstStyle/>
                    <a:p>
                      <a:pPr marL="388620">
                        <a:lnSpc>
                          <a:spcPts val="900"/>
                        </a:lnSpc>
                      </a:pPr>
                      <a:r>
                        <a:rPr lang="en-US" sz="900" dirty="0">
                          <a:solidFill>
                            <a:schemeClr val="tx2">
                              <a:lumMod val="75000"/>
                            </a:schemeClr>
                          </a:solidFill>
                          <a:latin typeface="HelveticaNeueLTPro-Md"/>
                          <a:cs typeface="HelveticaNeueLTPro-Md"/>
                        </a:rPr>
                        <a:t>25265-77-4</a:t>
                      </a:r>
                    </a:p>
                    <a:p>
                      <a:pPr marL="388620">
                        <a:lnSpc>
                          <a:spcPts val="900"/>
                        </a:lnSpc>
                      </a:pPr>
                      <a:endParaRPr lang="en-US" sz="900" dirty="0">
                        <a:solidFill>
                          <a:schemeClr val="tx2">
                            <a:lumMod val="75000"/>
                          </a:schemeClr>
                        </a:solidFill>
                        <a:latin typeface="HelveticaNeueLTPro-Md"/>
                        <a:cs typeface="HelveticaNeueLTPro-Md"/>
                      </a:endParaRPr>
                    </a:p>
                    <a:p>
                      <a:pPr marL="388620">
                        <a:lnSpc>
                          <a:spcPts val="900"/>
                        </a:lnSpc>
                      </a:pPr>
                      <a:r>
                        <a:rPr lang="en-US" sz="900" dirty="0">
                          <a:solidFill>
                            <a:schemeClr val="tx2">
                              <a:lumMod val="75000"/>
                            </a:schemeClr>
                          </a:solidFill>
                          <a:latin typeface="HelveticaNeueLTPro-Md"/>
                          <a:cs typeface="HelveticaNeueLTPro-Md"/>
                        </a:rPr>
                        <a:t>111-46-6</a:t>
                      </a:r>
                    </a:p>
                    <a:p>
                      <a:pPr marL="388620">
                        <a:lnSpc>
                          <a:spcPts val="900"/>
                        </a:lnSpc>
                      </a:pPr>
                      <a:r>
                        <a:rPr lang="en-US" sz="900" dirty="0">
                          <a:solidFill>
                            <a:schemeClr val="tx2">
                              <a:lumMod val="75000"/>
                            </a:schemeClr>
                          </a:solidFill>
                          <a:latin typeface="HelveticaNeueLTPro-Md"/>
                          <a:cs typeface="HelveticaNeueLTPro-Md"/>
                        </a:rPr>
                        <a:t>330-54-1</a:t>
                      </a:r>
                    </a:p>
                    <a:p>
                      <a:pPr marL="388620">
                        <a:lnSpc>
                          <a:spcPts val="900"/>
                        </a:lnSpc>
                      </a:pPr>
                      <a:r>
                        <a:rPr lang="en-US" sz="900" dirty="0">
                          <a:solidFill>
                            <a:schemeClr val="tx2">
                              <a:lumMod val="75000"/>
                            </a:schemeClr>
                          </a:solidFill>
                          <a:latin typeface="HelveticaNeueLTPro-Md"/>
                          <a:cs typeface="HelveticaNeueLTPro-Md"/>
                        </a:rPr>
                        <a:t>10605-21-7</a:t>
                      </a:r>
                    </a:p>
                    <a:p>
                      <a:pPr marL="388620">
                        <a:lnSpc>
                          <a:spcPts val="900"/>
                        </a:lnSpc>
                      </a:pPr>
                      <a:r>
                        <a:rPr lang="en-US" sz="900" dirty="0">
                          <a:solidFill>
                            <a:schemeClr val="tx2">
                              <a:lumMod val="75000"/>
                            </a:schemeClr>
                          </a:solidFill>
                          <a:latin typeface="HelveticaNeueLTPro-Md"/>
                          <a:cs typeface="HelveticaNeueLTPro-Md"/>
                        </a:rPr>
                        <a:t>26530-20-1</a:t>
                      </a:r>
                    </a:p>
                    <a:p>
                      <a:pPr marL="388620">
                        <a:lnSpc>
                          <a:spcPts val="900"/>
                        </a:lnSpc>
                      </a:pPr>
                      <a:r>
                        <a:rPr lang="en-US" sz="900" dirty="0">
                          <a:solidFill>
                            <a:schemeClr val="tx2">
                              <a:lumMod val="75000"/>
                            </a:schemeClr>
                          </a:solidFill>
                          <a:latin typeface="HelveticaNeueLTPro-Md"/>
                          <a:cs typeface="HelveticaNeueLTPro-Md"/>
                        </a:rPr>
                        <a:t>1314-13-2</a:t>
                      </a:r>
                    </a:p>
                    <a:p>
                      <a:pPr marL="388620">
                        <a:lnSpc>
                          <a:spcPts val="900"/>
                        </a:lnSpc>
                      </a:pPr>
                      <a:endParaRPr lang="en-US" sz="900" dirty="0">
                        <a:solidFill>
                          <a:schemeClr val="tx2">
                            <a:lumMod val="75000"/>
                          </a:schemeClr>
                        </a:solidFill>
                        <a:latin typeface="HelveticaNeueLTPro-Md"/>
                        <a:cs typeface="HelveticaNeueLTPro-Md"/>
                      </a:endParaRPr>
                    </a:p>
                    <a:p>
                      <a:pPr marL="388620">
                        <a:lnSpc>
                          <a:spcPts val="900"/>
                        </a:lnSpc>
                      </a:pPr>
                      <a:r>
                        <a:rPr lang="en-US" sz="900" dirty="0">
                          <a:solidFill>
                            <a:schemeClr val="tx2">
                              <a:lumMod val="75000"/>
                            </a:schemeClr>
                          </a:solidFill>
                          <a:latin typeface="HelveticaNeueLTPro-Md"/>
                          <a:cs typeface="HelveticaNeueLTPro-Md"/>
                        </a:rPr>
                        <a:t>55965-84-9</a:t>
                      </a:r>
                    </a:p>
                    <a:p>
                      <a:pPr marL="388620">
                        <a:lnSpc>
                          <a:spcPts val="900"/>
                        </a:lnSpc>
                      </a:pPr>
                      <a:endParaRPr lang="en-US" sz="900" dirty="0">
                        <a:solidFill>
                          <a:schemeClr val="tx2">
                            <a:lumMod val="75000"/>
                          </a:schemeClr>
                        </a:solidFill>
                        <a:latin typeface="HelveticaNeueLTPro-Md"/>
                        <a:cs typeface="HelveticaNeueLTPro-Md"/>
                      </a:endParaRPr>
                    </a:p>
                    <a:p>
                      <a:pPr marL="388620">
                        <a:lnSpc>
                          <a:spcPts val="900"/>
                        </a:lnSpc>
                      </a:pPr>
                      <a:endParaRPr lang="en-US" sz="900" dirty="0">
                        <a:solidFill>
                          <a:schemeClr val="tx2">
                            <a:lumMod val="75000"/>
                          </a:schemeClr>
                        </a:solidFill>
                        <a:latin typeface="HelveticaNeueLTPro-Md"/>
                        <a:cs typeface="HelveticaNeueLTPro-Md"/>
                      </a:endParaRPr>
                    </a:p>
                  </a:txBody>
                  <a:tcPr marL="0" marR="0" marT="0" marB="0"/>
                </a:tc>
                <a:tc>
                  <a:txBody>
                    <a:bodyPr/>
                    <a:lstStyle/>
                    <a:p>
                      <a:pPr marL="608330">
                        <a:lnSpc>
                          <a:spcPts val="900"/>
                        </a:lnSpc>
                      </a:pPr>
                      <a:r>
                        <a:rPr lang="en-US" sz="900" spc="-25" dirty="0">
                          <a:solidFill>
                            <a:schemeClr val="tx2">
                              <a:lumMod val="75000"/>
                            </a:schemeClr>
                          </a:solidFill>
                          <a:latin typeface="HelveticaNeueLTPro-Md"/>
                          <a:cs typeface="HelveticaNeueLTPro-Md"/>
                        </a:rPr>
                        <a:t>1-5</a:t>
                      </a:r>
                    </a:p>
                    <a:p>
                      <a:pPr marL="608330">
                        <a:lnSpc>
                          <a:spcPts val="900"/>
                        </a:lnSpc>
                      </a:pPr>
                      <a:endParaRPr lang="en-US" sz="900" spc="-25" dirty="0">
                        <a:solidFill>
                          <a:schemeClr val="tx2">
                            <a:lumMod val="75000"/>
                          </a:schemeClr>
                        </a:solidFill>
                        <a:latin typeface="HelveticaNeueLTPro-Md"/>
                        <a:cs typeface="HelveticaNeueLTPro-Md"/>
                      </a:endParaRPr>
                    </a:p>
                    <a:p>
                      <a:pPr marL="608330">
                        <a:lnSpc>
                          <a:spcPts val="900"/>
                        </a:lnSpc>
                      </a:pPr>
                      <a:r>
                        <a:rPr lang="en-US" sz="900" spc="-25" dirty="0">
                          <a:solidFill>
                            <a:schemeClr val="tx2">
                              <a:lumMod val="75000"/>
                            </a:schemeClr>
                          </a:solidFill>
                          <a:latin typeface="HelveticaNeueLTPro-Md"/>
                          <a:cs typeface="HelveticaNeueLTPro-Md"/>
                        </a:rPr>
                        <a:t>1-5</a:t>
                      </a:r>
                    </a:p>
                    <a:p>
                      <a:pPr marL="608330">
                        <a:lnSpc>
                          <a:spcPts val="900"/>
                        </a:lnSpc>
                      </a:pPr>
                      <a:r>
                        <a:rPr lang="en-US" sz="900" spc="-25" dirty="0">
                          <a:solidFill>
                            <a:schemeClr val="tx2">
                              <a:lumMod val="75000"/>
                            </a:schemeClr>
                          </a:solidFill>
                          <a:latin typeface="HelveticaNeueLTPro-Md"/>
                          <a:cs typeface="HelveticaNeueLTPro-Md"/>
                        </a:rPr>
                        <a:t>0-1</a:t>
                      </a:r>
                    </a:p>
                    <a:p>
                      <a:pPr marL="608330">
                        <a:lnSpc>
                          <a:spcPts val="900"/>
                        </a:lnSpc>
                      </a:pPr>
                      <a:r>
                        <a:rPr lang="en-US" sz="900" spc="-25" dirty="0">
                          <a:solidFill>
                            <a:schemeClr val="tx2">
                              <a:lumMod val="75000"/>
                            </a:schemeClr>
                          </a:solidFill>
                          <a:latin typeface="HelveticaNeueLTPro-Md"/>
                          <a:cs typeface="HelveticaNeueLTPro-Md"/>
                        </a:rPr>
                        <a:t>0-1</a:t>
                      </a:r>
                    </a:p>
                    <a:p>
                      <a:pPr marL="608330">
                        <a:lnSpc>
                          <a:spcPts val="900"/>
                        </a:lnSpc>
                      </a:pPr>
                      <a:r>
                        <a:rPr lang="en-US" sz="900" spc="-25" dirty="0">
                          <a:solidFill>
                            <a:schemeClr val="tx2">
                              <a:lumMod val="75000"/>
                            </a:schemeClr>
                          </a:solidFill>
                          <a:latin typeface="HelveticaNeueLTPro-Md"/>
                          <a:cs typeface="HelveticaNeueLTPro-Md"/>
                        </a:rPr>
                        <a:t>0-1</a:t>
                      </a:r>
                    </a:p>
                    <a:p>
                      <a:pPr marL="608330">
                        <a:lnSpc>
                          <a:spcPts val="900"/>
                        </a:lnSpc>
                      </a:pPr>
                      <a:r>
                        <a:rPr lang="en-US" sz="900" spc="-25" dirty="0">
                          <a:solidFill>
                            <a:schemeClr val="tx2">
                              <a:lumMod val="75000"/>
                            </a:schemeClr>
                          </a:solidFill>
                          <a:latin typeface="HelveticaNeueLTPro-Md"/>
                          <a:cs typeface="HelveticaNeueLTPro-Md"/>
                        </a:rPr>
                        <a:t>0-1</a:t>
                      </a:r>
                    </a:p>
                    <a:p>
                      <a:pPr marL="608330">
                        <a:lnSpc>
                          <a:spcPts val="900"/>
                        </a:lnSpc>
                      </a:pPr>
                      <a:endParaRPr lang="en-US" sz="900" spc="-25" dirty="0">
                        <a:solidFill>
                          <a:schemeClr val="tx2">
                            <a:lumMod val="75000"/>
                          </a:schemeClr>
                        </a:solidFill>
                        <a:latin typeface="HelveticaNeueLTPro-Md"/>
                        <a:cs typeface="HelveticaNeueLTPro-Md"/>
                      </a:endParaRPr>
                    </a:p>
                    <a:p>
                      <a:pPr marL="608330">
                        <a:lnSpc>
                          <a:spcPts val="900"/>
                        </a:lnSpc>
                      </a:pPr>
                      <a:r>
                        <a:rPr lang="en-US" sz="900" spc="-25" dirty="0">
                          <a:solidFill>
                            <a:schemeClr val="tx2">
                              <a:lumMod val="75000"/>
                            </a:schemeClr>
                          </a:solidFill>
                          <a:latin typeface="HelveticaNeueLTPro-Md"/>
                          <a:cs typeface="HelveticaNeueLTPro-Md"/>
                        </a:rPr>
                        <a:t>0-1</a:t>
                      </a:r>
                    </a:p>
                    <a:p>
                      <a:pPr marL="608330">
                        <a:lnSpc>
                          <a:spcPts val="900"/>
                        </a:lnSpc>
                      </a:pPr>
                      <a:endParaRPr sz="900" dirty="0">
                        <a:solidFill>
                          <a:schemeClr val="tx2">
                            <a:lumMod val="75000"/>
                          </a:schemeClr>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endParaRPr sz="900" dirty="0">
                        <a:solidFill>
                          <a:schemeClr val="tx2">
                            <a:lumMod val="75000"/>
                          </a:schemeClr>
                        </a:solidFill>
                        <a:latin typeface="HelveticaNeueLTPro-Md"/>
                        <a:cs typeface="HelveticaNeueLTPro-Md"/>
                      </a:endParaRPr>
                    </a:p>
                  </a:txBody>
                  <a:tcPr marL="0" marR="0" marT="0" marB="0"/>
                </a:tc>
                <a:tc>
                  <a:txBody>
                    <a:bodyPr/>
                    <a:lstStyle/>
                    <a:p>
                      <a:pPr marL="388620">
                        <a:lnSpc>
                          <a:spcPts val="900"/>
                        </a:lnSpc>
                      </a:pPr>
                      <a:endParaRPr sz="900" dirty="0">
                        <a:solidFill>
                          <a:schemeClr val="tx2">
                            <a:lumMod val="75000"/>
                          </a:schemeClr>
                        </a:solidFill>
                        <a:latin typeface="HelveticaNeueLTPro-Md"/>
                        <a:cs typeface="HelveticaNeueLTPro-Md"/>
                      </a:endParaRPr>
                    </a:p>
                  </a:txBody>
                  <a:tcPr marL="0" marR="0" marT="0" marB="0"/>
                </a:tc>
                <a:tc>
                  <a:txBody>
                    <a:bodyPr/>
                    <a:lstStyle/>
                    <a:p>
                      <a:pPr marL="608330">
                        <a:lnSpc>
                          <a:spcPts val="900"/>
                        </a:lnSpc>
                      </a:pPr>
                      <a:endParaRPr sz="900" dirty="0">
                        <a:solidFill>
                          <a:schemeClr val="tx2">
                            <a:lumMod val="75000"/>
                          </a:schemeClr>
                        </a:solidFill>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endParaRPr sz="900" dirty="0">
                        <a:solidFill>
                          <a:schemeClr val="tx2">
                            <a:lumMod val="75000"/>
                          </a:schemeClr>
                        </a:solidFill>
                        <a:latin typeface="HelveticaNeueLTPro-Md"/>
                        <a:cs typeface="HelveticaNeueLTPro-Md"/>
                      </a:endParaRPr>
                    </a:p>
                  </a:txBody>
                  <a:tcPr marL="0" marR="0" marT="0" marB="0"/>
                </a:tc>
                <a:tc>
                  <a:txBody>
                    <a:bodyPr/>
                    <a:lstStyle/>
                    <a:p>
                      <a:pPr marL="388620">
                        <a:lnSpc>
                          <a:spcPts val="930"/>
                        </a:lnSpc>
                      </a:pPr>
                      <a:endParaRPr sz="900" dirty="0">
                        <a:solidFill>
                          <a:schemeClr val="tx2">
                            <a:lumMod val="75000"/>
                          </a:schemeClr>
                        </a:solidFill>
                        <a:latin typeface="HelveticaNeueLTPro-Md"/>
                        <a:cs typeface="HelveticaNeueLTPro-Md"/>
                      </a:endParaRPr>
                    </a:p>
                  </a:txBody>
                  <a:tcPr marL="0" marR="0" marT="0" marB="0"/>
                </a:tc>
                <a:tc>
                  <a:txBody>
                    <a:bodyPr/>
                    <a:lstStyle/>
                    <a:p>
                      <a:pPr marL="608330">
                        <a:lnSpc>
                          <a:spcPts val="930"/>
                        </a:lnSpc>
                      </a:pPr>
                      <a:endParaRPr sz="900" dirty="0">
                        <a:solidFill>
                          <a:schemeClr val="tx2">
                            <a:lumMod val="75000"/>
                          </a:schemeClr>
                        </a:solidFill>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20" name="object 20"/>
          <p:cNvSpPr txBox="1"/>
          <p:nvPr/>
        </p:nvSpPr>
        <p:spPr>
          <a:xfrm>
            <a:off x="615950" y="9173954"/>
            <a:ext cx="6273165" cy="579646"/>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There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are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ingredients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present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which,</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within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current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knowledge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supplier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concentrations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are classified as </a:t>
            </a:r>
            <a:r>
              <a:rPr sz="900" spc="10" dirty="0">
                <a:solidFill>
                  <a:srgbClr val="1C216F"/>
                </a:solidFill>
                <a:latin typeface="HelveticaNeueLTPro-Md"/>
                <a:cs typeface="HelveticaNeueLTPro-Md"/>
              </a:rPr>
              <a:t>hazardous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health or</a:t>
            </a:r>
            <a:r>
              <a:rPr sz="900" dirty="0">
                <a:solidFill>
                  <a:srgbClr val="1C216F"/>
                </a:solidFill>
                <a:latin typeface="HelveticaNeueLTPro-Md"/>
                <a:cs typeface="HelveticaNeueLTPro-Md"/>
              </a:rPr>
              <a:t> the</a:t>
            </a:r>
            <a:r>
              <a:rPr sz="900" spc="5" dirty="0">
                <a:solidFill>
                  <a:srgbClr val="1C216F"/>
                </a:solidFill>
                <a:latin typeface="HelveticaNeueLTPro-Md"/>
                <a:cs typeface="HelveticaNeueLTPro-Md"/>
              </a:rPr>
              <a:t> environment and hence require </a:t>
            </a:r>
            <a:r>
              <a:rPr sz="900" spc="10" dirty="0">
                <a:solidFill>
                  <a:srgbClr val="1C216F"/>
                </a:solidFill>
                <a:latin typeface="HelveticaNeueLTPro-Md"/>
                <a:cs typeface="HelveticaNeueLTPro-Md"/>
              </a:rPr>
              <a:t>reporting</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this </a:t>
            </a:r>
            <a:r>
              <a:rPr sz="900" spc="5" dirty="0">
                <a:solidFill>
                  <a:srgbClr val="1C216F"/>
                </a:solidFill>
                <a:latin typeface="HelveticaNeueLTPro-Md"/>
                <a:cs typeface="HelveticaNeueLTPro-Md"/>
              </a:rPr>
              <a:t>section.</a:t>
            </a:r>
            <a:endParaRPr sz="900" dirty="0">
              <a:latin typeface="HelveticaNeueLTPro-Md"/>
              <a:cs typeface="HelveticaNeueLTPro-Md"/>
            </a:endParaRPr>
          </a:p>
          <a:p>
            <a:pPr marL="12700">
              <a:lnSpc>
                <a:spcPts val="980"/>
              </a:lnSpc>
            </a:pPr>
            <a:r>
              <a:rPr sz="900" spc="5" dirty="0">
                <a:solidFill>
                  <a:srgbClr val="1C216F"/>
                </a:solidFill>
                <a:latin typeface="HelveticaNeueLTPro-Md"/>
                <a:cs typeface="HelveticaNeueLTPro-Md"/>
              </a:rPr>
              <a:t>Occupational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exposure limits, </a:t>
            </a:r>
            <a:r>
              <a:rPr sz="900" dirty="0">
                <a:solidFill>
                  <a:srgbClr val="1C216F"/>
                </a:solidFill>
                <a:latin typeface="HelveticaNeueLTPro-Md"/>
                <a:cs typeface="HelveticaNeueLTPro-Md"/>
              </a:rPr>
              <a:t>if</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are listed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Section 8.</a:t>
            </a:r>
            <a:endParaRPr sz="900" dirty="0">
              <a:latin typeface="HelveticaNeueLTPro-Md"/>
              <a:cs typeface="HelveticaNeueLTPro-Md"/>
            </a:endParaRPr>
          </a:p>
          <a:p>
            <a:pPr>
              <a:lnSpc>
                <a:spcPct val="100000"/>
              </a:lnSpc>
              <a:spcBef>
                <a:spcPts val="5"/>
              </a:spcBef>
            </a:pPr>
            <a:endParaRPr sz="1100" dirty="0">
              <a:latin typeface="HelveticaNeueLTPro-Md"/>
              <a:cs typeface="HelveticaNeueLTPro-Md"/>
            </a:endParaRPr>
          </a:p>
        </p:txBody>
      </p:sp>
      <p:sp>
        <p:nvSpPr>
          <p:cNvPr id="21" name="object 21"/>
          <p:cNvSpPr txBox="1"/>
          <p:nvPr/>
        </p:nvSpPr>
        <p:spPr>
          <a:xfrm>
            <a:off x="615950" y="2844113"/>
            <a:ext cx="2483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COMPANY/UNDERTAKING</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IDENTIFICATION</a:t>
            </a:r>
            <a:endParaRPr sz="900" dirty="0">
              <a:latin typeface="Helvetica Neue LT Pro 75"/>
              <a:cs typeface="Helvetica Neue LT Pro 75"/>
            </a:endParaRPr>
          </a:p>
        </p:txBody>
      </p:sp>
      <p:sp>
        <p:nvSpPr>
          <p:cNvPr id="22" name="object 22"/>
          <p:cNvSpPr txBox="1"/>
          <p:nvPr/>
        </p:nvSpPr>
        <p:spPr>
          <a:xfrm>
            <a:off x="615950" y="3021913"/>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Manufacturer/Supplier:</a:t>
            </a:r>
            <a:endParaRPr sz="900">
              <a:latin typeface="HelveticaNeueLTPro-Md"/>
              <a:cs typeface="HelveticaNeueLTPro-Md"/>
            </a:endParaRPr>
          </a:p>
        </p:txBody>
      </p:sp>
      <p:sp>
        <p:nvSpPr>
          <p:cNvPr id="23" name="object 23"/>
          <p:cNvSpPr txBox="1"/>
          <p:nvPr/>
        </p:nvSpPr>
        <p:spPr>
          <a:xfrm>
            <a:off x="2666949" y="3021913"/>
            <a:ext cx="3221990" cy="1178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ANSA</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MCAL</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INDUSTRIAL</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PARK,</a:t>
            </a:r>
            <a:endParaRPr sz="900" dirty="0">
              <a:latin typeface="HelveticaNeueLTPro-Md"/>
              <a:cs typeface="HelveticaNeueLTPro-Md"/>
            </a:endParaRPr>
          </a:p>
          <a:p>
            <a:pPr marL="12700" marR="835660">
              <a:lnSpc>
                <a:spcPts val="1000"/>
              </a:lnSpc>
              <a:spcBef>
                <a:spcPts val="60"/>
              </a:spcBef>
            </a:pPr>
            <a:r>
              <a:rPr sz="900" spc="-5" dirty="0">
                <a:solidFill>
                  <a:srgbClr val="1C216F"/>
                </a:solidFill>
                <a:latin typeface="HelveticaNeueLTPro-Md"/>
                <a:cs typeface="HelveticaNeueLTPro-Md"/>
              </a:rPr>
              <a:t>51-59 </a:t>
            </a:r>
            <a:r>
              <a:rPr sz="900" spc="5" dirty="0">
                <a:solidFill>
                  <a:srgbClr val="1C216F"/>
                </a:solidFill>
                <a:latin typeface="HelveticaNeueLTPro-Md"/>
                <a:cs typeface="HelveticaNeueLTPro-Md"/>
              </a:rPr>
              <a:t>TUMPUNA </a:t>
            </a:r>
            <a:r>
              <a:rPr sz="900" dirty="0">
                <a:solidFill>
                  <a:srgbClr val="1C216F"/>
                </a:solidFill>
                <a:latin typeface="HelveticaNeueLTPro-Md"/>
                <a:cs typeface="HelveticaNeueLTPro-Md"/>
              </a:rPr>
              <a:t>ROAD </a:t>
            </a:r>
            <a:r>
              <a:rPr sz="900" spc="5" dirty="0">
                <a:solidFill>
                  <a:srgbClr val="1C216F"/>
                </a:solidFill>
                <a:latin typeface="HelveticaNeueLTPro-Md"/>
                <a:cs typeface="HelveticaNeueLTPro-Md"/>
              </a:rPr>
              <a:t>SOUTH, </a:t>
            </a:r>
            <a:r>
              <a:rPr sz="900" dirty="0">
                <a:solidFill>
                  <a:srgbClr val="1C216F"/>
                </a:solidFill>
                <a:latin typeface="HelveticaNeueLTPro-Md"/>
                <a:cs typeface="HelveticaNeueLTPro-Md"/>
              </a:rPr>
              <a:t>GUANAPO,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ARIMA,</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TRINIDAD, </a:t>
            </a:r>
            <a:r>
              <a:rPr sz="900" spc="-5" dirty="0">
                <a:solidFill>
                  <a:srgbClr val="1C216F"/>
                </a:solidFill>
                <a:latin typeface="HelveticaNeueLTPro-Md"/>
                <a:cs typeface="HelveticaNeueLTPro-Md"/>
              </a:rPr>
              <a:t>W.I.</a:t>
            </a:r>
            <a:endParaRPr sz="900" dirty="0">
              <a:latin typeface="HelveticaNeueLTPro-Md"/>
              <a:cs typeface="HelveticaNeueLTPro-Md"/>
            </a:endParaRPr>
          </a:p>
          <a:p>
            <a:pPr marL="12700">
              <a:lnSpc>
                <a:spcPts val="940"/>
              </a:lnSpc>
            </a:pPr>
            <a:r>
              <a:rPr sz="900" spc="5" dirty="0">
                <a:solidFill>
                  <a:srgbClr val="1C216F"/>
                </a:solidFill>
                <a:latin typeface="HelveticaNeueLTPro-Md"/>
                <a:cs typeface="HelveticaNeueLTPro-Md"/>
              </a:rPr>
              <a:t>TEL</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665-5721-3/4913/5829/8046/1991,</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671-2722/</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3245</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FAX</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a:p>
            <a:pPr>
              <a:lnSpc>
                <a:spcPct val="100000"/>
              </a:lnSpc>
              <a:spcBef>
                <a:spcPts val="25"/>
              </a:spcBef>
            </a:pPr>
            <a:endParaRPr sz="65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TRINIDAD</a:t>
            </a:r>
            <a:endParaRPr sz="900" dirty="0">
              <a:latin typeface="HelveticaNeueLTPro-Md"/>
              <a:cs typeface="HelveticaNeueLTPro-Md"/>
            </a:endParaRPr>
          </a:p>
          <a:p>
            <a:pPr marL="12700" marR="5715">
              <a:lnSpc>
                <a:spcPts val="1000"/>
              </a:lnSpc>
              <a:spcBef>
                <a:spcPts val="60"/>
              </a:spcBef>
            </a:pPr>
            <a:r>
              <a:rPr sz="900" spc="5" dirty="0">
                <a:solidFill>
                  <a:srgbClr val="1C216F"/>
                </a:solidFill>
                <a:latin typeface="HelveticaNeueLTPro-Md"/>
                <a:cs typeface="HelveticaNeueLTPro-Md"/>
              </a:rPr>
              <a:t>TEL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868) </a:t>
            </a:r>
            <a:r>
              <a:rPr sz="900" dirty="0">
                <a:solidFill>
                  <a:srgbClr val="1C216F"/>
                </a:solidFill>
                <a:latin typeface="HelveticaNeueLTPro-Md"/>
                <a:cs typeface="HelveticaNeueLTPro-Md"/>
              </a:rPr>
              <a:t>665-5721-3/4913/5829/8046/1991, </a:t>
            </a:r>
            <a:r>
              <a:rPr sz="900" spc="-5" dirty="0">
                <a:solidFill>
                  <a:srgbClr val="1C216F"/>
                </a:solidFill>
                <a:latin typeface="HelveticaNeueLTPro-Md"/>
                <a:cs typeface="HelveticaNeueLTPro-Md"/>
              </a:rPr>
              <a:t>671-2722/3245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FAX:</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p:txBody>
      </p:sp>
      <p:sp>
        <p:nvSpPr>
          <p:cNvPr id="24" name="object 24"/>
          <p:cNvSpPr txBox="1"/>
          <p:nvPr/>
        </p:nvSpPr>
        <p:spPr>
          <a:xfrm>
            <a:off x="615950" y="3783912"/>
            <a:ext cx="1640839"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Emergency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telephone</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operation):</a:t>
            </a:r>
            <a:endParaRPr sz="900" dirty="0">
              <a:latin typeface="HelveticaNeueLTPro-Md"/>
              <a:cs typeface="HelveticaNeueLTPro-Md"/>
            </a:endParaRPr>
          </a:p>
        </p:txBody>
      </p:sp>
      <p:sp>
        <p:nvSpPr>
          <p:cNvPr id="25" name="object 25"/>
          <p:cNvSpPr/>
          <p:nvPr/>
        </p:nvSpPr>
        <p:spPr>
          <a:xfrm>
            <a:off x="457200" y="2743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6" name="object 26"/>
          <p:cNvSpPr/>
          <p:nvPr/>
        </p:nvSpPr>
        <p:spPr>
          <a:xfrm>
            <a:off x="457200" y="9601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8" name="object 28"/>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2</a:t>
            </a:fld>
            <a:endParaRPr sz="900">
              <a:latin typeface="Helvetica Neue LT Std 75"/>
              <a:cs typeface="Helvetica Neue LT Std 75"/>
            </a:endParaRPr>
          </a:p>
        </p:txBody>
      </p:sp>
      <p:sp>
        <p:nvSpPr>
          <p:cNvPr id="29" name="object 25">
            <a:extLst>
              <a:ext uri="{FF2B5EF4-FFF2-40B4-BE49-F238E27FC236}">
                <a16:creationId xmlns:a16="http://schemas.microsoft.com/office/drawing/2014/main" id="{5D3995E7-B147-4615-B18F-E733A42C2D92}"/>
              </a:ext>
            </a:extLst>
          </p:cNvPr>
          <p:cNvSpPr/>
          <p:nvPr/>
        </p:nvSpPr>
        <p:spPr>
          <a:xfrm>
            <a:off x="466674" y="4343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0" name="object 24">
            <a:extLst>
              <a:ext uri="{FF2B5EF4-FFF2-40B4-BE49-F238E27FC236}">
                <a16:creationId xmlns:a16="http://schemas.microsoft.com/office/drawing/2014/main" id="{EF92C2BF-0F9B-42CB-B04F-BF2E6DF4275F}"/>
              </a:ext>
            </a:extLst>
          </p:cNvPr>
          <p:cNvSpPr txBox="1"/>
          <p:nvPr/>
        </p:nvSpPr>
        <p:spPr>
          <a:xfrm>
            <a:off x="623571" y="4492735"/>
            <a:ext cx="1640839" cy="164148"/>
          </a:xfrm>
          <a:prstGeom prst="rect">
            <a:avLst/>
          </a:prstGeom>
        </p:spPr>
        <p:txBody>
          <a:bodyPr vert="horz" wrap="square" lIns="0" tIns="25400" rIns="0" bIns="0" rtlCol="0">
            <a:spAutoFit/>
          </a:bodyPr>
          <a:lstStyle/>
          <a:p>
            <a:pPr marL="12700">
              <a:lnSpc>
                <a:spcPct val="100000"/>
              </a:lnSpc>
              <a:spcBef>
                <a:spcPts val="100"/>
              </a:spcBef>
            </a:pPr>
            <a:r>
              <a:rPr lang="en-TT" sz="900" b="1" dirty="0">
                <a:solidFill>
                  <a:srgbClr val="025FAD"/>
                </a:solidFill>
                <a:latin typeface="Helvetica Neue LT Pro 75"/>
                <a:cs typeface="Helvetica Neue LT Pro 75"/>
              </a:rPr>
              <a:t>PRODUCT INFORMATION</a:t>
            </a:r>
            <a:endParaRPr lang="en-TT" sz="900" dirty="0">
              <a:latin typeface="Helvetica Neue LT Pro 75"/>
              <a:cs typeface="Helvetica Neue LT Pro 75"/>
            </a:endParaRPr>
          </a:p>
        </p:txBody>
      </p:sp>
      <p:sp>
        <p:nvSpPr>
          <p:cNvPr id="31" name="object 23">
            <a:extLst>
              <a:ext uri="{FF2B5EF4-FFF2-40B4-BE49-F238E27FC236}">
                <a16:creationId xmlns:a16="http://schemas.microsoft.com/office/drawing/2014/main" id="{425E9D70-5337-4DD4-AB7C-77DE57E3F08A}"/>
              </a:ext>
            </a:extLst>
          </p:cNvPr>
          <p:cNvSpPr txBox="1"/>
          <p:nvPr/>
        </p:nvSpPr>
        <p:spPr>
          <a:xfrm>
            <a:off x="2666949" y="4503652"/>
            <a:ext cx="3221990" cy="141064"/>
          </a:xfrm>
          <a:prstGeom prst="rect">
            <a:avLst/>
          </a:prstGeom>
        </p:spPr>
        <p:txBody>
          <a:bodyPr vert="horz" wrap="square" lIns="0" tIns="12700" rIns="0" bIns="0" rtlCol="0">
            <a:spAutoFit/>
          </a:bodyPr>
          <a:lstStyle/>
          <a:p>
            <a:pPr marL="12700">
              <a:lnSpc>
                <a:spcPts val="1040"/>
              </a:lnSpc>
              <a:spcBef>
                <a:spcPts val="100"/>
              </a:spcBef>
            </a:pPr>
            <a:r>
              <a:rPr lang="en-US" sz="900" u="sng" spc="5" dirty="0">
                <a:solidFill>
                  <a:srgbClr val="1C216F"/>
                </a:solidFill>
                <a:latin typeface="HelveticaNeueLTPro-Md"/>
                <a:cs typeface="HelveticaNeueLTPro-Md"/>
              </a:rPr>
              <a:t>www.bergerpaintscaribbean.com</a:t>
            </a:r>
            <a:endParaRPr sz="900" u="sng" dirty="0">
              <a:latin typeface="HelveticaNeueLTPro-Md"/>
              <a:cs typeface="HelveticaNeueLTPro-M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4.</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FIRST</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AID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8932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5.</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FIRE-FIGHTING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10" name="object 10"/>
          <p:cNvSpPr txBox="1"/>
          <p:nvPr/>
        </p:nvSpPr>
        <p:spPr>
          <a:xfrm>
            <a:off x="2675635" y="1648983"/>
            <a:ext cx="4215765" cy="923330"/>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Remove victim to fresh air and keep at rest in a position comfortable for breathing. If not breathing, if breathing is irregular or if respiratory arrest occurs, provide artificial respiration or oxygen by trained personnel. It may be dangerous to the person providing aid to give mouth-to-mouth resuscitation. Get medical attention if adverse health effects persist or are severe.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1" name="object 11"/>
          <p:cNvSpPr txBox="1"/>
          <p:nvPr/>
        </p:nvSpPr>
        <p:spPr>
          <a:xfrm>
            <a:off x="615950" y="1648983"/>
            <a:ext cx="74104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NHA</a:t>
            </a:r>
            <a:r>
              <a:rPr sz="900" b="1" spc="35" dirty="0">
                <a:solidFill>
                  <a:srgbClr val="025FAD"/>
                </a:solidFill>
                <a:latin typeface="Helvetica Neue LT Pro 75"/>
                <a:cs typeface="Helvetica Neue LT Pro 75"/>
              </a:rPr>
              <a:t>L</a:t>
            </a:r>
            <a:r>
              <a:rPr sz="900" b="1" spc="-55"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a:t>
            </a:r>
            <a:r>
              <a:rPr sz="900" b="1" dirty="0">
                <a:solidFill>
                  <a:srgbClr val="025FAD"/>
                </a:solidFill>
                <a:latin typeface="Helvetica Neue LT Pro 75"/>
                <a:cs typeface="Helvetica Neue LT Pro 75"/>
              </a:rPr>
              <a:t>N</a:t>
            </a:r>
            <a:endParaRPr sz="900">
              <a:latin typeface="Helvetica Neue LT Pro 75"/>
              <a:cs typeface="Helvetica Neue LT Pro 75"/>
            </a:endParaRPr>
          </a:p>
        </p:txBody>
      </p:sp>
      <p:sp>
        <p:nvSpPr>
          <p:cNvPr id="12" name="object 12"/>
          <p:cNvSpPr txBox="1"/>
          <p:nvPr/>
        </p:nvSpPr>
        <p:spPr>
          <a:xfrm>
            <a:off x="615950" y="4365297"/>
            <a:ext cx="8978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5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3" name="object 13"/>
          <p:cNvSpPr txBox="1"/>
          <p:nvPr/>
        </p:nvSpPr>
        <p:spPr>
          <a:xfrm>
            <a:off x="2675635" y="4343400"/>
            <a:ext cx="4214495" cy="666849"/>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Flush contaminated skin with plenty of water. Remove contaminated clothing and shoes. Wash contaminated clothing thoroughly with water before removing it, or wear gloves. Continue to rinse for at least 10 minutes. Get medical attention. In the event of any complaints or symptoms, avoid further exposure. Wash clothing before reuse. Clean shoes thoroughly before reuse.</a:t>
            </a:r>
            <a:endParaRPr sz="900" dirty="0">
              <a:latin typeface="HelveticaNeueLTPro-Md"/>
              <a:cs typeface="HelveticaNeueLTPro-Md"/>
            </a:endParaRPr>
          </a:p>
        </p:txBody>
      </p:sp>
      <p:sp>
        <p:nvSpPr>
          <p:cNvPr id="14" name="object 14"/>
          <p:cNvSpPr txBox="1"/>
          <p:nvPr/>
        </p:nvSpPr>
        <p:spPr>
          <a:xfrm>
            <a:off x="615950" y="2880141"/>
            <a:ext cx="671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GE</a:t>
            </a: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ION</a:t>
            </a:r>
            <a:endParaRPr sz="900">
              <a:latin typeface="Helvetica Neue LT Pro 75"/>
              <a:cs typeface="Helvetica Neue LT Pro 75"/>
            </a:endParaRPr>
          </a:p>
        </p:txBody>
      </p:sp>
      <p:sp>
        <p:nvSpPr>
          <p:cNvPr id="15" name="object 15"/>
          <p:cNvSpPr txBox="1"/>
          <p:nvPr/>
        </p:nvSpPr>
        <p:spPr>
          <a:xfrm>
            <a:off x="2675635" y="2880141"/>
            <a:ext cx="4214495" cy="1305560"/>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Wash out mouth with water. Remove dentures if any. Remove victim to fresh air and keep at rest in a position comfortable for breathing. If material has been swallowed and the exposed person is conscious, give small quantities of water to drink. Stop if the exposed person feels sick as vomiting may be dangerous. Do not induce vomiting unless directed to do so by medical personnel. If vomiting occurs, the head should be kept low so that vomit does not enter the lungs. Get medical attention if adverse health effects persist or are severe. Never give anything by mouth to an unconscious person.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6" name="object 16"/>
          <p:cNvSpPr txBox="1"/>
          <p:nvPr/>
        </p:nvSpPr>
        <p:spPr>
          <a:xfrm>
            <a:off x="615950" y="5139256"/>
            <a:ext cx="846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7" name="object 17"/>
          <p:cNvSpPr txBox="1"/>
          <p:nvPr/>
        </p:nvSpPr>
        <p:spPr>
          <a:xfrm>
            <a:off x="2675635" y="5139256"/>
            <a:ext cx="4213860"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Immediately flush eyes with plenty of water, occasionally lifting the upper and lower eyelids. Check for and remove any contact lenses. Continue to rinse for at least 10 minutes. Get medical attention if irritation occurs.</a:t>
            </a:r>
            <a:endParaRPr sz="900" dirty="0">
              <a:latin typeface="HelveticaNeueLTPro-Md"/>
              <a:cs typeface="HelveticaNeueLTPro-Md"/>
            </a:endParaRPr>
          </a:p>
        </p:txBody>
      </p:sp>
      <p:sp>
        <p:nvSpPr>
          <p:cNvPr id="18" name="object 18"/>
          <p:cNvSpPr txBox="1"/>
          <p:nvPr/>
        </p:nvSpPr>
        <p:spPr>
          <a:xfrm>
            <a:off x="615950" y="564217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sp>
        <p:nvSpPr>
          <p:cNvPr id="19" name="object 19"/>
          <p:cNvSpPr/>
          <p:nvPr/>
        </p:nvSpPr>
        <p:spPr>
          <a:xfrm>
            <a:off x="457200" y="279525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p:nvPr/>
        </p:nvSpPr>
        <p:spPr>
          <a:xfrm>
            <a:off x="457200" y="428041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1" name="object 21"/>
          <p:cNvSpPr/>
          <p:nvPr/>
        </p:nvSpPr>
        <p:spPr>
          <a:xfrm>
            <a:off x="457200" y="505437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2" name="object 22"/>
          <p:cNvSpPr/>
          <p:nvPr/>
        </p:nvSpPr>
        <p:spPr>
          <a:xfrm>
            <a:off x="457200" y="687702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3" name="object 23"/>
          <p:cNvSpPr/>
          <p:nvPr/>
        </p:nvSpPr>
        <p:spPr>
          <a:xfrm>
            <a:off x="457200" y="8050479"/>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4" name="object 24"/>
          <p:cNvSpPr/>
          <p:nvPr/>
        </p:nvSpPr>
        <p:spPr>
          <a:xfrm>
            <a:off x="457200" y="8538132"/>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5" name="object 25"/>
          <p:cNvSpPr txBox="1"/>
          <p:nvPr/>
        </p:nvSpPr>
        <p:spPr>
          <a:xfrm>
            <a:off x="615950" y="6265062"/>
            <a:ext cx="1375410" cy="508000"/>
          </a:xfrm>
          <a:prstGeom prst="rect">
            <a:avLst/>
          </a:prstGeom>
        </p:spPr>
        <p:txBody>
          <a:bodyPr vert="horz" wrap="square" lIns="0" tIns="53340" rIns="0" bIns="0" rtlCol="0">
            <a:spAutoFit/>
          </a:bodyPr>
          <a:lstStyle/>
          <a:p>
            <a:pPr marL="12700">
              <a:lnSpc>
                <a:spcPct val="100000"/>
              </a:lnSpc>
              <a:spcBef>
                <a:spcPts val="420"/>
              </a:spcBef>
            </a:pPr>
            <a:r>
              <a:rPr sz="900" b="1" spc="10" dirty="0">
                <a:solidFill>
                  <a:srgbClr val="025FAD"/>
                </a:solidFill>
                <a:latin typeface="Helvetica Neue LT Pro 75"/>
                <a:cs typeface="Helvetica Neue LT Pro 75"/>
              </a:rPr>
              <a:t>EXTINGUISHING</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MEDIA</a:t>
            </a:r>
            <a:endParaRPr sz="900">
              <a:latin typeface="Helvetica Neue LT Pro 75"/>
              <a:cs typeface="Helvetica Neue LT Pro 75"/>
            </a:endParaRPr>
          </a:p>
          <a:p>
            <a:pPr marL="12700" marR="675640">
              <a:lnSpc>
                <a:spcPts val="1000"/>
              </a:lnSpc>
              <a:spcBef>
                <a:spcPts val="420"/>
              </a:spcBef>
            </a:pPr>
            <a:r>
              <a:rPr sz="900" spc="5" dirty="0">
                <a:solidFill>
                  <a:srgbClr val="1C216F"/>
                </a:solidFill>
                <a:latin typeface="HelveticaNeueLTPro-Md"/>
                <a:cs typeface="HelveticaNeueLTPro-Md"/>
              </a:rPr>
              <a:t>Suitable: </a:t>
            </a:r>
            <a:r>
              <a:rPr sz="900" spc="10" dirty="0">
                <a:solidFill>
                  <a:srgbClr val="1C216F"/>
                </a:solidFill>
                <a:latin typeface="HelveticaNeueLTPro-Md"/>
                <a:cs typeface="HelveticaNeueLTPro-Md"/>
              </a:rPr>
              <a:t> 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ui</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ab</a:t>
            </a:r>
            <a:r>
              <a:rPr sz="900" spc="5" dirty="0">
                <a:solidFill>
                  <a:srgbClr val="1C216F"/>
                </a:solidFill>
                <a:latin typeface="HelveticaNeueLTPro-Md"/>
                <a:cs typeface="HelveticaNeueLTPro-Md"/>
              </a:rPr>
              <a:t>l</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4" name="object 34"/>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3</a:t>
            </a:fld>
            <a:endParaRPr sz="900">
              <a:latin typeface="Helvetica Neue LT Std 75"/>
              <a:cs typeface="Helvetica Neue LT Std 75"/>
            </a:endParaRPr>
          </a:p>
        </p:txBody>
      </p:sp>
      <p:sp>
        <p:nvSpPr>
          <p:cNvPr id="26" name="object 26"/>
          <p:cNvSpPr txBox="1"/>
          <p:nvPr/>
        </p:nvSpPr>
        <p:spPr>
          <a:xfrm>
            <a:off x="2675635" y="6483502"/>
            <a:ext cx="3670935" cy="30777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Recommended: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alcohol-resistant foam, CO2, powders, </a:t>
            </a:r>
            <a:r>
              <a:rPr sz="900" dirty="0">
                <a:solidFill>
                  <a:srgbClr val="1C216F"/>
                </a:solidFill>
                <a:latin typeface="HelveticaNeueLTPro-Md"/>
                <a:cs typeface="HelveticaNeueLTPro-Md"/>
              </a:rPr>
              <a:t>water</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spray. </a:t>
            </a:r>
            <a:endParaRPr lang="en-US" sz="900" dirty="0">
              <a:solidFill>
                <a:srgbClr val="1C216F"/>
              </a:solidFill>
              <a:latin typeface="HelveticaNeueLTPro-Md"/>
              <a:cs typeface="HelveticaNeueLTPro-Md"/>
            </a:endParaRPr>
          </a:p>
          <a:p>
            <a:pPr marL="12700" marR="5080">
              <a:lnSpc>
                <a:spcPts val="1000"/>
              </a:lnSpc>
              <a:spcBef>
                <a:spcPts val="200"/>
              </a:spcBef>
            </a:pP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use</a:t>
            </a:r>
            <a:r>
              <a:rPr sz="900" dirty="0">
                <a:solidFill>
                  <a:srgbClr val="1C216F"/>
                </a:solidFill>
                <a:latin typeface="HelveticaNeueLTPro-Md"/>
                <a:cs typeface="HelveticaNeueLTPro-Md"/>
              </a:rPr>
              <a:t> water </a:t>
            </a:r>
            <a:r>
              <a:rPr sz="900" spc="5" dirty="0">
                <a:solidFill>
                  <a:srgbClr val="1C216F"/>
                </a:solidFill>
                <a:latin typeface="HelveticaNeueLTPro-Md"/>
                <a:cs typeface="HelveticaNeueLTPro-Md"/>
              </a:rPr>
              <a:t>jet.</a:t>
            </a:r>
            <a:endParaRPr sz="900" dirty="0">
              <a:latin typeface="HelveticaNeueLTPro-Md"/>
              <a:cs typeface="HelveticaNeueLTPro-Md"/>
            </a:endParaRPr>
          </a:p>
        </p:txBody>
      </p:sp>
      <p:sp>
        <p:nvSpPr>
          <p:cNvPr id="27" name="object 27"/>
          <p:cNvSpPr txBox="1"/>
          <p:nvPr/>
        </p:nvSpPr>
        <p:spPr>
          <a:xfrm>
            <a:off x="2675635" y="8144610"/>
            <a:ext cx="3309620"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Decomposition products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materials: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carbon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dioxide, </a:t>
            </a:r>
            <a:r>
              <a:rPr sz="900" spc="10" dirty="0">
                <a:solidFill>
                  <a:srgbClr val="1C216F"/>
                </a:solidFill>
                <a:latin typeface="HelveticaNeueLTPro-Md"/>
                <a:cs typeface="HelveticaNeueLTPro-Md"/>
              </a:rPr>
              <a:t>carbon</a:t>
            </a:r>
            <a:r>
              <a:rPr sz="900" dirty="0">
                <a:solidFill>
                  <a:srgbClr val="1C216F"/>
                </a:solidFill>
                <a:latin typeface="HelveticaNeueLTPro-Md"/>
                <a:cs typeface="HelveticaNeueLTPro-Md"/>
              </a:rPr>
              <a:t> monoxide</a:t>
            </a:r>
            <a:r>
              <a:rPr lang="en-US" sz="900" dirty="0">
                <a:solidFill>
                  <a:srgbClr val="1C216F"/>
                </a:solidFill>
                <a:latin typeface="HelveticaNeueLTPro-Md"/>
                <a:cs typeface="HelveticaNeueLTPro-Md"/>
              </a:rPr>
              <a:t>, metal oxide/oxides.</a:t>
            </a:r>
            <a:endParaRPr sz="900" dirty="0">
              <a:latin typeface="HelveticaNeueLTPro-Md"/>
              <a:cs typeface="HelveticaNeueLTPro-Md"/>
            </a:endParaRPr>
          </a:p>
        </p:txBody>
      </p:sp>
      <p:sp>
        <p:nvSpPr>
          <p:cNvPr id="28" name="object 28"/>
          <p:cNvSpPr txBox="1"/>
          <p:nvPr/>
        </p:nvSpPr>
        <p:spPr>
          <a:xfrm>
            <a:off x="615950" y="8144610"/>
            <a:ext cx="171640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HAZARDOUS </a:t>
            </a:r>
            <a:r>
              <a:rPr sz="900" b="1" spc="10" dirty="0">
                <a:solidFill>
                  <a:srgbClr val="025FAD"/>
                </a:solidFill>
                <a:latin typeface="Helvetica Neue LT Pro 75"/>
                <a:cs typeface="Helvetica Neue LT Pro 75"/>
              </a:rPr>
              <a:t>THERMAL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DECOMPOSITION</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PRODUCTS</a:t>
            </a:r>
            <a:endParaRPr sz="900">
              <a:latin typeface="Helvetica Neue LT Pro 75"/>
              <a:cs typeface="Helvetica Neue LT Pro 75"/>
            </a:endParaRPr>
          </a:p>
        </p:txBody>
      </p:sp>
      <p:sp>
        <p:nvSpPr>
          <p:cNvPr id="29" name="object 29"/>
          <p:cNvSpPr txBox="1"/>
          <p:nvPr/>
        </p:nvSpPr>
        <p:spPr>
          <a:xfrm>
            <a:off x="2675635" y="8632265"/>
            <a:ext cx="4214495" cy="670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Fire-fighters</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should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wear</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appropriate</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protective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equipment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self-contained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breathing</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apparatus</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(SCBA)</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full</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face-piece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operated</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positive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pressure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mode.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Clothing</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for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fire-fighters</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(including</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helmets,</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protective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boots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gloves)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conforming</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European</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standard</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EN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469</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will</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provide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basic</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level</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of</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protection </a:t>
            </a:r>
            <a:r>
              <a:rPr sz="900" spc="-240" dirty="0">
                <a:solidFill>
                  <a:srgbClr val="1C216F"/>
                </a:solidFill>
                <a:latin typeface="HelveticaNeueLTPro-Md"/>
                <a:cs typeface="HelveticaNeueLTPro-Md"/>
              </a:rPr>
              <a:t> </a:t>
            </a:r>
            <a:r>
              <a:rPr sz="900" dirty="0">
                <a:solidFill>
                  <a:srgbClr val="1C216F"/>
                </a:solidFill>
                <a:latin typeface="HelveticaNeueLTPro-Md"/>
                <a:cs typeface="HelveticaNeueLTPro-Md"/>
              </a:rPr>
              <a:t>for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incidents.</a:t>
            </a:r>
            <a:endParaRPr sz="900" dirty="0">
              <a:latin typeface="HelveticaNeueLTPro-Md"/>
              <a:cs typeface="HelveticaNeueLTPro-Md"/>
            </a:endParaRPr>
          </a:p>
        </p:txBody>
      </p:sp>
      <p:sp>
        <p:nvSpPr>
          <p:cNvPr id="30" name="object 30"/>
          <p:cNvSpPr txBox="1"/>
          <p:nvPr/>
        </p:nvSpPr>
        <p:spPr>
          <a:xfrm>
            <a:off x="615950" y="8632265"/>
            <a:ext cx="192786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SPECIAL PROTECTIVE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EQUIPMENT</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FOR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FIRE-FIGHTERS</a:t>
            </a:r>
            <a:endParaRPr sz="900">
              <a:latin typeface="Helvetica Neue LT Pro 75"/>
              <a:cs typeface="Helvetica Neue LT Pro 75"/>
            </a:endParaRPr>
          </a:p>
        </p:txBody>
      </p:sp>
      <p:sp>
        <p:nvSpPr>
          <p:cNvPr id="31" name="object 31"/>
          <p:cNvSpPr txBox="1"/>
          <p:nvPr/>
        </p:nvSpPr>
        <p:spPr>
          <a:xfrm>
            <a:off x="2675635" y="6971155"/>
            <a:ext cx="4214495" cy="1077218"/>
          </a:xfrm>
          <a:prstGeom prst="rect">
            <a:avLst/>
          </a:prstGeom>
        </p:spPr>
        <p:txBody>
          <a:bodyPr vert="horz" wrap="square" lIns="0" tIns="25400" rIns="0" bIns="0" rtlCol="0">
            <a:spAutoFit/>
          </a:bodyPr>
          <a:lstStyle/>
          <a:p>
            <a:pPr marL="12700" marR="5715" algn="just">
              <a:lnSpc>
                <a:spcPts val="1000"/>
              </a:lnSpc>
              <a:spcBef>
                <a:spcPts val="200"/>
              </a:spcBef>
            </a:pPr>
            <a:r>
              <a:rPr lang="en-US" sz="900" spc="5" dirty="0">
                <a:solidFill>
                  <a:srgbClr val="1C216F"/>
                </a:solidFill>
                <a:latin typeface="HelveticaNeueLTPro-Md"/>
                <a:cs typeface="HelveticaNeueLTPro-Md"/>
              </a:rPr>
              <a:t>Combustible liquid. In a fire or if heated, a pressure increase will occur and the container may burst, with the risk of a subsequent explosion.</a:t>
            </a:r>
          </a:p>
          <a:p>
            <a:pPr marL="12700" marR="5715" algn="just">
              <a:lnSpc>
                <a:spcPts val="1000"/>
              </a:lnSpc>
              <a:spcBef>
                <a:spcPts val="200"/>
              </a:spcBef>
            </a:pPr>
            <a:r>
              <a:rPr sz="900" spc="-10" dirty="0">
                <a:solidFill>
                  <a:srgbClr val="1C216F"/>
                </a:solidFill>
                <a:latin typeface="HelveticaNeueLTPro-Md"/>
                <a:cs typeface="HelveticaNeueLTPro-Md"/>
              </a:rPr>
              <a:t>Promptly</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isolate</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scene</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by</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removing</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persons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from</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vicinity</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of</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incident </a:t>
            </a:r>
            <a:r>
              <a:rPr sz="900" spc="-240" dirty="0">
                <a:solidFill>
                  <a:srgbClr val="1C216F"/>
                </a:solidFill>
                <a:latin typeface="HelveticaNeueLTPro-Md"/>
                <a:cs typeface="HelveticaNeueLTPro-Md"/>
              </a:rPr>
              <a:t> </a:t>
            </a:r>
            <a:r>
              <a:rPr sz="900" dirty="0">
                <a:solidFill>
                  <a:srgbClr val="1C216F"/>
                </a:solidFill>
                <a:latin typeface="HelveticaNeueLTPro-Md"/>
                <a:cs typeface="HelveticaNeueLTPro-Md"/>
              </a:rPr>
              <a:t>if </a:t>
            </a:r>
            <a:r>
              <a:rPr sz="900" spc="5" dirty="0">
                <a:solidFill>
                  <a:srgbClr val="1C216F"/>
                </a:solidFill>
                <a:latin typeface="HelveticaNeueLTPro-Md"/>
                <a:cs typeface="HelveticaNeueLTPro-Md"/>
              </a:rPr>
              <a:t>there </a:t>
            </a:r>
            <a:r>
              <a:rPr sz="900" dirty="0">
                <a:solidFill>
                  <a:srgbClr val="1C216F"/>
                </a:solidFill>
                <a:latin typeface="HelveticaNeueLTPro-Md"/>
                <a:cs typeface="HelveticaNeueLTPro-Md"/>
              </a:rPr>
              <a:t>is a fire. </a:t>
            </a:r>
            <a:r>
              <a:rPr sz="900" spc="5" dirty="0">
                <a:solidFill>
                  <a:srgbClr val="1C216F"/>
                </a:solidFill>
                <a:latin typeface="HelveticaNeueLTPro-Md"/>
                <a:cs typeface="HelveticaNeueLTPro-Md"/>
              </a:rPr>
              <a:t>No action shall be taken </a:t>
            </a:r>
            <a:r>
              <a:rPr sz="900" dirty="0">
                <a:solidFill>
                  <a:srgbClr val="1C216F"/>
                </a:solidFill>
                <a:latin typeface="HelveticaNeueLTPro-Md"/>
                <a:cs typeface="HelveticaNeueLTPro-Md"/>
              </a:rPr>
              <a:t>involving any </a:t>
            </a:r>
            <a:r>
              <a:rPr sz="900" spc="10" dirty="0">
                <a:solidFill>
                  <a:srgbClr val="1C216F"/>
                </a:solidFill>
                <a:latin typeface="HelveticaNeueLTPro-Md"/>
                <a:cs typeface="HelveticaNeueLTPro-Md"/>
              </a:rPr>
              <a:t>personal </a:t>
            </a:r>
            <a:r>
              <a:rPr sz="900" spc="5" dirty="0">
                <a:solidFill>
                  <a:srgbClr val="1C216F"/>
                </a:solidFill>
                <a:latin typeface="HelveticaNeueLTPro-Md"/>
                <a:cs typeface="HelveticaNeueLTPro-Md"/>
              </a:rPr>
              <a:t>risk or without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suitable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training.</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Move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containers</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from</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fire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area</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if</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this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can</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be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done</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without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risk.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Use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water </a:t>
            </a:r>
            <a:r>
              <a:rPr sz="900" spc="5" dirty="0">
                <a:solidFill>
                  <a:srgbClr val="1C216F"/>
                </a:solidFill>
                <a:latin typeface="HelveticaNeueLTPro-Md"/>
                <a:cs typeface="HelveticaNeueLTPro-Md"/>
              </a:rPr>
              <a:t>spray</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dirty="0">
                <a:solidFill>
                  <a:srgbClr val="1C216F"/>
                </a:solidFill>
                <a:latin typeface="HelveticaNeueLTPro-Md"/>
                <a:cs typeface="HelveticaNeueLTPro-Md"/>
              </a:rPr>
              <a:t> keep </a:t>
            </a:r>
            <a:r>
              <a:rPr sz="900" spc="5" dirty="0">
                <a:solidFill>
                  <a:srgbClr val="1C216F"/>
                </a:solidFill>
                <a:latin typeface="HelveticaNeueLTPro-Md"/>
                <a:cs typeface="HelveticaNeueLTPro-Md"/>
              </a:rPr>
              <a:t>fire-exposed</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cool.</a:t>
            </a:r>
            <a:r>
              <a:rPr lang="en-US" sz="900" spc="5" dirty="0">
                <a:solidFill>
                  <a:srgbClr val="1C216F"/>
                </a:solidFill>
                <a:latin typeface="HelveticaNeueLTPro-Md"/>
                <a:cs typeface="HelveticaNeueLTPro-Md"/>
              </a:rPr>
              <a:t> This material is toxic to aquatic organisms. Fire water contaminated with this material must be contained and prevented from being discharged to any waterway, sewer or drain.</a:t>
            </a:r>
            <a:endParaRPr sz="900" dirty="0">
              <a:latin typeface="HelveticaNeueLTPro-Md"/>
              <a:cs typeface="HelveticaNeueLTPro-Md"/>
            </a:endParaRPr>
          </a:p>
        </p:txBody>
      </p:sp>
      <p:sp>
        <p:nvSpPr>
          <p:cNvPr id="32" name="object 32"/>
          <p:cNvSpPr txBox="1"/>
          <p:nvPr/>
        </p:nvSpPr>
        <p:spPr>
          <a:xfrm>
            <a:off x="615950" y="6971155"/>
            <a:ext cx="18059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SPECIAL</a:t>
            </a:r>
            <a:r>
              <a:rPr sz="900" b="1" spc="-2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1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HAZARDS</a:t>
            </a:r>
            <a:endParaRPr sz="900">
              <a:latin typeface="Helvetica Neue LT Pro 75"/>
              <a:cs typeface="Helvetica Neue LT Pro 75"/>
            </a:endParaRPr>
          </a:p>
        </p:txBody>
      </p:sp>
      <p:sp>
        <p:nvSpPr>
          <p:cNvPr id="35" name="object 8">
            <a:extLst>
              <a:ext uri="{FF2B5EF4-FFF2-40B4-BE49-F238E27FC236}">
                <a16:creationId xmlns:a16="http://schemas.microsoft.com/office/drawing/2014/main" id="{B1C8E16F-504B-4D18-84ED-D2081E9C5AD6}"/>
              </a:ext>
            </a:extLst>
          </p:cNvPr>
          <p:cNvSpPr txBox="1">
            <a:spLocks noGrp="1"/>
          </p:cNvSpPr>
          <p:nvPr>
            <p:ph type="title"/>
          </p:nvPr>
        </p:nvSpPr>
        <p:spPr>
          <a:xfrm>
            <a:off x="444500" y="889000"/>
            <a:ext cx="5257800" cy="739946"/>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WEATHERPROOF ULTRA</a:t>
            </a:r>
            <a:br>
              <a:rPr lang="en-US" sz="2350" spc="-85" dirty="0">
                <a:solidFill>
                  <a:srgbClr val="2DBEEF"/>
                </a:solidFill>
                <a:latin typeface="HelveticaNeueLTPro-Roman"/>
                <a:cs typeface="HelveticaNeueLTPro-Roman"/>
              </a:rPr>
            </a:br>
            <a:endParaRPr sz="2350" dirty="0">
              <a:latin typeface="HelveticaNeueLTPro-Roman"/>
              <a:cs typeface="HelveticaNeueLTPro-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2954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6.</a:t>
            </a:r>
            <a:r>
              <a:rPr sz="1100" b="1" spc="-10" dirty="0">
                <a:solidFill>
                  <a:srgbClr val="FFFFFF"/>
                </a:solidFill>
                <a:latin typeface="Helvetica Neue LT Pro 75"/>
                <a:cs typeface="Helvetica Neue LT Pro 75"/>
              </a:rPr>
              <a:t> ACCIDENTAL </a:t>
            </a:r>
            <a:r>
              <a:rPr sz="1100" b="1" spc="5" dirty="0">
                <a:solidFill>
                  <a:srgbClr val="FFFFFF"/>
                </a:solidFill>
                <a:latin typeface="Helvetica Neue LT Pro 75"/>
                <a:cs typeface="Helvetica Neue LT Pro 75"/>
              </a:rPr>
              <a:t>RELEASE</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dirty="0">
              <a:latin typeface="Helvetica Neue LT Pro 75"/>
              <a:cs typeface="Helvetica Neue LT Pro 75"/>
            </a:endParaRPr>
          </a:p>
        </p:txBody>
      </p:sp>
      <p:sp>
        <p:nvSpPr>
          <p:cNvPr id="9" name="object 9"/>
          <p:cNvSpPr txBox="1"/>
          <p:nvPr/>
        </p:nvSpPr>
        <p:spPr>
          <a:xfrm>
            <a:off x="457200" y="5998464"/>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7.</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HANDLING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STORAGE</a:t>
            </a:r>
            <a:endParaRPr sz="1100">
              <a:latin typeface="Helvetica Neue LT Pro 75"/>
              <a:cs typeface="Helvetica Neue LT Pro 75"/>
            </a:endParaRPr>
          </a:p>
        </p:txBody>
      </p:sp>
      <p:sp>
        <p:nvSpPr>
          <p:cNvPr id="10" name="object 10"/>
          <p:cNvSpPr txBox="1"/>
          <p:nvPr/>
        </p:nvSpPr>
        <p:spPr>
          <a:xfrm>
            <a:off x="2675635" y="1524000"/>
            <a:ext cx="4213860" cy="1487587"/>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No </a:t>
            </a:r>
            <a:r>
              <a:rPr sz="900" spc="-10" dirty="0">
                <a:solidFill>
                  <a:srgbClr val="1C216F"/>
                </a:solidFill>
                <a:latin typeface="HelveticaNeueLTPro-Md"/>
                <a:cs typeface="HelveticaNeueLTPro-Md"/>
              </a:rPr>
              <a:t>action shall </a:t>
            </a:r>
            <a:r>
              <a:rPr sz="900" spc="-5" dirty="0">
                <a:solidFill>
                  <a:srgbClr val="1C216F"/>
                </a:solidFill>
                <a:latin typeface="HelveticaNeueLTPro-Md"/>
                <a:cs typeface="HelveticaNeueLTPro-Md"/>
              </a:rPr>
              <a:t>be </a:t>
            </a:r>
            <a:r>
              <a:rPr sz="900" spc="-10" dirty="0">
                <a:solidFill>
                  <a:srgbClr val="1C216F"/>
                </a:solidFill>
                <a:latin typeface="HelveticaNeueLTPro-Md"/>
                <a:cs typeface="HelveticaNeueLTPro-Md"/>
              </a:rPr>
              <a:t>taken </a:t>
            </a:r>
            <a:r>
              <a:rPr sz="900" spc="-15" dirty="0">
                <a:solidFill>
                  <a:srgbClr val="1C216F"/>
                </a:solidFill>
                <a:latin typeface="HelveticaNeueLTPro-Md"/>
                <a:cs typeface="HelveticaNeueLTPro-Md"/>
              </a:rPr>
              <a:t>involving </a:t>
            </a:r>
            <a:r>
              <a:rPr sz="900" spc="-10" dirty="0">
                <a:solidFill>
                  <a:srgbClr val="1C216F"/>
                </a:solidFill>
                <a:latin typeface="HelveticaNeueLTPro-Md"/>
                <a:cs typeface="HelveticaNeueLTPro-Md"/>
              </a:rPr>
              <a:t>any personal </a:t>
            </a:r>
            <a:r>
              <a:rPr sz="900" spc="-5" dirty="0">
                <a:solidFill>
                  <a:srgbClr val="1C216F"/>
                </a:solidFill>
                <a:latin typeface="HelveticaNeueLTPro-Md"/>
                <a:cs typeface="HelveticaNeueLTPro-Md"/>
              </a:rPr>
              <a:t>risk or </a:t>
            </a:r>
            <a:r>
              <a:rPr sz="900" spc="-10" dirty="0">
                <a:solidFill>
                  <a:srgbClr val="1C216F"/>
                </a:solidFill>
                <a:latin typeface="HelveticaNeueLTPro-Md"/>
                <a:cs typeface="HelveticaNeueLTPro-Md"/>
              </a:rPr>
              <a:t>without suitable training.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Evacuate </a:t>
            </a:r>
            <a:r>
              <a:rPr sz="900" spc="-10" dirty="0">
                <a:solidFill>
                  <a:srgbClr val="1C216F"/>
                </a:solidFill>
                <a:latin typeface="HelveticaNeueLTPro-Md"/>
                <a:cs typeface="HelveticaNeueLTPro-Md"/>
              </a:rPr>
              <a:t>surrounding </a:t>
            </a:r>
            <a:r>
              <a:rPr sz="900" spc="-5" dirty="0">
                <a:solidFill>
                  <a:srgbClr val="1C216F"/>
                </a:solidFill>
                <a:latin typeface="HelveticaNeueLTPro-Md"/>
                <a:cs typeface="HelveticaNeueLTPro-Md"/>
              </a:rPr>
              <a:t>areas. </a:t>
            </a:r>
            <a:r>
              <a:rPr sz="900" spc="-15" dirty="0">
                <a:solidFill>
                  <a:srgbClr val="1C216F"/>
                </a:solidFill>
                <a:latin typeface="HelveticaNeueLTPro-Md"/>
                <a:cs typeface="HelveticaNeueLTPro-Md"/>
              </a:rPr>
              <a:t>Keep </a:t>
            </a:r>
            <a:r>
              <a:rPr sz="900" spc="-5" dirty="0">
                <a:solidFill>
                  <a:srgbClr val="1C216F"/>
                </a:solidFill>
                <a:latin typeface="HelveticaNeueLTPro-Md"/>
                <a:cs typeface="HelveticaNeueLTPro-Md"/>
              </a:rPr>
              <a:t>unnecessary and </a:t>
            </a:r>
            <a:r>
              <a:rPr sz="900" spc="-10" dirty="0">
                <a:solidFill>
                  <a:srgbClr val="1C216F"/>
                </a:solidFill>
                <a:latin typeface="HelveticaNeueLTPro-Md"/>
                <a:cs typeface="HelveticaNeueLTPro-Md"/>
              </a:rPr>
              <a:t>unprotected personnel from </a:t>
            </a:r>
            <a:r>
              <a:rPr sz="900" spc="-240" dirty="0">
                <a:solidFill>
                  <a:srgbClr val="1C216F"/>
                </a:solidFill>
                <a:latin typeface="HelveticaNeueLTPro-Md"/>
                <a:cs typeface="HelveticaNeueLTPro-Md"/>
              </a:rPr>
              <a:t> </a:t>
            </a:r>
            <a:r>
              <a:rPr sz="900" spc="-15" dirty="0">
                <a:solidFill>
                  <a:srgbClr val="1C216F"/>
                </a:solidFill>
                <a:latin typeface="HelveticaNeueLTPro-Md"/>
                <a:cs typeface="HelveticaNeueLTPro-Md"/>
              </a:rPr>
              <a:t>entering.</a:t>
            </a:r>
            <a:r>
              <a:rPr sz="900" spc="-9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touch</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or</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walk</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through</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spilled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material.</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Shut</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off</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flares,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smoking</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flames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Avoid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breathing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vapor</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mist.</a:t>
            </a:r>
            <a:r>
              <a:rPr lang="en-US" sz="900" spc="-10" dirty="0">
                <a:solidFill>
                  <a:srgbClr val="1C216F"/>
                </a:solidFill>
                <a:latin typeface="HelveticaNeueLTPro-Md"/>
                <a:cs typeface="HelveticaNeueLTPro-Md"/>
              </a:rPr>
              <a:t> Provide adequate ventilation. Wear appropriate respirator when ventilation is inadequate. Put on appropriate personal protective equipment (see Section 8).</a:t>
            </a:r>
            <a:endParaRPr sz="900" dirty="0">
              <a:latin typeface="HelveticaNeueLTPro-Md"/>
              <a:cs typeface="HelveticaNeueLTPro-Md"/>
            </a:endParaRPr>
          </a:p>
          <a:p>
            <a:pPr marL="12700" marR="5715" algn="just">
              <a:lnSpc>
                <a:spcPts val="1000"/>
              </a:lnSpc>
              <a:spcBef>
                <a:spcPts val="400"/>
              </a:spcBef>
            </a:pPr>
            <a:r>
              <a:rPr sz="900" spc="5" dirty="0">
                <a:solidFill>
                  <a:srgbClr val="1C216F"/>
                </a:solidFill>
                <a:latin typeface="HelveticaNeueLTPro-Md"/>
                <a:cs typeface="HelveticaNeueLTPro-Md"/>
              </a:rPr>
              <a:t>Provide adequate </a:t>
            </a:r>
            <a:r>
              <a:rPr sz="900" dirty="0">
                <a:solidFill>
                  <a:srgbClr val="1C216F"/>
                </a:solidFill>
                <a:latin typeface="HelveticaNeueLTPro-Md"/>
                <a:cs typeface="HelveticaNeueLTPro-Md"/>
              </a:rPr>
              <a:t>ventilation. </a:t>
            </a:r>
            <a:r>
              <a:rPr sz="900" spc="5" dirty="0">
                <a:solidFill>
                  <a:srgbClr val="1C216F"/>
                </a:solidFill>
                <a:latin typeface="HelveticaNeueLTPro-Md"/>
                <a:cs typeface="HelveticaNeueLTPro-Md"/>
              </a:rPr>
              <a:t>Wear appropriate respirator </a:t>
            </a:r>
            <a:r>
              <a:rPr sz="900" spc="10" dirty="0">
                <a:solidFill>
                  <a:srgbClr val="1C216F"/>
                </a:solidFill>
                <a:latin typeface="HelveticaNeueLTPro-Md"/>
                <a:cs typeface="HelveticaNeueLTPro-Md"/>
              </a:rPr>
              <a:t>when </a:t>
            </a:r>
            <a:r>
              <a:rPr sz="900" dirty="0">
                <a:solidFill>
                  <a:srgbClr val="1C216F"/>
                </a:solidFill>
                <a:latin typeface="HelveticaNeueLTPro-Md"/>
                <a:cs typeface="HelveticaNeueLTPro-Md"/>
              </a:rPr>
              <a:t>ventilation is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inadequate.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Put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appropriate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personal</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protective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30" dirty="0">
                <a:solidFill>
                  <a:srgbClr val="1C216F"/>
                </a:solidFill>
                <a:latin typeface="HelveticaNeueLTPro-Md"/>
                <a:cs typeface="HelveticaNeueLTPro-Md"/>
              </a:rPr>
              <a:t> </a:t>
            </a:r>
            <a:r>
              <a:rPr sz="900" spc="-10" dirty="0">
                <a:solidFill>
                  <a:srgbClr val="1C216F"/>
                </a:solidFill>
                <a:latin typeface="HelveticaNeueLTPro-Md"/>
                <a:cs typeface="HelveticaNeueLTPro-Md"/>
              </a:rPr>
              <a:t>(see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Section</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8).</a:t>
            </a:r>
            <a:endParaRPr sz="900" dirty="0">
              <a:latin typeface="HelveticaNeueLTPro-Md"/>
              <a:cs typeface="HelveticaNeueLTPro-Md"/>
            </a:endParaRPr>
          </a:p>
          <a:p>
            <a:pPr marL="12700" marR="5080" algn="just">
              <a:lnSpc>
                <a:spcPts val="1000"/>
              </a:lnSpc>
            </a:pPr>
            <a:r>
              <a:rPr sz="900" spc="-10" dirty="0">
                <a:solidFill>
                  <a:srgbClr val="1C216F"/>
                </a:solidFill>
                <a:latin typeface="HelveticaNeueLTPro-Md"/>
                <a:cs typeface="HelveticaNeueLTPro-Md"/>
              </a:rPr>
              <a:t>:</a:t>
            </a:r>
            <a:r>
              <a:rPr sz="900" spc="-100" dirty="0">
                <a:solidFill>
                  <a:srgbClr val="1C216F"/>
                </a:solidFill>
                <a:latin typeface="HelveticaNeueLTPro-Md"/>
                <a:cs typeface="HelveticaNeueLTPro-Md"/>
              </a:rPr>
              <a:t> </a:t>
            </a:r>
            <a:r>
              <a:rPr sz="900" spc="-35" dirty="0">
                <a:solidFill>
                  <a:srgbClr val="1C216F"/>
                </a:solidFill>
                <a:latin typeface="HelveticaNeueLTPro-Md"/>
                <a:cs typeface="HelveticaNeueLTPro-Md"/>
              </a:rPr>
              <a:t>Avoid</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dispersal</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of</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spilled</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material</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runoff</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contact</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with</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soil,</a:t>
            </a:r>
            <a:r>
              <a:rPr sz="900" spc="-95" dirty="0">
                <a:solidFill>
                  <a:srgbClr val="1C216F"/>
                </a:solidFill>
                <a:latin typeface="HelveticaNeueLTPro-Md"/>
                <a:cs typeface="HelveticaNeueLTPro-Md"/>
              </a:rPr>
              <a:t> </a:t>
            </a:r>
            <a:r>
              <a:rPr sz="900" spc="-30" dirty="0">
                <a:solidFill>
                  <a:srgbClr val="1C216F"/>
                </a:solidFill>
                <a:latin typeface="HelveticaNeueLTPro-Md"/>
                <a:cs typeface="HelveticaNeueLTPro-Md"/>
              </a:rPr>
              <a:t>waterways,</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drains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and</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sewers.</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Inform</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the</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relevant</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authorities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product</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has</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caused</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environmental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pollution</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(sewers,</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waterways,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soil</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air).</a:t>
            </a:r>
            <a:endParaRPr sz="900" dirty="0">
              <a:latin typeface="HelveticaNeueLTPro-Md"/>
              <a:cs typeface="HelveticaNeueLTPro-Md"/>
            </a:endParaRPr>
          </a:p>
        </p:txBody>
      </p:sp>
      <p:sp>
        <p:nvSpPr>
          <p:cNvPr id="11" name="object 11"/>
          <p:cNvSpPr txBox="1"/>
          <p:nvPr/>
        </p:nvSpPr>
        <p:spPr>
          <a:xfrm>
            <a:off x="615950" y="1648983"/>
            <a:ext cx="1536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PERSONAL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2" name="object 12"/>
          <p:cNvSpPr txBox="1"/>
          <p:nvPr/>
        </p:nvSpPr>
        <p:spPr>
          <a:xfrm>
            <a:off x="2675635" y="3048000"/>
            <a:ext cx="4213225" cy="718145"/>
          </a:xfrm>
          <a:prstGeom prst="rect">
            <a:avLst/>
          </a:prstGeom>
        </p:spPr>
        <p:txBody>
          <a:bodyPr vert="horz" wrap="square" lIns="0" tIns="25400" rIns="0" bIns="0" rtlCol="0">
            <a:spAutoFit/>
          </a:bodyPr>
          <a:lstStyle/>
          <a:p>
            <a:pPr marL="12700" marR="5080" algn="just">
              <a:lnSpc>
                <a:spcPts val="1000"/>
              </a:lnSpc>
              <a:spcBef>
                <a:spcPts val="200"/>
              </a:spcBef>
            </a:pPr>
            <a:r>
              <a:rPr sz="900" spc="-30" dirty="0">
                <a:solidFill>
                  <a:srgbClr val="1C216F"/>
                </a:solidFill>
                <a:latin typeface="HelveticaNeueLTPro-Md"/>
                <a:cs typeface="HelveticaNeueLTPro-Md"/>
              </a:rPr>
              <a:t>Avoid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dispersal</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of</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spilled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material</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15" dirty="0">
                <a:solidFill>
                  <a:srgbClr val="1C216F"/>
                </a:solidFill>
                <a:latin typeface="HelveticaNeueLTPro-Md"/>
                <a:cs typeface="HelveticaNeueLTPro-Md"/>
              </a:rPr>
              <a:t>runoff</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contact</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with</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soil,</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waterways,</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drains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and</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sewers.</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Inform</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the</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relevant</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authorities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product</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has</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caused</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environmental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pollution</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(sewers,</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waterways,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soil</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air)</a:t>
            </a:r>
            <a:r>
              <a:rPr lang="en-US" sz="900" spc="-10" dirty="0">
                <a:solidFill>
                  <a:srgbClr val="1C216F"/>
                </a:solidFill>
                <a:latin typeface="HelveticaNeueLTPro-Md"/>
                <a:cs typeface="HelveticaNeueLTPro-Md"/>
              </a:rPr>
              <a:t> ). Water polluting material. May be harmful to the environment if released in large quantities.</a:t>
            </a:r>
          </a:p>
          <a:p>
            <a:pPr marL="12700" marR="5080" algn="just">
              <a:lnSpc>
                <a:spcPts val="1000"/>
              </a:lnSpc>
              <a:spcBef>
                <a:spcPts val="200"/>
              </a:spcBef>
            </a:pPr>
            <a:endParaRPr sz="900" dirty="0">
              <a:latin typeface="HelveticaNeueLTPro-Md"/>
              <a:cs typeface="HelveticaNeueLTPro-Md"/>
            </a:endParaRPr>
          </a:p>
        </p:txBody>
      </p:sp>
      <p:sp>
        <p:nvSpPr>
          <p:cNvPr id="13" name="object 13"/>
          <p:cNvSpPr txBox="1"/>
          <p:nvPr/>
        </p:nvSpPr>
        <p:spPr>
          <a:xfrm>
            <a:off x="615950" y="3082541"/>
            <a:ext cx="19113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ENVIRONMENTAL</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4" name="object 14"/>
          <p:cNvSpPr txBox="1"/>
          <p:nvPr/>
        </p:nvSpPr>
        <p:spPr>
          <a:xfrm>
            <a:off x="615950" y="3657927"/>
            <a:ext cx="162369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025FAD"/>
                </a:solidFill>
                <a:latin typeface="Helvetica Neue LT Pro 75"/>
                <a:cs typeface="Helvetica Neue LT Pro 75"/>
              </a:rPr>
              <a:t>ME</a:t>
            </a:r>
            <a:r>
              <a:rPr sz="900" b="1" spc="-25" dirty="0">
                <a:solidFill>
                  <a:srgbClr val="025FAD"/>
                </a:solidFill>
                <a:latin typeface="Helvetica Neue LT Pro 75"/>
                <a:cs typeface="Helvetica Neue LT Pro 75"/>
              </a:rPr>
              <a:t>T</a:t>
            </a:r>
            <a:r>
              <a:rPr sz="900" b="1" spc="-20" dirty="0">
                <a:solidFill>
                  <a:srgbClr val="025FAD"/>
                </a:solidFill>
                <a:latin typeface="Helvetica Neue LT Pro 75"/>
                <a:cs typeface="Helvetica Neue LT Pro 75"/>
              </a:rPr>
              <a:t>HODS</a:t>
            </a:r>
            <a:r>
              <a:rPr sz="900" b="1" spc="-90" dirty="0">
                <a:solidFill>
                  <a:srgbClr val="025FAD"/>
                </a:solidFill>
                <a:latin typeface="Helvetica Neue LT Pro 75"/>
                <a:cs typeface="Helvetica Neue LT Pro 75"/>
              </a:rPr>
              <a:t> </a:t>
            </a:r>
            <a:r>
              <a:rPr sz="900" b="1" spc="-35" dirty="0">
                <a:solidFill>
                  <a:srgbClr val="025FAD"/>
                </a:solidFill>
                <a:latin typeface="Helvetica Neue LT Pro 75"/>
                <a:cs typeface="Helvetica Neue LT Pro 75"/>
              </a:rPr>
              <a:t>F</a:t>
            </a:r>
            <a:r>
              <a:rPr sz="900" b="1" spc="-25" dirty="0">
                <a:solidFill>
                  <a:srgbClr val="025FAD"/>
                </a:solidFill>
                <a:latin typeface="Helvetica Neue LT Pro 75"/>
                <a:cs typeface="Helvetica Neue LT Pro 75"/>
              </a:rPr>
              <a:t>OR</a:t>
            </a:r>
            <a:r>
              <a:rPr sz="900" b="1" spc="-90" dirty="0">
                <a:solidFill>
                  <a:srgbClr val="025FAD"/>
                </a:solidFill>
                <a:latin typeface="Helvetica Neue LT Pro 75"/>
                <a:cs typeface="Helvetica Neue LT Pro 75"/>
              </a:rPr>
              <a:t> </a:t>
            </a:r>
            <a:r>
              <a:rPr sz="900" b="1" spc="-20" dirty="0">
                <a:solidFill>
                  <a:srgbClr val="025FAD"/>
                </a:solidFill>
                <a:latin typeface="Helvetica Neue LT Pro 75"/>
                <a:cs typeface="Helvetica Neue LT Pro 75"/>
              </a:rPr>
              <a:t>C</a:t>
            </a:r>
            <a:r>
              <a:rPr sz="900" b="1" spc="-25" dirty="0">
                <a:solidFill>
                  <a:srgbClr val="025FAD"/>
                </a:solidFill>
                <a:latin typeface="Helvetica Neue LT Pro 75"/>
                <a:cs typeface="Helvetica Neue LT Pro 75"/>
              </a:rPr>
              <a:t>L</a:t>
            </a:r>
            <a:r>
              <a:rPr sz="900" b="1" dirty="0">
                <a:solidFill>
                  <a:srgbClr val="025FAD"/>
                </a:solidFill>
                <a:latin typeface="Helvetica Neue LT Pro 75"/>
                <a:cs typeface="Helvetica Neue LT Pro 75"/>
              </a:rPr>
              <a:t>E</a:t>
            </a:r>
            <a:r>
              <a:rPr sz="900" b="1" spc="-15" dirty="0">
                <a:solidFill>
                  <a:srgbClr val="025FAD"/>
                </a:solidFill>
                <a:latin typeface="Helvetica Neue LT Pro 75"/>
                <a:cs typeface="Helvetica Neue LT Pro 75"/>
              </a:rPr>
              <a:t>AN</a:t>
            </a:r>
            <a:r>
              <a:rPr sz="900" b="1" spc="-20" dirty="0">
                <a:solidFill>
                  <a:srgbClr val="025FAD"/>
                </a:solidFill>
                <a:latin typeface="Helvetica Neue LT Pro 75"/>
                <a:cs typeface="Helvetica Neue LT Pro 75"/>
              </a:rPr>
              <a:t>ING</a:t>
            </a:r>
            <a:r>
              <a:rPr sz="900" b="1" spc="-90"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a:t>
            </a:r>
            <a:r>
              <a:rPr sz="900" b="1" spc="-20" dirty="0">
                <a:solidFill>
                  <a:srgbClr val="025FAD"/>
                </a:solidFill>
                <a:latin typeface="Helvetica Neue LT Pro 75"/>
                <a:cs typeface="Helvetica Neue LT Pro 75"/>
              </a:rPr>
              <a:t>P</a:t>
            </a:r>
            <a:endParaRPr sz="900">
              <a:latin typeface="Helvetica Neue LT Pro 75"/>
              <a:cs typeface="Helvetica Neue LT Pro 75"/>
            </a:endParaRPr>
          </a:p>
        </p:txBody>
      </p:sp>
      <p:sp>
        <p:nvSpPr>
          <p:cNvPr id="15" name="object 15"/>
          <p:cNvSpPr/>
          <p:nvPr/>
        </p:nvSpPr>
        <p:spPr>
          <a:xfrm>
            <a:off x="457200" y="299643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3657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6314845"/>
            <a:ext cx="6445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HAN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L</a:t>
            </a:r>
            <a:r>
              <a:rPr sz="900" b="1" spc="10" dirty="0">
                <a:solidFill>
                  <a:srgbClr val="025FAD"/>
                </a:solidFill>
                <a:latin typeface="Helvetica Neue LT Pro 75"/>
                <a:cs typeface="Helvetica Neue LT Pro 75"/>
              </a:rPr>
              <a:t>ING</a:t>
            </a:r>
            <a:endParaRPr sz="900">
              <a:latin typeface="Helvetica Neue LT Pro 75"/>
              <a:cs typeface="Helvetica Neue LT Pro 75"/>
            </a:endParaRPr>
          </a:p>
        </p:txBody>
      </p:sp>
      <p:sp>
        <p:nvSpPr>
          <p:cNvPr id="26" name="object 26"/>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4</a:t>
            </a:fld>
            <a:endParaRPr sz="900">
              <a:latin typeface="Helvetica Neue LT Std 75"/>
              <a:cs typeface="Helvetica Neue LT Std 75"/>
            </a:endParaRPr>
          </a:p>
        </p:txBody>
      </p:sp>
      <p:sp>
        <p:nvSpPr>
          <p:cNvPr id="18" name="object 18"/>
          <p:cNvSpPr txBox="1"/>
          <p:nvPr/>
        </p:nvSpPr>
        <p:spPr>
          <a:xfrm>
            <a:off x="2675635" y="6342583"/>
            <a:ext cx="4213860" cy="1940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Put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appropriate</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personal</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protective</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(see</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Section</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8).</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Eating,</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drinking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a:t>
            </a:r>
            <a:r>
              <a:rPr sz="900" spc="-10" dirty="0">
                <a:solidFill>
                  <a:srgbClr val="1C216F"/>
                </a:solidFill>
                <a:latin typeface="HelveticaNeueLTPro-Md"/>
                <a:cs typeface="HelveticaNeueLTPro-Md"/>
              </a:rPr>
              <a:t>smoking should </a:t>
            </a:r>
            <a:r>
              <a:rPr sz="900" spc="-5" dirty="0">
                <a:solidFill>
                  <a:srgbClr val="1C216F"/>
                </a:solidFill>
                <a:latin typeface="HelveticaNeueLTPro-Md"/>
                <a:cs typeface="HelveticaNeueLTPro-Md"/>
              </a:rPr>
              <a:t>be </a:t>
            </a:r>
            <a:r>
              <a:rPr sz="900" spc="-10" dirty="0">
                <a:solidFill>
                  <a:srgbClr val="1C216F"/>
                </a:solidFill>
                <a:latin typeface="HelveticaNeueLTPro-Md"/>
                <a:cs typeface="HelveticaNeueLTPro-Md"/>
              </a:rPr>
              <a:t>prohibited in </a:t>
            </a:r>
            <a:r>
              <a:rPr sz="900" spc="-5" dirty="0">
                <a:solidFill>
                  <a:srgbClr val="1C216F"/>
                </a:solidFill>
                <a:latin typeface="HelveticaNeueLTPro-Md"/>
                <a:cs typeface="HelveticaNeueLTPro-Md"/>
              </a:rPr>
              <a:t>areas </a:t>
            </a:r>
            <a:r>
              <a:rPr sz="900" spc="-10" dirty="0">
                <a:solidFill>
                  <a:srgbClr val="1C216F"/>
                </a:solidFill>
                <a:latin typeface="HelveticaNeueLTPro-Md"/>
                <a:cs typeface="HelveticaNeueLTPro-Md"/>
              </a:rPr>
              <a:t>where this material </a:t>
            </a:r>
            <a:r>
              <a:rPr sz="900" spc="-5" dirty="0">
                <a:solidFill>
                  <a:srgbClr val="1C216F"/>
                </a:solidFill>
                <a:latin typeface="HelveticaNeueLTPro-Md"/>
                <a:cs typeface="HelveticaNeueLTPro-Md"/>
              </a:rPr>
              <a:t>is </a:t>
            </a:r>
            <a:r>
              <a:rPr sz="900" spc="-10" dirty="0">
                <a:solidFill>
                  <a:srgbClr val="1C216F"/>
                </a:solidFill>
                <a:latin typeface="HelveticaNeueLTPro-Md"/>
                <a:cs typeface="HelveticaNeueLTPro-Md"/>
              </a:rPr>
              <a:t>handled, stored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processed.</a:t>
            </a:r>
            <a:r>
              <a:rPr sz="900" spc="65" dirty="0">
                <a:solidFill>
                  <a:srgbClr val="1C216F"/>
                </a:solidFill>
                <a:latin typeface="HelveticaNeueLTPro-Md"/>
                <a:cs typeface="HelveticaNeueLTPro-Md"/>
              </a:rPr>
              <a:t> </a:t>
            </a:r>
            <a:r>
              <a:rPr sz="900" dirty="0">
                <a:solidFill>
                  <a:srgbClr val="1C216F"/>
                </a:solidFill>
                <a:latin typeface="HelveticaNeueLTPro-Md"/>
                <a:cs typeface="HelveticaNeueLTPro-Md"/>
              </a:rPr>
              <a:t>Workers</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should</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wash</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hands</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face</a:t>
            </a:r>
            <a:r>
              <a:rPr sz="900" spc="65" dirty="0">
                <a:solidFill>
                  <a:srgbClr val="1C216F"/>
                </a:solidFill>
                <a:latin typeface="HelveticaNeueLTPro-Md"/>
                <a:cs typeface="HelveticaNeueLTPro-Md"/>
              </a:rPr>
              <a:t> </a:t>
            </a:r>
            <a:r>
              <a:rPr sz="900" dirty="0">
                <a:solidFill>
                  <a:srgbClr val="1C216F"/>
                </a:solidFill>
                <a:latin typeface="HelveticaNeueLTPro-Md"/>
                <a:cs typeface="HelveticaNeueLTPro-Md"/>
              </a:rPr>
              <a:t>before</a:t>
            </a:r>
            <a:r>
              <a:rPr sz="900" spc="70" dirty="0">
                <a:solidFill>
                  <a:srgbClr val="1C216F"/>
                </a:solidFill>
                <a:latin typeface="HelveticaNeueLTPro-Md"/>
                <a:cs typeface="HelveticaNeueLTPro-Md"/>
              </a:rPr>
              <a:t> </a:t>
            </a:r>
            <a:r>
              <a:rPr sz="900" dirty="0">
                <a:solidFill>
                  <a:srgbClr val="1C216F"/>
                </a:solidFill>
                <a:latin typeface="HelveticaNeueLTPro-Md"/>
                <a:cs typeface="HelveticaNeueLTPro-Md"/>
              </a:rPr>
              <a:t>eating,</a:t>
            </a:r>
            <a:r>
              <a:rPr sz="900" spc="65" dirty="0">
                <a:solidFill>
                  <a:srgbClr val="1C216F"/>
                </a:solidFill>
                <a:latin typeface="HelveticaNeueLTPro-Md"/>
                <a:cs typeface="HelveticaNeueLTPro-Md"/>
              </a:rPr>
              <a:t> </a:t>
            </a:r>
            <a:r>
              <a:rPr sz="900" dirty="0">
                <a:solidFill>
                  <a:srgbClr val="1C216F"/>
                </a:solidFill>
                <a:latin typeface="HelveticaNeueLTPro-Md"/>
                <a:cs typeface="HelveticaNeueLTPro-Md"/>
              </a:rPr>
              <a:t>drinking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smoking.</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Remove</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contaminated</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clothing</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protective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equipment</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before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entering</a:t>
            </a:r>
            <a:r>
              <a:rPr sz="900" spc="25" dirty="0">
                <a:solidFill>
                  <a:srgbClr val="1C216F"/>
                </a:solidFill>
                <a:latin typeface="HelveticaNeueLTPro-Md"/>
                <a:cs typeface="HelveticaNeueLTPro-Md"/>
              </a:rPr>
              <a:t> </a:t>
            </a:r>
            <a:r>
              <a:rPr sz="900" spc="-10" dirty="0">
                <a:solidFill>
                  <a:srgbClr val="1C216F"/>
                </a:solidFill>
                <a:latin typeface="HelveticaNeueLTPro-Md"/>
                <a:cs typeface="HelveticaNeueLTPro-Md"/>
              </a:rPr>
              <a:t>eating</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areas.</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2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25" dirty="0">
                <a:solidFill>
                  <a:srgbClr val="1C216F"/>
                </a:solidFill>
                <a:latin typeface="HelveticaNeueLTPro-Md"/>
                <a:cs typeface="HelveticaNeueLTPro-Md"/>
              </a:rPr>
              <a:t> </a:t>
            </a:r>
            <a:r>
              <a:rPr sz="900" spc="-10" dirty="0">
                <a:solidFill>
                  <a:srgbClr val="1C216F"/>
                </a:solidFill>
                <a:latin typeface="HelveticaNeueLTPro-Md"/>
                <a:cs typeface="HelveticaNeueLTPro-Md"/>
              </a:rPr>
              <a:t>ingest.</a:t>
            </a:r>
            <a:r>
              <a:rPr sz="900" spc="25" dirty="0">
                <a:solidFill>
                  <a:srgbClr val="1C216F"/>
                </a:solidFill>
                <a:latin typeface="HelveticaNeueLTPro-Md"/>
                <a:cs typeface="HelveticaNeueLTPro-Md"/>
              </a:rPr>
              <a:t> </a:t>
            </a:r>
            <a:r>
              <a:rPr sz="900" spc="-15" dirty="0">
                <a:solidFill>
                  <a:srgbClr val="1C216F"/>
                </a:solidFill>
                <a:latin typeface="HelveticaNeueLTPro-Md"/>
                <a:cs typeface="HelveticaNeueLTPro-Md"/>
              </a:rPr>
              <a:t>Avoid</a:t>
            </a:r>
            <a:r>
              <a:rPr sz="900" spc="2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contact</a:t>
            </a:r>
            <a:r>
              <a:rPr sz="900" spc="25"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a:t>
            </a:r>
            <a:r>
              <a:rPr sz="900" spc="25" dirty="0">
                <a:solidFill>
                  <a:srgbClr val="1C216F"/>
                </a:solidFill>
                <a:latin typeface="HelveticaNeueLTPro-Md"/>
                <a:cs typeface="HelveticaNeueLTPro-Md"/>
              </a:rPr>
              <a:t> </a:t>
            </a:r>
            <a:r>
              <a:rPr sz="900" spc="-15" dirty="0">
                <a:solidFill>
                  <a:srgbClr val="1C216F"/>
                </a:solidFill>
                <a:latin typeface="HelveticaNeueLTPro-Md"/>
                <a:cs typeface="HelveticaNeueLTPro-Md"/>
              </a:rPr>
              <a:t>eyes,</a:t>
            </a:r>
            <a:r>
              <a:rPr sz="900" spc="25" dirty="0">
                <a:solidFill>
                  <a:srgbClr val="1C216F"/>
                </a:solidFill>
                <a:latin typeface="HelveticaNeueLTPro-Md"/>
                <a:cs typeface="HelveticaNeueLTPro-Md"/>
              </a:rPr>
              <a:t> </a:t>
            </a:r>
            <a:r>
              <a:rPr sz="900" spc="-10" dirty="0">
                <a:solidFill>
                  <a:srgbClr val="1C216F"/>
                </a:solidFill>
                <a:latin typeface="HelveticaNeueLTPro-Md"/>
                <a:cs typeface="HelveticaNeueLTPro-Md"/>
              </a:rPr>
              <a:t>skin</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25" dirty="0">
                <a:solidFill>
                  <a:srgbClr val="1C216F"/>
                </a:solidFill>
                <a:latin typeface="HelveticaNeueLTPro-Md"/>
                <a:cs typeface="HelveticaNeueLTPro-Md"/>
              </a:rPr>
              <a:t> </a:t>
            </a:r>
            <a:r>
              <a:rPr sz="900" spc="-10" dirty="0">
                <a:solidFill>
                  <a:srgbClr val="1C216F"/>
                </a:solidFill>
                <a:latin typeface="HelveticaNeueLTPro-Md"/>
                <a:cs typeface="HelveticaNeueLTPro-Md"/>
              </a:rPr>
              <a:t>clothing. </a:t>
            </a:r>
            <a:r>
              <a:rPr sz="900" spc="-235" dirty="0">
                <a:solidFill>
                  <a:srgbClr val="1C216F"/>
                </a:solidFill>
                <a:latin typeface="HelveticaNeueLTPro-Md"/>
                <a:cs typeface="HelveticaNeueLTPro-Md"/>
              </a:rPr>
              <a:t> </a:t>
            </a:r>
            <a:r>
              <a:rPr sz="900" spc="-20" dirty="0">
                <a:solidFill>
                  <a:srgbClr val="1C216F"/>
                </a:solidFill>
                <a:latin typeface="HelveticaNeueLTPro-Md"/>
                <a:cs typeface="HelveticaNeueLTPro-Md"/>
              </a:rPr>
              <a:t>Avoid</a:t>
            </a:r>
            <a:r>
              <a:rPr sz="900" spc="-95" dirty="0">
                <a:solidFill>
                  <a:srgbClr val="1C216F"/>
                </a:solidFill>
                <a:latin typeface="HelveticaNeueLTPro-Md"/>
                <a:cs typeface="HelveticaNeueLTPro-Md"/>
              </a:rPr>
              <a:t> </a:t>
            </a:r>
            <a:r>
              <a:rPr sz="900" spc="-15" dirty="0">
                <a:solidFill>
                  <a:srgbClr val="1C216F"/>
                </a:solidFill>
                <a:latin typeface="HelveticaNeueLTPro-Md"/>
                <a:cs typeface="HelveticaNeueLTPro-Md"/>
              </a:rPr>
              <a:t>breathing</a:t>
            </a:r>
            <a:r>
              <a:rPr sz="900" spc="-95" dirty="0">
                <a:solidFill>
                  <a:srgbClr val="1C216F"/>
                </a:solidFill>
                <a:latin typeface="HelveticaNeueLTPro-Md"/>
                <a:cs typeface="HelveticaNeueLTPro-Md"/>
              </a:rPr>
              <a:t> </a:t>
            </a:r>
            <a:r>
              <a:rPr sz="900" spc="-15" dirty="0">
                <a:solidFill>
                  <a:srgbClr val="1C216F"/>
                </a:solidFill>
                <a:latin typeface="HelveticaNeueLTPro-Md"/>
                <a:cs typeface="HelveticaNeueLTPro-Md"/>
              </a:rPr>
              <a:t>vapor</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or</a:t>
            </a:r>
            <a:r>
              <a:rPr sz="900" spc="-95" dirty="0">
                <a:solidFill>
                  <a:srgbClr val="1C216F"/>
                </a:solidFill>
                <a:latin typeface="HelveticaNeueLTPro-Md"/>
                <a:cs typeface="HelveticaNeueLTPro-Md"/>
              </a:rPr>
              <a:t> </a:t>
            </a:r>
            <a:r>
              <a:rPr sz="900" spc="-15" dirty="0">
                <a:solidFill>
                  <a:srgbClr val="1C216F"/>
                </a:solidFill>
                <a:latin typeface="HelveticaNeueLTPro-Md"/>
                <a:cs typeface="HelveticaNeueLTPro-Md"/>
              </a:rPr>
              <a:t>mist.</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Use</a:t>
            </a:r>
            <a:r>
              <a:rPr sz="900" spc="-95" dirty="0">
                <a:solidFill>
                  <a:srgbClr val="1C216F"/>
                </a:solidFill>
                <a:latin typeface="HelveticaNeueLTPro-Md"/>
                <a:cs typeface="HelveticaNeueLTPro-Md"/>
              </a:rPr>
              <a:t> </a:t>
            </a:r>
            <a:r>
              <a:rPr sz="900" spc="-15" dirty="0">
                <a:solidFill>
                  <a:srgbClr val="1C216F"/>
                </a:solidFill>
                <a:latin typeface="HelveticaNeueLTPro-Md"/>
                <a:cs typeface="HelveticaNeueLTPro-Md"/>
              </a:rPr>
              <a:t>only</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with</a:t>
            </a:r>
            <a:r>
              <a:rPr sz="900" spc="-95" dirty="0">
                <a:solidFill>
                  <a:srgbClr val="1C216F"/>
                </a:solidFill>
                <a:latin typeface="HelveticaNeueLTPro-Md"/>
                <a:cs typeface="HelveticaNeueLTPro-Md"/>
              </a:rPr>
              <a:t> </a:t>
            </a:r>
            <a:r>
              <a:rPr sz="900" spc="-15" dirty="0">
                <a:solidFill>
                  <a:srgbClr val="1C216F"/>
                </a:solidFill>
                <a:latin typeface="HelveticaNeueLTPro-Md"/>
                <a:cs typeface="HelveticaNeueLTPro-Md"/>
              </a:rPr>
              <a:t>adequate</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ventilation.</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Wear</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appropriate </a:t>
            </a:r>
            <a:r>
              <a:rPr sz="900" spc="-10" dirty="0">
                <a:solidFill>
                  <a:srgbClr val="1C216F"/>
                </a:solidFill>
                <a:latin typeface="HelveticaNeueLTPro-Md"/>
                <a:cs typeface="HelveticaNeueLTPro-Md"/>
              </a:rPr>
              <a:t> respirator</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when</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ventilation</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is</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inadequate.</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enter</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areas</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confined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spaces</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unless</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adequately</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ventilated.</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Keep</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original</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a:t>
            </a:r>
            <a:r>
              <a:rPr sz="900" spc="-8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75" dirty="0">
                <a:solidFill>
                  <a:srgbClr val="1C216F"/>
                </a:solidFill>
                <a:latin typeface="HelveticaNeueLTPro-Md"/>
                <a:cs typeface="HelveticaNeueLTPro-Md"/>
              </a:rPr>
              <a:t> </a:t>
            </a:r>
            <a:r>
              <a:rPr sz="900" spc="-5" dirty="0">
                <a:solidFill>
                  <a:srgbClr val="1C216F"/>
                </a:solidFill>
                <a:latin typeface="HelveticaNeueLTPro-Md"/>
                <a:cs typeface="HelveticaNeueLTPro-Md"/>
              </a:rPr>
              <a:t>an</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approved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alternative made from </a:t>
            </a:r>
            <a:r>
              <a:rPr sz="900" dirty="0">
                <a:solidFill>
                  <a:srgbClr val="1C216F"/>
                </a:solidFill>
                <a:latin typeface="HelveticaNeueLTPro-Md"/>
                <a:cs typeface="HelveticaNeueLTPro-Md"/>
              </a:rPr>
              <a:t>a </a:t>
            </a:r>
            <a:r>
              <a:rPr sz="900" spc="-10" dirty="0">
                <a:solidFill>
                  <a:srgbClr val="1C216F"/>
                </a:solidFill>
                <a:latin typeface="HelveticaNeueLTPro-Md"/>
                <a:cs typeface="HelveticaNeueLTPro-Md"/>
              </a:rPr>
              <a:t>compatible material, </a:t>
            </a:r>
            <a:r>
              <a:rPr sz="900" spc="-15" dirty="0">
                <a:solidFill>
                  <a:srgbClr val="1C216F"/>
                </a:solidFill>
                <a:latin typeface="HelveticaNeueLTPro-Md"/>
                <a:cs typeface="HelveticaNeueLTPro-Md"/>
              </a:rPr>
              <a:t>kept </a:t>
            </a:r>
            <a:r>
              <a:rPr sz="900" spc="-10" dirty="0">
                <a:solidFill>
                  <a:srgbClr val="1C216F"/>
                </a:solidFill>
                <a:latin typeface="HelveticaNeueLTPro-Md"/>
                <a:cs typeface="HelveticaNeueLTPro-Md"/>
              </a:rPr>
              <a:t>tightly closed when not in use.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away</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from</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open</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flame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or</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any</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other</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explosion-proof electrical </a:t>
            </a:r>
            <a:r>
              <a:rPr sz="900" spc="-15" dirty="0">
                <a:solidFill>
                  <a:srgbClr val="1C216F"/>
                </a:solidFill>
                <a:latin typeface="HelveticaNeueLTPro-Md"/>
                <a:cs typeface="HelveticaNeueLTPro-Md"/>
              </a:rPr>
              <a:t>(ventilating, </a:t>
            </a:r>
            <a:r>
              <a:rPr sz="900" spc="-10" dirty="0">
                <a:solidFill>
                  <a:srgbClr val="1C216F"/>
                </a:solidFill>
                <a:latin typeface="HelveticaNeueLTPro-Md"/>
                <a:cs typeface="HelveticaNeueLTPro-Md"/>
              </a:rPr>
              <a:t>lighting </a:t>
            </a:r>
            <a:r>
              <a:rPr sz="900" spc="-5" dirty="0">
                <a:solidFill>
                  <a:srgbClr val="1C216F"/>
                </a:solidFill>
                <a:latin typeface="HelveticaNeueLTPro-Md"/>
                <a:cs typeface="HelveticaNeueLTPro-Md"/>
              </a:rPr>
              <a:t>and </a:t>
            </a:r>
            <a:r>
              <a:rPr sz="900" spc="-10" dirty="0">
                <a:solidFill>
                  <a:srgbClr val="1C216F"/>
                </a:solidFill>
                <a:latin typeface="HelveticaNeueLTPro-Md"/>
                <a:cs typeface="HelveticaNeueLTPro-Md"/>
              </a:rPr>
              <a:t>material </a:t>
            </a:r>
            <a:r>
              <a:rPr sz="900" spc="-15" dirty="0">
                <a:solidFill>
                  <a:srgbClr val="1C216F"/>
                </a:solidFill>
                <a:latin typeface="HelveticaNeueLTPro-Md"/>
                <a:cs typeface="HelveticaNeueLTPro-Md"/>
              </a:rPr>
              <a:t>handling) </a:t>
            </a:r>
            <a:r>
              <a:rPr sz="900" spc="-10" dirty="0">
                <a:solidFill>
                  <a:srgbClr val="1C216F"/>
                </a:solidFill>
                <a:latin typeface="HelveticaNeueLTPro-Md"/>
                <a:cs typeface="HelveticaNeueLTPro-Md"/>
              </a:rPr>
              <a:t>equipment.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a:t>
            </a:r>
            <a:r>
              <a:rPr sz="900" spc="110" dirty="0">
                <a:solidFill>
                  <a:srgbClr val="1C216F"/>
                </a:solidFill>
                <a:latin typeface="HelveticaNeueLTPro-Md"/>
                <a:cs typeface="HelveticaNeueLTPro-Md"/>
              </a:rPr>
              <a:t> </a:t>
            </a:r>
            <a:r>
              <a:rPr sz="900" spc="15" dirty="0">
                <a:solidFill>
                  <a:srgbClr val="1C216F"/>
                </a:solidFill>
                <a:latin typeface="HelveticaNeueLTPro-Md"/>
                <a:cs typeface="HelveticaNeueLTPro-Md"/>
              </a:rPr>
              <a:t>non-sparking</a:t>
            </a:r>
            <a:r>
              <a:rPr sz="900" spc="114" dirty="0">
                <a:solidFill>
                  <a:srgbClr val="1C216F"/>
                </a:solidFill>
                <a:latin typeface="HelveticaNeueLTPro-Md"/>
                <a:cs typeface="HelveticaNeueLTPro-Md"/>
              </a:rPr>
              <a:t> </a:t>
            </a:r>
            <a:r>
              <a:rPr sz="900" spc="10" dirty="0">
                <a:solidFill>
                  <a:srgbClr val="1C216F"/>
                </a:solidFill>
                <a:latin typeface="HelveticaNeueLTPro-Md"/>
                <a:cs typeface="HelveticaNeueLTPro-Md"/>
              </a:rPr>
              <a:t>tools.</a:t>
            </a:r>
            <a:r>
              <a:rPr sz="900" spc="114" dirty="0">
                <a:solidFill>
                  <a:srgbClr val="1C216F"/>
                </a:solidFill>
                <a:latin typeface="HelveticaNeueLTPro-Md"/>
                <a:cs typeface="HelveticaNeueLTPro-Md"/>
              </a:rPr>
              <a:t> </a:t>
            </a:r>
            <a:r>
              <a:rPr sz="900" spc="-10" dirty="0">
                <a:solidFill>
                  <a:srgbClr val="1C216F"/>
                </a:solidFill>
                <a:latin typeface="HelveticaNeueLTPro-Md"/>
                <a:cs typeface="HelveticaNeueLTPro-Md"/>
              </a:rPr>
              <a:t>Take</a:t>
            </a:r>
            <a:r>
              <a:rPr sz="900" spc="114" dirty="0">
                <a:solidFill>
                  <a:srgbClr val="1C216F"/>
                </a:solidFill>
                <a:latin typeface="HelveticaNeueLTPro-Md"/>
                <a:cs typeface="HelveticaNeueLTPro-Md"/>
              </a:rPr>
              <a:t> </a:t>
            </a:r>
            <a:r>
              <a:rPr sz="900" spc="15" dirty="0">
                <a:solidFill>
                  <a:srgbClr val="1C216F"/>
                </a:solidFill>
                <a:latin typeface="HelveticaNeueLTPro-Md"/>
                <a:cs typeface="HelveticaNeueLTPro-Md"/>
              </a:rPr>
              <a:t>precautionary</a:t>
            </a:r>
            <a:r>
              <a:rPr sz="900" spc="114" dirty="0">
                <a:solidFill>
                  <a:srgbClr val="1C216F"/>
                </a:solidFill>
                <a:latin typeface="HelveticaNeueLTPro-Md"/>
                <a:cs typeface="HelveticaNeueLTPro-Md"/>
              </a:rPr>
              <a:t> </a:t>
            </a:r>
            <a:r>
              <a:rPr sz="900" spc="15" dirty="0">
                <a:solidFill>
                  <a:srgbClr val="1C216F"/>
                </a:solidFill>
                <a:latin typeface="HelveticaNeueLTPro-Md"/>
                <a:cs typeface="HelveticaNeueLTPro-Md"/>
              </a:rPr>
              <a:t>measures</a:t>
            </a:r>
            <a:r>
              <a:rPr sz="900" spc="114" dirty="0">
                <a:solidFill>
                  <a:srgbClr val="1C216F"/>
                </a:solidFill>
                <a:latin typeface="HelveticaNeueLTPro-Md"/>
                <a:cs typeface="HelveticaNeueLTPro-Md"/>
              </a:rPr>
              <a:t> </a:t>
            </a:r>
            <a:r>
              <a:rPr sz="900" spc="10" dirty="0">
                <a:solidFill>
                  <a:srgbClr val="1C216F"/>
                </a:solidFill>
                <a:latin typeface="HelveticaNeueLTPro-Md"/>
                <a:cs typeface="HelveticaNeueLTPro-Md"/>
              </a:rPr>
              <a:t>against</a:t>
            </a:r>
            <a:r>
              <a:rPr sz="900" spc="114" dirty="0">
                <a:solidFill>
                  <a:srgbClr val="1C216F"/>
                </a:solidFill>
                <a:latin typeface="HelveticaNeueLTPro-Md"/>
                <a:cs typeface="HelveticaNeueLTPro-Md"/>
              </a:rPr>
              <a:t> </a:t>
            </a:r>
            <a:r>
              <a:rPr sz="900" spc="10" dirty="0">
                <a:solidFill>
                  <a:srgbClr val="1C216F"/>
                </a:solidFill>
                <a:latin typeface="HelveticaNeueLTPro-Md"/>
                <a:cs typeface="HelveticaNeueLTPro-Md"/>
              </a:rPr>
              <a:t>electrostatic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discharges.</a:t>
            </a:r>
            <a:r>
              <a:rPr sz="900" spc="-60" dirty="0">
                <a:solidFill>
                  <a:srgbClr val="1C216F"/>
                </a:solidFill>
                <a:latin typeface="HelveticaNeueLTPro-Md"/>
                <a:cs typeface="HelveticaNeueLTPro-Md"/>
              </a:rPr>
              <a:t> </a:t>
            </a:r>
            <a:r>
              <a:rPr sz="900" spc="-45" dirty="0">
                <a:solidFill>
                  <a:srgbClr val="1C216F"/>
                </a:solidFill>
                <a:latin typeface="HelveticaNeueLTPro-Md"/>
                <a:cs typeface="HelveticaNeueLTPro-Md"/>
              </a:rPr>
              <a:t>To</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avoid</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fire</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explosion,</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dissipate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static</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electricity</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during</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transfer</a:t>
            </a:r>
            <a:r>
              <a:rPr sz="900" spc="-55" dirty="0">
                <a:solidFill>
                  <a:srgbClr val="1C216F"/>
                </a:solidFill>
                <a:latin typeface="HelveticaNeueLTPro-Md"/>
                <a:cs typeface="HelveticaNeueLTPro-Md"/>
              </a:rPr>
              <a:t> </a:t>
            </a:r>
            <a:r>
              <a:rPr sz="900" spc="-15" dirty="0">
                <a:solidFill>
                  <a:srgbClr val="1C216F"/>
                </a:solidFill>
                <a:latin typeface="HelveticaNeueLTPro-Md"/>
                <a:cs typeface="HelveticaNeueLTPro-Md"/>
              </a:rPr>
              <a:t>by </a:t>
            </a:r>
            <a:r>
              <a:rPr sz="900" spc="-235" dirty="0">
                <a:solidFill>
                  <a:srgbClr val="1C216F"/>
                </a:solidFill>
                <a:latin typeface="HelveticaNeueLTPro-Md"/>
                <a:cs typeface="HelveticaNeueLTPro-Md"/>
              </a:rPr>
              <a:t> </a:t>
            </a:r>
            <a:r>
              <a:rPr sz="900" spc="-30" dirty="0">
                <a:solidFill>
                  <a:srgbClr val="1C216F"/>
                </a:solidFill>
                <a:latin typeface="HelveticaNeueLTPro-Md"/>
                <a:cs typeface="HelveticaNeueLTPro-Md"/>
              </a:rPr>
              <a:t>grounding</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30" dirty="0">
                <a:solidFill>
                  <a:srgbClr val="1C216F"/>
                </a:solidFill>
                <a:latin typeface="HelveticaNeueLTPro-Md"/>
                <a:cs typeface="HelveticaNeueLTPro-Md"/>
              </a:rPr>
              <a:t>bonding</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containers</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30" dirty="0">
                <a:solidFill>
                  <a:srgbClr val="1C216F"/>
                </a:solidFill>
                <a:latin typeface="HelveticaNeueLTPro-Md"/>
                <a:cs typeface="HelveticaNeueLTPro-Md"/>
              </a:rPr>
              <a:t>equipment</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before</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transferring</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material.</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Empty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retain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product</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residue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can</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reuse</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container.</a:t>
            </a:r>
            <a:endParaRPr sz="900">
              <a:latin typeface="HelveticaNeueLTPro-Md"/>
              <a:cs typeface="HelveticaNeueLTPro-Md"/>
            </a:endParaRPr>
          </a:p>
        </p:txBody>
      </p:sp>
      <p:sp>
        <p:nvSpPr>
          <p:cNvPr id="19" name="object 19"/>
          <p:cNvSpPr txBox="1"/>
          <p:nvPr/>
        </p:nvSpPr>
        <p:spPr>
          <a:xfrm>
            <a:off x="615950" y="8458200"/>
            <a:ext cx="58801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O</a:t>
            </a:r>
            <a:r>
              <a:rPr sz="900" b="1" spc="3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0" name="object 20"/>
          <p:cNvSpPr txBox="1"/>
          <p:nvPr/>
        </p:nvSpPr>
        <p:spPr>
          <a:xfrm>
            <a:off x="2675635" y="8458200"/>
            <a:ext cx="4213860" cy="1051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Store</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accordance</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local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regulations.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Store</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segregated</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approved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area.</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Store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original</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container</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protected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from</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direct</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sunlight</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dry,</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cool</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a:t>
            </a:r>
            <a:r>
              <a:rPr sz="900" spc="-240" dirty="0">
                <a:solidFill>
                  <a:srgbClr val="1C216F"/>
                </a:solidFill>
                <a:latin typeface="HelveticaNeueLTPro-Md"/>
                <a:cs typeface="HelveticaNeueLTPro-Md"/>
              </a:rPr>
              <a:t> </a:t>
            </a:r>
            <a:r>
              <a:rPr sz="900" spc="-20" dirty="0">
                <a:solidFill>
                  <a:srgbClr val="1C216F"/>
                </a:solidFill>
                <a:latin typeface="HelveticaNeueLTPro-Md"/>
                <a:cs typeface="HelveticaNeueLTPro-Md"/>
              </a:rPr>
              <a:t>w</a:t>
            </a:r>
            <a:r>
              <a:rPr sz="900" dirty="0">
                <a:solidFill>
                  <a:srgbClr val="1C216F"/>
                </a:solidFill>
                <a:latin typeface="HelveticaNeueLTPro-Md"/>
                <a:cs typeface="HelveticaNeueLTPro-Md"/>
              </a:rPr>
              <a:t>e</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l</a:t>
            </a:r>
            <a:r>
              <a:rPr sz="900" spc="-15" dirty="0">
                <a:solidFill>
                  <a:srgbClr val="1C216F"/>
                </a:solidFill>
                <a:latin typeface="HelveticaNeueLTPro-Md"/>
                <a:cs typeface="HelveticaNeueLTPro-Md"/>
              </a:rPr>
              <a:t>-v</a:t>
            </a:r>
            <a:r>
              <a:rPr sz="900" dirty="0">
                <a:solidFill>
                  <a:srgbClr val="1C216F"/>
                </a:solidFill>
                <a:latin typeface="HelveticaNeueLTPro-Md"/>
                <a:cs typeface="HelveticaNeueLTPro-Md"/>
              </a:rPr>
              <a:t>ent</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la</a:t>
            </a:r>
            <a:r>
              <a:rPr sz="900" spc="-10" dirty="0">
                <a:solidFill>
                  <a:srgbClr val="1C216F"/>
                </a:solidFill>
                <a:latin typeface="HelveticaNeueLTPro-Md"/>
                <a:cs typeface="HelveticaNeueLTPro-Md"/>
              </a:rPr>
              <a:t>t</a:t>
            </a:r>
            <a:r>
              <a:rPr sz="900" spc="5" dirty="0">
                <a:solidFill>
                  <a:srgbClr val="1C216F"/>
                </a:solidFill>
                <a:latin typeface="HelveticaNeueLTPro-Md"/>
                <a:cs typeface="HelveticaNeueLTPro-Md"/>
              </a:rPr>
              <a:t>e</a:t>
            </a:r>
            <a:r>
              <a:rPr sz="900" spc="-10" dirty="0">
                <a:solidFill>
                  <a:srgbClr val="1C216F"/>
                </a:solidFill>
                <a:latin typeface="HelveticaNeueLTPro-Md"/>
                <a:cs typeface="HelveticaNeueLTPro-Md"/>
              </a:rPr>
              <a:t>d</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awa</a:t>
            </a:r>
            <a:r>
              <a:rPr sz="900" spc="-5" dirty="0">
                <a:solidFill>
                  <a:srgbClr val="1C216F"/>
                </a:solidFill>
                <a:latin typeface="HelveticaNeueLTPro-Md"/>
                <a:cs typeface="HelveticaNeueLTPro-Md"/>
              </a:rPr>
              <a:t>y</a:t>
            </a:r>
            <a:r>
              <a:rPr sz="900" spc="-60" dirty="0">
                <a:solidFill>
                  <a:srgbClr val="1C216F"/>
                </a:solidFill>
                <a:latin typeface="HelveticaNeueLTPro-Md"/>
                <a:cs typeface="HelveticaNeueLTPro-Md"/>
              </a:rPr>
              <a:t> </a:t>
            </a:r>
            <a:r>
              <a:rPr sz="900" dirty="0">
                <a:solidFill>
                  <a:srgbClr val="1C216F"/>
                </a:solidFill>
                <a:latin typeface="HelveticaNeueLTPro-Md"/>
                <a:cs typeface="HelveticaNeueLTPro-Md"/>
              </a:rPr>
              <a:t>f</a:t>
            </a:r>
            <a:r>
              <a:rPr sz="900" spc="5" dirty="0">
                <a:solidFill>
                  <a:srgbClr val="1C216F"/>
                </a:solidFill>
                <a:latin typeface="HelveticaNeueLTPro-Md"/>
                <a:cs typeface="HelveticaNeueLTPro-Md"/>
              </a:rPr>
              <a:t>r</a:t>
            </a:r>
            <a:r>
              <a:rPr sz="900" dirty="0">
                <a:solidFill>
                  <a:srgbClr val="1C216F"/>
                </a:solidFill>
                <a:latin typeface="HelveticaNeueLTPro-Md"/>
                <a:cs typeface="HelveticaNeueLTPro-Md"/>
              </a:rPr>
              <a:t>o</a:t>
            </a:r>
            <a:r>
              <a:rPr sz="900" spc="-10" dirty="0">
                <a:solidFill>
                  <a:srgbClr val="1C216F"/>
                </a:solidFill>
                <a:latin typeface="HelveticaNeueLTPro-Md"/>
                <a:cs typeface="HelveticaNeueLTPro-Md"/>
              </a:rPr>
              <a:t>m</a:t>
            </a:r>
            <a:r>
              <a:rPr sz="900" spc="-60" dirty="0">
                <a:solidFill>
                  <a:srgbClr val="1C216F"/>
                </a:solidFill>
                <a:latin typeface="HelveticaNeueLTPro-Md"/>
                <a:cs typeface="HelveticaNeueLTPro-Md"/>
              </a:rPr>
              <a:t> </a:t>
            </a:r>
            <a:r>
              <a:rPr sz="900" dirty="0">
                <a:solidFill>
                  <a:srgbClr val="1C216F"/>
                </a:solidFill>
                <a:latin typeface="HelveticaNeueLTPro-Md"/>
                <a:cs typeface="HelveticaNeueLTPro-Md"/>
              </a:rPr>
              <a:t>incompat</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bl</a:t>
            </a:r>
            <a:r>
              <a:rPr sz="900" spc="-5" dirty="0">
                <a:solidFill>
                  <a:srgbClr val="1C216F"/>
                </a:solidFill>
                <a:latin typeface="HelveticaNeueLTPro-Md"/>
                <a:cs typeface="HelveticaNeueLTPro-Md"/>
              </a:rPr>
              <a:t>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ma</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e</a:t>
            </a:r>
            <a:r>
              <a:rPr sz="900" spc="10" dirty="0">
                <a:solidFill>
                  <a:srgbClr val="1C216F"/>
                </a:solidFill>
                <a:latin typeface="HelveticaNeueLTPro-Md"/>
                <a:cs typeface="HelveticaNeueLTPro-Md"/>
              </a:rPr>
              <a:t>r</a:t>
            </a:r>
            <a:r>
              <a:rPr sz="900" dirty="0">
                <a:solidFill>
                  <a:srgbClr val="1C216F"/>
                </a:solidFill>
                <a:latin typeface="HelveticaNeueLTPro-Md"/>
                <a:cs typeface="HelveticaNeueLTPro-Md"/>
              </a:rPr>
              <a:t>i</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l</a:t>
            </a:r>
            <a:r>
              <a:rPr sz="900" spc="-5" dirty="0">
                <a:solidFill>
                  <a:srgbClr val="1C216F"/>
                </a:solidFill>
                <a:latin typeface="HelveticaNeueLTPro-Md"/>
                <a:cs typeface="HelveticaNeueLTPro-Md"/>
              </a:rPr>
              <a:t>s</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a:t>
            </a:r>
            <a:r>
              <a:rPr sz="900" dirty="0">
                <a:solidFill>
                  <a:srgbClr val="1C216F"/>
                </a:solidFill>
                <a:latin typeface="HelveticaNeueLTPro-Md"/>
                <a:cs typeface="HelveticaNeueLTPro-Md"/>
              </a:rPr>
              <a:t>s</a:t>
            </a:r>
            <a:r>
              <a:rPr sz="900" spc="5" dirty="0">
                <a:solidFill>
                  <a:srgbClr val="1C216F"/>
                </a:solidFill>
                <a:latin typeface="HelveticaNeueLTPro-Md"/>
                <a:cs typeface="HelveticaNeueLTPro-Md"/>
              </a:rPr>
              <a:t>e</a:t>
            </a:r>
            <a:r>
              <a:rPr sz="900" spc="-5" dirty="0">
                <a:solidFill>
                  <a:srgbClr val="1C216F"/>
                </a:solidFill>
                <a:latin typeface="HelveticaNeueLTPro-Md"/>
                <a:cs typeface="HelveticaNeueLTPro-Md"/>
              </a:rPr>
              <a:t>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Sec</a:t>
            </a:r>
            <a:r>
              <a:rPr sz="900" dirty="0">
                <a:solidFill>
                  <a:srgbClr val="1C216F"/>
                </a:solidFill>
                <a:latin typeface="HelveticaNeueLTPro-Md"/>
                <a:cs typeface="HelveticaNeueLTPro-Md"/>
              </a:rPr>
              <a:t>tio</a:t>
            </a:r>
            <a:r>
              <a:rPr sz="900" spc="-5" dirty="0">
                <a:solidFill>
                  <a:srgbClr val="1C216F"/>
                </a:solidFill>
                <a:latin typeface="HelveticaNeueLTPro-Md"/>
                <a:cs typeface="HelveticaNeueLTPro-Md"/>
              </a:rPr>
              <a:t>n</a:t>
            </a:r>
            <a:r>
              <a:rPr sz="900" spc="-60" dirty="0">
                <a:solidFill>
                  <a:srgbClr val="1C216F"/>
                </a:solidFill>
                <a:latin typeface="HelveticaNeueLTPro-Md"/>
                <a:cs typeface="HelveticaNeueLTPro-Md"/>
              </a:rPr>
              <a:t> </a:t>
            </a:r>
            <a:r>
              <a:rPr sz="900" spc="-50" dirty="0">
                <a:solidFill>
                  <a:srgbClr val="1C216F"/>
                </a:solidFill>
                <a:latin typeface="HelveticaNeueLTPro-Md"/>
                <a:cs typeface="HelveticaNeueLTPro-Md"/>
              </a:rPr>
              <a:t>1</a:t>
            </a:r>
            <a:r>
              <a:rPr sz="900" spc="-5" dirty="0">
                <a:solidFill>
                  <a:srgbClr val="1C216F"/>
                </a:solidFill>
                <a:latin typeface="HelveticaNeueLTPro-Md"/>
                <a:cs typeface="HelveticaNeueLTPro-Md"/>
              </a:rPr>
              <a:t>0)</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n</a:t>
            </a:r>
            <a:r>
              <a:rPr sz="900" spc="-10" dirty="0">
                <a:solidFill>
                  <a:srgbClr val="1C216F"/>
                </a:solidFill>
                <a:latin typeface="HelveticaNeueLTPro-Md"/>
                <a:cs typeface="HelveticaNeueLTPro-Md"/>
              </a:rPr>
              <a:t>d</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f</a:t>
            </a:r>
            <a:r>
              <a:rPr sz="900" dirty="0">
                <a:solidFill>
                  <a:srgbClr val="1C216F"/>
                </a:solidFill>
                <a:latin typeface="HelveticaNeueLTPro-Md"/>
                <a:cs typeface="HelveticaNeueLTPro-Md"/>
              </a:rPr>
              <a:t>oo</a:t>
            </a:r>
            <a:r>
              <a:rPr sz="900" spc="-5" dirty="0">
                <a:solidFill>
                  <a:srgbClr val="1C216F"/>
                </a:solidFill>
                <a:latin typeface="HelveticaNeueLTPro-Md"/>
                <a:cs typeface="HelveticaNeueLTPro-Md"/>
              </a:rPr>
              <a:t>d  </a:t>
            </a:r>
            <a:r>
              <a:rPr sz="900" dirty="0">
                <a:solidFill>
                  <a:srgbClr val="1C216F"/>
                </a:solidFill>
                <a:latin typeface="HelveticaNeueLTPro-Md"/>
                <a:cs typeface="HelveticaNeueLTPro-Md"/>
              </a:rPr>
              <a:t>and</a:t>
            </a:r>
            <a:r>
              <a:rPr sz="900" spc="-60" dirty="0">
                <a:solidFill>
                  <a:srgbClr val="1C216F"/>
                </a:solidFill>
                <a:latin typeface="HelveticaNeueLTPro-Md"/>
                <a:cs typeface="HelveticaNeueLTPro-Md"/>
              </a:rPr>
              <a:t> </a:t>
            </a:r>
            <a:r>
              <a:rPr sz="900" dirty="0">
                <a:solidFill>
                  <a:srgbClr val="1C216F"/>
                </a:solidFill>
                <a:latin typeface="HelveticaNeueLTPro-Md"/>
                <a:cs typeface="HelveticaNeueLTPro-Md"/>
              </a:rPr>
              <a:t>drink.</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Eliminate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all</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ignition</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sources.</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Separate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from</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oxidizing</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materials.</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Keep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container</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tightly</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closed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sealed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until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ready</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use.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Containers</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that</a:t>
            </a:r>
            <a:r>
              <a:rPr sz="900" spc="-55" dirty="0">
                <a:solidFill>
                  <a:srgbClr val="1C216F"/>
                </a:solidFill>
                <a:latin typeface="HelveticaNeueLTPro-Md"/>
                <a:cs typeface="HelveticaNeueLTPro-Md"/>
              </a:rPr>
              <a:t> </a:t>
            </a:r>
            <a:r>
              <a:rPr sz="900" spc="-15" dirty="0">
                <a:solidFill>
                  <a:srgbClr val="1C216F"/>
                </a:solidFill>
                <a:latin typeface="HelveticaNeueLTPro-Md"/>
                <a:cs typeface="HelveticaNeueLTPro-Md"/>
              </a:rPr>
              <a:t>have</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been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opened</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must</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carefully</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resealed</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kept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upright</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prevent</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leakage.</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240" dirty="0">
                <a:solidFill>
                  <a:srgbClr val="1C216F"/>
                </a:solidFill>
                <a:latin typeface="HelveticaNeueLTPro-Md"/>
                <a:cs typeface="HelveticaNeueLTPro-Md"/>
              </a:rPr>
              <a:t> </a:t>
            </a:r>
            <a:r>
              <a:rPr sz="900" spc="-15" dirty="0">
                <a:solidFill>
                  <a:srgbClr val="1C216F"/>
                </a:solidFill>
                <a:latin typeface="HelveticaNeueLTPro-Md"/>
                <a:cs typeface="HelveticaNeueLTPro-Md"/>
              </a:rPr>
              <a:t>store</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in</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unlabeled</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Use</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appropriate</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containment</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avoid</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environmental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contamination.</a:t>
            </a:r>
            <a:endParaRPr sz="900">
              <a:latin typeface="HelveticaNeueLTPro-Md"/>
              <a:cs typeface="HelveticaNeueLTPro-Md"/>
            </a:endParaRPr>
          </a:p>
        </p:txBody>
      </p:sp>
      <p:sp>
        <p:nvSpPr>
          <p:cNvPr id="21" name="object 21"/>
          <p:cNvSpPr txBox="1"/>
          <p:nvPr/>
        </p:nvSpPr>
        <p:spPr>
          <a:xfrm>
            <a:off x="615950" y="4599761"/>
            <a:ext cx="1563370" cy="392415"/>
          </a:xfrm>
          <a:prstGeom prst="rect">
            <a:avLst/>
          </a:prstGeom>
        </p:spPr>
        <p:txBody>
          <a:bodyPr vert="horz" wrap="square" lIns="0" tIns="12700" rIns="0" bIns="0" rtlCol="0">
            <a:spAutoFit/>
          </a:bodyPr>
          <a:lstStyle/>
          <a:p>
            <a:pPr marL="12700">
              <a:lnSpc>
                <a:spcPct val="100000"/>
              </a:lnSpc>
              <a:spcBef>
                <a:spcPts val="780"/>
              </a:spcBef>
            </a:pPr>
            <a:endParaRPr lang="en-US" sz="900" spc="10" dirty="0">
              <a:solidFill>
                <a:srgbClr val="1C216F"/>
              </a:solidFill>
              <a:latin typeface="HelveticaNeueLTPro-Md"/>
              <a:cs typeface="HelveticaNeueLTPro-Md"/>
            </a:endParaRPr>
          </a:p>
          <a:p>
            <a:pPr marL="12700">
              <a:lnSpc>
                <a:spcPct val="100000"/>
              </a:lnSpc>
              <a:spcBef>
                <a:spcPts val="780"/>
              </a:spcBef>
            </a:pPr>
            <a:r>
              <a:rPr sz="900" spc="10" dirty="0">
                <a:solidFill>
                  <a:srgbClr val="1C216F"/>
                </a:solidFill>
                <a:latin typeface="HelveticaNeueLTPro-Md"/>
                <a:cs typeface="HelveticaNeueLTPro-Md"/>
              </a:rPr>
              <a:t>Large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2" name="object 22"/>
          <p:cNvSpPr txBox="1"/>
          <p:nvPr/>
        </p:nvSpPr>
        <p:spPr>
          <a:xfrm>
            <a:off x="2675635" y="4599761"/>
            <a:ext cx="4213860" cy="1282402"/>
          </a:xfrm>
          <a:prstGeom prst="rect">
            <a:avLst/>
          </a:prstGeom>
        </p:spPr>
        <p:txBody>
          <a:bodyPr vert="horz" wrap="square" lIns="0" tIns="12700" rIns="0" bIns="0" rtlCol="0">
            <a:spAutoFit/>
          </a:bodyPr>
          <a:lstStyle/>
          <a:p>
            <a:pPr marL="12700" marR="5080" algn="just">
              <a:lnSpc>
                <a:spcPts val="1000"/>
              </a:lnSpc>
              <a:spcBef>
                <a:spcPts val="880"/>
              </a:spcBef>
            </a:pPr>
            <a:endParaRPr lang="en-US" sz="900" spc="-10" dirty="0">
              <a:solidFill>
                <a:srgbClr val="1C216F"/>
              </a:solidFill>
              <a:latin typeface="HelveticaNeueLTPro-Md"/>
              <a:cs typeface="HelveticaNeueLTPro-Md"/>
            </a:endParaRPr>
          </a:p>
          <a:p>
            <a:pPr marL="12700" marR="5080" algn="just">
              <a:lnSpc>
                <a:spcPts val="1000"/>
              </a:lnSpc>
              <a:spcBef>
                <a:spcPts val="880"/>
              </a:spcBef>
            </a:pPr>
            <a:r>
              <a:rPr sz="900" spc="-10" dirty="0">
                <a:solidFill>
                  <a:srgbClr val="1C216F"/>
                </a:solidFill>
                <a:latin typeface="HelveticaNeueLTPro-Md"/>
                <a:cs typeface="HelveticaNeueLTPro-Md"/>
              </a:rPr>
              <a:t>Stop </a:t>
            </a:r>
            <a:r>
              <a:rPr sz="900" spc="-5" dirty="0">
                <a:solidFill>
                  <a:srgbClr val="1C216F"/>
                </a:solidFill>
                <a:latin typeface="HelveticaNeueLTPro-Md"/>
                <a:cs typeface="HelveticaNeueLTPro-Md"/>
              </a:rPr>
              <a:t>leak if </a:t>
            </a:r>
            <a:r>
              <a:rPr sz="900" spc="-10" dirty="0">
                <a:solidFill>
                  <a:srgbClr val="1C216F"/>
                </a:solidFill>
                <a:latin typeface="HelveticaNeueLTPro-Md"/>
                <a:cs typeface="HelveticaNeueLTPro-Md"/>
              </a:rPr>
              <a:t>without </a:t>
            </a:r>
            <a:r>
              <a:rPr sz="900" spc="-5" dirty="0">
                <a:solidFill>
                  <a:srgbClr val="1C216F"/>
                </a:solidFill>
                <a:latin typeface="HelveticaNeueLTPro-Md"/>
                <a:cs typeface="HelveticaNeueLTPro-Md"/>
              </a:rPr>
              <a:t>risk. </a:t>
            </a:r>
            <a:r>
              <a:rPr sz="900" spc="-15" dirty="0">
                <a:solidFill>
                  <a:srgbClr val="1C216F"/>
                </a:solidFill>
                <a:latin typeface="HelveticaNeueLTPro-Md"/>
                <a:cs typeface="HelveticaNeueLTPro-Md"/>
              </a:rPr>
              <a:t>Move </a:t>
            </a:r>
            <a:r>
              <a:rPr sz="900" spc="-10" dirty="0">
                <a:solidFill>
                  <a:srgbClr val="1C216F"/>
                </a:solidFill>
                <a:latin typeface="HelveticaNeueLTPro-Md"/>
                <a:cs typeface="HelveticaNeueLTPro-Md"/>
              </a:rPr>
              <a:t>containers from spill </a:t>
            </a:r>
            <a:r>
              <a:rPr sz="900" spc="-5" dirty="0">
                <a:solidFill>
                  <a:srgbClr val="1C216F"/>
                </a:solidFill>
                <a:latin typeface="HelveticaNeueLTPro-Md"/>
                <a:cs typeface="HelveticaNeueLTPro-Md"/>
              </a:rPr>
              <a:t>area. </a:t>
            </a:r>
            <a:r>
              <a:rPr sz="900" spc="-10" dirty="0">
                <a:solidFill>
                  <a:srgbClr val="1C216F"/>
                </a:solidFill>
                <a:latin typeface="HelveticaNeueLTPro-Md"/>
                <a:cs typeface="HelveticaNeueLTPro-Md"/>
              </a:rPr>
              <a:t>Approach release from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upwind. Prevent </a:t>
            </a:r>
            <a:r>
              <a:rPr sz="900" spc="-5" dirty="0">
                <a:solidFill>
                  <a:srgbClr val="1C216F"/>
                </a:solidFill>
                <a:latin typeface="HelveticaNeueLTPro-Md"/>
                <a:cs typeface="HelveticaNeueLTPro-Md"/>
              </a:rPr>
              <a:t>entry </a:t>
            </a:r>
            <a:r>
              <a:rPr sz="900" spc="-15" dirty="0">
                <a:solidFill>
                  <a:srgbClr val="1C216F"/>
                </a:solidFill>
                <a:latin typeface="HelveticaNeueLTPro-Md"/>
                <a:cs typeface="HelveticaNeueLTPro-Md"/>
              </a:rPr>
              <a:t>into </a:t>
            </a:r>
            <a:r>
              <a:rPr sz="900" spc="-10" dirty="0">
                <a:solidFill>
                  <a:srgbClr val="1C216F"/>
                </a:solidFill>
                <a:latin typeface="HelveticaNeueLTPro-Md"/>
                <a:cs typeface="HelveticaNeueLTPro-Md"/>
              </a:rPr>
              <a:t>sewers, </a:t>
            </a:r>
            <a:r>
              <a:rPr sz="900" spc="-15" dirty="0">
                <a:solidFill>
                  <a:srgbClr val="1C216F"/>
                </a:solidFill>
                <a:latin typeface="HelveticaNeueLTPro-Md"/>
                <a:cs typeface="HelveticaNeueLTPro-Md"/>
              </a:rPr>
              <a:t>water </a:t>
            </a:r>
            <a:r>
              <a:rPr sz="900" spc="-10" dirty="0">
                <a:solidFill>
                  <a:srgbClr val="1C216F"/>
                </a:solidFill>
                <a:latin typeface="HelveticaNeueLTPro-Md"/>
                <a:cs typeface="HelveticaNeueLTPro-Md"/>
              </a:rPr>
              <a:t>courses, basements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confined </a:t>
            </a:r>
            <a:r>
              <a:rPr sz="900" spc="-5" dirty="0">
                <a:solidFill>
                  <a:srgbClr val="1C216F"/>
                </a:solidFill>
                <a:latin typeface="HelveticaNeueLTPro-Md"/>
                <a:cs typeface="HelveticaNeueLTPro-Md"/>
              </a:rPr>
              <a:t>areas.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Wash spillages </a:t>
            </a:r>
            <a:r>
              <a:rPr sz="900" spc="-10" dirty="0">
                <a:solidFill>
                  <a:srgbClr val="1C216F"/>
                </a:solidFill>
                <a:latin typeface="HelveticaNeueLTPro-Md"/>
                <a:cs typeface="HelveticaNeueLTPro-Md"/>
              </a:rPr>
              <a:t>into </a:t>
            </a:r>
            <a:r>
              <a:rPr sz="900" spc="5" dirty="0">
                <a:solidFill>
                  <a:srgbClr val="1C216F"/>
                </a:solidFill>
                <a:latin typeface="HelveticaNeueLTPro-Md"/>
                <a:cs typeface="HelveticaNeueLTPro-Md"/>
              </a:rPr>
              <a:t>an </a:t>
            </a:r>
            <a:r>
              <a:rPr sz="900" dirty="0">
                <a:solidFill>
                  <a:srgbClr val="1C216F"/>
                </a:solidFill>
                <a:latin typeface="HelveticaNeueLTPro-Md"/>
                <a:cs typeface="HelveticaNeueLTPro-Md"/>
              </a:rPr>
              <a:t>effluent </a:t>
            </a:r>
            <a:r>
              <a:rPr sz="900" spc="-5" dirty="0">
                <a:solidFill>
                  <a:srgbClr val="1C216F"/>
                </a:solidFill>
                <a:latin typeface="HelveticaNeueLTPro-Md"/>
                <a:cs typeface="HelveticaNeueLTPro-Md"/>
              </a:rPr>
              <a:t>treatment </a:t>
            </a:r>
            <a:r>
              <a:rPr sz="900" dirty="0">
                <a:solidFill>
                  <a:srgbClr val="1C216F"/>
                </a:solidFill>
                <a:latin typeface="HelveticaNeueLTPro-Md"/>
                <a:cs typeface="HelveticaNeueLTPro-Md"/>
              </a:rPr>
              <a:t>plant or proceed </a:t>
            </a:r>
            <a:r>
              <a:rPr sz="900" spc="5" dirty="0">
                <a:solidFill>
                  <a:srgbClr val="1C216F"/>
                </a:solidFill>
                <a:latin typeface="HelveticaNeueLTPro-Md"/>
                <a:cs typeface="HelveticaNeueLTPro-Md"/>
              </a:rPr>
              <a:t>as </a:t>
            </a:r>
            <a:r>
              <a:rPr sz="900" spc="-10" dirty="0">
                <a:solidFill>
                  <a:srgbClr val="1C216F"/>
                </a:solidFill>
                <a:latin typeface="HelveticaNeueLTPro-Md"/>
                <a:cs typeface="HelveticaNeueLTPro-Md"/>
              </a:rPr>
              <a:t>follows. </a:t>
            </a:r>
            <a:r>
              <a:rPr sz="900" dirty="0">
                <a:solidFill>
                  <a:srgbClr val="1C216F"/>
                </a:solidFill>
                <a:latin typeface="HelveticaNeueLTPro-Md"/>
                <a:cs typeface="HelveticaNeueLTPro-Md"/>
              </a:rPr>
              <a:t>Contain </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and collect spillage with non-combustible, absorbent material </a:t>
            </a:r>
            <a:r>
              <a:rPr sz="900" spc="-10" dirty="0">
                <a:solidFill>
                  <a:srgbClr val="1C216F"/>
                </a:solidFill>
                <a:latin typeface="HelveticaNeueLTPro-Md"/>
                <a:cs typeface="HelveticaNeueLTPro-Md"/>
              </a:rPr>
              <a:t>e.g. </a:t>
            </a:r>
            <a:r>
              <a:rPr sz="900" spc="-5" dirty="0">
                <a:solidFill>
                  <a:srgbClr val="1C216F"/>
                </a:solidFill>
                <a:latin typeface="HelveticaNeueLTPro-Md"/>
                <a:cs typeface="HelveticaNeueLTPro-Md"/>
              </a:rPr>
              <a:t>sand, </a:t>
            </a:r>
            <a:r>
              <a:rPr sz="900" dirty="0">
                <a:solidFill>
                  <a:srgbClr val="1C216F"/>
                </a:solidFill>
                <a:latin typeface="HelveticaNeueLTPro-Md"/>
                <a:cs typeface="HelveticaNeueLTPro-Md"/>
              </a:rPr>
              <a:t>earth,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vermiculite</a:t>
            </a:r>
            <a:r>
              <a:rPr sz="900" spc="-8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diatomaceous</a:t>
            </a:r>
            <a:r>
              <a:rPr sz="900" spc="-80" dirty="0">
                <a:solidFill>
                  <a:srgbClr val="1C216F"/>
                </a:solidFill>
                <a:latin typeface="HelveticaNeueLTPro-Md"/>
                <a:cs typeface="HelveticaNeueLTPro-Md"/>
              </a:rPr>
              <a:t> </a:t>
            </a:r>
            <a:r>
              <a:rPr sz="900" dirty="0">
                <a:solidFill>
                  <a:srgbClr val="1C216F"/>
                </a:solidFill>
                <a:latin typeface="HelveticaNeueLTPro-Md"/>
                <a:cs typeface="HelveticaNeueLTPro-Md"/>
              </a:rPr>
              <a:t>earth</a:t>
            </a:r>
            <a:r>
              <a:rPr sz="900" spc="-8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place</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for</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disposal</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according</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to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local regulations. Use </a:t>
            </a:r>
            <a:r>
              <a:rPr sz="900" spc="-15" dirty="0">
                <a:solidFill>
                  <a:srgbClr val="1C216F"/>
                </a:solidFill>
                <a:latin typeface="HelveticaNeueLTPro-Md"/>
                <a:cs typeface="HelveticaNeueLTPro-Md"/>
              </a:rPr>
              <a:t>spark-proof </a:t>
            </a:r>
            <a:r>
              <a:rPr sz="900" spc="-10" dirty="0">
                <a:solidFill>
                  <a:srgbClr val="1C216F"/>
                </a:solidFill>
                <a:latin typeface="HelveticaNeueLTPro-Md"/>
                <a:cs typeface="HelveticaNeueLTPro-Md"/>
              </a:rPr>
              <a:t>tools </a:t>
            </a:r>
            <a:r>
              <a:rPr sz="900" spc="-5" dirty="0">
                <a:solidFill>
                  <a:srgbClr val="1C216F"/>
                </a:solidFill>
                <a:latin typeface="HelveticaNeueLTPro-Md"/>
                <a:cs typeface="HelveticaNeueLTPro-Md"/>
              </a:rPr>
              <a:t>and </a:t>
            </a:r>
            <a:r>
              <a:rPr sz="900" spc="-10" dirty="0">
                <a:solidFill>
                  <a:srgbClr val="1C216F"/>
                </a:solidFill>
                <a:latin typeface="HelveticaNeueLTPro-Md"/>
                <a:cs typeface="HelveticaNeueLTPro-Md"/>
              </a:rPr>
              <a:t>explosion-proof equipment. Dispose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via</a:t>
            </a:r>
            <a:r>
              <a:rPr sz="900" spc="-75"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licensed</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waste</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disposal</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contractor.</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Contaminated</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absorbent</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material</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may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pose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same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spilled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product.</a:t>
            </a:r>
            <a:endParaRPr sz="900" dirty="0">
              <a:latin typeface="HelveticaNeueLTPro-Md"/>
              <a:cs typeface="HelveticaNeueLTPro-Md"/>
            </a:endParaRPr>
          </a:p>
        </p:txBody>
      </p:sp>
      <p:sp>
        <p:nvSpPr>
          <p:cNvPr id="23" name="object 23"/>
          <p:cNvSpPr txBox="1"/>
          <p:nvPr/>
        </p:nvSpPr>
        <p:spPr>
          <a:xfrm>
            <a:off x="2675635" y="3954429"/>
            <a:ext cx="4214495" cy="543560"/>
          </a:xfrm>
          <a:prstGeom prst="rect">
            <a:avLst/>
          </a:prstGeom>
        </p:spPr>
        <p:txBody>
          <a:bodyPr vert="horz" wrap="square" lIns="0" tIns="25400" rIns="0" bIns="0" rtlCol="0">
            <a:spAutoFit/>
          </a:bodyPr>
          <a:lstStyle/>
          <a:p>
            <a:pPr marL="12700" marR="5080" algn="just">
              <a:lnSpc>
                <a:spcPts val="1000"/>
              </a:lnSpc>
              <a:spcBef>
                <a:spcPts val="200"/>
              </a:spcBef>
            </a:pPr>
            <a:r>
              <a:rPr sz="900" spc="-10" dirty="0">
                <a:solidFill>
                  <a:srgbClr val="1C216F"/>
                </a:solidFill>
                <a:latin typeface="HelveticaNeueLTPro-Md"/>
                <a:cs typeface="HelveticaNeueLTPro-Md"/>
              </a:rPr>
              <a:t>Stop</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leak</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without</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risk.</a:t>
            </a:r>
            <a:r>
              <a:rPr sz="900" spc="-80" dirty="0">
                <a:solidFill>
                  <a:srgbClr val="1C216F"/>
                </a:solidFill>
                <a:latin typeface="HelveticaNeueLTPro-Md"/>
                <a:cs typeface="HelveticaNeueLTPro-Md"/>
              </a:rPr>
              <a:t> </a:t>
            </a:r>
            <a:r>
              <a:rPr sz="900" spc="-20" dirty="0">
                <a:solidFill>
                  <a:srgbClr val="1C216F"/>
                </a:solidFill>
                <a:latin typeface="HelveticaNeueLTPro-Md"/>
                <a:cs typeface="HelveticaNeueLTPro-Md"/>
              </a:rPr>
              <a:t>Move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from</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spill</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area.</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Dilute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water</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mop </a:t>
            </a:r>
            <a:r>
              <a:rPr sz="900" spc="-235" dirty="0">
                <a:solidFill>
                  <a:srgbClr val="1C216F"/>
                </a:solidFill>
                <a:latin typeface="HelveticaNeueLTPro-Md"/>
                <a:cs typeface="HelveticaNeueLTPro-Md"/>
              </a:rPr>
              <a:t> </a:t>
            </a:r>
            <a:r>
              <a:rPr sz="900" spc="-25" dirty="0">
                <a:solidFill>
                  <a:srgbClr val="1C216F"/>
                </a:solidFill>
                <a:latin typeface="HelveticaNeueLTPro-Md"/>
                <a:cs typeface="HelveticaNeueLTPro-Md"/>
              </a:rPr>
              <a:t>up</a:t>
            </a:r>
            <a:r>
              <a:rPr sz="900" spc="-105" dirty="0">
                <a:solidFill>
                  <a:srgbClr val="1C216F"/>
                </a:solidFill>
                <a:latin typeface="HelveticaNeueLTPro-Md"/>
                <a:cs typeface="HelveticaNeueLTPro-Md"/>
              </a:rPr>
              <a:t> </a:t>
            </a:r>
            <a:r>
              <a:rPr sz="900" spc="-15" dirty="0">
                <a:solidFill>
                  <a:srgbClr val="1C216F"/>
                </a:solidFill>
                <a:latin typeface="HelveticaNeueLTPro-Md"/>
                <a:cs typeface="HelveticaNeueLTPro-Md"/>
              </a:rPr>
              <a:t>if</a:t>
            </a:r>
            <a:r>
              <a:rPr sz="900" spc="-100" dirty="0">
                <a:solidFill>
                  <a:srgbClr val="1C216F"/>
                </a:solidFill>
                <a:latin typeface="HelveticaNeueLTPro-Md"/>
                <a:cs typeface="HelveticaNeueLTPro-Md"/>
              </a:rPr>
              <a:t> </a:t>
            </a:r>
            <a:r>
              <a:rPr sz="900" spc="-30" dirty="0">
                <a:solidFill>
                  <a:srgbClr val="1C216F"/>
                </a:solidFill>
                <a:latin typeface="HelveticaNeueLTPro-Md"/>
                <a:cs typeface="HelveticaNeueLTPro-Md"/>
              </a:rPr>
              <a:t>water-soluble.</a:t>
            </a:r>
            <a:r>
              <a:rPr sz="900" spc="-105" dirty="0">
                <a:solidFill>
                  <a:srgbClr val="1C216F"/>
                </a:solidFill>
                <a:latin typeface="HelveticaNeueLTPro-Md"/>
                <a:cs typeface="HelveticaNeueLTPro-Md"/>
              </a:rPr>
              <a:t> </a:t>
            </a:r>
            <a:r>
              <a:rPr sz="900" spc="-30" dirty="0">
                <a:solidFill>
                  <a:srgbClr val="1C216F"/>
                </a:solidFill>
                <a:latin typeface="HelveticaNeueLTPro-Md"/>
                <a:cs typeface="HelveticaNeueLTPro-Md"/>
              </a:rPr>
              <a:t>Alternatively,</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or</a:t>
            </a:r>
            <a:r>
              <a:rPr sz="900" spc="-100" dirty="0">
                <a:solidFill>
                  <a:srgbClr val="1C216F"/>
                </a:solidFill>
                <a:latin typeface="HelveticaNeueLTPro-Md"/>
                <a:cs typeface="HelveticaNeueLTPro-Md"/>
              </a:rPr>
              <a:t> </a:t>
            </a:r>
            <a:r>
              <a:rPr sz="900" spc="-15" dirty="0">
                <a:solidFill>
                  <a:srgbClr val="1C216F"/>
                </a:solidFill>
                <a:latin typeface="HelveticaNeueLTPro-Md"/>
                <a:cs typeface="HelveticaNeueLTPro-Md"/>
              </a:rPr>
              <a:t>if</a:t>
            </a:r>
            <a:r>
              <a:rPr sz="900" spc="-105" dirty="0">
                <a:solidFill>
                  <a:srgbClr val="1C216F"/>
                </a:solidFill>
                <a:latin typeface="HelveticaNeueLTPro-Md"/>
                <a:cs typeface="HelveticaNeueLTPro-Md"/>
              </a:rPr>
              <a:t> </a:t>
            </a:r>
            <a:r>
              <a:rPr sz="900" spc="-30" dirty="0">
                <a:solidFill>
                  <a:srgbClr val="1C216F"/>
                </a:solidFill>
                <a:latin typeface="HelveticaNeueLTPro-Md"/>
                <a:cs typeface="HelveticaNeueLTPro-Md"/>
              </a:rPr>
              <a:t>water-insoluble,</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absorb</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with</a:t>
            </a:r>
            <a:r>
              <a:rPr sz="900" spc="-105" dirty="0">
                <a:solidFill>
                  <a:srgbClr val="1C216F"/>
                </a:solidFill>
                <a:latin typeface="HelveticaNeueLTPro-Md"/>
                <a:cs typeface="HelveticaNeueLTPro-Md"/>
              </a:rPr>
              <a:t> </a:t>
            </a:r>
            <a:r>
              <a:rPr sz="900" spc="-20" dirty="0">
                <a:solidFill>
                  <a:srgbClr val="1C216F"/>
                </a:solidFill>
                <a:latin typeface="HelveticaNeueLTPro-Md"/>
                <a:cs typeface="HelveticaNeueLTPro-Md"/>
              </a:rPr>
              <a:t>an</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inert</a:t>
            </a:r>
            <a:r>
              <a:rPr sz="900" spc="-100" dirty="0">
                <a:solidFill>
                  <a:srgbClr val="1C216F"/>
                </a:solidFill>
                <a:latin typeface="HelveticaNeueLTPro-Md"/>
                <a:cs typeface="HelveticaNeueLTPro-Md"/>
              </a:rPr>
              <a:t> </a:t>
            </a:r>
            <a:r>
              <a:rPr sz="900" spc="-15" dirty="0">
                <a:solidFill>
                  <a:srgbClr val="1C216F"/>
                </a:solidFill>
                <a:latin typeface="HelveticaNeueLTPro-Md"/>
                <a:cs typeface="HelveticaNeueLTPro-Md"/>
              </a:rPr>
              <a:t>dry</a:t>
            </a:r>
            <a:r>
              <a:rPr sz="900" spc="-105" dirty="0">
                <a:solidFill>
                  <a:srgbClr val="1C216F"/>
                </a:solidFill>
                <a:latin typeface="HelveticaNeueLTPro-Md"/>
                <a:cs typeface="HelveticaNeueLTPro-Md"/>
              </a:rPr>
              <a:t> </a:t>
            </a:r>
            <a:r>
              <a:rPr sz="900" spc="-25" dirty="0">
                <a:solidFill>
                  <a:srgbClr val="1C216F"/>
                </a:solidFill>
                <a:latin typeface="HelveticaNeueLTPro-Md"/>
                <a:cs typeface="HelveticaNeueLTPro-Md"/>
              </a:rPr>
              <a:t>material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and </a:t>
            </a:r>
            <a:r>
              <a:rPr sz="900" spc="-10" dirty="0">
                <a:solidFill>
                  <a:srgbClr val="1C216F"/>
                </a:solidFill>
                <a:latin typeface="HelveticaNeueLTPro-Md"/>
                <a:cs typeface="HelveticaNeueLTPro-Md"/>
              </a:rPr>
              <a:t>place in </a:t>
            </a:r>
            <a:r>
              <a:rPr sz="900" spc="-5" dirty="0">
                <a:solidFill>
                  <a:srgbClr val="1C216F"/>
                </a:solidFill>
                <a:latin typeface="HelveticaNeueLTPro-Md"/>
                <a:cs typeface="HelveticaNeueLTPro-Md"/>
              </a:rPr>
              <a:t>an </a:t>
            </a:r>
            <a:r>
              <a:rPr sz="900" spc="-10" dirty="0">
                <a:solidFill>
                  <a:srgbClr val="1C216F"/>
                </a:solidFill>
                <a:latin typeface="HelveticaNeueLTPro-Md"/>
                <a:cs typeface="HelveticaNeueLTPro-Md"/>
              </a:rPr>
              <a:t>appropriate waste disposal </a:t>
            </a:r>
            <a:r>
              <a:rPr sz="900" spc="-15" dirty="0">
                <a:solidFill>
                  <a:srgbClr val="1C216F"/>
                </a:solidFill>
                <a:latin typeface="HelveticaNeueLTPro-Md"/>
                <a:cs typeface="HelveticaNeueLTPro-Md"/>
              </a:rPr>
              <a:t>container. </a:t>
            </a:r>
            <a:r>
              <a:rPr sz="900" spc="-10" dirty="0">
                <a:solidFill>
                  <a:srgbClr val="1C216F"/>
                </a:solidFill>
                <a:latin typeface="HelveticaNeueLTPro-Md"/>
                <a:cs typeface="HelveticaNeueLTPro-Md"/>
              </a:rPr>
              <a:t>Use </a:t>
            </a:r>
            <a:r>
              <a:rPr sz="900" spc="-15" dirty="0">
                <a:solidFill>
                  <a:srgbClr val="1C216F"/>
                </a:solidFill>
                <a:latin typeface="HelveticaNeueLTPro-Md"/>
                <a:cs typeface="HelveticaNeueLTPro-Md"/>
              </a:rPr>
              <a:t>spark-proof </a:t>
            </a:r>
            <a:r>
              <a:rPr sz="900" spc="-10" dirty="0">
                <a:solidFill>
                  <a:srgbClr val="1C216F"/>
                </a:solidFill>
                <a:latin typeface="HelveticaNeueLTPro-Md"/>
                <a:cs typeface="HelveticaNeueLTPro-Md"/>
              </a:rPr>
              <a:t>tools </a:t>
            </a:r>
            <a:r>
              <a:rPr sz="900" spc="-5" dirty="0">
                <a:solidFill>
                  <a:srgbClr val="1C216F"/>
                </a:solidFill>
                <a:latin typeface="HelveticaNeueLTPro-Md"/>
                <a:cs typeface="HelveticaNeueLTPro-Md"/>
              </a:rPr>
              <a:t>and </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explosion-proof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Dispose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via</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licensed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waste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disposal</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contractor.</a:t>
            </a:r>
            <a:endParaRPr sz="900">
              <a:latin typeface="HelveticaNeueLTPro-Md"/>
              <a:cs typeface="HelveticaNeueLTPro-Md"/>
            </a:endParaRPr>
          </a:p>
        </p:txBody>
      </p:sp>
      <p:sp>
        <p:nvSpPr>
          <p:cNvPr id="24" name="object 24"/>
          <p:cNvSpPr txBox="1"/>
          <p:nvPr/>
        </p:nvSpPr>
        <p:spPr>
          <a:xfrm>
            <a:off x="615950" y="3890929"/>
            <a:ext cx="5727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Small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a:latin typeface="HelveticaNeueLTPro-Md"/>
              <a:cs typeface="HelveticaNeueLTPro-Md"/>
            </a:endParaRPr>
          </a:p>
        </p:txBody>
      </p:sp>
      <p:sp>
        <p:nvSpPr>
          <p:cNvPr id="28" name="object 8">
            <a:extLst>
              <a:ext uri="{FF2B5EF4-FFF2-40B4-BE49-F238E27FC236}">
                <a16:creationId xmlns:a16="http://schemas.microsoft.com/office/drawing/2014/main" id="{FA4532B9-178D-4796-8855-4358907BE718}"/>
              </a:ext>
            </a:extLst>
          </p:cNvPr>
          <p:cNvSpPr txBox="1">
            <a:spLocks noGrp="1"/>
          </p:cNvSpPr>
          <p:nvPr>
            <p:ph type="title"/>
          </p:nvPr>
        </p:nvSpPr>
        <p:spPr>
          <a:xfrm>
            <a:off x="444500" y="889000"/>
            <a:ext cx="55753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WEATHERPROOF ULTRA</a:t>
            </a:r>
            <a:br>
              <a:rPr lang="en-US" sz="2350" spc="-85" dirty="0">
                <a:solidFill>
                  <a:srgbClr val="2DBEEF"/>
                </a:solidFill>
                <a:latin typeface="HelveticaNeueLTPro-Roman"/>
                <a:cs typeface="HelveticaNeueLTPro-Roman"/>
              </a:rPr>
            </a:br>
            <a:endParaRPr sz="2350" dirty="0">
              <a:latin typeface="HelveticaNeueLTPro-Roman"/>
              <a:cs typeface="HelveticaNeueLTPro-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75635" y="217281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chemeClr val="tx2">
                    <a:lumMod val="75000"/>
                  </a:schemeClr>
                </a:solidFill>
                <a:latin typeface="Helvetica Neue LT Pro 75"/>
                <a:cs typeface="Helvetica Neue LT Pro 75"/>
              </a:rPr>
              <a:t>ACGIH TLV (United States, 3/2012).</a:t>
            </a:r>
          </a:p>
          <a:p>
            <a:pPr marL="12700">
              <a:lnSpc>
                <a:spcPts val="1040"/>
              </a:lnSpc>
              <a:spcBef>
                <a:spcPts val="100"/>
              </a:spcBef>
            </a:pPr>
            <a:r>
              <a:rPr lang="en-US" sz="900" dirty="0">
                <a:solidFill>
                  <a:schemeClr val="tx2">
                    <a:lumMod val="75000"/>
                  </a:schemeClr>
                </a:solidFill>
                <a:latin typeface="HelveticaNeueLTPro-Md"/>
                <a:cs typeface="HelveticaNeueLTPro-Md"/>
              </a:rPr>
              <a:t>TWA: 10 mg/m³ 8 hours.</a:t>
            </a:r>
            <a:endParaRPr sz="900" dirty="0">
              <a:solidFill>
                <a:schemeClr val="tx2">
                  <a:lumMod val="75000"/>
                </a:schemeClr>
              </a:solidFill>
              <a:latin typeface="HelveticaNeueLTPro-Md"/>
              <a:cs typeface="HelveticaNeueLTPro-Md"/>
            </a:endParaRPr>
          </a:p>
        </p:txBody>
      </p:sp>
      <p:sp>
        <p:nvSpPr>
          <p:cNvPr id="10" name="object 10"/>
          <p:cNvSpPr txBox="1"/>
          <p:nvPr/>
        </p:nvSpPr>
        <p:spPr>
          <a:xfrm>
            <a:off x="615949" y="2172811"/>
            <a:ext cx="112966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11" name="object 11"/>
          <p:cNvSpPr txBox="1"/>
          <p:nvPr/>
        </p:nvSpPr>
        <p:spPr>
          <a:xfrm>
            <a:off x="2675635" y="2667000"/>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chemeClr val="tx2">
                    <a:lumMod val="75000"/>
                  </a:schemeClr>
                </a:solidFill>
                <a:latin typeface="Helvetica Neue LT Pro 75"/>
                <a:cs typeface="Helvetica Neue LT Pro 75"/>
              </a:rPr>
              <a:t>ACGIH TLV (United States, 3/2012).</a:t>
            </a:r>
          </a:p>
          <a:p>
            <a:pPr marL="12700">
              <a:lnSpc>
                <a:spcPts val="1040"/>
              </a:lnSpc>
              <a:spcBef>
                <a:spcPts val="100"/>
              </a:spcBef>
            </a:pPr>
            <a:r>
              <a:rPr lang="en-US" sz="900" dirty="0">
                <a:solidFill>
                  <a:schemeClr val="tx2">
                    <a:lumMod val="75000"/>
                  </a:schemeClr>
                </a:solidFill>
                <a:latin typeface="HelveticaNeueLTPro-Md"/>
                <a:cs typeface="HelveticaNeueLTPro-Md"/>
              </a:rPr>
              <a:t>TWA: 10 mg/m³ 8 hours.</a:t>
            </a:r>
          </a:p>
        </p:txBody>
      </p:sp>
      <p:sp>
        <p:nvSpPr>
          <p:cNvPr id="12" name="object 12"/>
          <p:cNvSpPr txBox="1"/>
          <p:nvPr/>
        </p:nvSpPr>
        <p:spPr>
          <a:xfrm>
            <a:off x="615949" y="2667000"/>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diuron (ISO)</a:t>
            </a:r>
            <a:endParaRPr sz="900" dirty="0">
              <a:latin typeface="Helvetica Neue LT Pro 75"/>
              <a:cs typeface="Helvetica Neue LT Pro 75"/>
            </a:endParaRPr>
          </a:p>
        </p:txBody>
      </p:sp>
      <p:sp>
        <p:nvSpPr>
          <p:cNvPr id="13" name="object 13"/>
          <p:cNvSpPr txBox="1"/>
          <p:nvPr/>
        </p:nvSpPr>
        <p:spPr>
          <a:xfrm>
            <a:off x="2675635" y="4823271"/>
            <a:ext cx="2593340" cy="282129"/>
          </a:xfrm>
          <a:prstGeom prst="rect">
            <a:avLst/>
          </a:prstGeom>
        </p:spPr>
        <p:txBody>
          <a:bodyPr vert="horz" wrap="square" lIns="0" tIns="12700" rIns="0" bIns="0" rtlCol="0">
            <a:spAutoFit/>
          </a:bodyPr>
          <a:lstStyle/>
          <a:p>
            <a:pPr marL="12700">
              <a:lnSpc>
                <a:spcPts val="1040"/>
              </a:lnSpc>
              <a:spcBef>
                <a:spcPts val="100"/>
              </a:spcBef>
            </a:pPr>
            <a:r>
              <a:rPr lang="en-US" sz="900" b="1" spc="-30" dirty="0">
                <a:solidFill>
                  <a:srgbClr val="1C216F"/>
                </a:solidFill>
                <a:latin typeface="Helvetica Neue LT Pro 75"/>
                <a:cs typeface="Helvetica Neue LT Pro 75"/>
              </a:rPr>
              <a:t>AIHA WEEL (United States, 10/2011).</a:t>
            </a:r>
          </a:p>
          <a:p>
            <a:pPr marL="12700">
              <a:lnSpc>
                <a:spcPts val="1040"/>
              </a:lnSpc>
              <a:spcBef>
                <a:spcPts val="100"/>
              </a:spcBef>
            </a:pPr>
            <a:r>
              <a:rPr lang="en-US" sz="900" dirty="0">
                <a:solidFill>
                  <a:srgbClr val="1C216F"/>
                </a:solidFill>
                <a:latin typeface="HelveticaNeueLTPro-Md"/>
                <a:cs typeface="HelveticaNeueLTPro-Md"/>
              </a:rPr>
              <a:t>TWA: 10 mg/m³ 8 hours.</a:t>
            </a:r>
            <a:endParaRPr sz="900" dirty="0">
              <a:latin typeface="HelveticaNeueLTPro-Md"/>
              <a:cs typeface="HelveticaNeueLTPro-Md"/>
            </a:endParaRPr>
          </a:p>
        </p:txBody>
      </p:sp>
      <p:sp>
        <p:nvSpPr>
          <p:cNvPr id="14" name="object 14"/>
          <p:cNvSpPr txBox="1"/>
          <p:nvPr/>
        </p:nvSpPr>
        <p:spPr>
          <a:xfrm>
            <a:off x="615950" y="4815577"/>
            <a:ext cx="1670050"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2,2'-oxybisethanol (Diethylene glycol)</a:t>
            </a:r>
            <a:endParaRPr sz="900" dirty="0">
              <a:latin typeface="Helvetica Neue LT Pro 75"/>
              <a:cs typeface="Helvetica Neue LT Pro 75"/>
            </a:endParaRPr>
          </a:p>
        </p:txBody>
      </p:sp>
      <p:sp>
        <p:nvSpPr>
          <p:cNvPr id="19" name="object 19"/>
          <p:cNvSpPr txBox="1"/>
          <p:nvPr/>
        </p:nvSpPr>
        <p:spPr>
          <a:xfrm>
            <a:off x="2675635" y="3124200"/>
            <a:ext cx="3139440" cy="423193"/>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chemeClr val="tx2">
                    <a:lumMod val="75000"/>
                  </a:schemeClr>
                </a:solidFill>
                <a:latin typeface="Helvetica Neue LT Pro 75"/>
                <a:cs typeface="Helvetica Neue LT Pro 75"/>
              </a:rPr>
              <a:t>ACGIH TLV (United States, 3/2012).</a:t>
            </a:r>
          </a:p>
          <a:p>
            <a:pPr marL="12700">
              <a:lnSpc>
                <a:spcPts val="1040"/>
              </a:lnSpc>
              <a:spcBef>
                <a:spcPts val="100"/>
              </a:spcBef>
            </a:pPr>
            <a:r>
              <a:rPr lang="en-US" sz="900" dirty="0">
                <a:solidFill>
                  <a:schemeClr val="tx2">
                    <a:lumMod val="75000"/>
                  </a:schemeClr>
                </a:solidFill>
                <a:latin typeface="HelveticaNeueLTPro-Md"/>
                <a:cs typeface="HelveticaNeueLTPro-Md"/>
              </a:rPr>
              <a:t>TWA: 2 mg/m³ 8 hours. Form: Respirable fraction</a:t>
            </a:r>
          </a:p>
          <a:p>
            <a:pPr marL="12700">
              <a:lnSpc>
                <a:spcPts val="1040"/>
              </a:lnSpc>
              <a:spcBef>
                <a:spcPts val="100"/>
              </a:spcBef>
            </a:pPr>
            <a:r>
              <a:rPr lang="en-US" sz="900" dirty="0">
                <a:solidFill>
                  <a:schemeClr val="tx2">
                    <a:lumMod val="75000"/>
                  </a:schemeClr>
                </a:solidFill>
                <a:latin typeface="HelveticaNeueLTPro-Md"/>
                <a:cs typeface="HelveticaNeueLTPro-Md"/>
              </a:rPr>
              <a:t>STEL: 10 mg/m³ 15 minutes. Form: Respirable fraction</a:t>
            </a:r>
            <a:endParaRPr sz="900" dirty="0">
              <a:solidFill>
                <a:schemeClr val="tx2">
                  <a:lumMod val="75000"/>
                </a:schemeClr>
              </a:solidFill>
              <a:latin typeface="HelveticaNeueLTPro-Md"/>
              <a:cs typeface="HelveticaNeueLTPro-Md"/>
            </a:endParaRPr>
          </a:p>
        </p:txBody>
      </p:sp>
      <p:sp>
        <p:nvSpPr>
          <p:cNvPr id="20" name="object 20"/>
          <p:cNvSpPr txBox="1"/>
          <p:nvPr/>
        </p:nvSpPr>
        <p:spPr>
          <a:xfrm>
            <a:off x="615950" y="3124200"/>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zinc oxide</a:t>
            </a:r>
            <a:endParaRPr sz="900" dirty="0">
              <a:latin typeface="Helvetica Neue LT Pro 75"/>
              <a:cs typeface="Helvetica Neue LT Pro 75"/>
            </a:endParaRPr>
          </a:p>
        </p:txBody>
      </p:sp>
      <p:sp>
        <p:nvSpPr>
          <p:cNvPr id="21" name="object 21"/>
          <p:cNvSpPr txBox="1"/>
          <p:nvPr/>
        </p:nvSpPr>
        <p:spPr>
          <a:xfrm>
            <a:off x="2675635" y="3733800"/>
            <a:ext cx="3139440" cy="846386"/>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chemeClr val="tx2">
                    <a:lumMod val="75000"/>
                  </a:schemeClr>
                </a:solidFill>
                <a:latin typeface="Helvetica Neue LT Pro 75"/>
                <a:cs typeface="Helvetica Neue LT Pro 75"/>
              </a:rPr>
              <a:t>ACGIH TLV (United States, 3/2012).</a:t>
            </a:r>
          </a:p>
          <a:p>
            <a:pPr marL="12700">
              <a:lnSpc>
                <a:spcPts val="1040"/>
              </a:lnSpc>
              <a:spcBef>
                <a:spcPts val="100"/>
              </a:spcBef>
            </a:pPr>
            <a:r>
              <a:rPr lang="en-US" sz="900" dirty="0">
                <a:solidFill>
                  <a:schemeClr val="tx2">
                    <a:lumMod val="75000"/>
                  </a:schemeClr>
                </a:solidFill>
                <a:latin typeface="HelveticaNeueLTPro-Md"/>
                <a:cs typeface="HelveticaNeueLTPro-Md"/>
              </a:rPr>
              <a:t>TWA: 10 mg/m³ 8 hours.</a:t>
            </a:r>
          </a:p>
          <a:p>
            <a:pPr marL="12700">
              <a:lnSpc>
                <a:spcPts val="1040"/>
              </a:lnSpc>
              <a:spcBef>
                <a:spcPts val="100"/>
              </a:spcBef>
            </a:pPr>
            <a:r>
              <a:rPr lang="en-US" sz="900" dirty="0">
                <a:solidFill>
                  <a:schemeClr val="tx2">
                    <a:lumMod val="75000"/>
                  </a:schemeClr>
                </a:solidFill>
                <a:latin typeface="HelveticaNeueLTPro-Md"/>
                <a:cs typeface="HelveticaNeueLTPro-Md"/>
              </a:rPr>
              <a:t>OSHA PEL 1989 (United States, 3/1989).</a:t>
            </a:r>
          </a:p>
          <a:p>
            <a:pPr marL="12700">
              <a:lnSpc>
                <a:spcPts val="1040"/>
              </a:lnSpc>
              <a:spcBef>
                <a:spcPts val="100"/>
              </a:spcBef>
            </a:pPr>
            <a:r>
              <a:rPr lang="en-US" sz="900" dirty="0">
                <a:solidFill>
                  <a:schemeClr val="tx2">
                    <a:lumMod val="75000"/>
                  </a:schemeClr>
                </a:solidFill>
                <a:latin typeface="HelveticaNeueLTPro-Md"/>
                <a:cs typeface="HelveticaNeueLTPro-Md"/>
              </a:rPr>
              <a:t>TWA: 10 mg/m³ 8 hours. Form: Total dust</a:t>
            </a:r>
          </a:p>
          <a:p>
            <a:pPr marL="12700">
              <a:lnSpc>
                <a:spcPts val="1040"/>
              </a:lnSpc>
              <a:spcBef>
                <a:spcPts val="100"/>
              </a:spcBef>
            </a:pPr>
            <a:r>
              <a:rPr lang="en-US" sz="900" dirty="0">
                <a:solidFill>
                  <a:schemeClr val="tx2">
                    <a:lumMod val="75000"/>
                  </a:schemeClr>
                </a:solidFill>
                <a:latin typeface="HelveticaNeueLTPro-Md"/>
                <a:cs typeface="HelveticaNeueLTPro-Md"/>
              </a:rPr>
              <a:t>OSHA PEL (United States, 6/2010).</a:t>
            </a:r>
          </a:p>
          <a:p>
            <a:pPr marL="12700">
              <a:lnSpc>
                <a:spcPts val="1040"/>
              </a:lnSpc>
              <a:spcBef>
                <a:spcPts val="100"/>
              </a:spcBef>
            </a:pPr>
            <a:r>
              <a:rPr lang="en-US" sz="900" dirty="0">
                <a:solidFill>
                  <a:schemeClr val="tx2">
                    <a:lumMod val="75000"/>
                  </a:schemeClr>
                </a:solidFill>
                <a:latin typeface="HelveticaNeueLTPro-Md"/>
                <a:cs typeface="HelveticaNeueLTPro-Md"/>
              </a:rPr>
              <a:t>TWA: 15 mg/m³ 8 hours. Form: Total dust</a:t>
            </a:r>
            <a:endParaRPr sz="900" dirty="0">
              <a:solidFill>
                <a:schemeClr val="tx2">
                  <a:lumMod val="75000"/>
                </a:schemeClr>
              </a:solidFill>
              <a:latin typeface="HelveticaNeueLTPro-Md"/>
              <a:cs typeface="HelveticaNeueLTPro-Md"/>
            </a:endParaRPr>
          </a:p>
        </p:txBody>
      </p:sp>
      <p:sp>
        <p:nvSpPr>
          <p:cNvPr id="22" name="object 22"/>
          <p:cNvSpPr txBox="1"/>
          <p:nvPr/>
        </p:nvSpPr>
        <p:spPr>
          <a:xfrm>
            <a:off x="615950" y="3811077"/>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5"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23" name="object 23"/>
          <p:cNvSpPr txBox="1"/>
          <p:nvPr/>
        </p:nvSpPr>
        <p:spPr>
          <a:xfrm>
            <a:off x="615950" y="1926814"/>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4" name="object 24"/>
          <p:cNvSpPr txBox="1"/>
          <p:nvPr/>
        </p:nvSpPr>
        <p:spPr>
          <a:xfrm>
            <a:off x="2675635" y="1926814"/>
            <a:ext cx="1986914"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a:latin typeface="Helvetica Neue LT Pro 75"/>
              <a:cs typeface="Helvetica Neue LT Pro 75"/>
            </a:endParaRPr>
          </a:p>
        </p:txBody>
      </p:sp>
      <p:sp>
        <p:nvSpPr>
          <p:cNvPr id="25" name="object 25"/>
          <p:cNvSpPr txBox="1"/>
          <p:nvPr/>
        </p:nvSpPr>
        <p:spPr>
          <a:xfrm>
            <a:off x="615950" y="1637104"/>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26" name="object 26"/>
          <p:cNvSpPr/>
          <p:nvPr/>
        </p:nvSpPr>
        <p:spPr>
          <a:xfrm>
            <a:off x="576072" y="18900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576072" y="213600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576072" y="5257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576072" y="4724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576072" y="3657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32"/>
          <p:cNvSpPr/>
          <p:nvPr/>
        </p:nvSpPr>
        <p:spPr>
          <a:xfrm>
            <a:off x="576072" y="3048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p:nvPr/>
        </p:nvSpPr>
        <p:spPr>
          <a:xfrm>
            <a:off x="576072" y="2590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5</a:t>
            </a:fld>
            <a:endParaRPr dirty="0"/>
          </a:p>
        </p:txBody>
      </p:sp>
      <p:sp>
        <p:nvSpPr>
          <p:cNvPr id="34" name="object 8">
            <a:extLst>
              <a:ext uri="{FF2B5EF4-FFF2-40B4-BE49-F238E27FC236}">
                <a16:creationId xmlns:a16="http://schemas.microsoft.com/office/drawing/2014/main" id="{2BB6B581-4241-4238-862E-625A07D16EB9}"/>
              </a:ext>
            </a:extLst>
          </p:cNvPr>
          <p:cNvSpPr txBox="1">
            <a:spLocks noGrp="1"/>
          </p:cNvSpPr>
          <p:nvPr>
            <p:ph type="title"/>
          </p:nvPr>
        </p:nvSpPr>
        <p:spPr>
          <a:xfrm>
            <a:off x="444500" y="889000"/>
            <a:ext cx="50419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WEATHERPROOF ULTRA</a:t>
            </a:r>
            <a:br>
              <a:rPr lang="en-US" sz="2350" spc="-85" dirty="0">
                <a:solidFill>
                  <a:srgbClr val="2DBEEF"/>
                </a:solidFill>
                <a:latin typeface="HelveticaNeueLTPro-Roman"/>
                <a:cs typeface="HelveticaNeueLTPro-Roman"/>
              </a:rPr>
            </a:br>
            <a:endParaRPr sz="2350" dirty="0">
              <a:latin typeface="HelveticaNeueLTPro-Roman"/>
              <a:cs typeface="HelveticaNeueLTPro-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75635" y="1682822"/>
            <a:ext cx="4213860" cy="1559560"/>
          </a:xfrm>
          <a:prstGeom prst="rect">
            <a:avLst/>
          </a:prstGeom>
        </p:spPr>
        <p:txBody>
          <a:bodyPr vert="horz" wrap="square" lIns="0" tIns="25400" rIns="0" bIns="0" rtlCol="0">
            <a:spAutoFit/>
          </a:bodyPr>
          <a:lstStyle/>
          <a:p>
            <a:pPr marL="12700" marR="5080" algn="just">
              <a:lnSpc>
                <a:spcPts val="1000"/>
              </a:lnSpc>
              <a:spcBef>
                <a:spcPts val="200"/>
              </a:spcBef>
            </a:pPr>
            <a:r>
              <a:rPr sz="900" dirty="0">
                <a:solidFill>
                  <a:srgbClr val="1C216F"/>
                </a:solidFill>
                <a:latin typeface="HelveticaNeueLTPro-Md"/>
                <a:cs typeface="HelveticaNeueLTPro-Md"/>
              </a:rPr>
              <a:t>If this </a:t>
            </a:r>
            <a:r>
              <a:rPr sz="900" spc="5" dirty="0">
                <a:solidFill>
                  <a:srgbClr val="1C216F"/>
                </a:solidFill>
                <a:latin typeface="HelveticaNeueLTPro-Md"/>
                <a:cs typeface="HelveticaNeueLTPro-Md"/>
              </a:rPr>
              <a:t>product contains </a:t>
            </a:r>
            <a:r>
              <a:rPr sz="900" dirty="0">
                <a:solidFill>
                  <a:srgbClr val="1C216F"/>
                </a:solidFill>
                <a:latin typeface="HelveticaNeueLTPro-Md"/>
                <a:cs typeface="HelveticaNeueLTPro-Md"/>
              </a:rPr>
              <a:t>ingredients </a:t>
            </a:r>
            <a:r>
              <a:rPr sz="900" spc="5" dirty="0">
                <a:solidFill>
                  <a:srgbClr val="1C216F"/>
                </a:solidFill>
                <a:latin typeface="HelveticaNeueLTPro-Md"/>
                <a:cs typeface="HelveticaNeueLTPro-Md"/>
              </a:rPr>
              <a:t>with </a:t>
            </a:r>
            <a:r>
              <a:rPr sz="900" dirty="0">
                <a:solidFill>
                  <a:srgbClr val="1C216F"/>
                </a:solidFill>
                <a:latin typeface="HelveticaNeueLTPro-Md"/>
                <a:cs typeface="HelveticaNeueLTPro-Md"/>
              </a:rPr>
              <a:t>exposure limits, </a:t>
            </a:r>
            <a:r>
              <a:rPr sz="900" spc="5" dirty="0">
                <a:solidFill>
                  <a:srgbClr val="1C216F"/>
                </a:solidFill>
                <a:latin typeface="HelveticaNeueLTPro-Md"/>
                <a:cs typeface="HelveticaNeueLTPro-Md"/>
              </a:rPr>
              <a:t>personal, workplace </a:t>
            </a:r>
            <a:r>
              <a:rPr sz="900" spc="10" dirty="0">
                <a:solidFill>
                  <a:srgbClr val="1C216F"/>
                </a:solidFill>
                <a:latin typeface="HelveticaNeueLTPro-Md"/>
                <a:cs typeface="HelveticaNeueLTPro-Md"/>
              </a:rPr>
              <a:t> </a:t>
            </a:r>
            <a:r>
              <a:rPr sz="900" spc="-20" dirty="0">
                <a:solidFill>
                  <a:srgbClr val="1C216F"/>
                </a:solidFill>
                <a:latin typeface="HelveticaNeueLTPro-Md"/>
                <a:cs typeface="HelveticaNeueLTPro-Md"/>
              </a:rPr>
              <a:t>atmosphere</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or</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biological</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monitoring</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may</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be</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required</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determine</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effectiveness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ventilation</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other</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control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measures</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and/or</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necessity</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respiratory </a:t>
            </a:r>
            <a:r>
              <a:rPr sz="900" spc="-240"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protective</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equipment.</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Reference</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should</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be</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made</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to</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monitoring</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standards,</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such</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following:</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European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Standard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EN</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689</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(Workplace</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atmospheres</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Guidance</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for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assessment</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exposure</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by</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inhalation</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chemical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agents</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for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comparison</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limit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values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measurement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strategy)</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European</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Standard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EN</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14042</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(Workplace </a:t>
            </a:r>
            <a:r>
              <a:rPr sz="900" spc="-235" dirty="0">
                <a:solidFill>
                  <a:srgbClr val="1C216F"/>
                </a:solidFill>
                <a:latin typeface="HelveticaNeueLTPro-Md"/>
                <a:cs typeface="HelveticaNeueLTPro-Md"/>
              </a:rPr>
              <a:t> </a:t>
            </a:r>
            <a:r>
              <a:rPr sz="900" spc="-20" dirty="0">
                <a:solidFill>
                  <a:srgbClr val="1C216F"/>
                </a:solidFill>
                <a:latin typeface="HelveticaNeueLTPro-Md"/>
                <a:cs typeface="HelveticaNeueLTPro-Md"/>
              </a:rPr>
              <a:t>atmospheres</a:t>
            </a:r>
            <a:r>
              <a:rPr sz="900" spc="-100" dirty="0">
                <a:solidFill>
                  <a:srgbClr val="1C216F"/>
                </a:solidFill>
                <a:latin typeface="HelveticaNeueLTPro-Md"/>
                <a:cs typeface="HelveticaNeueLTPro-Md"/>
              </a:rPr>
              <a:t> </a:t>
            </a:r>
            <a:r>
              <a:rPr sz="900" spc="-10" dirty="0">
                <a:solidFill>
                  <a:srgbClr val="1C216F"/>
                </a:solidFill>
                <a:latin typeface="HelveticaNeueLTPro-Md"/>
                <a:cs typeface="HelveticaNeueLTPro-Md"/>
              </a:rPr>
              <a:t>-</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Guide</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for</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the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application</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and</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use</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of</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procedures</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for</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the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assessment</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of </a:t>
            </a:r>
            <a:r>
              <a:rPr sz="900" spc="-240" dirty="0">
                <a:solidFill>
                  <a:srgbClr val="1C216F"/>
                </a:solidFill>
                <a:latin typeface="HelveticaNeueLTPro-Md"/>
                <a:cs typeface="HelveticaNeueLTPro-Md"/>
              </a:rPr>
              <a:t> </a:t>
            </a:r>
            <a:r>
              <a:rPr sz="900" spc="-20" dirty="0">
                <a:solidFill>
                  <a:srgbClr val="1C216F"/>
                </a:solidFill>
                <a:latin typeface="HelveticaNeueLTPro-Md"/>
                <a:cs typeface="HelveticaNeueLTPro-Md"/>
              </a:rPr>
              <a:t>exposure</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80" dirty="0">
                <a:solidFill>
                  <a:srgbClr val="1C216F"/>
                </a:solidFill>
                <a:latin typeface="HelveticaNeueLTPro-Md"/>
                <a:cs typeface="HelveticaNeueLTPro-Md"/>
              </a:rPr>
              <a:t> </a:t>
            </a:r>
            <a:r>
              <a:rPr sz="900" spc="-20" dirty="0">
                <a:solidFill>
                  <a:srgbClr val="1C216F"/>
                </a:solidFill>
                <a:latin typeface="HelveticaNeueLTPro-Md"/>
                <a:cs typeface="HelveticaNeueLTPro-Md"/>
              </a:rPr>
              <a:t>chemical</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and</a:t>
            </a:r>
            <a:r>
              <a:rPr sz="900" spc="-80" dirty="0">
                <a:solidFill>
                  <a:srgbClr val="1C216F"/>
                </a:solidFill>
                <a:latin typeface="HelveticaNeueLTPro-Md"/>
                <a:cs typeface="HelveticaNeueLTPro-Md"/>
              </a:rPr>
              <a:t> </a:t>
            </a:r>
            <a:r>
              <a:rPr sz="900" spc="-20" dirty="0">
                <a:solidFill>
                  <a:srgbClr val="1C216F"/>
                </a:solidFill>
                <a:latin typeface="HelveticaNeueLTPro-Md"/>
                <a:cs typeface="HelveticaNeueLTPro-Md"/>
              </a:rPr>
              <a:t>biological</a:t>
            </a:r>
            <a:r>
              <a:rPr sz="900" spc="-80" dirty="0">
                <a:solidFill>
                  <a:srgbClr val="1C216F"/>
                </a:solidFill>
                <a:latin typeface="HelveticaNeueLTPro-Md"/>
                <a:cs typeface="HelveticaNeueLTPro-Md"/>
              </a:rPr>
              <a:t> </a:t>
            </a:r>
            <a:r>
              <a:rPr sz="900" spc="-20" dirty="0">
                <a:solidFill>
                  <a:srgbClr val="1C216F"/>
                </a:solidFill>
                <a:latin typeface="HelveticaNeueLTPro-Md"/>
                <a:cs typeface="HelveticaNeueLTPro-Md"/>
              </a:rPr>
              <a:t>agents)</a:t>
            </a:r>
            <a:r>
              <a:rPr sz="900" spc="-80" dirty="0">
                <a:solidFill>
                  <a:srgbClr val="1C216F"/>
                </a:solidFill>
                <a:latin typeface="HelveticaNeueLTPro-Md"/>
                <a:cs typeface="HelveticaNeueLTPro-Md"/>
              </a:rPr>
              <a:t> </a:t>
            </a:r>
            <a:r>
              <a:rPr sz="900" spc="-20" dirty="0">
                <a:solidFill>
                  <a:srgbClr val="1C216F"/>
                </a:solidFill>
                <a:latin typeface="HelveticaNeueLTPro-Md"/>
                <a:cs typeface="HelveticaNeueLTPro-Md"/>
              </a:rPr>
              <a:t>European</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Standard</a:t>
            </a:r>
            <a:r>
              <a:rPr sz="900" spc="-80" dirty="0">
                <a:solidFill>
                  <a:srgbClr val="1C216F"/>
                </a:solidFill>
                <a:latin typeface="HelveticaNeueLTPro-Md"/>
                <a:cs typeface="HelveticaNeueLTPro-Md"/>
              </a:rPr>
              <a:t> </a:t>
            </a:r>
            <a:r>
              <a:rPr sz="900" spc="-15" dirty="0">
                <a:solidFill>
                  <a:srgbClr val="1C216F"/>
                </a:solidFill>
                <a:latin typeface="HelveticaNeueLTPro-Md"/>
                <a:cs typeface="HelveticaNeueLTPro-Md"/>
              </a:rPr>
              <a:t>EN</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482</a:t>
            </a:r>
            <a:r>
              <a:rPr sz="900" spc="-80" dirty="0">
                <a:solidFill>
                  <a:srgbClr val="1C216F"/>
                </a:solidFill>
                <a:latin typeface="HelveticaNeueLTPro-Md"/>
                <a:cs typeface="HelveticaNeueLTPro-Md"/>
              </a:rPr>
              <a:t> </a:t>
            </a:r>
            <a:r>
              <a:rPr sz="900" spc="-20" dirty="0">
                <a:solidFill>
                  <a:srgbClr val="1C216F"/>
                </a:solidFill>
                <a:latin typeface="HelveticaNeueLTPro-Md"/>
                <a:cs typeface="HelveticaNeueLTPro-Md"/>
              </a:rPr>
              <a:t>(Workplace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atmospheres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General </a:t>
            </a:r>
            <a:r>
              <a:rPr sz="900" spc="-10" dirty="0">
                <a:solidFill>
                  <a:srgbClr val="1C216F"/>
                </a:solidFill>
                <a:latin typeface="HelveticaNeueLTPro-Md"/>
                <a:cs typeface="HelveticaNeueLTPro-Md"/>
              </a:rPr>
              <a:t>requirements for the </a:t>
            </a:r>
            <a:r>
              <a:rPr sz="900" spc="-5" dirty="0">
                <a:solidFill>
                  <a:srgbClr val="1C216F"/>
                </a:solidFill>
                <a:latin typeface="HelveticaNeueLTPro-Md"/>
                <a:cs typeface="HelveticaNeueLTPro-Md"/>
              </a:rPr>
              <a:t>performance </a:t>
            </a:r>
            <a:r>
              <a:rPr sz="900" spc="-10" dirty="0">
                <a:solidFill>
                  <a:srgbClr val="1C216F"/>
                </a:solidFill>
                <a:latin typeface="HelveticaNeueLTPro-Md"/>
                <a:cs typeface="HelveticaNeueLTPro-Md"/>
              </a:rPr>
              <a:t>of procedures for the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measurement of chemical </a:t>
            </a:r>
            <a:r>
              <a:rPr sz="900" spc="-15" dirty="0">
                <a:solidFill>
                  <a:srgbClr val="1C216F"/>
                </a:solidFill>
                <a:latin typeface="HelveticaNeueLTPro-Md"/>
                <a:cs typeface="HelveticaNeueLTPro-Md"/>
              </a:rPr>
              <a:t>agents) </a:t>
            </a:r>
            <a:r>
              <a:rPr sz="900" spc="-10" dirty="0">
                <a:solidFill>
                  <a:srgbClr val="1C216F"/>
                </a:solidFill>
                <a:latin typeface="HelveticaNeueLTPro-Md"/>
                <a:cs typeface="HelveticaNeueLTPro-Md"/>
              </a:rPr>
              <a:t>Reference to national guidance documents for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methods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for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determination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substances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also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required.</a:t>
            </a:r>
            <a:endParaRPr sz="900">
              <a:latin typeface="HelveticaNeueLTPro-Md"/>
              <a:cs typeface="HelveticaNeueLTPro-Md"/>
            </a:endParaRPr>
          </a:p>
        </p:txBody>
      </p:sp>
      <p:sp>
        <p:nvSpPr>
          <p:cNvPr id="10" name="object 10"/>
          <p:cNvSpPr txBox="1"/>
          <p:nvPr/>
        </p:nvSpPr>
        <p:spPr>
          <a:xfrm>
            <a:off x="615950" y="1682822"/>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11" name="object 11"/>
          <p:cNvSpPr txBox="1"/>
          <p:nvPr/>
        </p:nvSpPr>
        <p:spPr>
          <a:xfrm>
            <a:off x="2675635" y="3412370"/>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sz="900" spc="-20" dirty="0">
                <a:solidFill>
                  <a:srgbClr val="1C216F"/>
                </a:solidFill>
                <a:latin typeface="HelveticaNeueLTPro-Md"/>
                <a:cs typeface="HelveticaNeueLTPro-Md"/>
              </a:rPr>
              <a:t>Use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only</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with</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adequate</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ventilation.</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Use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process</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enclosures,</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local</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exhaust</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ventilation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other engineering controls to </a:t>
            </a:r>
            <a:r>
              <a:rPr sz="900" spc="-15" dirty="0">
                <a:solidFill>
                  <a:srgbClr val="1C216F"/>
                </a:solidFill>
                <a:latin typeface="HelveticaNeueLTPro-Md"/>
                <a:cs typeface="HelveticaNeueLTPro-Md"/>
              </a:rPr>
              <a:t>keep worker </a:t>
            </a:r>
            <a:r>
              <a:rPr sz="900" spc="-10" dirty="0">
                <a:solidFill>
                  <a:srgbClr val="1C216F"/>
                </a:solidFill>
                <a:latin typeface="HelveticaNeueLTPro-Md"/>
                <a:cs typeface="HelveticaNeueLTPro-Md"/>
              </a:rPr>
              <a:t>exposure to airborne contaminants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below </a:t>
            </a:r>
            <a:r>
              <a:rPr sz="900" spc="-10" dirty="0">
                <a:solidFill>
                  <a:srgbClr val="1C216F"/>
                </a:solidFill>
                <a:latin typeface="HelveticaNeueLTPro-Md"/>
                <a:cs typeface="HelveticaNeueLTPro-Md"/>
              </a:rPr>
              <a:t>any recommended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statutory limits. </a:t>
            </a:r>
            <a:r>
              <a:rPr sz="900" spc="-5" dirty="0">
                <a:solidFill>
                  <a:srgbClr val="1C216F"/>
                </a:solidFill>
                <a:latin typeface="HelveticaNeueLTPro-Md"/>
                <a:cs typeface="HelveticaNeueLTPro-Md"/>
              </a:rPr>
              <a:t>The </a:t>
            </a:r>
            <a:r>
              <a:rPr sz="900" spc="-10" dirty="0">
                <a:solidFill>
                  <a:srgbClr val="1C216F"/>
                </a:solidFill>
                <a:latin typeface="HelveticaNeueLTPro-Md"/>
                <a:cs typeface="HelveticaNeueLTPro-Md"/>
              </a:rPr>
              <a:t>engineering controls also </a:t>
            </a:r>
            <a:r>
              <a:rPr sz="900" spc="-5" dirty="0">
                <a:solidFill>
                  <a:srgbClr val="1C216F"/>
                </a:solidFill>
                <a:latin typeface="HelveticaNeueLTPro-Md"/>
                <a:cs typeface="HelveticaNeueLTPro-Md"/>
              </a:rPr>
              <a:t>need </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to </a:t>
            </a:r>
            <a:r>
              <a:rPr sz="900" spc="-15" dirty="0">
                <a:solidFill>
                  <a:srgbClr val="1C216F"/>
                </a:solidFill>
                <a:latin typeface="HelveticaNeueLTPro-Md"/>
                <a:cs typeface="HelveticaNeueLTPro-Md"/>
              </a:rPr>
              <a:t>keep </a:t>
            </a:r>
            <a:r>
              <a:rPr sz="900" spc="-5" dirty="0">
                <a:solidFill>
                  <a:srgbClr val="1C216F"/>
                </a:solidFill>
                <a:latin typeface="HelveticaNeueLTPro-Md"/>
                <a:cs typeface="HelveticaNeueLTPro-Md"/>
              </a:rPr>
              <a:t>gas, </a:t>
            </a:r>
            <a:r>
              <a:rPr sz="900" spc="-10" dirty="0">
                <a:solidFill>
                  <a:srgbClr val="1C216F"/>
                </a:solidFill>
                <a:latin typeface="HelveticaNeueLTPro-Md"/>
                <a:cs typeface="HelveticaNeueLTPro-Md"/>
              </a:rPr>
              <a:t>vapor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dust concentrations </a:t>
            </a:r>
            <a:r>
              <a:rPr sz="900" spc="-15" dirty="0">
                <a:solidFill>
                  <a:srgbClr val="1C216F"/>
                </a:solidFill>
                <a:latin typeface="HelveticaNeueLTPro-Md"/>
                <a:cs typeface="HelveticaNeueLTPro-Md"/>
              </a:rPr>
              <a:t>below </a:t>
            </a:r>
            <a:r>
              <a:rPr sz="900" spc="-10" dirty="0">
                <a:solidFill>
                  <a:srgbClr val="1C216F"/>
                </a:solidFill>
                <a:latin typeface="HelveticaNeueLTPro-Md"/>
                <a:cs typeface="HelveticaNeueLTPro-Md"/>
              </a:rPr>
              <a:t>any </a:t>
            </a:r>
            <a:r>
              <a:rPr sz="900" spc="-15" dirty="0">
                <a:solidFill>
                  <a:srgbClr val="1C216F"/>
                </a:solidFill>
                <a:latin typeface="HelveticaNeueLTPro-Md"/>
                <a:cs typeface="HelveticaNeueLTPro-Md"/>
              </a:rPr>
              <a:t>lower explosive </a:t>
            </a:r>
            <a:r>
              <a:rPr sz="900" spc="-10" dirty="0">
                <a:solidFill>
                  <a:srgbClr val="1C216F"/>
                </a:solidFill>
                <a:latin typeface="HelveticaNeueLTPro-Md"/>
                <a:cs typeface="HelveticaNeueLTPro-Md"/>
              </a:rPr>
              <a:t>limits. Use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explosion-proof</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ventilation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endParaRPr sz="900">
              <a:latin typeface="HelveticaNeueLTPro-Md"/>
              <a:cs typeface="HelveticaNeueLTPro-Md"/>
            </a:endParaRPr>
          </a:p>
        </p:txBody>
      </p:sp>
      <p:sp>
        <p:nvSpPr>
          <p:cNvPr id="12" name="object 12"/>
          <p:cNvSpPr txBox="1"/>
          <p:nvPr/>
        </p:nvSpPr>
        <p:spPr>
          <a:xfrm>
            <a:off x="615950" y="341237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OCCUPATIONAL </a:t>
            </a:r>
            <a:r>
              <a:rPr sz="900" b="1" spc="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13" name="object 13"/>
          <p:cNvSpPr txBox="1"/>
          <p:nvPr/>
        </p:nvSpPr>
        <p:spPr>
          <a:xfrm>
            <a:off x="2675635" y="4252913"/>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sz="900" dirty="0">
                <a:solidFill>
                  <a:srgbClr val="1C216F"/>
                </a:solidFill>
                <a:latin typeface="HelveticaNeueLTPro-Md"/>
                <a:cs typeface="HelveticaNeueLTPro-Md"/>
              </a:rPr>
              <a:t>Wash hands, forearms </a:t>
            </a:r>
            <a:r>
              <a:rPr sz="900" spc="5" dirty="0">
                <a:solidFill>
                  <a:srgbClr val="1C216F"/>
                </a:solidFill>
                <a:latin typeface="HelveticaNeueLTPro-Md"/>
                <a:cs typeface="HelveticaNeueLTPro-Md"/>
              </a:rPr>
              <a:t>and </a:t>
            </a:r>
            <a:r>
              <a:rPr sz="900" dirty="0">
                <a:solidFill>
                  <a:srgbClr val="1C216F"/>
                </a:solidFill>
                <a:latin typeface="HelveticaNeueLTPro-Md"/>
                <a:cs typeface="HelveticaNeueLTPro-Md"/>
              </a:rPr>
              <a:t>face thoroughly after handling chemical products,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before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eating,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smoking</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using</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lavatory</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at</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end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period. </a:t>
            </a:r>
            <a:r>
              <a:rPr sz="900" spc="-235" dirty="0">
                <a:solidFill>
                  <a:srgbClr val="1C216F"/>
                </a:solidFill>
                <a:latin typeface="HelveticaNeueLTPro-Md"/>
                <a:cs typeface="HelveticaNeueLTPro-Md"/>
              </a:rPr>
              <a:t> </a:t>
            </a:r>
            <a:r>
              <a:rPr sz="900" spc="-20" dirty="0">
                <a:solidFill>
                  <a:srgbClr val="1C216F"/>
                </a:solidFill>
                <a:latin typeface="HelveticaNeueLTPro-Md"/>
                <a:cs typeface="HelveticaNeueLTPro-Md"/>
              </a:rPr>
              <a:t>Appropriate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techniques</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should</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be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used</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remove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potentially</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contaminated</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clothing.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Wash </a:t>
            </a:r>
            <a:r>
              <a:rPr sz="900" spc="-10" dirty="0">
                <a:solidFill>
                  <a:srgbClr val="1C216F"/>
                </a:solidFill>
                <a:latin typeface="HelveticaNeueLTPro-Md"/>
                <a:cs typeface="HelveticaNeueLTPro-Md"/>
              </a:rPr>
              <a:t>contaminated clothing </a:t>
            </a:r>
            <a:r>
              <a:rPr sz="900" spc="-5" dirty="0">
                <a:solidFill>
                  <a:srgbClr val="1C216F"/>
                </a:solidFill>
                <a:latin typeface="HelveticaNeueLTPro-Md"/>
                <a:cs typeface="HelveticaNeueLTPro-Md"/>
              </a:rPr>
              <a:t>before reusing. Ensure that </a:t>
            </a:r>
            <a:r>
              <a:rPr sz="900" spc="-10" dirty="0">
                <a:solidFill>
                  <a:srgbClr val="1C216F"/>
                </a:solidFill>
                <a:latin typeface="HelveticaNeueLTPro-Md"/>
                <a:cs typeface="HelveticaNeueLTPro-Md"/>
              </a:rPr>
              <a:t>eyewash </a:t>
            </a:r>
            <a:r>
              <a:rPr sz="900" spc="-5" dirty="0">
                <a:solidFill>
                  <a:srgbClr val="1C216F"/>
                </a:solidFill>
                <a:latin typeface="HelveticaNeueLTPro-Md"/>
                <a:cs typeface="HelveticaNeueLTPro-Md"/>
              </a:rPr>
              <a:t>stations and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safety</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showers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workstation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location.</a:t>
            </a:r>
            <a:endParaRPr sz="900">
              <a:latin typeface="HelveticaNeueLTPro-Md"/>
              <a:cs typeface="HelveticaNeueLTPro-Md"/>
            </a:endParaRPr>
          </a:p>
        </p:txBody>
      </p:sp>
      <p:sp>
        <p:nvSpPr>
          <p:cNvPr id="14" name="object 14"/>
          <p:cNvSpPr txBox="1"/>
          <p:nvPr/>
        </p:nvSpPr>
        <p:spPr>
          <a:xfrm>
            <a:off x="615950" y="4252913"/>
            <a:ext cx="123952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HYGIENE</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MEASURES</a:t>
            </a:r>
            <a:endParaRPr sz="900">
              <a:latin typeface="Helvetica Neue LT Pro 75"/>
              <a:cs typeface="Helvetica Neue LT Pro 75"/>
            </a:endParaRPr>
          </a:p>
        </p:txBody>
      </p:sp>
      <p:sp>
        <p:nvSpPr>
          <p:cNvPr id="15" name="object 15"/>
          <p:cNvSpPr txBox="1"/>
          <p:nvPr/>
        </p:nvSpPr>
        <p:spPr>
          <a:xfrm>
            <a:off x="2675635" y="5093460"/>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sz="900" spc="-10" dirty="0">
                <a:solidFill>
                  <a:srgbClr val="1C216F"/>
                </a:solidFill>
                <a:latin typeface="HelveticaNeueLTPro-Md"/>
                <a:cs typeface="HelveticaNeueLTPro-Md"/>
              </a:rPr>
              <a:t>Use</a:t>
            </a:r>
            <a:r>
              <a:rPr sz="900" spc="-75"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properly</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fitted,</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air-purifying</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air-fed</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respirator</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complying</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a:t>
            </a:r>
            <a:r>
              <a:rPr sz="900" spc="-75" dirty="0">
                <a:solidFill>
                  <a:srgbClr val="1C216F"/>
                </a:solidFill>
                <a:latin typeface="HelveticaNeueLTPro-Md"/>
                <a:cs typeface="HelveticaNeueLTPro-Md"/>
              </a:rPr>
              <a:t> </a:t>
            </a:r>
            <a:r>
              <a:rPr sz="900" spc="-5" dirty="0">
                <a:solidFill>
                  <a:srgbClr val="1C216F"/>
                </a:solidFill>
                <a:latin typeface="HelveticaNeueLTPro-Md"/>
                <a:cs typeface="HelveticaNeueLTPro-Md"/>
              </a:rPr>
              <a:t>an</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approved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standard</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risk</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assessment</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indicates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this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necessary.</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Respirator</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selection</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must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based</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known</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anticipated</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exposure</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levels,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product</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safe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working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limits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selected</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respirator.</a:t>
            </a:r>
            <a:endParaRPr sz="900">
              <a:latin typeface="HelveticaNeueLTPro-Md"/>
              <a:cs typeface="HelveticaNeueLTPro-Md"/>
            </a:endParaRPr>
          </a:p>
        </p:txBody>
      </p:sp>
      <p:sp>
        <p:nvSpPr>
          <p:cNvPr id="16" name="object 16"/>
          <p:cNvSpPr txBox="1"/>
          <p:nvPr/>
        </p:nvSpPr>
        <p:spPr>
          <a:xfrm>
            <a:off x="615950" y="5093460"/>
            <a:ext cx="1644014"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RESPIRATORY</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7" name="object 17"/>
          <p:cNvSpPr txBox="1"/>
          <p:nvPr/>
        </p:nvSpPr>
        <p:spPr>
          <a:xfrm>
            <a:off x="2675635" y="5807006"/>
            <a:ext cx="4213860" cy="924560"/>
          </a:xfrm>
          <a:prstGeom prst="rect">
            <a:avLst/>
          </a:prstGeom>
        </p:spPr>
        <p:txBody>
          <a:bodyPr vert="horz" wrap="square" lIns="0" tIns="25400" rIns="0" bIns="0" rtlCol="0">
            <a:spAutoFit/>
          </a:bodyPr>
          <a:lstStyle/>
          <a:p>
            <a:pPr marL="12700" marR="5080">
              <a:lnSpc>
                <a:spcPts val="1000"/>
              </a:lnSpc>
              <a:spcBef>
                <a:spcPts val="200"/>
              </a:spcBef>
            </a:pPr>
            <a:r>
              <a:rPr sz="900" spc="-20" dirty="0">
                <a:solidFill>
                  <a:srgbClr val="1C216F"/>
                </a:solidFill>
                <a:latin typeface="HelveticaNeueLTPro-Md"/>
                <a:cs typeface="HelveticaNeueLTPro-Md"/>
              </a:rPr>
              <a:t>Chemical-resistant,</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impervious</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gloves</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complying</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with</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an</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approved</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standard</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should </a:t>
            </a:r>
            <a:r>
              <a:rPr sz="900" spc="-20" dirty="0">
                <a:solidFill>
                  <a:srgbClr val="1C216F"/>
                </a:solidFill>
                <a:latin typeface="HelveticaNeueLTPro-Md"/>
                <a:cs typeface="HelveticaNeueLTPro-Md"/>
              </a:rPr>
              <a:t> </a:t>
            </a:r>
            <a:r>
              <a:rPr sz="900" spc="-10" dirty="0">
                <a:solidFill>
                  <a:srgbClr val="1C216F"/>
                </a:solidFill>
                <a:latin typeface="HelveticaNeueLTPro-Md"/>
                <a:cs typeface="HelveticaNeueLTPro-Md"/>
              </a:rPr>
              <a:t>be</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worn</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at</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times</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when</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handling</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chemical</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products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9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risk</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assessment</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indicates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this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necessary.</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Considering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parameters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specified</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by</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glove</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manufacturer,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check during use that the </a:t>
            </a:r>
            <a:r>
              <a:rPr sz="900" spc="-15" dirty="0">
                <a:solidFill>
                  <a:srgbClr val="1C216F"/>
                </a:solidFill>
                <a:latin typeface="HelveticaNeueLTPro-Md"/>
                <a:cs typeface="HelveticaNeueLTPro-Md"/>
              </a:rPr>
              <a:t>gloves </a:t>
            </a:r>
            <a:r>
              <a:rPr sz="900" spc="-5" dirty="0">
                <a:solidFill>
                  <a:srgbClr val="1C216F"/>
                </a:solidFill>
                <a:latin typeface="HelveticaNeueLTPro-Md"/>
                <a:cs typeface="HelveticaNeueLTPro-Md"/>
              </a:rPr>
              <a:t>are </a:t>
            </a:r>
            <a:r>
              <a:rPr sz="900" spc="-10" dirty="0">
                <a:solidFill>
                  <a:srgbClr val="1C216F"/>
                </a:solidFill>
                <a:latin typeface="HelveticaNeueLTPro-Md"/>
                <a:cs typeface="HelveticaNeueLTPro-Md"/>
              </a:rPr>
              <a:t>still retaining their </a:t>
            </a:r>
            <a:r>
              <a:rPr sz="900" spc="-15" dirty="0">
                <a:solidFill>
                  <a:srgbClr val="1C216F"/>
                </a:solidFill>
                <a:latin typeface="HelveticaNeueLTPro-Md"/>
                <a:cs typeface="HelveticaNeueLTPro-Md"/>
              </a:rPr>
              <a:t>protective </a:t>
            </a:r>
            <a:r>
              <a:rPr sz="900" spc="-5" dirty="0">
                <a:solidFill>
                  <a:srgbClr val="1C216F"/>
                </a:solidFill>
                <a:latin typeface="HelveticaNeueLTPro-Md"/>
                <a:cs typeface="HelveticaNeueLTPro-Md"/>
              </a:rPr>
              <a:t>properties. </a:t>
            </a:r>
            <a:r>
              <a:rPr sz="900" spc="-10" dirty="0">
                <a:solidFill>
                  <a:srgbClr val="1C216F"/>
                </a:solidFill>
                <a:latin typeface="HelveticaNeueLTPro-Md"/>
                <a:cs typeface="HelveticaNeueLTPro-Md"/>
              </a:rPr>
              <a:t>It </a:t>
            </a:r>
            <a:r>
              <a:rPr sz="900" spc="-5" dirty="0">
                <a:solidFill>
                  <a:srgbClr val="1C216F"/>
                </a:solidFill>
                <a:latin typeface="HelveticaNeueLTPro-Md"/>
                <a:cs typeface="HelveticaNeueLTPro-Md"/>
              </a:rPr>
              <a:t> </a:t>
            </a:r>
            <a:r>
              <a:rPr sz="900" spc="-20" dirty="0">
                <a:solidFill>
                  <a:srgbClr val="1C216F"/>
                </a:solidFill>
                <a:latin typeface="HelveticaNeueLTPro-Md"/>
                <a:cs typeface="HelveticaNeueLTPro-Md"/>
              </a:rPr>
              <a:t>should</a:t>
            </a:r>
            <a:r>
              <a:rPr sz="900" spc="-95" dirty="0">
                <a:solidFill>
                  <a:srgbClr val="1C216F"/>
                </a:solidFill>
                <a:latin typeface="HelveticaNeueLTPro-Md"/>
                <a:cs typeface="HelveticaNeueLTPro-Md"/>
              </a:rPr>
              <a:t> </a:t>
            </a:r>
            <a:r>
              <a:rPr sz="900" spc="-15" dirty="0">
                <a:solidFill>
                  <a:srgbClr val="1C216F"/>
                </a:solidFill>
                <a:latin typeface="HelveticaNeueLTPro-Md"/>
                <a:cs typeface="HelveticaNeueLTPro-Md"/>
              </a:rPr>
              <a:t>be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noted</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that</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the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time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breakthrough</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for</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any</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glove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material</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may</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be</a:t>
            </a:r>
            <a:r>
              <a:rPr sz="900" spc="-95" dirty="0">
                <a:solidFill>
                  <a:srgbClr val="1C216F"/>
                </a:solidFill>
                <a:latin typeface="HelveticaNeueLTPro-Md"/>
                <a:cs typeface="HelveticaNeueLTPro-Md"/>
              </a:rPr>
              <a:t> </a:t>
            </a:r>
            <a:r>
              <a:rPr sz="900" spc="-15" dirty="0">
                <a:solidFill>
                  <a:srgbClr val="1C216F"/>
                </a:solidFill>
                <a:latin typeface="HelveticaNeueLTPro-Md"/>
                <a:cs typeface="HelveticaNeueLTPro-Md"/>
              </a:rPr>
              <a:t>different </a:t>
            </a:r>
            <a:r>
              <a:rPr sz="900" spc="-10" dirty="0">
                <a:solidFill>
                  <a:srgbClr val="1C216F"/>
                </a:solidFill>
                <a:latin typeface="HelveticaNeueLTPro-Md"/>
                <a:cs typeface="HelveticaNeueLTPro-Md"/>
              </a:rPr>
              <a:t> for</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different</a:t>
            </a:r>
            <a:r>
              <a:rPr sz="900" spc="55" dirty="0">
                <a:solidFill>
                  <a:srgbClr val="1C216F"/>
                </a:solidFill>
                <a:latin typeface="HelveticaNeueLTPro-Md"/>
                <a:cs typeface="HelveticaNeueLTPro-Md"/>
              </a:rPr>
              <a:t> </a:t>
            </a:r>
            <a:r>
              <a:rPr sz="900" spc="-15" dirty="0">
                <a:solidFill>
                  <a:srgbClr val="1C216F"/>
                </a:solidFill>
                <a:latin typeface="HelveticaNeueLTPro-Md"/>
                <a:cs typeface="HelveticaNeueLTPro-Md"/>
              </a:rPr>
              <a:t>glove</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manufacturers.</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case</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mixtures,</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consisting</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several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substances,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protection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time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gloves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cannot</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accurately</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estimated.</a:t>
            </a:r>
            <a:endParaRPr sz="900">
              <a:latin typeface="HelveticaNeueLTPro-Md"/>
              <a:cs typeface="HelveticaNeueLTPro-Md"/>
            </a:endParaRPr>
          </a:p>
        </p:txBody>
      </p:sp>
      <p:sp>
        <p:nvSpPr>
          <p:cNvPr id="18" name="object 18"/>
          <p:cNvSpPr txBox="1"/>
          <p:nvPr/>
        </p:nvSpPr>
        <p:spPr>
          <a:xfrm>
            <a:off x="615950" y="5807006"/>
            <a:ext cx="11576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HAND</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9" name="object 19"/>
          <p:cNvSpPr txBox="1"/>
          <p:nvPr/>
        </p:nvSpPr>
        <p:spPr>
          <a:xfrm>
            <a:off x="2675635" y="6901552"/>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Safety</a:t>
            </a:r>
            <a:r>
              <a:rPr sz="900" spc="-50" dirty="0">
                <a:solidFill>
                  <a:srgbClr val="1C216F"/>
                </a:solidFill>
                <a:latin typeface="HelveticaNeueLTPro-Md"/>
                <a:cs typeface="HelveticaNeueLTPro-Md"/>
              </a:rPr>
              <a:t> </a:t>
            </a:r>
            <a:r>
              <a:rPr sz="900" spc="-15" dirty="0">
                <a:solidFill>
                  <a:srgbClr val="1C216F"/>
                </a:solidFill>
                <a:latin typeface="HelveticaNeueLTPro-Md"/>
                <a:cs typeface="HelveticaNeueLTPro-Md"/>
              </a:rPr>
              <a:t>eyewear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complying</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a:t>
            </a:r>
            <a:r>
              <a:rPr sz="900" spc="-50"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approved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standard</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should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used</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when</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risk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assessment</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indicates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this</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is</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necessary</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exposure</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liquid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splashes,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mists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dusts. If contact </a:t>
            </a:r>
            <a:r>
              <a:rPr sz="900" spc="-5" dirty="0">
                <a:solidFill>
                  <a:srgbClr val="1C216F"/>
                </a:solidFill>
                <a:latin typeface="HelveticaNeueLTPro-Md"/>
                <a:cs typeface="HelveticaNeueLTPro-Md"/>
              </a:rPr>
              <a:t>is </a:t>
            </a:r>
            <a:r>
              <a:rPr sz="900" spc="-10" dirty="0">
                <a:solidFill>
                  <a:srgbClr val="1C216F"/>
                </a:solidFill>
                <a:latin typeface="HelveticaNeueLTPro-Md"/>
                <a:cs typeface="HelveticaNeueLTPro-Md"/>
              </a:rPr>
              <a:t>possible, the </a:t>
            </a:r>
            <a:r>
              <a:rPr sz="900" spc="-15" dirty="0">
                <a:solidFill>
                  <a:srgbClr val="1C216F"/>
                </a:solidFill>
                <a:latin typeface="HelveticaNeueLTPro-Md"/>
                <a:cs typeface="HelveticaNeueLTPro-Md"/>
              </a:rPr>
              <a:t>following </a:t>
            </a:r>
            <a:r>
              <a:rPr sz="900" spc="-10" dirty="0">
                <a:solidFill>
                  <a:srgbClr val="1C216F"/>
                </a:solidFill>
                <a:latin typeface="HelveticaNeueLTPro-Md"/>
                <a:cs typeface="HelveticaNeueLTPro-Md"/>
              </a:rPr>
              <a:t>protection should </a:t>
            </a:r>
            <a:r>
              <a:rPr sz="900" spc="-5" dirty="0">
                <a:solidFill>
                  <a:srgbClr val="1C216F"/>
                </a:solidFill>
                <a:latin typeface="HelveticaNeueLTPro-Md"/>
                <a:cs typeface="HelveticaNeueLTPro-Md"/>
              </a:rPr>
              <a:t>be </a:t>
            </a:r>
            <a:r>
              <a:rPr sz="900" spc="-10" dirty="0">
                <a:solidFill>
                  <a:srgbClr val="1C216F"/>
                </a:solidFill>
                <a:latin typeface="HelveticaNeueLTPro-Md"/>
                <a:cs typeface="HelveticaNeueLTPro-Md"/>
              </a:rPr>
              <a:t>worn, unless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assessment</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indicates</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higher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degree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protection:</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chemical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splash</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goggles.</a:t>
            </a:r>
            <a:endParaRPr sz="900">
              <a:latin typeface="HelveticaNeueLTPro-Md"/>
              <a:cs typeface="HelveticaNeueLTPro-Md"/>
            </a:endParaRPr>
          </a:p>
        </p:txBody>
      </p:sp>
      <p:sp>
        <p:nvSpPr>
          <p:cNvPr id="20" name="object 20"/>
          <p:cNvSpPr txBox="1"/>
          <p:nvPr/>
        </p:nvSpPr>
        <p:spPr>
          <a:xfrm>
            <a:off x="615950" y="6901552"/>
            <a:ext cx="10496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3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1" name="object 21"/>
          <p:cNvSpPr txBox="1"/>
          <p:nvPr/>
        </p:nvSpPr>
        <p:spPr>
          <a:xfrm>
            <a:off x="2675635" y="7615097"/>
            <a:ext cx="4213860" cy="924560"/>
          </a:xfrm>
          <a:prstGeom prst="rect">
            <a:avLst/>
          </a:prstGeom>
        </p:spPr>
        <p:txBody>
          <a:bodyPr vert="horz" wrap="square" lIns="0" tIns="25400" rIns="0" bIns="0" rtlCol="0">
            <a:spAutoFit/>
          </a:bodyPr>
          <a:lstStyle/>
          <a:p>
            <a:pPr marL="12700" marR="5080" algn="just">
              <a:lnSpc>
                <a:spcPts val="1000"/>
              </a:lnSpc>
              <a:spcBef>
                <a:spcPts val="200"/>
              </a:spcBef>
            </a:pPr>
            <a:r>
              <a:rPr sz="900" spc="-10" dirty="0">
                <a:solidFill>
                  <a:srgbClr val="1C216F"/>
                </a:solidFill>
                <a:latin typeface="HelveticaNeueLTPro-Md"/>
                <a:cs typeface="HelveticaNeueLTPro-Md"/>
              </a:rPr>
              <a:t>Personal</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protective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for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body</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should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selected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based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task </a:t>
            </a:r>
            <a:r>
              <a:rPr sz="900" spc="-240" dirty="0">
                <a:solidFill>
                  <a:srgbClr val="1C216F"/>
                </a:solidFill>
                <a:latin typeface="HelveticaNeueLTPro-Md"/>
                <a:cs typeface="HelveticaNeueLTPro-Md"/>
              </a:rPr>
              <a:t> </a:t>
            </a:r>
            <a:r>
              <a:rPr sz="900" spc="-25" dirty="0">
                <a:solidFill>
                  <a:srgbClr val="1C216F"/>
                </a:solidFill>
                <a:latin typeface="HelveticaNeueLTPro-Md"/>
                <a:cs typeface="HelveticaNeueLTPro-Md"/>
              </a:rPr>
              <a:t>being</a:t>
            </a:r>
            <a:r>
              <a:rPr sz="900" spc="-105" dirty="0">
                <a:solidFill>
                  <a:srgbClr val="1C216F"/>
                </a:solidFill>
                <a:latin typeface="HelveticaNeueLTPro-Md"/>
                <a:cs typeface="HelveticaNeueLTPro-Md"/>
              </a:rPr>
              <a:t> </a:t>
            </a:r>
            <a:r>
              <a:rPr sz="900" spc="-20" dirty="0">
                <a:solidFill>
                  <a:srgbClr val="1C216F"/>
                </a:solidFill>
                <a:latin typeface="HelveticaNeueLTPro-Md"/>
                <a:cs typeface="HelveticaNeueLTPro-Md"/>
              </a:rPr>
              <a:t>performed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the</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risks</a:t>
            </a:r>
            <a:r>
              <a:rPr sz="900" spc="-100" dirty="0">
                <a:solidFill>
                  <a:srgbClr val="1C216F"/>
                </a:solidFill>
                <a:latin typeface="HelveticaNeueLTPro-Md"/>
                <a:cs typeface="HelveticaNeueLTPro-Md"/>
              </a:rPr>
              <a:t> </a:t>
            </a:r>
            <a:r>
              <a:rPr sz="900" spc="-30" dirty="0">
                <a:solidFill>
                  <a:srgbClr val="1C216F"/>
                </a:solidFill>
                <a:latin typeface="HelveticaNeueLTPro-Md"/>
                <a:cs typeface="HelveticaNeueLTPro-Md"/>
              </a:rPr>
              <a:t>involved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should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be</a:t>
            </a:r>
            <a:r>
              <a:rPr sz="900" spc="-100" dirty="0">
                <a:solidFill>
                  <a:srgbClr val="1C216F"/>
                </a:solidFill>
                <a:latin typeface="HelveticaNeueLTPro-Md"/>
                <a:cs typeface="HelveticaNeueLTPro-Md"/>
              </a:rPr>
              <a:t> </a:t>
            </a:r>
            <a:r>
              <a:rPr sz="900" spc="-30" dirty="0">
                <a:solidFill>
                  <a:srgbClr val="1C216F"/>
                </a:solidFill>
                <a:latin typeface="HelveticaNeueLTPro-Md"/>
                <a:cs typeface="HelveticaNeueLTPro-Md"/>
              </a:rPr>
              <a:t>approved</a:t>
            </a:r>
            <a:r>
              <a:rPr sz="900" spc="-100" dirty="0">
                <a:solidFill>
                  <a:srgbClr val="1C216F"/>
                </a:solidFill>
                <a:latin typeface="HelveticaNeueLTPro-Md"/>
                <a:cs typeface="HelveticaNeueLTPro-Md"/>
              </a:rPr>
              <a:t> </a:t>
            </a:r>
            <a:r>
              <a:rPr sz="900" spc="-30" dirty="0">
                <a:solidFill>
                  <a:srgbClr val="1C216F"/>
                </a:solidFill>
                <a:latin typeface="HelveticaNeueLTPro-Md"/>
                <a:cs typeface="HelveticaNeueLTPro-Md"/>
              </a:rPr>
              <a:t>by</a:t>
            </a:r>
            <a:r>
              <a:rPr sz="900" spc="-100" dirty="0">
                <a:solidFill>
                  <a:srgbClr val="1C216F"/>
                </a:solidFill>
                <a:latin typeface="HelveticaNeueLTPro-Md"/>
                <a:cs typeface="HelveticaNeueLTPro-Md"/>
              </a:rPr>
              <a:t> </a:t>
            </a:r>
            <a:r>
              <a:rPr sz="900" spc="-15" dirty="0">
                <a:solidFill>
                  <a:srgbClr val="1C216F"/>
                </a:solidFill>
                <a:latin typeface="HelveticaNeueLTPro-Md"/>
                <a:cs typeface="HelveticaNeueLTPro-Md"/>
              </a:rPr>
              <a:t>a</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specialist</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before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handling this product. When there </a:t>
            </a:r>
            <a:r>
              <a:rPr sz="900" spc="-5" dirty="0">
                <a:solidFill>
                  <a:srgbClr val="1C216F"/>
                </a:solidFill>
                <a:latin typeface="HelveticaNeueLTPro-Md"/>
                <a:cs typeface="HelveticaNeueLTPro-Md"/>
              </a:rPr>
              <a:t>is </a:t>
            </a:r>
            <a:r>
              <a:rPr sz="900" dirty="0">
                <a:solidFill>
                  <a:srgbClr val="1C216F"/>
                </a:solidFill>
                <a:latin typeface="HelveticaNeueLTPro-Md"/>
                <a:cs typeface="HelveticaNeueLTPro-Md"/>
              </a:rPr>
              <a:t>a </a:t>
            </a:r>
            <a:r>
              <a:rPr sz="900" spc="-5" dirty="0">
                <a:solidFill>
                  <a:srgbClr val="1C216F"/>
                </a:solidFill>
                <a:latin typeface="HelveticaNeueLTPro-Md"/>
                <a:cs typeface="HelveticaNeueLTPro-Md"/>
              </a:rPr>
              <a:t>risk </a:t>
            </a:r>
            <a:r>
              <a:rPr sz="900" spc="-10" dirty="0">
                <a:solidFill>
                  <a:srgbClr val="1C216F"/>
                </a:solidFill>
                <a:latin typeface="HelveticaNeueLTPro-Md"/>
                <a:cs typeface="HelveticaNeueLTPro-Md"/>
              </a:rPr>
              <a:t>of ignition from static electricity, wear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anti-static </a:t>
            </a:r>
            <a:r>
              <a:rPr sz="900" spc="-15" dirty="0">
                <a:solidFill>
                  <a:srgbClr val="1C216F"/>
                </a:solidFill>
                <a:latin typeface="HelveticaNeueLTPro-Md"/>
                <a:cs typeface="HelveticaNeueLTPro-Md"/>
              </a:rPr>
              <a:t>protective </a:t>
            </a:r>
            <a:r>
              <a:rPr sz="900" spc="-10" dirty="0">
                <a:solidFill>
                  <a:srgbClr val="1C216F"/>
                </a:solidFill>
                <a:latin typeface="HelveticaNeueLTPro-Md"/>
                <a:cs typeface="HelveticaNeueLTPro-Md"/>
              </a:rPr>
              <a:t>clothing. </a:t>
            </a:r>
            <a:r>
              <a:rPr sz="900" spc="-15" dirty="0">
                <a:solidFill>
                  <a:srgbClr val="1C216F"/>
                </a:solidFill>
                <a:latin typeface="HelveticaNeueLTPro-Md"/>
                <a:cs typeface="HelveticaNeueLTPro-Md"/>
              </a:rPr>
              <a:t>For </a:t>
            </a:r>
            <a:r>
              <a:rPr sz="900" spc="-10" dirty="0">
                <a:solidFill>
                  <a:srgbClr val="1C216F"/>
                </a:solidFill>
                <a:latin typeface="HelveticaNeueLTPro-Md"/>
                <a:cs typeface="HelveticaNeueLTPro-Md"/>
              </a:rPr>
              <a:t>the greatest protection from static discharges,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clothing should include anti-static </a:t>
            </a:r>
            <a:r>
              <a:rPr sz="900" spc="-15" dirty="0">
                <a:solidFill>
                  <a:srgbClr val="1C216F"/>
                </a:solidFill>
                <a:latin typeface="HelveticaNeueLTPro-Md"/>
                <a:cs typeface="HelveticaNeueLTPro-Md"/>
              </a:rPr>
              <a:t>overalls, </a:t>
            </a:r>
            <a:r>
              <a:rPr sz="900" spc="-10" dirty="0">
                <a:solidFill>
                  <a:srgbClr val="1C216F"/>
                </a:solidFill>
                <a:latin typeface="HelveticaNeueLTPro-Md"/>
                <a:cs typeface="HelveticaNeueLTPro-Md"/>
              </a:rPr>
              <a:t>boots </a:t>
            </a:r>
            <a:r>
              <a:rPr sz="900" spc="-5" dirty="0">
                <a:solidFill>
                  <a:srgbClr val="1C216F"/>
                </a:solidFill>
                <a:latin typeface="HelveticaNeueLTPro-Md"/>
                <a:cs typeface="HelveticaNeueLTPro-Md"/>
              </a:rPr>
              <a:t>and </a:t>
            </a:r>
            <a:r>
              <a:rPr sz="900" spc="-15" dirty="0">
                <a:solidFill>
                  <a:srgbClr val="1C216F"/>
                </a:solidFill>
                <a:latin typeface="HelveticaNeueLTPro-Md"/>
                <a:cs typeface="HelveticaNeueLTPro-Md"/>
              </a:rPr>
              <a:t>gloves. </a:t>
            </a:r>
            <a:r>
              <a:rPr sz="900" spc="-10" dirty="0">
                <a:solidFill>
                  <a:srgbClr val="1C216F"/>
                </a:solidFill>
                <a:latin typeface="HelveticaNeueLTPro-Md"/>
                <a:cs typeface="HelveticaNeueLTPro-Md"/>
              </a:rPr>
              <a:t>Refer to European </a:t>
            </a:r>
            <a:r>
              <a:rPr sz="900" spc="-5" dirty="0">
                <a:solidFill>
                  <a:srgbClr val="1C216F"/>
                </a:solidFill>
                <a:latin typeface="HelveticaNeueLTPro-Md"/>
                <a:cs typeface="HelveticaNeueLTPro-Md"/>
              </a:rPr>
              <a:t> Sta</a:t>
            </a:r>
            <a:r>
              <a:rPr sz="900" spc="-10" dirty="0">
                <a:solidFill>
                  <a:srgbClr val="1C216F"/>
                </a:solidFill>
                <a:latin typeface="HelveticaNeueLTPro-Md"/>
                <a:cs typeface="HelveticaNeueLTPro-Md"/>
              </a:rPr>
              <a:t>nd</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rd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E</a:t>
            </a:r>
            <a:r>
              <a:rPr sz="900" dirty="0">
                <a:solidFill>
                  <a:srgbClr val="1C216F"/>
                </a:solidFill>
                <a:latin typeface="HelveticaNeueLTPro-Md"/>
                <a:cs typeface="HelveticaNeueLTPro-Md"/>
              </a:rPr>
              <a:t>N</a:t>
            </a:r>
            <a:r>
              <a:rPr sz="900" spc="-65" dirty="0">
                <a:solidFill>
                  <a:srgbClr val="1C216F"/>
                </a:solidFill>
                <a:latin typeface="HelveticaNeueLTPro-Md"/>
                <a:cs typeface="HelveticaNeueLTPro-Md"/>
              </a:rPr>
              <a:t> </a:t>
            </a:r>
            <a:r>
              <a:rPr sz="900" spc="-90" dirty="0">
                <a:solidFill>
                  <a:srgbClr val="1C216F"/>
                </a:solidFill>
                <a:latin typeface="HelveticaNeueLTPro-Md"/>
                <a:cs typeface="HelveticaNeueLTPro-Md"/>
              </a:rPr>
              <a:t>1</a:t>
            </a:r>
            <a:r>
              <a:rPr sz="900" spc="-75" dirty="0">
                <a:solidFill>
                  <a:srgbClr val="1C216F"/>
                </a:solidFill>
                <a:latin typeface="HelveticaNeueLTPro-Md"/>
                <a:cs typeface="HelveticaNeueLTPro-Md"/>
              </a:rPr>
              <a:t>1</a:t>
            </a:r>
            <a:r>
              <a:rPr sz="900" spc="-10" dirty="0">
                <a:solidFill>
                  <a:srgbClr val="1C216F"/>
                </a:solidFill>
                <a:latin typeface="HelveticaNeueLTPro-Md"/>
                <a:cs typeface="HelveticaNeueLTPro-Md"/>
              </a:rPr>
              <a:t>4</a:t>
            </a:r>
            <a:r>
              <a:rPr sz="900" dirty="0">
                <a:solidFill>
                  <a:srgbClr val="1C216F"/>
                </a:solidFill>
                <a:latin typeface="HelveticaNeueLTPro-Md"/>
                <a:cs typeface="HelveticaNeueLTPro-Md"/>
              </a:rPr>
              <a:t>9</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fu</a:t>
            </a:r>
            <a:r>
              <a:rPr sz="900" spc="20" dirty="0">
                <a:solidFill>
                  <a:srgbClr val="1C216F"/>
                </a:solidFill>
                <a:latin typeface="HelveticaNeueLTPro-Md"/>
                <a:cs typeface="HelveticaNeueLTPro-Md"/>
              </a:rPr>
              <a:t>r</a:t>
            </a:r>
            <a:r>
              <a:rPr sz="900" spc="-10" dirty="0">
                <a:solidFill>
                  <a:srgbClr val="1C216F"/>
                </a:solidFill>
                <a:latin typeface="HelveticaNeueLTPro-Md"/>
                <a:cs typeface="HelveticaNeueLTPro-Md"/>
              </a:rPr>
              <a:t>the</a:t>
            </a:r>
            <a:r>
              <a:rPr sz="900" dirty="0">
                <a:solidFill>
                  <a:srgbClr val="1C216F"/>
                </a:solidFill>
                <a:latin typeface="HelveticaNeueLTPro-Md"/>
                <a:cs typeface="HelveticaNeueLTPro-Md"/>
              </a:rPr>
              <a:t>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ma</a:t>
            </a:r>
            <a:r>
              <a:rPr sz="900" spc="-20" dirty="0">
                <a:solidFill>
                  <a:srgbClr val="1C216F"/>
                </a:solidFill>
                <a:latin typeface="HelveticaNeueLTPro-Md"/>
                <a:cs typeface="HelveticaNeueLTPro-Md"/>
              </a:rPr>
              <a:t>t</a:t>
            </a:r>
            <a:r>
              <a:rPr sz="900" spc="-10" dirty="0">
                <a:solidFill>
                  <a:srgbClr val="1C216F"/>
                </a:solidFill>
                <a:latin typeface="HelveticaNeueLTPro-Md"/>
                <a:cs typeface="HelveticaNeueLTPro-Md"/>
              </a:rPr>
              <a:t>e</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i</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l</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d</a:t>
            </a:r>
            <a:r>
              <a:rPr sz="900" spc="-5" dirty="0">
                <a:solidFill>
                  <a:srgbClr val="1C216F"/>
                </a:solidFill>
                <a:latin typeface="HelveticaNeueLTPro-Md"/>
                <a:cs typeface="HelveticaNeueLTPro-Md"/>
              </a:rPr>
              <a:t>e</a:t>
            </a:r>
            <a:r>
              <a:rPr sz="900" spc="-10" dirty="0">
                <a:solidFill>
                  <a:srgbClr val="1C216F"/>
                </a:solidFill>
                <a:latin typeface="HelveticaNeueLTPro-Md"/>
                <a:cs typeface="HelveticaNeueLTPro-Md"/>
              </a:rPr>
              <a:t>sig</a:t>
            </a:r>
            <a:r>
              <a:rPr sz="900" dirty="0">
                <a:solidFill>
                  <a:srgbClr val="1C216F"/>
                </a:solidFill>
                <a:latin typeface="HelveticaNeueLTPro-Md"/>
                <a:cs typeface="HelveticaNeueLTPro-Md"/>
              </a:rPr>
              <a:t>n</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re</a:t>
            </a:r>
            <a:r>
              <a:rPr sz="900" spc="-10" dirty="0">
                <a:solidFill>
                  <a:srgbClr val="1C216F"/>
                </a:solidFill>
                <a:latin typeface="HelveticaNeueLTPro-Md"/>
                <a:cs typeface="HelveticaNeueLTPro-Md"/>
              </a:rPr>
              <a:t>qu</a:t>
            </a:r>
            <a:r>
              <a:rPr sz="900" spc="-15" dirty="0">
                <a:solidFill>
                  <a:srgbClr val="1C216F"/>
                </a:solidFill>
                <a:latin typeface="HelveticaNeueLTPro-Md"/>
                <a:cs typeface="HelveticaNeueLTPro-Md"/>
              </a:rPr>
              <a:t>i</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ement</a:t>
            </a:r>
            <a:r>
              <a:rPr sz="900" dirty="0">
                <a:solidFill>
                  <a:srgbClr val="1C216F"/>
                </a:solidFill>
                <a:latin typeface="HelveticaNeueLTPro-Md"/>
                <a:cs typeface="HelveticaNeueLTPro-Md"/>
              </a:rPr>
              <a:t>s</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d  </a:t>
            </a:r>
            <a:r>
              <a:rPr sz="900" spc="-10" dirty="0">
                <a:solidFill>
                  <a:srgbClr val="1C216F"/>
                </a:solidFill>
                <a:latin typeface="HelveticaNeueLTPro-Md"/>
                <a:cs typeface="HelveticaNeueLTPro-Md"/>
              </a:rPr>
              <a:t>test</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methods.</a:t>
            </a:r>
            <a:endParaRPr sz="900">
              <a:latin typeface="HelveticaNeueLTPro-Md"/>
              <a:cs typeface="HelveticaNeueLTPro-Md"/>
            </a:endParaRPr>
          </a:p>
        </p:txBody>
      </p:sp>
      <p:sp>
        <p:nvSpPr>
          <p:cNvPr id="22" name="object 22"/>
          <p:cNvSpPr txBox="1"/>
          <p:nvPr/>
        </p:nvSpPr>
        <p:spPr>
          <a:xfrm>
            <a:off x="615950" y="7615097"/>
            <a:ext cx="1100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3" name="object 23"/>
          <p:cNvSpPr txBox="1"/>
          <p:nvPr/>
        </p:nvSpPr>
        <p:spPr>
          <a:xfrm>
            <a:off x="2675635" y="8709643"/>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sz="900" spc="-20" dirty="0">
                <a:solidFill>
                  <a:srgbClr val="1C216F"/>
                </a:solidFill>
                <a:latin typeface="HelveticaNeueLTPro-Md"/>
                <a:cs typeface="HelveticaNeueLTPro-Md"/>
              </a:rPr>
              <a:t>Emissions</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from</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ventilation</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or</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work</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process</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equipment</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should</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be</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checked</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ensure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controls</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they</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comply</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requirements</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environmental</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protection</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legislation.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some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cases,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fume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scrubbers,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filters</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engineering</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modifications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process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necessary</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reduce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emissions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acceptable</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levels.</a:t>
            </a:r>
            <a:endParaRPr sz="900">
              <a:latin typeface="HelveticaNeueLTPro-Md"/>
              <a:cs typeface="HelveticaNeueLTPro-Md"/>
            </a:endParaRPr>
          </a:p>
        </p:txBody>
      </p:sp>
      <p:sp>
        <p:nvSpPr>
          <p:cNvPr id="24" name="object 24"/>
          <p:cNvSpPr txBox="1"/>
          <p:nvPr/>
        </p:nvSpPr>
        <p:spPr>
          <a:xfrm>
            <a:off x="615950" y="8709643"/>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ENVIRONMENTAL </a:t>
            </a:r>
            <a:r>
              <a:rPr sz="900" b="1" spc="10" dirty="0">
                <a:solidFill>
                  <a:srgbClr val="025FAD"/>
                </a:solidFill>
                <a:latin typeface="Helvetica Neue LT Pro 75"/>
                <a:cs typeface="Helvetica Neue LT Pro 75"/>
              </a:rPr>
              <a:t> 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25" name="object 25"/>
          <p:cNvSpPr/>
          <p:nvPr/>
        </p:nvSpPr>
        <p:spPr>
          <a:xfrm>
            <a:off x="600115" y="333229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6" name="object 26"/>
          <p:cNvSpPr/>
          <p:nvPr/>
        </p:nvSpPr>
        <p:spPr>
          <a:xfrm>
            <a:off x="600115" y="417284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600115" y="501338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600115" y="572692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600115" y="682147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600115" y="753502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600115" y="862956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6</a:t>
            </a:fld>
            <a:endParaRPr dirty="0"/>
          </a:p>
        </p:txBody>
      </p:sp>
      <p:sp>
        <p:nvSpPr>
          <p:cNvPr id="35" name="object 8">
            <a:extLst>
              <a:ext uri="{FF2B5EF4-FFF2-40B4-BE49-F238E27FC236}">
                <a16:creationId xmlns:a16="http://schemas.microsoft.com/office/drawing/2014/main" id="{D338CCFF-3C88-4029-B795-85B58E88C4C3}"/>
              </a:ext>
            </a:extLst>
          </p:cNvPr>
          <p:cNvSpPr txBox="1">
            <a:spLocks noGrp="1"/>
          </p:cNvSpPr>
          <p:nvPr>
            <p:ph type="title"/>
          </p:nvPr>
        </p:nvSpPr>
        <p:spPr>
          <a:xfrm>
            <a:off x="444500" y="889000"/>
            <a:ext cx="5041900" cy="739946"/>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WEATHERPROOF ULTRA</a:t>
            </a:r>
            <a:br>
              <a:rPr lang="en-US" sz="2350" spc="-85" dirty="0">
                <a:solidFill>
                  <a:srgbClr val="2DBEEF"/>
                </a:solidFill>
                <a:latin typeface="HelveticaNeueLTPro-Roman"/>
                <a:cs typeface="HelveticaNeueLTPro-Roman"/>
              </a:rPr>
            </a:br>
            <a:endParaRPr sz="2350" dirty="0">
              <a:latin typeface="HelveticaNeueLTPro-Roman"/>
              <a:cs typeface="HelveticaNeueLTPro-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dirty="0">
                <a:solidFill>
                  <a:srgbClr val="FFFFFF"/>
                </a:solidFill>
                <a:latin typeface="Helvetica Neue LT Pro 75"/>
                <a:cs typeface="Helvetica Neue LT Pro 75"/>
              </a:rPr>
              <a:t>9.</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PHYSICAL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CHEMICAL</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PROPERTIES</a:t>
            </a:r>
            <a:endParaRPr sz="1100">
              <a:latin typeface="Helvetica Neue LT Pro 75"/>
              <a:cs typeface="Helvetica Neue LT Pro 75"/>
            </a:endParaRPr>
          </a:p>
        </p:txBody>
      </p:sp>
      <p:sp>
        <p:nvSpPr>
          <p:cNvPr id="9" name="object 9"/>
          <p:cNvSpPr txBox="1"/>
          <p:nvPr/>
        </p:nvSpPr>
        <p:spPr>
          <a:xfrm>
            <a:off x="615950" y="1682822"/>
            <a:ext cx="2427605" cy="162560"/>
          </a:xfrm>
          <a:prstGeom prst="rect">
            <a:avLst/>
          </a:prstGeom>
        </p:spPr>
        <p:txBody>
          <a:bodyPr vert="horz" wrap="square" lIns="0" tIns="12700" rIns="0" bIns="0" rtlCol="0">
            <a:spAutoFit/>
          </a:bodyPr>
          <a:lstStyle/>
          <a:p>
            <a:pPr marL="12700">
              <a:lnSpc>
                <a:spcPct val="100000"/>
              </a:lnSpc>
              <a:spcBef>
                <a:spcPts val="100"/>
              </a:spcBef>
              <a:tabLst>
                <a:tab pos="2063114" algn="l"/>
              </a:tabLst>
            </a:pPr>
            <a:r>
              <a:rPr sz="900" b="1"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H</a:t>
            </a:r>
            <a:r>
              <a:rPr sz="900" b="1" spc="-5" dirty="0">
                <a:solidFill>
                  <a:srgbClr val="025FAD"/>
                </a:solidFill>
                <a:latin typeface="Helvetica Neue LT Pro 75"/>
                <a:cs typeface="Helvetica Neue LT Pro 75"/>
              </a:rPr>
              <a:t>Y</a:t>
            </a:r>
            <a:r>
              <a:rPr sz="900" b="1" spc="20" dirty="0">
                <a:solidFill>
                  <a:srgbClr val="025FAD"/>
                </a:solidFill>
                <a:latin typeface="Helvetica Neue LT Pro 75"/>
                <a:cs typeface="Helvetica Neue LT Pro 75"/>
              </a:rPr>
              <a:t>S</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a:t>
            </a:r>
            <a:r>
              <a:rPr sz="900" b="1" spc="5"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E	</a:t>
            </a:r>
            <a:r>
              <a:rPr sz="900" spc="-10" dirty="0">
                <a:solidFill>
                  <a:srgbClr val="1C216F"/>
                </a:solidFill>
                <a:latin typeface="HelveticaNeueLTPro-Md"/>
                <a:cs typeface="HelveticaNeueLTPro-Md"/>
              </a:rPr>
              <a:t>Liqui</a:t>
            </a:r>
            <a:r>
              <a:rPr sz="900" spc="-15" dirty="0">
                <a:solidFill>
                  <a:srgbClr val="1C216F"/>
                </a:solidFill>
                <a:latin typeface="HelveticaNeueLTPro-Md"/>
                <a:cs typeface="HelveticaNeueLTPro-Md"/>
              </a:rPr>
              <a:t>d</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0" name="object 10"/>
          <p:cNvSpPr txBox="1"/>
          <p:nvPr/>
        </p:nvSpPr>
        <p:spPr>
          <a:xfrm>
            <a:off x="615950" y="2089222"/>
            <a:ext cx="3771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ODOR</a:t>
            </a:r>
            <a:endParaRPr sz="900">
              <a:latin typeface="Helvetica Neue LT Pro 75"/>
              <a:cs typeface="Helvetica Neue LT Pro 75"/>
            </a:endParaRPr>
          </a:p>
        </p:txBody>
      </p:sp>
      <p:sp>
        <p:nvSpPr>
          <p:cNvPr id="11" name="object 11"/>
          <p:cNvSpPr txBox="1"/>
          <p:nvPr/>
        </p:nvSpPr>
        <p:spPr>
          <a:xfrm>
            <a:off x="2667000" y="20892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2" name="object 12"/>
          <p:cNvSpPr txBox="1"/>
          <p:nvPr/>
        </p:nvSpPr>
        <p:spPr>
          <a:xfrm>
            <a:off x="615950" y="2495622"/>
            <a:ext cx="113220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ODOR</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THRESHOLD</a:t>
            </a:r>
            <a:endParaRPr sz="900">
              <a:latin typeface="Helvetica Neue LT Pro 75"/>
              <a:cs typeface="Helvetica Neue LT Pro 75"/>
            </a:endParaRPr>
          </a:p>
        </p:txBody>
      </p:sp>
      <p:sp>
        <p:nvSpPr>
          <p:cNvPr id="13" name="object 13"/>
          <p:cNvSpPr txBox="1"/>
          <p:nvPr/>
        </p:nvSpPr>
        <p:spPr>
          <a:xfrm>
            <a:off x="2667000" y="2495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4" name="object 14"/>
          <p:cNvSpPr txBox="1"/>
          <p:nvPr/>
        </p:nvSpPr>
        <p:spPr>
          <a:xfrm>
            <a:off x="615950" y="2902022"/>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PH</a:t>
            </a:r>
            <a:endParaRPr sz="900">
              <a:latin typeface="Helvetica Neue LT Pro 75"/>
              <a:cs typeface="Helvetica Neue LT Pro 75"/>
            </a:endParaRPr>
          </a:p>
        </p:txBody>
      </p:sp>
      <p:sp>
        <p:nvSpPr>
          <p:cNvPr id="15" name="object 15"/>
          <p:cNvSpPr txBox="1"/>
          <p:nvPr/>
        </p:nvSpPr>
        <p:spPr>
          <a:xfrm>
            <a:off x="2667000" y="2902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6" name="object 16"/>
          <p:cNvSpPr txBox="1"/>
          <p:nvPr/>
        </p:nvSpPr>
        <p:spPr>
          <a:xfrm>
            <a:off x="615950" y="3308422"/>
            <a:ext cx="901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BOILING</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7" name="object 17"/>
          <p:cNvSpPr txBox="1"/>
          <p:nvPr/>
        </p:nvSpPr>
        <p:spPr>
          <a:xfrm>
            <a:off x="2667000" y="3308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8" name="object 18"/>
          <p:cNvSpPr txBox="1"/>
          <p:nvPr/>
        </p:nvSpPr>
        <p:spPr>
          <a:xfrm>
            <a:off x="615950" y="3714822"/>
            <a:ext cx="9385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MELTING</a:t>
            </a:r>
            <a:r>
              <a:rPr sz="900" b="1" spc="-4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9" name="object 19"/>
          <p:cNvSpPr txBox="1"/>
          <p:nvPr/>
        </p:nvSpPr>
        <p:spPr>
          <a:xfrm>
            <a:off x="2667000" y="3714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b="1" dirty="0">
                <a:solidFill>
                  <a:srgbClr val="025FAD"/>
                </a:solidFill>
                <a:latin typeface="Helvetica Neue LT Pro 75"/>
                <a:cs typeface="Helvetica Neue LT Pro 75"/>
              </a:rPr>
              <a:t>.</a:t>
            </a:r>
            <a:endParaRPr sz="900">
              <a:latin typeface="Helvetica Neue LT Pro 75"/>
              <a:cs typeface="Helvetica Neue LT Pro 75"/>
            </a:endParaRPr>
          </a:p>
        </p:txBody>
      </p:sp>
      <p:sp>
        <p:nvSpPr>
          <p:cNvPr id="20" name="object 20"/>
          <p:cNvSpPr txBox="1"/>
          <p:nvPr/>
        </p:nvSpPr>
        <p:spPr>
          <a:xfrm>
            <a:off x="615950" y="4121222"/>
            <a:ext cx="798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FLASH</a:t>
            </a:r>
            <a:r>
              <a:rPr sz="900" b="1" spc="-5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21" name="object 21"/>
          <p:cNvSpPr txBox="1"/>
          <p:nvPr/>
        </p:nvSpPr>
        <p:spPr>
          <a:xfrm>
            <a:off x="2667000" y="4121222"/>
            <a:ext cx="2436495"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Closed cup: &gt;61°C (&gt;141.8°F)</a:t>
            </a:r>
            <a:endParaRPr sz="900" dirty="0">
              <a:latin typeface="HelveticaNeueLTPro-Md"/>
              <a:cs typeface="HelveticaNeueLTPro-Md"/>
            </a:endParaRPr>
          </a:p>
        </p:txBody>
      </p:sp>
      <p:sp>
        <p:nvSpPr>
          <p:cNvPr id="22" name="object 22"/>
          <p:cNvSpPr txBox="1"/>
          <p:nvPr/>
        </p:nvSpPr>
        <p:spPr>
          <a:xfrm>
            <a:off x="615950" y="4527622"/>
            <a:ext cx="10941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VAPOR</a:t>
            </a:r>
            <a:r>
              <a:rPr sz="900" b="1" spc="-5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PRESSURE</a:t>
            </a:r>
            <a:endParaRPr sz="900">
              <a:latin typeface="Helvetica Neue LT Pro 75"/>
              <a:cs typeface="Helvetica Neue LT Pro 75"/>
            </a:endParaRPr>
          </a:p>
        </p:txBody>
      </p:sp>
      <p:sp>
        <p:nvSpPr>
          <p:cNvPr id="23" name="object 23"/>
          <p:cNvSpPr txBox="1"/>
          <p:nvPr/>
        </p:nvSpPr>
        <p:spPr>
          <a:xfrm>
            <a:off x="2667000" y="4527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4" name="object 24"/>
          <p:cNvSpPr txBox="1"/>
          <p:nvPr/>
        </p:nvSpPr>
        <p:spPr>
          <a:xfrm>
            <a:off x="615950" y="4934022"/>
            <a:ext cx="71882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SO</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U</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5" name="object 25"/>
          <p:cNvSpPr txBox="1"/>
          <p:nvPr/>
        </p:nvSpPr>
        <p:spPr>
          <a:xfrm>
            <a:off x="2667000" y="4934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6" name="object 26"/>
          <p:cNvSpPr txBox="1"/>
          <p:nvPr/>
        </p:nvSpPr>
        <p:spPr>
          <a:xfrm>
            <a:off x="615950" y="5340422"/>
            <a:ext cx="969644"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025FAD"/>
                </a:solidFill>
                <a:latin typeface="Helvetica Neue LT Pro 75"/>
                <a:cs typeface="Helvetica Neue LT Pro 75"/>
              </a:rPr>
              <a:t>V</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PO</a:t>
            </a:r>
            <a:r>
              <a:rPr sz="900" b="1" dirty="0">
                <a:solidFill>
                  <a:srgbClr val="025FAD"/>
                </a:solidFill>
                <a:latin typeface="Helvetica Neue LT Pro 75"/>
                <a:cs typeface="Helvetica Neue LT Pro 75"/>
              </a:rPr>
              <a:t>R </a:t>
            </a: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7" name="object 27"/>
          <p:cNvSpPr txBox="1"/>
          <p:nvPr/>
        </p:nvSpPr>
        <p:spPr>
          <a:xfrm>
            <a:off x="2667000" y="5340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8" name="object 28"/>
          <p:cNvSpPr txBox="1"/>
          <p:nvPr/>
        </p:nvSpPr>
        <p:spPr>
          <a:xfrm>
            <a:off x="615950" y="5746822"/>
            <a:ext cx="18383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AUTO-IGNITION</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TEMPERATURE</a:t>
            </a:r>
            <a:endParaRPr sz="900">
              <a:latin typeface="Helvetica Neue LT Pro 75"/>
              <a:cs typeface="Helvetica Neue LT Pro 75"/>
            </a:endParaRPr>
          </a:p>
        </p:txBody>
      </p:sp>
      <p:sp>
        <p:nvSpPr>
          <p:cNvPr id="29" name="object 29"/>
          <p:cNvSpPr txBox="1"/>
          <p:nvPr/>
        </p:nvSpPr>
        <p:spPr>
          <a:xfrm>
            <a:off x="2667000" y="5746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0" name="object 30"/>
          <p:cNvSpPr txBox="1"/>
          <p:nvPr/>
        </p:nvSpPr>
        <p:spPr>
          <a:xfrm>
            <a:off x="615950" y="6153222"/>
            <a:ext cx="5384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31" name="object 31"/>
          <p:cNvSpPr txBox="1"/>
          <p:nvPr/>
        </p:nvSpPr>
        <p:spPr>
          <a:xfrm>
            <a:off x="2667000" y="6165564"/>
            <a:ext cx="1066800" cy="151323"/>
          </a:xfrm>
          <a:prstGeom prst="rect">
            <a:avLst/>
          </a:prstGeom>
        </p:spPr>
        <p:txBody>
          <a:bodyPr vert="horz" wrap="square" lIns="0" tIns="12700" rIns="0" bIns="0" rtlCol="0">
            <a:spAutoFit/>
          </a:bodyPr>
          <a:lstStyle/>
          <a:p>
            <a:pPr marL="12700">
              <a:lnSpc>
                <a:spcPct val="100000"/>
              </a:lnSpc>
              <a:spcBef>
                <a:spcPts val="100"/>
              </a:spcBef>
            </a:pPr>
            <a:r>
              <a:rPr lang="en-TT" sz="900" spc="-15" dirty="0">
                <a:solidFill>
                  <a:srgbClr val="1C216F"/>
                </a:solidFill>
                <a:latin typeface="HelveticaNeueLTPro-Md"/>
                <a:cs typeface="HelveticaNeueLTPro-Md"/>
              </a:rPr>
              <a:t>1.2234 g/cm³</a:t>
            </a:r>
            <a:endParaRPr sz="900" dirty="0">
              <a:latin typeface="HelveticaNeueLTPro-Md"/>
              <a:cs typeface="HelveticaNeueLTPro-Md"/>
            </a:endParaRPr>
          </a:p>
        </p:txBody>
      </p:sp>
      <p:sp>
        <p:nvSpPr>
          <p:cNvPr id="32" name="object 32"/>
          <p:cNvSpPr txBox="1"/>
          <p:nvPr/>
        </p:nvSpPr>
        <p:spPr>
          <a:xfrm>
            <a:off x="615950" y="6559622"/>
            <a:ext cx="91122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FLAMMABILITY</a:t>
            </a:r>
            <a:endParaRPr sz="900">
              <a:latin typeface="Helvetica Neue LT Pro 75"/>
              <a:cs typeface="Helvetica Neue LT Pro 75"/>
            </a:endParaRPr>
          </a:p>
        </p:txBody>
      </p:sp>
      <p:sp>
        <p:nvSpPr>
          <p:cNvPr id="33" name="object 33"/>
          <p:cNvSpPr txBox="1"/>
          <p:nvPr/>
        </p:nvSpPr>
        <p:spPr>
          <a:xfrm>
            <a:off x="2667000" y="6559622"/>
            <a:ext cx="69405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dirty="0">
                <a:solidFill>
                  <a:srgbClr val="1C216F"/>
                </a:solidFill>
                <a:latin typeface="HelveticaNeueLTPro-Md"/>
                <a:cs typeface="HelveticaNeueLTPro-Md"/>
              </a:rPr>
              <a:t>e</a:t>
            </a:r>
            <a:endParaRPr sz="900">
              <a:latin typeface="HelveticaNeueLTPro-Md"/>
              <a:cs typeface="HelveticaNeueLTPro-Md"/>
            </a:endParaRPr>
          </a:p>
        </p:txBody>
      </p:sp>
      <p:sp>
        <p:nvSpPr>
          <p:cNvPr id="34" name="object 34"/>
          <p:cNvSpPr/>
          <p:nvPr/>
        </p:nvSpPr>
        <p:spPr>
          <a:xfrm>
            <a:off x="600115" y="198145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p:nvPr/>
        </p:nvSpPr>
        <p:spPr>
          <a:xfrm>
            <a:off x="600115" y="44046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6" name="object 36"/>
          <p:cNvSpPr/>
          <p:nvPr/>
        </p:nvSpPr>
        <p:spPr>
          <a:xfrm>
            <a:off x="600115" y="27891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37"/>
          <p:cNvSpPr/>
          <p:nvPr/>
        </p:nvSpPr>
        <p:spPr>
          <a:xfrm>
            <a:off x="600115" y="52123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8" name="object 38"/>
          <p:cNvSpPr/>
          <p:nvPr/>
        </p:nvSpPr>
        <p:spPr>
          <a:xfrm>
            <a:off x="600115" y="35968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9" name="object 39"/>
          <p:cNvSpPr/>
          <p:nvPr/>
        </p:nvSpPr>
        <p:spPr>
          <a:xfrm>
            <a:off x="600115" y="56161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40"/>
          <p:cNvSpPr/>
          <p:nvPr/>
        </p:nvSpPr>
        <p:spPr>
          <a:xfrm>
            <a:off x="594359" y="23853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1" name="object 41"/>
          <p:cNvSpPr/>
          <p:nvPr/>
        </p:nvSpPr>
        <p:spPr>
          <a:xfrm>
            <a:off x="600115" y="48084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42"/>
          <p:cNvSpPr/>
          <p:nvPr/>
        </p:nvSpPr>
        <p:spPr>
          <a:xfrm>
            <a:off x="600115" y="31930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3" name="object 43"/>
          <p:cNvSpPr/>
          <p:nvPr/>
        </p:nvSpPr>
        <p:spPr>
          <a:xfrm>
            <a:off x="600115" y="40007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4" name="object 44"/>
          <p:cNvSpPr/>
          <p:nvPr/>
        </p:nvSpPr>
        <p:spPr>
          <a:xfrm>
            <a:off x="600115" y="60200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5" name="object 45"/>
          <p:cNvSpPr/>
          <p:nvPr/>
        </p:nvSpPr>
        <p:spPr>
          <a:xfrm>
            <a:off x="600115" y="642391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6" name="object 46"/>
          <p:cNvSpPr/>
          <p:nvPr/>
        </p:nvSpPr>
        <p:spPr>
          <a:xfrm>
            <a:off x="600115" y="762596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7" name="object 47"/>
          <p:cNvSpPr/>
          <p:nvPr/>
        </p:nvSpPr>
        <p:spPr>
          <a:xfrm>
            <a:off x="600115" y="821637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48"/>
          <p:cNvSpPr/>
          <p:nvPr/>
        </p:nvSpPr>
        <p:spPr>
          <a:xfrm>
            <a:off x="600115" y="880679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9" name="object 49"/>
          <p:cNvSpPr txBox="1"/>
          <p:nvPr/>
        </p:nvSpPr>
        <p:spPr>
          <a:xfrm>
            <a:off x="457200" y="694029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10.</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STABILITY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REACTIVITY</a:t>
            </a:r>
            <a:endParaRPr sz="1100">
              <a:latin typeface="Helvetica Neue LT Pro 75"/>
              <a:cs typeface="Helvetica Neue LT Pro 75"/>
            </a:endParaRPr>
          </a:p>
        </p:txBody>
      </p:sp>
      <p:sp>
        <p:nvSpPr>
          <p:cNvPr id="58" name="object 5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7</a:t>
            </a:fld>
            <a:endParaRPr dirty="0"/>
          </a:p>
        </p:txBody>
      </p:sp>
      <p:sp>
        <p:nvSpPr>
          <p:cNvPr id="50" name="object 50"/>
          <p:cNvSpPr txBox="1"/>
          <p:nvPr/>
        </p:nvSpPr>
        <p:spPr>
          <a:xfrm>
            <a:off x="615950" y="7308057"/>
            <a:ext cx="3206750" cy="162560"/>
          </a:xfrm>
          <a:prstGeom prst="rect">
            <a:avLst/>
          </a:prstGeom>
        </p:spPr>
        <p:txBody>
          <a:bodyPr vert="horz" wrap="square" lIns="0" tIns="12700" rIns="0" bIns="0" rtlCol="0">
            <a:spAutoFit/>
          </a:bodyPr>
          <a:lstStyle/>
          <a:p>
            <a:pPr marL="12700">
              <a:lnSpc>
                <a:spcPct val="100000"/>
              </a:lnSpc>
              <a:spcBef>
                <a:spcPts val="100"/>
              </a:spcBef>
              <a:tabLst>
                <a:tab pos="2072005" algn="l"/>
              </a:tabLst>
            </a:pPr>
            <a:r>
              <a:rPr sz="900" b="1" spc="10"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HEM</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spc="-5" dirty="0">
                <a:solidFill>
                  <a:srgbClr val="1C216F"/>
                </a:solidFill>
                <a:latin typeface="HelveticaNeueLTPro-Md"/>
                <a:cs typeface="HelveticaNeueLTPro-Md"/>
              </a:rPr>
              <a:t>T</a:t>
            </a:r>
            <a:r>
              <a:rPr sz="900" spc="-10" dirty="0">
                <a:solidFill>
                  <a:srgbClr val="1C216F"/>
                </a:solidFill>
                <a:latin typeface="HelveticaNeueLTPro-Md"/>
                <a:cs typeface="HelveticaNeueLTPro-Md"/>
              </a:rPr>
              <a:t>h</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odu</a:t>
            </a:r>
            <a:r>
              <a:rPr sz="900" spc="-5" dirty="0">
                <a:solidFill>
                  <a:srgbClr val="1C216F"/>
                </a:solidFill>
                <a:latin typeface="HelveticaNeueLTPro-Md"/>
                <a:cs typeface="HelveticaNeueLTPro-Md"/>
              </a:rPr>
              <a:t>c</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a:t>
            </a:r>
            <a:r>
              <a:rPr sz="900" dirty="0">
                <a:solidFill>
                  <a:srgbClr val="1C216F"/>
                </a:solidFill>
                <a:latin typeface="HelveticaNeueLTPro-Md"/>
                <a:cs typeface="HelveticaNeueLTPro-Md"/>
              </a:rPr>
              <a:t>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51" name="object 51"/>
          <p:cNvSpPr txBox="1"/>
          <p:nvPr/>
        </p:nvSpPr>
        <p:spPr>
          <a:xfrm>
            <a:off x="2675635" y="7771474"/>
            <a:ext cx="232219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Under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normal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conditions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reactions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occur.</a:t>
            </a:r>
            <a:endParaRPr sz="900">
              <a:latin typeface="HelveticaNeueLTPro-Md"/>
              <a:cs typeface="HelveticaNeueLTPro-Md"/>
            </a:endParaRPr>
          </a:p>
        </p:txBody>
      </p:sp>
      <p:sp>
        <p:nvSpPr>
          <p:cNvPr id="52" name="object 52"/>
          <p:cNvSpPr txBox="1"/>
          <p:nvPr/>
        </p:nvSpPr>
        <p:spPr>
          <a:xfrm>
            <a:off x="615950" y="7771474"/>
            <a:ext cx="945515" cy="289560"/>
          </a:xfrm>
          <a:prstGeom prst="rect">
            <a:avLst/>
          </a:prstGeom>
        </p:spPr>
        <p:txBody>
          <a:bodyPr vert="horz" wrap="square" lIns="0" tIns="25400" rIns="0" bIns="0" rtlCol="0">
            <a:spAutoFit/>
          </a:bodyPr>
          <a:lstStyle/>
          <a:p>
            <a:pPr marL="12700" marR="5080">
              <a:lnSpc>
                <a:spcPts val="1000"/>
              </a:lnSpc>
              <a:spcBef>
                <a:spcPts val="200"/>
              </a:spcBef>
            </a:pPr>
            <a:r>
              <a:rPr sz="900" b="1" spc="10" dirty="0">
                <a:solidFill>
                  <a:srgbClr val="025FAD"/>
                </a:solidFill>
                <a:latin typeface="Helvetica Neue LT Pro 75"/>
                <a:cs typeface="Helvetica Neue LT Pro 75"/>
              </a:rPr>
              <a:t>POSSIBILITY</a:t>
            </a:r>
            <a:r>
              <a:rPr sz="900" b="1" spc="-6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REACTIONS</a:t>
            </a:r>
            <a:endParaRPr sz="900">
              <a:latin typeface="Helvetica Neue LT Pro 75"/>
              <a:cs typeface="Helvetica Neue LT Pro 75"/>
            </a:endParaRPr>
          </a:p>
        </p:txBody>
      </p:sp>
      <p:sp>
        <p:nvSpPr>
          <p:cNvPr id="53" name="object 53"/>
          <p:cNvSpPr txBox="1"/>
          <p:nvPr/>
        </p:nvSpPr>
        <p:spPr>
          <a:xfrm>
            <a:off x="2675635" y="8361889"/>
            <a:ext cx="4213860" cy="289560"/>
          </a:xfrm>
          <a:prstGeom prst="rect">
            <a:avLst/>
          </a:prstGeom>
        </p:spPr>
        <p:txBody>
          <a:bodyPr vert="horz" wrap="square" lIns="0" tIns="25400" rIns="0" bIns="0" rtlCol="0">
            <a:spAutoFit/>
          </a:bodyPr>
          <a:lstStyle/>
          <a:p>
            <a:pPr marL="12700" marR="5080">
              <a:lnSpc>
                <a:spcPts val="1000"/>
              </a:lnSpc>
              <a:spcBef>
                <a:spcPts val="200"/>
              </a:spcBef>
            </a:pP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possible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flame).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pressurize,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cut,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weld,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braze,</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solder,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grind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expose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endParaRPr sz="900">
              <a:latin typeface="HelveticaNeueLTPro-Md"/>
              <a:cs typeface="HelveticaNeueLTPro-Md"/>
            </a:endParaRPr>
          </a:p>
        </p:txBody>
      </p:sp>
      <p:sp>
        <p:nvSpPr>
          <p:cNvPr id="54" name="object 54"/>
          <p:cNvSpPr txBox="1"/>
          <p:nvPr/>
        </p:nvSpPr>
        <p:spPr>
          <a:xfrm>
            <a:off x="615950" y="8361889"/>
            <a:ext cx="767715"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a:t>
            </a:r>
            <a:r>
              <a:rPr sz="900" b="1" spc="10" dirty="0">
                <a:solidFill>
                  <a:srgbClr val="025FAD"/>
                </a:solidFill>
                <a:latin typeface="Helvetica Neue LT Pro 75"/>
                <a:cs typeface="Helvetica Neue LT Pro 75"/>
              </a:rPr>
              <a:t>O</a:t>
            </a:r>
            <a:r>
              <a:rPr sz="900" b="1" spc="15" dirty="0">
                <a:solidFill>
                  <a:srgbClr val="025FAD"/>
                </a:solidFill>
                <a:latin typeface="Helvetica Neue LT Pro 75"/>
                <a:cs typeface="Helvetica Neue LT Pro 75"/>
              </a:rPr>
              <a:t>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IT</a:t>
            </a:r>
            <a:r>
              <a:rPr sz="900" b="1" spc="10" dirty="0">
                <a:solidFill>
                  <a:srgbClr val="025FAD"/>
                </a:solidFill>
                <a:latin typeface="Helvetica Neue LT Pro 75"/>
                <a:cs typeface="Helvetica Neue LT Pro 75"/>
              </a:rPr>
              <a:t>IO</a:t>
            </a:r>
            <a:r>
              <a:rPr sz="900" b="1" spc="1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S  </a:t>
            </a:r>
            <a:r>
              <a:rPr sz="900" b="1" spc="-5" dirty="0">
                <a:solidFill>
                  <a:srgbClr val="025FAD"/>
                </a:solidFill>
                <a:latin typeface="Helvetica Neue LT Pro 75"/>
                <a:cs typeface="Helvetica Neue LT Pro 75"/>
              </a:rPr>
              <a:t>TO</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5" name="object 55"/>
          <p:cNvSpPr txBox="1"/>
          <p:nvPr/>
        </p:nvSpPr>
        <p:spPr>
          <a:xfrm>
            <a:off x="2675635" y="9015804"/>
            <a:ext cx="13328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k</a:t>
            </a:r>
            <a:r>
              <a:rPr sz="900" spc="-10" dirty="0">
                <a:solidFill>
                  <a:srgbClr val="1C216F"/>
                </a:solidFill>
                <a:latin typeface="HelveticaNeueLTPro-Md"/>
                <a:cs typeface="HelveticaNeueLTPro-Md"/>
              </a:rPr>
              <a:t>n</a:t>
            </a:r>
            <a:r>
              <a:rPr sz="900" spc="-25" dirty="0">
                <a:solidFill>
                  <a:srgbClr val="1C216F"/>
                </a:solidFill>
                <a:latin typeface="HelveticaNeueLTPro-Md"/>
                <a:cs typeface="HelveticaNeueLTPro-Md"/>
              </a:rPr>
              <a:t>o</a:t>
            </a:r>
            <a:r>
              <a:rPr sz="900" spc="-10" dirty="0">
                <a:solidFill>
                  <a:srgbClr val="1C216F"/>
                </a:solidFill>
                <a:latin typeface="HelveticaNeueLTPro-Md"/>
                <a:cs typeface="HelveticaNeueLTPro-Md"/>
              </a:rPr>
              <a:t>w</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ncompat</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il</a:t>
            </a:r>
            <a:r>
              <a:rPr sz="900" spc="-10" dirty="0">
                <a:solidFill>
                  <a:srgbClr val="1C216F"/>
                </a:solidFill>
                <a:latin typeface="HelveticaNeueLTPro-Md"/>
                <a:cs typeface="HelveticaNeueLTPro-Md"/>
              </a:rPr>
              <a:t>i</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a:latin typeface="HelveticaNeueLTPro-Md"/>
              <a:cs typeface="HelveticaNeueLTPro-Md"/>
            </a:endParaRPr>
          </a:p>
        </p:txBody>
      </p:sp>
      <p:sp>
        <p:nvSpPr>
          <p:cNvPr id="56" name="object 56"/>
          <p:cNvSpPr txBox="1"/>
          <p:nvPr/>
        </p:nvSpPr>
        <p:spPr>
          <a:xfrm>
            <a:off x="615950" y="9015804"/>
            <a:ext cx="127508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MATERIALS</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TO</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60" name="object 8">
            <a:extLst>
              <a:ext uri="{FF2B5EF4-FFF2-40B4-BE49-F238E27FC236}">
                <a16:creationId xmlns:a16="http://schemas.microsoft.com/office/drawing/2014/main" id="{F0E32716-3205-4F7F-9AED-C62591FD5784}"/>
              </a:ext>
            </a:extLst>
          </p:cNvPr>
          <p:cNvSpPr txBox="1">
            <a:spLocks noGrp="1"/>
          </p:cNvSpPr>
          <p:nvPr>
            <p:ph type="title"/>
          </p:nvPr>
        </p:nvSpPr>
        <p:spPr>
          <a:xfrm>
            <a:off x="444500" y="889000"/>
            <a:ext cx="4965700" cy="739946"/>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WEATHERPROOF ULTRA</a:t>
            </a:r>
            <a:br>
              <a:rPr lang="en-US" sz="2350" spc="-85" dirty="0">
                <a:solidFill>
                  <a:srgbClr val="2DBEEF"/>
                </a:solidFill>
                <a:latin typeface="HelveticaNeueLTPro-Roman"/>
                <a:cs typeface="HelveticaNeueLTPro-Roman"/>
              </a:rPr>
            </a:br>
            <a:endParaRPr sz="2350" dirty="0">
              <a:latin typeface="HelveticaNeueLTPro-Roman"/>
              <a:cs typeface="HelveticaNeueLTPro-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11.</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TOXICOLOGICAL</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615950" y="1655395"/>
            <a:ext cx="2149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POTENTIAL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ACUTE</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HEALTH</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0" name="object 10"/>
          <p:cNvSpPr txBox="1"/>
          <p:nvPr/>
        </p:nvSpPr>
        <p:spPr>
          <a:xfrm>
            <a:off x="615950" y="1833195"/>
            <a:ext cx="732155" cy="543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Inhalation: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Eye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a:t>
            </a:r>
            <a:endParaRPr sz="900">
              <a:latin typeface="HelveticaNeueLTPro-Md"/>
              <a:cs typeface="HelveticaNeueLTPro-Md"/>
            </a:endParaRPr>
          </a:p>
        </p:txBody>
      </p:sp>
      <p:sp>
        <p:nvSpPr>
          <p:cNvPr id="11" name="object 11"/>
          <p:cNvSpPr txBox="1"/>
          <p:nvPr/>
        </p:nvSpPr>
        <p:spPr>
          <a:xfrm>
            <a:off x="2425661" y="1833195"/>
            <a:ext cx="3930498" cy="564257"/>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 No known significant effects or critical hazards.</a:t>
            </a:r>
          </a:p>
          <a:p>
            <a:pPr marL="12700">
              <a:lnSpc>
                <a:spcPts val="1040"/>
              </a:lnSpc>
              <a:spcBef>
                <a:spcPts val="100"/>
              </a:spcBef>
            </a:pPr>
            <a:r>
              <a:rPr lang="en-US" sz="900" spc="5" dirty="0">
                <a:solidFill>
                  <a:srgbClr val="1C216F"/>
                </a:solidFill>
                <a:latin typeface="HelveticaNeueLTPro-Md"/>
                <a:cs typeface="HelveticaNeueLTPro-Md"/>
              </a:rPr>
              <a:t>: No known significant effects or critical hazards.</a:t>
            </a:r>
          </a:p>
          <a:p>
            <a:pPr marL="12700">
              <a:lnSpc>
                <a:spcPts val="1040"/>
              </a:lnSpc>
              <a:spcBef>
                <a:spcPts val="100"/>
              </a:spcBef>
            </a:pPr>
            <a:r>
              <a:rPr lang="en-US" sz="900" spc="5" dirty="0">
                <a:solidFill>
                  <a:srgbClr val="1C216F"/>
                </a:solidFill>
                <a:latin typeface="HelveticaNeueLTPro-Md"/>
                <a:cs typeface="HelveticaNeueLTPro-Md"/>
              </a:rPr>
              <a:t>: May cause skin irritation. May cause sensitization by skin contact.</a:t>
            </a:r>
          </a:p>
          <a:p>
            <a:pPr marL="12700">
              <a:lnSpc>
                <a:spcPts val="1040"/>
              </a:lnSpc>
              <a:spcBef>
                <a:spcPts val="100"/>
              </a:spcBef>
            </a:pPr>
            <a:r>
              <a:rPr sz="900" spc="-235"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 May cause eye irritation.</a:t>
            </a:r>
            <a:endParaRPr sz="900" dirty="0">
              <a:latin typeface="HelveticaNeueLTPro-Md"/>
              <a:cs typeface="HelveticaNeueLTPro-Md"/>
            </a:endParaRPr>
          </a:p>
        </p:txBody>
      </p:sp>
      <p:sp>
        <p:nvSpPr>
          <p:cNvPr id="12" name="object 12"/>
          <p:cNvSpPr txBox="1"/>
          <p:nvPr/>
        </p:nvSpPr>
        <p:spPr>
          <a:xfrm>
            <a:off x="615950" y="8659695"/>
            <a:ext cx="21577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OVER-EXPOSURE</a:t>
            </a:r>
            <a:r>
              <a:rPr sz="900" b="1" spc="-6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SIGNS/SYMPTOMS</a:t>
            </a:r>
            <a:endParaRPr sz="900">
              <a:latin typeface="Helvetica Neue LT Pro 75"/>
              <a:cs typeface="Helvetica Neue LT Pro 75"/>
            </a:endParaRPr>
          </a:p>
        </p:txBody>
      </p:sp>
      <p:sp>
        <p:nvSpPr>
          <p:cNvPr id="13" name="object 13"/>
          <p:cNvSpPr txBox="1"/>
          <p:nvPr/>
        </p:nvSpPr>
        <p:spPr>
          <a:xfrm>
            <a:off x="615950" y="8837495"/>
            <a:ext cx="554990" cy="543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Inh</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lation  Ingestion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endParaRPr sz="900">
              <a:latin typeface="HelveticaNeueLTPro-Md"/>
              <a:cs typeface="HelveticaNeueLTPro-Md"/>
            </a:endParaRPr>
          </a:p>
          <a:p>
            <a:pPr marL="12700">
              <a:lnSpc>
                <a:spcPts val="980"/>
              </a:lnSpc>
            </a:pPr>
            <a:r>
              <a:rPr sz="900" dirty="0">
                <a:solidFill>
                  <a:srgbClr val="1C216F"/>
                </a:solidFill>
                <a:latin typeface="HelveticaNeueLTPro-Md"/>
                <a:cs typeface="HelveticaNeueLTPro-Md"/>
              </a:rPr>
              <a:t>Eyes</a:t>
            </a:r>
            <a:endParaRPr sz="900">
              <a:latin typeface="HelveticaNeueLTPro-Md"/>
              <a:cs typeface="HelveticaNeueLTPro-Md"/>
            </a:endParaRPr>
          </a:p>
        </p:txBody>
      </p:sp>
      <p:sp>
        <p:nvSpPr>
          <p:cNvPr id="14" name="object 14"/>
          <p:cNvSpPr txBox="1"/>
          <p:nvPr/>
        </p:nvSpPr>
        <p:spPr>
          <a:xfrm>
            <a:off x="2390814" y="8837495"/>
            <a:ext cx="4050665" cy="543560"/>
          </a:xfrm>
          <a:prstGeom prst="rect">
            <a:avLst/>
          </a:prstGeom>
        </p:spPr>
        <p:txBody>
          <a:bodyPr vert="horz" wrap="square" lIns="0" tIns="12700" rIns="0" bIns="0" rtlCol="0">
            <a:spAutoFit/>
          </a:bodyPr>
          <a:lstStyle/>
          <a:p>
            <a:pPr marL="12700">
              <a:lnSpc>
                <a:spcPts val="1040"/>
              </a:lnSpc>
              <a:spcBef>
                <a:spcPts val="100"/>
              </a:spcBef>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dirty="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dirty="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 </a:t>
            </a:r>
            <a:r>
              <a:rPr sz="900" dirty="0">
                <a:solidFill>
                  <a:srgbClr val="1C216F"/>
                </a:solidFill>
                <a:latin typeface="HelveticaNeueLTPro-Md"/>
                <a:cs typeface="HelveticaNeueLTPro-Md"/>
              </a:rPr>
              <a:t>symptoms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irritation, redness</a:t>
            </a:r>
            <a:endParaRPr sz="900" dirty="0">
              <a:latin typeface="HelveticaNeueLTPro-Md"/>
              <a:cs typeface="HelveticaNeueLTPro-Md"/>
            </a:endParaRPr>
          </a:p>
          <a:p>
            <a:pPr marL="12700">
              <a:lnSpc>
                <a:spcPts val="1040"/>
              </a:lnSpc>
            </a:pPr>
            <a:r>
              <a:rPr lang="en-TT" sz="900" dirty="0">
                <a:solidFill>
                  <a:srgbClr val="1C216F"/>
                </a:solidFill>
                <a:latin typeface="HelveticaNeueLTPro-Md"/>
                <a:cs typeface="HelveticaNeueLTPro-Md"/>
              </a:rPr>
              <a:t>: No specific data.</a:t>
            </a:r>
          </a:p>
        </p:txBody>
      </p:sp>
      <p:sp>
        <p:nvSpPr>
          <p:cNvPr id="15" name="object 15"/>
          <p:cNvSpPr txBox="1"/>
          <p:nvPr/>
        </p:nvSpPr>
        <p:spPr>
          <a:xfrm>
            <a:off x="631825" y="7328319"/>
            <a:ext cx="1739900" cy="92333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CHRONIC EFFECTS </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CARCINOGENICITY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MUTAGENICITY</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TERATOGENICITY</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DEVELOPMENTAL EFFECTS</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FERTILITY </a:t>
            </a:r>
            <a:r>
              <a:rPr sz="900" b="1" spc="5" dirty="0">
                <a:solidFill>
                  <a:srgbClr val="025FAD"/>
                </a:solidFill>
                <a:latin typeface="Helvetica Neue LT Pro 75"/>
                <a:cs typeface="Helvetica Neue LT Pro 75"/>
              </a:rPr>
              <a:t>EFFECTS</a:t>
            </a:r>
            <a:endParaRPr lang="en-US" sz="900" b="1" spc="5" dirty="0">
              <a:solidFill>
                <a:srgbClr val="025FAD"/>
              </a:solidFill>
              <a:latin typeface="Helvetica Neue LT Pro 75"/>
              <a:cs typeface="Helvetica Neue LT Pro 75"/>
            </a:endParaRPr>
          </a:p>
        </p:txBody>
      </p:sp>
      <p:sp>
        <p:nvSpPr>
          <p:cNvPr id="16" name="object 16"/>
          <p:cNvSpPr txBox="1"/>
          <p:nvPr/>
        </p:nvSpPr>
        <p:spPr>
          <a:xfrm>
            <a:off x="2425730" y="7239000"/>
            <a:ext cx="5651470" cy="1051570"/>
          </a:xfrm>
          <a:prstGeom prst="rect">
            <a:avLst/>
          </a:prstGeom>
        </p:spPr>
        <p:txBody>
          <a:bodyPr vert="horz" wrap="square" lIns="0" tIns="25400" rIns="0" bIns="0" rtlCol="0">
            <a:spAutoFit/>
          </a:bodyPr>
          <a:lstStyle/>
          <a:p>
            <a:pPr marL="12700" marR="1769745" algn="just">
              <a:lnSpc>
                <a:spcPts val="1000"/>
              </a:lnSpc>
              <a:spcBef>
                <a:spcPts val="200"/>
              </a:spcBef>
            </a:pPr>
            <a:r>
              <a:rPr lang="en-US" sz="900" spc="5" dirty="0">
                <a:solidFill>
                  <a:srgbClr val="1C216F"/>
                </a:solidFill>
                <a:latin typeface="HelveticaNeueLTPro-Md"/>
                <a:cs typeface="HelveticaNeueLTPro-Md"/>
              </a:rPr>
              <a:t>Once sensitized, a severe allergic reaction may occur when subsequently exposed to very low levels.</a:t>
            </a: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graphicFrame>
        <p:nvGraphicFramePr>
          <p:cNvPr id="17" name="object 17"/>
          <p:cNvGraphicFramePr>
            <a:graphicFrameLocks noGrp="1"/>
          </p:cNvGraphicFramePr>
          <p:nvPr>
            <p:extLst>
              <p:ext uri="{D42A27DB-BD31-4B8C-83A1-F6EECF244321}">
                <p14:modId xmlns:p14="http://schemas.microsoft.com/office/powerpoint/2010/main" val="199769643"/>
              </p:ext>
            </p:extLst>
          </p:nvPr>
        </p:nvGraphicFramePr>
        <p:xfrm>
          <a:off x="457200" y="5943600"/>
          <a:ext cx="6691630" cy="1210309"/>
        </p:xfrm>
        <a:graphic>
          <a:graphicData uri="http://schemas.openxmlformats.org/drawingml/2006/table">
            <a:tbl>
              <a:tblPr firstRow="1" bandRow="1">
                <a:tableStyleId>{2D5ABB26-0587-4C30-8999-92F81FD0307C}</a:tableStyleId>
              </a:tblPr>
              <a:tblGrid>
                <a:gridCol w="945515">
                  <a:extLst>
                    <a:ext uri="{9D8B030D-6E8A-4147-A177-3AD203B41FA5}">
                      <a16:colId xmlns:a16="http://schemas.microsoft.com/office/drawing/2014/main" val="20000"/>
                    </a:ext>
                  </a:extLst>
                </a:gridCol>
                <a:gridCol w="1360805">
                  <a:extLst>
                    <a:ext uri="{9D8B030D-6E8A-4147-A177-3AD203B41FA5}">
                      <a16:colId xmlns:a16="http://schemas.microsoft.com/office/drawing/2014/main" val="20001"/>
                    </a:ext>
                  </a:extLst>
                </a:gridCol>
                <a:gridCol w="1223010">
                  <a:extLst>
                    <a:ext uri="{9D8B030D-6E8A-4147-A177-3AD203B41FA5}">
                      <a16:colId xmlns:a16="http://schemas.microsoft.com/office/drawing/2014/main" val="20002"/>
                    </a:ext>
                  </a:extLst>
                </a:gridCol>
                <a:gridCol w="1757680">
                  <a:extLst>
                    <a:ext uri="{9D8B030D-6E8A-4147-A177-3AD203B41FA5}">
                      <a16:colId xmlns:a16="http://schemas.microsoft.com/office/drawing/2014/main" val="20003"/>
                    </a:ext>
                  </a:extLst>
                </a:gridCol>
                <a:gridCol w="1404620">
                  <a:extLst>
                    <a:ext uri="{9D8B030D-6E8A-4147-A177-3AD203B41FA5}">
                      <a16:colId xmlns:a16="http://schemas.microsoft.com/office/drawing/2014/main" val="20004"/>
                    </a:ext>
                  </a:extLst>
                </a:gridCol>
              </a:tblGrid>
              <a:tr h="469900">
                <a:tc>
                  <a:txBody>
                    <a:bodyPr/>
                    <a:lstStyle/>
                    <a:p>
                      <a:pPr>
                        <a:lnSpc>
                          <a:spcPct val="100000"/>
                        </a:lnSpc>
                        <a:spcBef>
                          <a:spcPts val="40"/>
                        </a:spcBef>
                      </a:pPr>
                      <a:endParaRPr sz="550">
                        <a:solidFill>
                          <a:schemeClr val="tx2">
                            <a:lumMod val="75000"/>
                          </a:schemeClr>
                        </a:solidFill>
                        <a:latin typeface="Times"/>
                        <a:cs typeface="Times"/>
                      </a:endParaRPr>
                    </a:p>
                    <a:p>
                      <a:pPr marL="171450" marR="201930">
                        <a:lnSpc>
                          <a:spcPct val="100000"/>
                        </a:lnSpc>
                      </a:pPr>
                      <a:r>
                        <a:rPr sz="900" b="1" spc="-20" dirty="0">
                          <a:solidFill>
                            <a:schemeClr val="tx2">
                              <a:lumMod val="75000"/>
                            </a:schemeClr>
                          </a:solidFill>
                          <a:latin typeface="Helvetica Neue LT Pro 75"/>
                          <a:cs typeface="Helvetica Neue LT Pro 75"/>
                        </a:rPr>
                        <a:t>P</a:t>
                      </a:r>
                      <a:r>
                        <a:rPr sz="900" b="1" spc="-15" dirty="0">
                          <a:solidFill>
                            <a:schemeClr val="tx2">
                              <a:lumMod val="75000"/>
                            </a:schemeClr>
                          </a:solidFill>
                          <a:latin typeface="Helvetica Neue LT Pro 75"/>
                          <a:cs typeface="Helvetica Neue LT Pro 75"/>
                        </a:rPr>
                        <a:t>R</a:t>
                      </a:r>
                      <a:r>
                        <a:rPr sz="900" b="1" spc="-5" dirty="0">
                          <a:solidFill>
                            <a:schemeClr val="tx2">
                              <a:lumMod val="75000"/>
                            </a:schemeClr>
                          </a:solidFill>
                          <a:latin typeface="Helvetica Neue LT Pro 75"/>
                          <a:cs typeface="Helvetica Neue LT Pro 75"/>
                        </a:rPr>
                        <a:t>O</a:t>
                      </a:r>
                      <a:r>
                        <a:rPr sz="900" b="1" spc="-10" dirty="0">
                          <a:solidFill>
                            <a:schemeClr val="tx2">
                              <a:lumMod val="75000"/>
                            </a:schemeClr>
                          </a:solidFill>
                          <a:latin typeface="Helvetica Neue LT Pro 75"/>
                          <a:cs typeface="Helvetica Neue LT Pro 75"/>
                        </a:rPr>
                        <a:t>DUC</a:t>
                      </a:r>
                      <a:r>
                        <a:rPr sz="900" b="1" dirty="0">
                          <a:solidFill>
                            <a:schemeClr val="tx2">
                              <a:lumMod val="75000"/>
                            </a:schemeClr>
                          </a:solidFill>
                          <a:latin typeface="Helvetica Neue LT Pro 75"/>
                          <a:cs typeface="Helvetica Neue LT Pro 75"/>
                        </a:rPr>
                        <a:t>T  </a:t>
                      </a:r>
                      <a:r>
                        <a:rPr sz="900" b="1" spc="-5" dirty="0">
                          <a:solidFill>
                            <a:schemeClr val="tx2">
                              <a:lumMod val="75000"/>
                            </a:schemeClr>
                          </a:solidFill>
                          <a:latin typeface="Helvetica Neue LT Pro 75"/>
                          <a:cs typeface="Helvetica Neue LT Pro 75"/>
                        </a:rPr>
                        <a:t>NAME</a:t>
                      </a:r>
                      <a:endParaRPr sz="900">
                        <a:solidFill>
                          <a:schemeClr val="tx2">
                            <a:lumMod val="75000"/>
                          </a:schemeClr>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dirty="0">
                        <a:solidFill>
                          <a:schemeClr val="tx2">
                            <a:lumMod val="75000"/>
                          </a:schemeClr>
                        </a:solidFill>
                        <a:latin typeface="Times"/>
                        <a:cs typeface="Times"/>
                      </a:endParaRPr>
                    </a:p>
                    <a:p>
                      <a:pPr marL="209550" marR="250190" indent="-635">
                        <a:lnSpc>
                          <a:spcPct val="100000"/>
                        </a:lnSpc>
                      </a:pPr>
                      <a:r>
                        <a:rPr sz="900" b="1" spc="-25" dirty="0">
                          <a:solidFill>
                            <a:schemeClr val="tx2">
                              <a:lumMod val="75000"/>
                            </a:schemeClr>
                          </a:solidFill>
                          <a:latin typeface="Helvetica Neue LT Pro 75"/>
                          <a:cs typeface="Helvetica Neue LT Pro 75"/>
                        </a:rPr>
                        <a:t>C</a:t>
                      </a:r>
                      <a:r>
                        <a:rPr sz="900" b="1" spc="-5" dirty="0">
                          <a:solidFill>
                            <a:schemeClr val="tx2">
                              <a:lumMod val="75000"/>
                            </a:schemeClr>
                          </a:solidFill>
                          <a:latin typeface="Helvetica Neue LT Pro 75"/>
                          <a:cs typeface="Helvetica Neue LT Pro 75"/>
                        </a:rPr>
                        <a:t>A</a:t>
                      </a:r>
                      <a:r>
                        <a:rPr sz="900" b="1" spc="-15" dirty="0">
                          <a:solidFill>
                            <a:schemeClr val="tx2">
                              <a:lumMod val="75000"/>
                            </a:schemeClr>
                          </a:solidFill>
                          <a:latin typeface="Helvetica Neue LT Pro 75"/>
                          <a:cs typeface="Helvetica Neue LT Pro 75"/>
                        </a:rPr>
                        <a:t>R</a:t>
                      </a:r>
                      <a:r>
                        <a:rPr sz="900" b="1" spc="-10" dirty="0">
                          <a:solidFill>
                            <a:schemeClr val="tx2">
                              <a:lumMod val="75000"/>
                            </a:schemeClr>
                          </a:solidFill>
                          <a:latin typeface="Helvetica Neue LT Pro 75"/>
                          <a:cs typeface="Helvetica Neue LT Pro 75"/>
                        </a:rPr>
                        <a:t>C</a:t>
                      </a:r>
                      <a:r>
                        <a:rPr sz="900" b="1" spc="-5" dirty="0">
                          <a:solidFill>
                            <a:schemeClr val="tx2">
                              <a:lumMod val="75000"/>
                            </a:schemeClr>
                          </a:solidFill>
                          <a:latin typeface="Helvetica Neue LT Pro 75"/>
                          <a:cs typeface="Helvetica Neue LT Pro 75"/>
                        </a:rPr>
                        <a:t>IN</a:t>
                      </a:r>
                      <a:r>
                        <a:rPr sz="900" b="1" spc="-10" dirty="0">
                          <a:solidFill>
                            <a:schemeClr val="tx2">
                              <a:lumMod val="75000"/>
                            </a:schemeClr>
                          </a:solidFill>
                          <a:latin typeface="Helvetica Neue LT Pro 75"/>
                          <a:cs typeface="Helvetica Neue LT Pro 75"/>
                        </a:rPr>
                        <a:t>O</a:t>
                      </a:r>
                      <a:r>
                        <a:rPr sz="900" b="1" spc="-5" dirty="0">
                          <a:solidFill>
                            <a:schemeClr val="tx2">
                              <a:lumMod val="75000"/>
                            </a:schemeClr>
                          </a:solidFill>
                          <a:latin typeface="Helvetica Neue LT Pro 75"/>
                          <a:cs typeface="Helvetica Neue LT Pro 75"/>
                        </a:rPr>
                        <a:t>G</a:t>
                      </a:r>
                      <a:r>
                        <a:rPr sz="900" b="1" dirty="0">
                          <a:solidFill>
                            <a:schemeClr val="tx2">
                              <a:lumMod val="75000"/>
                            </a:schemeClr>
                          </a:solidFill>
                          <a:latin typeface="Helvetica Neue LT Pro 75"/>
                          <a:cs typeface="Helvetica Neue LT Pro 75"/>
                        </a:rPr>
                        <a:t>E</a:t>
                      </a:r>
                      <a:r>
                        <a:rPr sz="900" b="1" spc="-5" dirty="0">
                          <a:solidFill>
                            <a:schemeClr val="tx2">
                              <a:lumMod val="75000"/>
                            </a:schemeClr>
                          </a:solidFill>
                          <a:latin typeface="Helvetica Neue LT Pro 75"/>
                          <a:cs typeface="Helvetica Neue LT Pro 75"/>
                        </a:rPr>
                        <a:t>NI</a:t>
                      </a:r>
                      <a:r>
                        <a:rPr sz="900" b="1" dirty="0">
                          <a:solidFill>
                            <a:schemeClr val="tx2">
                              <a:lumMod val="75000"/>
                            </a:schemeClr>
                          </a:solidFill>
                          <a:latin typeface="Helvetica Neue LT Pro 75"/>
                          <a:cs typeface="Helvetica Neue LT Pro 75"/>
                        </a:rPr>
                        <a:t>C  </a:t>
                      </a:r>
                      <a:r>
                        <a:rPr sz="900" b="1" spc="-10" dirty="0">
                          <a:solidFill>
                            <a:schemeClr val="tx2">
                              <a:lumMod val="75000"/>
                            </a:schemeClr>
                          </a:solidFill>
                          <a:latin typeface="Helvetica Neue LT Pro 75"/>
                          <a:cs typeface="Helvetica Neue LT Pro 75"/>
                        </a:rPr>
                        <a:t>EFFECTS</a:t>
                      </a:r>
                      <a:endParaRPr sz="900" dirty="0">
                        <a:solidFill>
                          <a:schemeClr val="tx2">
                            <a:lumMod val="75000"/>
                          </a:schemeClr>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chemeClr val="tx2">
                            <a:lumMod val="75000"/>
                          </a:schemeClr>
                        </a:solidFill>
                        <a:latin typeface="Times"/>
                        <a:cs typeface="Times"/>
                      </a:endParaRPr>
                    </a:p>
                    <a:p>
                      <a:pPr marL="257810" marR="271780">
                        <a:lnSpc>
                          <a:spcPct val="100000"/>
                        </a:lnSpc>
                      </a:pPr>
                      <a:r>
                        <a:rPr sz="900" b="1" spc="-5" dirty="0">
                          <a:solidFill>
                            <a:schemeClr val="tx2">
                              <a:lumMod val="75000"/>
                            </a:schemeClr>
                          </a:solidFill>
                          <a:latin typeface="Helvetica Neue LT Pro 75"/>
                          <a:cs typeface="Helvetica Neue LT Pro 75"/>
                        </a:rPr>
                        <a:t>M</a:t>
                      </a:r>
                      <a:r>
                        <a:rPr sz="900" b="1" spc="-10" dirty="0">
                          <a:solidFill>
                            <a:schemeClr val="tx2">
                              <a:lumMod val="75000"/>
                            </a:schemeClr>
                          </a:solidFill>
                          <a:latin typeface="Helvetica Neue LT Pro 75"/>
                          <a:cs typeface="Helvetica Neue LT Pro 75"/>
                        </a:rPr>
                        <a:t>U</a:t>
                      </a:r>
                      <a:r>
                        <a:rPr sz="900" b="1" spc="-70" dirty="0">
                          <a:solidFill>
                            <a:schemeClr val="tx2">
                              <a:lumMod val="75000"/>
                            </a:schemeClr>
                          </a:solidFill>
                          <a:latin typeface="Helvetica Neue LT Pro 75"/>
                          <a:cs typeface="Helvetica Neue LT Pro 75"/>
                        </a:rPr>
                        <a:t>T</a:t>
                      </a:r>
                      <a:r>
                        <a:rPr sz="900" b="1" spc="-30" dirty="0">
                          <a:solidFill>
                            <a:schemeClr val="tx2">
                              <a:lumMod val="75000"/>
                            </a:schemeClr>
                          </a:solidFill>
                          <a:latin typeface="Helvetica Neue LT Pro 75"/>
                          <a:cs typeface="Helvetica Neue LT Pro 75"/>
                        </a:rPr>
                        <a:t>A</a:t>
                      </a:r>
                      <a:r>
                        <a:rPr sz="900" b="1" spc="-5" dirty="0">
                          <a:solidFill>
                            <a:schemeClr val="tx2">
                              <a:lumMod val="75000"/>
                            </a:schemeClr>
                          </a:solidFill>
                          <a:latin typeface="Helvetica Neue LT Pro 75"/>
                          <a:cs typeface="Helvetica Neue LT Pro 75"/>
                        </a:rPr>
                        <a:t>G</a:t>
                      </a:r>
                      <a:r>
                        <a:rPr sz="900" b="1" dirty="0">
                          <a:solidFill>
                            <a:schemeClr val="tx2">
                              <a:lumMod val="75000"/>
                            </a:schemeClr>
                          </a:solidFill>
                          <a:latin typeface="Helvetica Neue LT Pro 75"/>
                          <a:cs typeface="Helvetica Neue LT Pro 75"/>
                        </a:rPr>
                        <a:t>E</a:t>
                      </a:r>
                      <a:r>
                        <a:rPr sz="900" b="1" spc="-5" dirty="0">
                          <a:solidFill>
                            <a:schemeClr val="tx2">
                              <a:lumMod val="75000"/>
                            </a:schemeClr>
                          </a:solidFill>
                          <a:latin typeface="Helvetica Neue LT Pro 75"/>
                          <a:cs typeface="Helvetica Neue LT Pro 75"/>
                        </a:rPr>
                        <a:t>NI</a:t>
                      </a:r>
                      <a:r>
                        <a:rPr sz="900" b="1" dirty="0">
                          <a:solidFill>
                            <a:schemeClr val="tx2">
                              <a:lumMod val="75000"/>
                            </a:schemeClr>
                          </a:solidFill>
                          <a:latin typeface="Helvetica Neue LT Pro 75"/>
                          <a:cs typeface="Helvetica Neue LT Pro 75"/>
                        </a:rPr>
                        <a:t>C  </a:t>
                      </a:r>
                      <a:r>
                        <a:rPr sz="900" b="1" spc="-10" dirty="0">
                          <a:solidFill>
                            <a:schemeClr val="tx2">
                              <a:lumMod val="75000"/>
                            </a:schemeClr>
                          </a:solidFill>
                          <a:latin typeface="Helvetica Neue LT Pro 75"/>
                          <a:cs typeface="Helvetica Neue LT Pro 75"/>
                        </a:rPr>
                        <a:t>EFFECTS</a:t>
                      </a:r>
                      <a:endParaRPr sz="900">
                        <a:solidFill>
                          <a:schemeClr val="tx2">
                            <a:lumMod val="75000"/>
                          </a:schemeClr>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chemeClr val="tx2">
                            <a:lumMod val="75000"/>
                          </a:schemeClr>
                        </a:solidFill>
                        <a:latin typeface="Times"/>
                        <a:cs typeface="Times"/>
                      </a:endParaRPr>
                    </a:p>
                    <a:p>
                      <a:pPr marL="279400" marR="469265">
                        <a:lnSpc>
                          <a:spcPct val="100000"/>
                        </a:lnSpc>
                      </a:pPr>
                      <a:r>
                        <a:rPr sz="900" b="1" spc="-5" dirty="0">
                          <a:solidFill>
                            <a:schemeClr val="tx2">
                              <a:lumMod val="75000"/>
                            </a:schemeClr>
                          </a:solidFill>
                          <a:latin typeface="Helvetica Neue LT Pro 75"/>
                          <a:cs typeface="Helvetica Neue LT Pro 75"/>
                        </a:rPr>
                        <a:t>D</a:t>
                      </a:r>
                      <a:r>
                        <a:rPr sz="900" b="1" spc="5" dirty="0">
                          <a:solidFill>
                            <a:schemeClr val="tx2">
                              <a:lumMod val="75000"/>
                            </a:schemeClr>
                          </a:solidFill>
                          <a:latin typeface="Helvetica Neue LT Pro 75"/>
                          <a:cs typeface="Helvetica Neue LT Pro 75"/>
                        </a:rPr>
                        <a:t>E</a:t>
                      </a:r>
                      <a:r>
                        <a:rPr sz="900" b="1" spc="-5" dirty="0">
                          <a:solidFill>
                            <a:schemeClr val="tx2">
                              <a:lumMod val="75000"/>
                            </a:schemeClr>
                          </a:solidFill>
                          <a:latin typeface="Helvetica Neue LT Pro 75"/>
                          <a:cs typeface="Helvetica Neue LT Pro 75"/>
                        </a:rPr>
                        <a:t>V</a:t>
                      </a:r>
                      <a:r>
                        <a:rPr sz="900" b="1" dirty="0">
                          <a:solidFill>
                            <a:schemeClr val="tx2">
                              <a:lumMod val="75000"/>
                            </a:schemeClr>
                          </a:solidFill>
                          <a:latin typeface="Helvetica Neue LT Pro 75"/>
                          <a:cs typeface="Helvetica Neue LT Pro 75"/>
                        </a:rPr>
                        <a:t>E</a:t>
                      </a:r>
                      <a:r>
                        <a:rPr sz="900" b="1" spc="-25" dirty="0">
                          <a:solidFill>
                            <a:schemeClr val="tx2">
                              <a:lumMod val="75000"/>
                            </a:schemeClr>
                          </a:solidFill>
                          <a:latin typeface="Helvetica Neue LT Pro 75"/>
                          <a:cs typeface="Helvetica Neue LT Pro 75"/>
                        </a:rPr>
                        <a:t>L</a:t>
                      </a:r>
                      <a:r>
                        <a:rPr sz="900" b="1" spc="-5" dirty="0">
                          <a:solidFill>
                            <a:schemeClr val="tx2">
                              <a:lumMod val="75000"/>
                            </a:schemeClr>
                          </a:solidFill>
                          <a:latin typeface="Helvetica Neue LT Pro 75"/>
                          <a:cs typeface="Helvetica Neue LT Pro 75"/>
                        </a:rPr>
                        <a:t>O</a:t>
                      </a:r>
                      <a:r>
                        <a:rPr sz="900" b="1" spc="-20" dirty="0">
                          <a:solidFill>
                            <a:schemeClr val="tx2">
                              <a:lumMod val="75000"/>
                            </a:schemeClr>
                          </a:solidFill>
                          <a:latin typeface="Helvetica Neue LT Pro 75"/>
                          <a:cs typeface="Helvetica Neue LT Pro 75"/>
                        </a:rPr>
                        <a:t>P</a:t>
                      </a:r>
                      <a:r>
                        <a:rPr sz="900" b="1" spc="-5" dirty="0">
                          <a:solidFill>
                            <a:schemeClr val="tx2">
                              <a:lumMod val="75000"/>
                            </a:schemeClr>
                          </a:solidFill>
                          <a:latin typeface="Helvetica Neue LT Pro 75"/>
                          <a:cs typeface="Helvetica Neue LT Pro 75"/>
                        </a:rPr>
                        <a:t>M</a:t>
                      </a:r>
                      <a:r>
                        <a:rPr sz="900" b="1" dirty="0">
                          <a:solidFill>
                            <a:schemeClr val="tx2">
                              <a:lumMod val="75000"/>
                            </a:schemeClr>
                          </a:solidFill>
                          <a:latin typeface="Helvetica Neue LT Pro 75"/>
                          <a:cs typeface="Helvetica Neue LT Pro 75"/>
                        </a:rPr>
                        <a:t>E</a:t>
                      </a:r>
                      <a:r>
                        <a:rPr sz="900" b="1" spc="-10" dirty="0">
                          <a:solidFill>
                            <a:schemeClr val="tx2">
                              <a:lumMod val="75000"/>
                            </a:schemeClr>
                          </a:solidFill>
                          <a:latin typeface="Helvetica Neue LT Pro 75"/>
                          <a:cs typeface="Helvetica Neue LT Pro 75"/>
                        </a:rPr>
                        <a:t>N</a:t>
                      </a:r>
                      <a:r>
                        <a:rPr sz="900" b="1" spc="-70" dirty="0">
                          <a:solidFill>
                            <a:schemeClr val="tx2">
                              <a:lumMod val="75000"/>
                            </a:schemeClr>
                          </a:solidFill>
                          <a:latin typeface="Helvetica Neue LT Pro 75"/>
                          <a:cs typeface="Helvetica Neue LT Pro 75"/>
                        </a:rPr>
                        <a:t>T</a:t>
                      </a:r>
                      <a:r>
                        <a:rPr sz="900" b="1" spc="-5" dirty="0">
                          <a:solidFill>
                            <a:schemeClr val="tx2">
                              <a:lumMod val="75000"/>
                            </a:schemeClr>
                          </a:solidFill>
                          <a:latin typeface="Helvetica Neue LT Pro 75"/>
                          <a:cs typeface="Helvetica Neue LT Pro 75"/>
                        </a:rPr>
                        <a:t>A</a:t>
                      </a:r>
                      <a:r>
                        <a:rPr sz="900" b="1" dirty="0">
                          <a:solidFill>
                            <a:schemeClr val="tx2">
                              <a:lumMod val="75000"/>
                            </a:schemeClr>
                          </a:solidFill>
                          <a:latin typeface="Helvetica Neue LT Pro 75"/>
                          <a:cs typeface="Helvetica Neue LT Pro 75"/>
                        </a:rPr>
                        <a:t>L  </a:t>
                      </a:r>
                      <a:r>
                        <a:rPr sz="900" b="1" spc="-10" dirty="0">
                          <a:solidFill>
                            <a:schemeClr val="tx2">
                              <a:lumMod val="75000"/>
                            </a:schemeClr>
                          </a:solidFill>
                          <a:latin typeface="Helvetica Neue LT Pro 75"/>
                          <a:cs typeface="Helvetica Neue LT Pro 75"/>
                        </a:rPr>
                        <a:t>EFFECTS</a:t>
                      </a:r>
                      <a:endParaRPr sz="900">
                        <a:solidFill>
                          <a:schemeClr val="tx2">
                            <a:lumMod val="75000"/>
                          </a:schemeClr>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chemeClr val="tx2">
                            <a:lumMod val="75000"/>
                          </a:schemeClr>
                        </a:solidFill>
                        <a:latin typeface="Times"/>
                        <a:cs typeface="Times"/>
                      </a:endParaRPr>
                    </a:p>
                    <a:p>
                      <a:pPr marL="476884" marR="347980">
                        <a:lnSpc>
                          <a:spcPct val="100000"/>
                        </a:lnSpc>
                      </a:pPr>
                      <a:r>
                        <a:rPr sz="900" b="1" spc="-15" dirty="0">
                          <a:solidFill>
                            <a:schemeClr val="tx2">
                              <a:lumMod val="75000"/>
                            </a:schemeClr>
                          </a:solidFill>
                          <a:latin typeface="Helvetica Neue LT Pro 75"/>
                          <a:cs typeface="Helvetica Neue LT Pro 75"/>
                        </a:rPr>
                        <a:t>F</a:t>
                      </a:r>
                      <a:r>
                        <a:rPr sz="900" b="1" dirty="0">
                          <a:solidFill>
                            <a:schemeClr val="tx2">
                              <a:lumMod val="75000"/>
                            </a:schemeClr>
                          </a:solidFill>
                          <a:latin typeface="Helvetica Neue LT Pro 75"/>
                          <a:cs typeface="Helvetica Neue LT Pro 75"/>
                        </a:rPr>
                        <a:t>E</a:t>
                      </a:r>
                      <a:r>
                        <a:rPr sz="900" b="1" spc="-10" dirty="0">
                          <a:solidFill>
                            <a:schemeClr val="tx2">
                              <a:lumMod val="75000"/>
                            </a:schemeClr>
                          </a:solidFill>
                          <a:latin typeface="Helvetica Neue LT Pro 75"/>
                          <a:cs typeface="Helvetica Neue LT Pro 75"/>
                        </a:rPr>
                        <a:t>RT</a:t>
                      </a:r>
                      <a:r>
                        <a:rPr sz="900" b="1" spc="-5" dirty="0">
                          <a:solidFill>
                            <a:schemeClr val="tx2">
                              <a:lumMod val="75000"/>
                            </a:schemeClr>
                          </a:solidFill>
                          <a:latin typeface="Helvetica Neue LT Pro 75"/>
                          <a:cs typeface="Helvetica Neue LT Pro 75"/>
                        </a:rPr>
                        <a:t>I</a:t>
                      </a:r>
                      <a:r>
                        <a:rPr sz="900" b="1" spc="-15" dirty="0">
                          <a:solidFill>
                            <a:schemeClr val="tx2">
                              <a:lumMod val="75000"/>
                            </a:schemeClr>
                          </a:solidFill>
                          <a:latin typeface="Helvetica Neue LT Pro 75"/>
                          <a:cs typeface="Helvetica Neue LT Pro 75"/>
                        </a:rPr>
                        <a:t>LI</a:t>
                      </a:r>
                      <a:r>
                        <a:rPr sz="900" b="1" spc="20" dirty="0">
                          <a:solidFill>
                            <a:schemeClr val="tx2">
                              <a:lumMod val="75000"/>
                            </a:schemeClr>
                          </a:solidFill>
                          <a:latin typeface="Helvetica Neue LT Pro 75"/>
                          <a:cs typeface="Helvetica Neue LT Pro 75"/>
                        </a:rPr>
                        <a:t>T</a:t>
                      </a:r>
                      <a:r>
                        <a:rPr sz="900" b="1" dirty="0">
                          <a:solidFill>
                            <a:schemeClr val="tx2">
                              <a:lumMod val="75000"/>
                            </a:schemeClr>
                          </a:solidFill>
                          <a:latin typeface="Helvetica Neue LT Pro 75"/>
                          <a:cs typeface="Helvetica Neue LT Pro 75"/>
                        </a:rPr>
                        <a:t>Y  </a:t>
                      </a:r>
                      <a:r>
                        <a:rPr sz="900" b="1" spc="-10" dirty="0">
                          <a:solidFill>
                            <a:schemeClr val="tx2">
                              <a:lumMod val="75000"/>
                            </a:schemeClr>
                          </a:solidFill>
                          <a:latin typeface="Helvetica Neue LT Pro 75"/>
                          <a:cs typeface="Helvetica Neue LT Pro 75"/>
                        </a:rPr>
                        <a:t>EFFECTS</a:t>
                      </a:r>
                      <a:endParaRPr sz="900">
                        <a:solidFill>
                          <a:schemeClr val="tx2">
                            <a:lumMod val="75000"/>
                          </a:schemeClr>
                        </a:solidFill>
                        <a:latin typeface="Helvetica Neue LT Pro 75"/>
                        <a:cs typeface="Helvetica Neue LT Pro 75"/>
                      </a:endParaRPr>
                    </a:p>
                  </a:txBody>
                  <a:tcPr marL="0" marR="0" marT="5080" marB="0">
                    <a:lnT w="12700">
                      <a:solidFill>
                        <a:srgbClr val="14B1E7"/>
                      </a:solidFill>
                      <a:prstDash val="solid"/>
                    </a:lnT>
                  </a:tcPr>
                </a:tc>
                <a:extLst>
                  <a:ext uri="{0D108BD9-81ED-4DB2-BD59-A6C34878D82A}">
                    <a16:rowId xmlns:a16="http://schemas.microsoft.com/office/drawing/2014/main" val="10000"/>
                  </a:ext>
                </a:extLst>
              </a:tr>
              <a:tr h="335280">
                <a:tc>
                  <a:txBody>
                    <a:bodyPr/>
                    <a:lstStyle/>
                    <a:p>
                      <a:pPr marL="171450">
                        <a:lnSpc>
                          <a:spcPct val="100000"/>
                        </a:lnSpc>
                        <a:spcBef>
                          <a:spcPts val="509"/>
                        </a:spcBef>
                      </a:pPr>
                      <a:r>
                        <a:rPr lang="en-TT" sz="900" spc="-5" dirty="0">
                          <a:solidFill>
                            <a:schemeClr val="tx2">
                              <a:lumMod val="75000"/>
                            </a:schemeClr>
                          </a:solidFill>
                          <a:latin typeface="HelveticaNeueLTPro-Md"/>
                          <a:cs typeface="HelveticaNeueLTPro-Md"/>
                        </a:rPr>
                        <a:t>diuron (ISO)</a:t>
                      </a:r>
                    </a:p>
                    <a:p>
                      <a:pPr marL="171450">
                        <a:lnSpc>
                          <a:spcPct val="100000"/>
                        </a:lnSpc>
                        <a:spcBef>
                          <a:spcPts val="509"/>
                        </a:spcBef>
                      </a:pPr>
                      <a:r>
                        <a:rPr lang="en-US" sz="900" spc="-5" dirty="0">
                          <a:solidFill>
                            <a:schemeClr val="tx2">
                              <a:lumMod val="75000"/>
                            </a:schemeClr>
                          </a:solidFill>
                          <a:latin typeface="HelveticaNeueLTPro-Md"/>
                          <a:cs typeface="HelveticaNeueLTPro-Md"/>
                        </a:rPr>
                        <a:t>carbendazim (ISO)</a:t>
                      </a:r>
                    </a:p>
                    <a:p>
                      <a:pPr marL="171450">
                        <a:lnSpc>
                          <a:spcPct val="100000"/>
                        </a:lnSpc>
                        <a:spcBef>
                          <a:spcPts val="509"/>
                        </a:spcBef>
                      </a:pPr>
                      <a:endParaRPr sz="900" dirty="0">
                        <a:solidFill>
                          <a:schemeClr val="tx2">
                            <a:lumMod val="75000"/>
                          </a:schemeClr>
                        </a:solidFill>
                        <a:latin typeface="HelveticaNeueLTPro-Md"/>
                        <a:cs typeface="HelveticaNeueLTPro-Md"/>
                      </a:endParaRPr>
                    </a:p>
                  </a:txBody>
                  <a:tcPr marL="0" marR="0" marT="64769" marB="0">
                    <a:lnB w="12700">
                      <a:solidFill>
                        <a:srgbClr val="14B1E7"/>
                      </a:solidFill>
                      <a:prstDash val="solid"/>
                    </a:lnB>
                  </a:tcPr>
                </a:tc>
                <a:tc>
                  <a:txBody>
                    <a:bodyPr/>
                    <a:lstStyle/>
                    <a:p>
                      <a:pPr marL="209550">
                        <a:lnSpc>
                          <a:spcPct val="100000"/>
                        </a:lnSpc>
                        <a:spcBef>
                          <a:spcPts val="509"/>
                        </a:spcBef>
                      </a:pPr>
                      <a:r>
                        <a:rPr lang="en-TT" sz="900" dirty="0" err="1">
                          <a:solidFill>
                            <a:schemeClr val="tx2">
                              <a:lumMod val="75000"/>
                            </a:schemeClr>
                          </a:solidFill>
                          <a:latin typeface="HelveticaNeueLTPro-Md"/>
                          <a:cs typeface="HelveticaNeueLTPro-Md"/>
                        </a:rPr>
                        <a:t>Carc</a:t>
                      </a:r>
                      <a:r>
                        <a:rPr lang="en-TT" sz="900" dirty="0">
                          <a:solidFill>
                            <a:schemeClr val="tx2">
                              <a:lumMod val="75000"/>
                            </a:schemeClr>
                          </a:solidFill>
                          <a:latin typeface="HelveticaNeueLTPro-Md"/>
                          <a:cs typeface="HelveticaNeueLTPro-Md"/>
                        </a:rPr>
                        <a:t>. Cat. 3; R40</a:t>
                      </a:r>
                    </a:p>
                    <a:p>
                      <a:pPr marL="209550">
                        <a:lnSpc>
                          <a:spcPct val="100000"/>
                        </a:lnSpc>
                        <a:spcBef>
                          <a:spcPts val="509"/>
                        </a:spcBef>
                      </a:pPr>
                      <a:r>
                        <a:rPr lang="en-TT" sz="900" dirty="0">
                          <a:solidFill>
                            <a:schemeClr val="tx2">
                              <a:lumMod val="75000"/>
                            </a:schemeClr>
                          </a:solidFill>
                          <a:latin typeface="HelveticaNeueLTPro-Md"/>
                          <a:cs typeface="HelveticaNeueLTPro-Md"/>
                        </a:rPr>
                        <a:t>-</a:t>
                      </a:r>
                    </a:p>
                  </a:txBody>
                  <a:tcPr marL="0" marR="0" marT="64769" marB="0">
                    <a:lnB w="12700">
                      <a:solidFill>
                        <a:srgbClr val="14B1E7"/>
                      </a:solidFill>
                      <a:prstDash val="solid"/>
                    </a:lnB>
                  </a:tcPr>
                </a:tc>
                <a:tc>
                  <a:txBody>
                    <a:bodyPr/>
                    <a:lstStyle/>
                    <a:p>
                      <a:pPr marL="257810">
                        <a:lnSpc>
                          <a:spcPct val="100000"/>
                        </a:lnSpc>
                        <a:spcBef>
                          <a:spcPts val="509"/>
                        </a:spcBef>
                      </a:pPr>
                      <a:r>
                        <a:rPr sz="900" dirty="0">
                          <a:solidFill>
                            <a:schemeClr val="tx2">
                              <a:lumMod val="75000"/>
                            </a:schemeClr>
                          </a:solidFill>
                          <a:latin typeface="HelveticaNeueLTPro-Md"/>
                          <a:cs typeface="HelveticaNeueLTPro-Md"/>
                        </a:rPr>
                        <a:t>-</a:t>
                      </a:r>
                      <a:endParaRPr lang="en-US" sz="900" dirty="0">
                        <a:solidFill>
                          <a:schemeClr val="tx2">
                            <a:lumMod val="75000"/>
                          </a:schemeClr>
                        </a:solidFill>
                        <a:latin typeface="HelveticaNeueLTPro-Md"/>
                        <a:cs typeface="HelveticaNeueLTPro-Md"/>
                      </a:endParaRPr>
                    </a:p>
                    <a:p>
                      <a:pPr marL="257810">
                        <a:lnSpc>
                          <a:spcPct val="100000"/>
                        </a:lnSpc>
                        <a:spcBef>
                          <a:spcPts val="509"/>
                        </a:spcBef>
                      </a:pPr>
                      <a:r>
                        <a:rPr lang="en-TT" sz="900" dirty="0" err="1">
                          <a:solidFill>
                            <a:schemeClr val="tx2">
                              <a:lumMod val="75000"/>
                            </a:schemeClr>
                          </a:solidFill>
                          <a:latin typeface="HelveticaNeueLTPro-Md"/>
                          <a:cs typeface="HelveticaNeueLTPro-Md"/>
                        </a:rPr>
                        <a:t>Muta</a:t>
                      </a:r>
                      <a:r>
                        <a:rPr lang="en-TT" sz="900" dirty="0">
                          <a:solidFill>
                            <a:schemeClr val="tx2">
                              <a:lumMod val="75000"/>
                            </a:schemeClr>
                          </a:solidFill>
                          <a:latin typeface="HelveticaNeueLTPro-Md"/>
                          <a:cs typeface="HelveticaNeueLTPro-Md"/>
                        </a:rPr>
                        <a:t>. Cat. 2; R46</a:t>
                      </a:r>
                      <a:endParaRPr sz="900" dirty="0">
                        <a:solidFill>
                          <a:schemeClr val="tx2">
                            <a:lumMod val="75000"/>
                          </a:schemeClr>
                        </a:solidFill>
                        <a:latin typeface="HelveticaNeueLTPro-Md"/>
                        <a:cs typeface="HelveticaNeueLTPro-Md"/>
                      </a:endParaRPr>
                    </a:p>
                  </a:txBody>
                  <a:tcPr marL="0" marR="0" marT="64769" marB="0">
                    <a:lnB w="12700">
                      <a:solidFill>
                        <a:srgbClr val="14B1E7"/>
                      </a:solidFill>
                      <a:prstDash val="solid"/>
                    </a:lnB>
                  </a:tcPr>
                </a:tc>
                <a:tc>
                  <a:txBody>
                    <a:bodyPr/>
                    <a:lstStyle/>
                    <a:p>
                      <a:pPr marL="279400">
                        <a:lnSpc>
                          <a:spcPct val="100000"/>
                        </a:lnSpc>
                        <a:spcBef>
                          <a:spcPts val="509"/>
                        </a:spcBef>
                      </a:pPr>
                      <a:r>
                        <a:rPr lang="en-US" sz="900" spc="-5" dirty="0">
                          <a:solidFill>
                            <a:schemeClr val="tx2">
                              <a:lumMod val="75000"/>
                            </a:schemeClr>
                          </a:solidFill>
                          <a:latin typeface="HelveticaNeueLTPro-Md"/>
                          <a:cs typeface="HelveticaNeueLTPro-Md"/>
                        </a:rPr>
                        <a:t>-</a:t>
                      </a:r>
                    </a:p>
                    <a:p>
                      <a:pPr marL="279400">
                        <a:lnSpc>
                          <a:spcPct val="100000"/>
                        </a:lnSpc>
                        <a:spcBef>
                          <a:spcPts val="509"/>
                        </a:spcBef>
                      </a:pPr>
                      <a:r>
                        <a:rPr lang="en-TT" sz="900" dirty="0" err="1">
                          <a:solidFill>
                            <a:schemeClr val="tx2">
                              <a:lumMod val="75000"/>
                            </a:schemeClr>
                          </a:solidFill>
                          <a:latin typeface="HelveticaNeueLTPro-Md"/>
                          <a:cs typeface="HelveticaNeueLTPro-Md"/>
                        </a:rPr>
                        <a:t>Repr</a:t>
                      </a:r>
                      <a:r>
                        <a:rPr lang="en-TT" sz="900" dirty="0">
                          <a:solidFill>
                            <a:schemeClr val="tx2">
                              <a:lumMod val="75000"/>
                            </a:schemeClr>
                          </a:solidFill>
                          <a:latin typeface="HelveticaNeueLTPro-Md"/>
                          <a:cs typeface="HelveticaNeueLTPro-Md"/>
                        </a:rPr>
                        <a:t>. Cat. 2; R61</a:t>
                      </a:r>
                      <a:endParaRPr sz="900" dirty="0">
                        <a:solidFill>
                          <a:schemeClr val="tx2">
                            <a:lumMod val="75000"/>
                          </a:schemeClr>
                        </a:solidFill>
                        <a:latin typeface="HelveticaNeueLTPro-Md"/>
                        <a:cs typeface="HelveticaNeueLTPro-Md"/>
                      </a:endParaRPr>
                    </a:p>
                  </a:txBody>
                  <a:tcPr marL="0" marR="0" marT="64769" marB="0">
                    <a:lnB w="12700">
                      <a:solidFill>
                        <a:srgbClr val="14B1E7"/>
                      </a:solidFill>
                      <a:prstDash val="solid"/>
                    </a:lnB>
                  </a:tcPr>
                </a:tc>
                <a:tc>
                  <a:txBody>
                    <a:bodyPr/>
                    <a:lstStyle/>
                    <a:p>
                      <a:pPr marR="398145" algn="ctr">
                        <a:lnSpc>
                          <a:spcPct val="100000"/>
                        </a:lnSpc>
                        <a:spcBef>
                          <a:spcPts val="509"/>
                        </a:spcBef>
                      </a:pPr>
                      <a:r>
                        <a:rPr sz="900" dirty="0">
                          <a:solidFill>
                            <a:schemeClr val="tx2">
                              <a:lumMod val="75000"/>
                            </a:schemeClr>
                          </a:solidFill>
                          <a:latin typeface="HelveticaNeueLTPro-Md"/>
                          <a:cs typeface="HelveticaNeueLTPro-Md"/>
                        </a:rPr>
                        <a:t>-</a:t>
                      </a:r>
                      <a:endParaRPr lang="en-US" sz="900" dirty="0">
                        <a:solidFill>
                          <a:schemeClr val="tx2">
                            <a:lumMod val="75000"/>
                          </a:schemeClr>
                        </a:solidFill>
                        <a:latin typeface="HelveticaNeueLTPro-Md"/>
                        <a:cs typeface="HelveticaNeueLTPro-Md"/>
                      </a:endParaRPr>
                    </a:p>
                    <a:p>
                      <a:pPr marR="398145" algn="ctr">
                        <a:lnSpc>
                          <a:spcPct val="100000"/>
                        </a:lnSpc>
                        <a:spcBef>
                          <a:spcPts val="509"/>
                        </a:spcBef>
                      </a:pPr>
                      <a:r>
                        <a:rPr lang="en-TT" sz="900" dirty="0" err="1">
                          <a:solidFill>
                            <a:schemeClr val="tx2">
                              <a:lumMod val="75000"/>
                            </a:schemeClr>
                          </a:solidFill>
                          <a:latin typeface="HelveticaNeueLTPro-Md"/>
                          <a:cs typeface="HelveticaNeueLTPro-Md"/>
                        </a:rPr>
                        <a:t>Repr</a:t>
                      </a:r>
                      <a:r>
                        <a:rPr lang="en-TT" sz="900" dirty="0">
                          <a:solidFill>
                            <a:schemeClr val="tx2">
                              <a:lumMod val="75000"/>
                            </a:schemeClr>
                          </a:solidFill>
                          <a:latin typeface="HelveticaNeueLTPro-Md"/>
                          <a:cs typeface="HelveticaNeueLTPro-Md"/>
                        </a:rPr>
                        <a:t>. Cat. 2; R60</a:t>
                      </a:r>
                      <a:endParaRPr sz="900" dirty="0">
                        <a:solidFill>
                          <a:schemeClr val="tx2">
                            <a:lumMod val="75000"/>
                          </a:schemeClr>
                        </a:solidFill>
                        <a:latin typeface="HelveticaNeueLTPro-Md"/>
                        <a:cs typeface="HelveticaNeueLTPro-Md"/>
                      </a:endParaRPr>
                    </a:p>
                  </a:txBody>
                  <a:tcPr marL="0" marR="0" marT="64769" marB="0">
                    <a:lnB w="12700">
                      <a:solidFill>
                        <a:srgbClr val="14B1E7"/>
                      </a:solidFill>
                      <a:prstDash val="solid"/>
                    </a:lnB>
                  </a:tcPr>
                </a:tc>
                <a:extLst>
                  <a:ext uri="{0D108BD9-81ED-4DB2-BD59-A6C34878D82A}">
                    <a16:rowId xmlns:a16="http://schemas.microsoft.com/office/drawing/2014/main" val="10001"/>
                  </a:ext>
                </a:extLst>
              </a:tr>
            </a:tbl>
          </a:graphicData>
        </a:graphic>
      </p:graphicFrame>
      <p:sp>
        <p:nvSpPr>
          <p:cNvPr id="18" name="object 18"/>
          <p:cNvSpPr/>
          <p:nvPr/>
        </p:nvSpPr>
        <p:spPr>
          <a:xfrm>
            <a:off x="457200" y="249774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854853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2608908"/>
            <a:ext cx="169418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PRODUCT/INGREDIENT</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NAME</a:t>
            </a:r>
            <a:endParaRPr sz="900">
              <a:latin typeface="Helvetica Neue LT Pro 75"/>
              <a:cs typeface="Helvetica Neue LT Pro 75"/>
            </a:endParaRPr>
          </a:p>
        </p:txBody>
      </p:sp>
      <p:sp>
        <p:nvSpPr>
          <p:cNvPr id="21" name="object 21"/>
          <p:cNvSpPr txBox="1"/>
          <p:nvPr/>
        </p:nvSpPr>
        <p:spPr>
          <a:xfrm>
            <a:off x="2425700" y="2608908"/>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RESU</a:t>
            </a:r>
            <a:r>
              <a:rPr sz="900" b="1" spc="-8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T</a:t>
            </a:r>
            <a:endParaRPr sz="900">
              <a:latin typeface="Helvetica Neue LT Pro 75"/>
              <a:cs typeface="Helvetica Neue LT Pro 75"/>
            </a:endParaRPr>
          </a:p>
        </p:txBody>
      </p:sp>
      <p:sp>
        <p:nvSpPr>
          <p:cNvPr id="22" name="object 22"/>
          <p:cNvSpPr txBox="1"/>
          <p:nvPr/>
        </p:nvSpPr>
        <p:spPr>
          <a:xfrm>
            <a:off x="3810004" y="2608908"/>
            <a:ext cx="985519"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SPECIES</a:t>
            </a:r>
            <a:r>
              <a:rPr sz="900" b="1" spc="2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SCORE</a:t>
            </a:r>
            <a:endParaRPr sz="900">
              <a:latin typeface="Helvetica Neue LT Pro 75"/>
              <a:cs typeface="Helvetica Neue LT Pro 75"/>
            </a:endParaRPr>
          </a:p>
        </p:txBody>
      </p:sp>
      <p:sp>
        <p:nvSpPr>
          <p:cNvPr id="23" name="object 23"/>
          <p:cNvSpPr txBox="1"/>
          <p:nvPr/>
        </p:nvSpPr>
        <p:spPr>
          <a:xfrm>
            <a:off x="4889558" y="2608908"/>
            <a:ext cx="6546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X</a:t>
            </a:r>
            <a:r>
              <a:rPr sz="900" b="1" spc="-10" dirty="0">
                <a:solidFill>
                  <a:srgbClr val="025FAD"/>
                </a:solidFill>
                <a:latin typeface="Helvetica Neue LT Pro 75"/>
                <a:cs typeface="Helvetica Neue LT Pro 75"/>
              </a:rPr>
              <a:t>POSURE</a:t>
            </a:r>
            <a:endParaRPr sz="900">
              <a:latin typeface="Helvetica Neue LT Pro 75"/>
              <a:cs typeface="Helvetica Neue LT Pro 75"/>
            </a:endParaRPr>
          </a:p>
        </p:txBody>
      </p:sp>
      <p:sp>
        <p:nvSpPr>
          <p:cNvPr id="24" name="object 24"/>
          <p:cNvSpPr txBox="1"/>
          <p:nvPr/>
        </p:nvSpPr>
        <p:spPr>
          <a:xfrm>
            <a:off x="6098302" y="2608908"/>
            <a:ext cx="80645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OBSERVATION</a:t>
            </a:r>
            <a:endParaRPr sz="900">
              <a:latin typeface="Helvetica Neue LT Pro 75"/>
              <a:cs typeface="Helvetica Neue LT Pro 75"/>
            </a:endParaRPr>
          </a:p>
        </p:txBody>
      </p:sp>
      <p:sp>
        <p:nvSpPr>
          <p:cNvPr id="25" name="object 25"/>
          <p:cNvSpPr txBox="1"/>
          <p:nvPr/>
        </p:nvSpPr>
        <p:spPr>
          <a:xfrm>
            <a:off x="615949" y="2883228"/>
            <a:ext cx="1042237"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26" name="object 26"/>
          <p:cNvSpPr txBox="1"/>
          <p:nvPr/>
        </p:nvSpPr>
        <p:spPr>
          <a:xfrm>
            <a:off x="2425661" y="2883229"/>
            <a:ext cx="1460539" cy="151323"/>
          </a:xfrm>
          <a:prstGeom prst="rect">
            <a:avLst/>
          </a:prstGeom>
        </p:spPr>
        <p:txBody>
          <a:bodyPr vert="horz" wrap="square" lIns="0" tIns="12700" rIns="0" bIns="0" rtlCol="0">
            <a:spAutoFit/>
          </a:bodyPr>
          <a:lstStyle/>
          <a:p>
            <a:pPr marL="12700" marR="132080">
              <a:lnSpc>
                <a:spcPct val="100000"/>
              </a:lnSpc>
              <a:spcBef>
                <a:spcPts val="100"/>
              </a:spcBef>
            </a:pP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a:t>
            </a:r>
            <a:r>
              <a:rPr lang="en-US" sz="900" spc="5" dirty="0">
                <a:solidFill>
                  <a:srgbClr val="1C216F"/>
                </a:solidFill>
                <a:latin typeface="HelveticaNeueLTPro-Md"/>
                <a:cs typeface="HelveticaNeueLTPro-Md"/>
              </a:rPr>
              <a:t>ild</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27" name="object 27"/>
          <p:cNvSpPr txBox="1"/>
          <p:nvPr/>
        </p:nvSpPr>
        <p:spPr>
          <a:xfrm>
            <a:off x="3798525" y="2870293"/>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28" name="object 28"/>
          <p:cNvSpPr txBox="1"/>
          <p:nvPr/>
        </p:nvSpPr>
        <p:spPr>
          <a:xfrm>
            <a:off x="4889512" y="2883228"/>
            <a:ext cx="1301115" cy="2898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72</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a:t>
            </a:r>
            <a:r>
              <a:rPr sz="900" spc="-15" dirty="0">
                <a:solidFill>
                  <a:srgbClr val="1C216F"/>
                </a:solidFill>
                <a:latin typeface="HelveticaNeueLTPro-Md"/>
                <a:cs typeface="HelveticaNeueLTPro-Md"/>
              </a:rPr>
              <a:t> </a:t>
            </a:r>
            <a:r>
              <a:rPr lang="en-US" sz="900" spc="-15" dirty="0">
                <a:solidFill>
                  <a:srgbClr val="1C216F"/>
                </a:solidFill>
                <a:latin typeface="HelveticaNeueLTPro-Md"/>
                <a:cs typeface="HelveticaNeueLTPro-Md"/>
              </a:rPr>
              <a:t>300</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mi</a:t>
            </a:r>
            <a:r>
              <a:rPr lang="en-US" sz="900" spc="5" dirty="0">
                <a:solidFill>
                  <a:srgbClr val="1C216F"/>
                </a:solidFill>
                <a:latin typeface="HelveticaNeueLTPro-Md"/>
                <a:cs typeface="HelveticaNeueLTPro-Md"/>
              </a:rPr>
              <a:t>crograms intermittent</a:t>
            </a:r>
            <a:endParaRPr sz="900" dirty="0">
              <a:latin typeface="HelveticaNeueLTPro-Md"/>
              <a:cs typeface="HelveticaNeueLTPro-Md"/>
            </a:endParaRPr>
          </a:p>
        </p:txBody>
      </p:sp>
      <p:sp>
        <p:nvSpPr>
          <p:cNvPr id="29" name="object 29"/>
          <p:cNvSpPr txBox="1"/>
          <p:nvPr/>
        </p:nvSpPr>
        <p:spPr>
          <a:xfrm>
            <a:off x="6480225" y="2883228"/>
            <a:ext cx="70485" cy="71120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0" name="object 30"/>
          <p:cNvSpPr txBox="1"/>
          <p:nvPr/>
        </p:nvSpPr>
        <p:spPr>
          <a:xfrm>
            <a:off x="615949" y="3843348"/>
            <a:ext cx="126936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2,2' -</a:t>
            </a:r>
            <a:r>
              <a:rPr lang="en-TT" sz="900" spc="-25" dirty="0" err="1">
                <a:solidFill>
                  <a:srgbClr val="1C216F"/>
                </a:solidFill>
                <a:latin typeface="HelveticaNeueLTPro-Md"/>
                <a:cs typeface="HelveticaNeueLTPro-Md"/>
              </a:rPr>
              <a:t>oxybisethanol</a:t>
            </a:r>
            <a:endParaRPr sz="900" dirty="0">
              <a:latin typeface="HelveticaNeueLTPro-Md"/>
              <a:cs typeface="HelveticaNeueLTPro-Md"/>
            </a:endParaRPr>
          </a:p>
        </p:txBody>
      </p:sp>
      <p:sp>
        <p:nvSpPr>
          <p:cNvPr id="31" name="object 31"/>
          <p:cNvSpPr txBox="1"/>
          <p:nvPr/>
        </p:nvSpPr>
        <p:spPr>
          <a:xfrm>
            <a:off x="2425661" y="3843348"/>
            <a:ext cx="1269365" cy="428322"/>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a:p>
            <a:pPr marL="12700" marR="5080">
              <a:lnSpc>
                <a:spcPct val="100000"/>
              </a:lnSpc>
            </a:pP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a:t>
            </a:r>
            <a:r>
              <a:rPr lang="en-US" sz="900" spc="5" dirty="0">
                <a:solidFill>
                  <a:srgbClr val="1C216F"/>
                </a:solidFill>
                <a:latin typeface="HelveticaNeueLTPro-Md"/>
                <a:cs typeface="HelveticaNeueLTPro-Md"/>
              </a:rPr>
              <a:t>ild</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2" name="object 32"/>
          <p:cNvSpPr txBox="1"/>
          <p:nvPr/>
        </p:nvSpPr>
        <p:spPr>
          <a:xfrm>
            <a:off x="3809949" y="3843348"/>
            <a:ext cx="629285" cy="566822"/>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chemeClr val="tx2">
                    <a:lumMod val="75000"/>
                  </a:schemeClr>
                </a:solidFill>
                <a:latin typeface="HelveticaNeueLTPro-Md"/>
                <a:cs typeface="HelveticaNeueLTPro-Md"/>
              </a:rPr>
              <a:t>Rabb</a:t>
            </a:r>
            <a:r>
              <a:rPr sz="900" spc="5" dirty="0">
                <a:solidFill>
                  <a:schemeClr val="tx2">
                    <a:lumMod val="75000"/>
                  </a:schemeClr>
                </a:solidFill>
                <a:latin typeface="HelveticaNeueLTPro-Md"/>
                <a:cs typeface="HelveticaNeueLTPro-Md"/>
              </a:rPr>
              <a:t>i</a:t>
            </a:r>
            <a:r>
              <a:rPr sz="900" dirty="0">
                <a:solidFill>
                  <a:schemeClr val="tx2">
                    <a:lumMod val="75000"/>
                  </a:schemeClr>
                </a:solidFill>
                <a:latin typeface="HelveticaNeueLTPro-Md"/>
                <a:cs typeface="HelveticaNeueLTPro-Md"/>
              </a:rPr>
              <a:t>t	-</a:t>
            </a:r>
          </a:p>
          <a:p>
            <a:pPr marL="12700">
              <a:lnSpc>
                <a:spcPct val="100000"/>
              </a:lnSpc>
              <a:tabLst>
                <a:tab pos="570865" algn="l"/>
              </a:tabLst>
            </a:pPr>
            <a:r>
              <a:rPr lang="en-US" sz="900" spc="10" dirty="0">
                <a:solidFill>
                  <a:schemeClr val="tx2">
                    <a:lumMod val="75000"/>
                  </a:schemeClr>
                </a:solidFill>
                <a:latin typeface="HelveticaNeueLTPro-Md"/>
                <a:cs typeface="HelveticaNeueLTPro-Md"/>
              </a:rPr>
              <a:t>Human</a:t>
            </a:r>
            <a:r>
              <a:rPr sz="900" dirty="0">
                <a:solidFill>
                  <a:schemeClr val="tx2">
                    <a:lumMod val="75000"/>
                  </a:schemeClr>
                </a:solidFill>
                <a:latin typeface="HelveticaNeueLTPro-Md"/>
                <a:cs typeface="HelveticaNeueLTPro-Md"/>
              </a:rPr>
              <a:t>	-</a:t>
            </a:r>
            <a:endParaRPr lang="en-US" sz="900" dirty="0">
              <a:solidFill>
                <a:schemeClr val="tx2">
                  <a:lumMod val="75000"/>
                </a:schemeClr>
              </a:solidFill>
              <a:latin typeface="HelveticaNeueLTPro-Md"/>
              <a:cs typeface="HelveticaNeueLTPro-Md"/>
            </a:endParaRPr>
          </a:p>
          <a:p>
            <a:pPr marL="12700">
              <a:lnSpc>
                <a:spcPct val="100000"/>
              </a:lnSpc>
              <a:tabLst>
                <a:tab pos="570865" algn="l"/>
              </a:tabLst>
            </a:pPr>
            <a:endParaRPr lang="en-TT" sz="900" dirty="0">
              <a:solidFill>
                <a:schemeClr val="tx2">
                  <a:lumMod val="75000"/>
                </a:schemeClr>
              </a:solidFill>
              <a:latin typeface="HelveticaNeueLTPro-Md"/>
              <a:cs typeface="HelveticaNeueLTPro-Md"/>
            </a:endParaRPr>
          </a:p>
          <a:p>
            <a:pPr marL="12700">
              <a:lnSpc>
                <a:spcPct val="100000"/>
              </a:lnSpc>
              <a:tabLst>
                <a:tab pos="570865" algn="l"/>
              </a:tabLst>
            </a:pPr>
            <a:r>
              <a:rPr lang="en-US" sz="900" dirty="0">
                <a:solidFill>
                  <a:schemeClr val="tx2">
                    <a:lumMod val="75000"/>
                  </a:schemeClr>
                </a:solidFill>
                <a:latin typeface="HelveticaNeueLTPro-Md"/>
                <a:cs typeface="HelveticaNeueLTPro-Md"/>
              </a:rPr>
              <a:t>Rabbit</a:t>
            </a:r>
            <a:r>
              <a:rPr sz="900" dirty="0">
                <a:solidFill>
                  <a:schemeClr val="tx2">
                    <a:lumMod val="75000"/>
                  </a:schemeClr>
                </a:solidFill>
                <a:latin typeface="HelveticaNeueLTPro-Md"/>
                <a:cs typeface="HelveticaNeueLTPro-Md"/>
              </a:rPr>
              <a:t>	-</a:t>
            </a:r>
          </a:p>
        </p:txBody>
      </p:sp>
      <p:sp>
        <p:nvSpPr>
          <p:cNvPr id="33" name="object 33"/>
          <p:cNvSpPr txBox="1"/>
          <p:nvPr/>
        </p:nvSpPr>
        <p:spPr>
          <a:xfrm>
            <a:off x="4889512" y="3843348"/>
            <a:ext cx="1301115" cy="566822"/>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50</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lang="en-US" sz="900" spc="5" dirty="0">
              <a:solidFill>
                <a:srgbClr val="1C216F"/>
              </a:solidFill>
              <a:latin typeface="HelveticaNeueLTPro-Md"/>
              <a:cs typeface="HelveticaNeueLTPro-Md"/>
            </a:endParaRPr>
          </a:p>
          <a:p>
            <a:pPr marL="12700">
              <a:lnSpc>
                <a:spcPct val="100000"/>
              </a:lnSpc>
            </a:pPr>
            <a:r>
              <a:rPr lang="en-US" sz="900" spc="5" dirty="0">
                <a:solidFill>
                  <a:srgbClr val="1C216F"/>
                </a:solidFill>
                <a:latin typeface="HelveticaNeueLTPro-Md"/>
                <a:cs typeface="HelveticaNeueLTPro-Md"/>
              </a:rPr>
              <a:t>72</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112</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a:t>
            </a:r>
            <a:r>
              <a:rPr lang="en-US" sz="900" spc="5" dirty="0">
                <a:solidFill>
                  <a:srgbClr val="1C216F"/>
                </a:solidFill>
                <a:latin typeface="HelveticaNeueLTPro-Md"/>
                <a:cs typeface="HelveticaNeueLTPro-Md"/>
              </a:rPr>
              <a:t>lligrams intermittent</a:t>
            </a:r>
            <a:endParaRPr sz="900" dirty="0">
              <a:latin typeface="HelveticaNeueLTPro-Md"/>
              <a:cs typeface="HelveticaNeueLTPro-Md"/>
            </a:endParaRPr>
          </a:p>
          <a:p>
            <a:pPr marL="12700">
              <a:lnSpc>
                <a:spcPct val="100000"/>
              </a:lnSpc>
            </a:pPr>
            <a:r>
              <a:rPr sz="900" spc="10" dirty="0">
                <a:solidFill>
                  <a:srgbClr val="1C216F"/>
                </a:solidFill>
                <a:latin typeface="HelveticaNeueLTPro-Md"/>
                <a:cs typeface="HelveticaNeueLTPro-Md"/>
              </a:rPr>
              <a:t>500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p:txBody>
      </p:sp>
      <p:sp>
        <p:nvSpPr>
          <p:cNvPr id="34" name="object 34"/>
          <p:cNvSpPr txBox="1"/>
          <p:nvPr/>
        </p:nvSpPr>
        <p:spPr>
          <a:xfrm>
            <a:off x="6480225" y="3843348"/>
            <a:ext cx="70485" cy="71120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5" name="object 35"/>
          <p:cNvSpPr txBox="1"/>
          <p:nvPr/>
        </p:nvSpPr>
        <p:spPr>
          <a:xfrm>
            <a:off x="615950" y="4880234"/>
            <a:ext cx="1269364" cy="151323"/>
          </a:xfrm>
          <a:prstGeom prst="rect">
            <a:avLst/>
          </a:prstGeom>
        </p:spPr>
        <p:txBody>
          <a:bodyPr vert="horz" wrap="square" lIns="0" tIns="12700" rIns="0" bIns="0" rtlCol="0">
            <a:spAutoFit/>
          </a:bodyPr>
          <a:lstStyle/>
          <a:p>
            <a:pPr marL="12700">
              <a:lnSpc>
                <a:spcPct val="100000"/>
              </a:lnSpc>
              <a:spcBef>
                <a:spcPts val="100"/>
              </a:spcBef>
            </a:pPr>
            <a:r>
              <a:rPr lang="en-TT" sz="900" spc="5" dirty="0">
                <a:solidFill>
                  <a:srgbClr val="1C216F"/>
                </a:solidFill>
                <a:latin typeface="HelveticaNeueLTPro-Md"/>
                <a:cs typeface="HelveticaNeueLTPro-Md"/>
              </a:rPr>
              <a:t>octhilinone (ISO)</a:t>
            </a:r>
            <a:endParaRPr sz="900" dirty="0">
              <a:latin typeface="HelveticaNeueLTPro-Md"/>
              <a:cs typeface="HelveticaNeueLTPro-Md"/>
            </a:endParaRPr>
          </a:p>
        </p:txBody>
      </p:sp>
      <p:sp>
        <p:nvSpPr>
          <p:cNvPr id="36" name="object 36"/>
          <p:cNvSpPr txBox="1"/>
          <p:nvPr/>
        </p:nvSpPr>
        <p:spPr>
          <a:xfrm>
            <a:off x="2425661" y="4803468"/>
            <a:ext cx="1142365" cy="151323"/>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1C216F"/>
                </a:solidFill>
                <a:latin typeface="HelveticaNeueLTPro-Md"/>
                <a:cs typeface="HelveticaNeueLTPro-Md"/>
              </a:rPr>
              <a:t>Eyes - Severe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7" name="object 37"/>
          <p:cNvSpPr txBox="1"/>
          <p:nvPr/>
        </p:nvSpPr>
        <p:spPr>
          <a:xfrm>
            <a:off x="3809949" y="4803468"/>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38" name="object 38"/>
          <p:cNvSpPr txBox="1"/>
          <p:nvPr/>
        </p:nvSpPr>
        <p:spPr>
          <a:xfrm>
            <a:off x="4889512" y="4803468"/>
            <a:ext cx="1226820"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100</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p:txBody>
      </p:sp>
      <p:sp>
        <p:nvSpPr>
          <p:cNvPr id="39" name="object 39"/>
          <p:cNvSpPr txBox="1"/>
          <p:nvPr/>
        </p:nvSpPr>
        <p:spPr>
          <a:xfrm>
            <a:off x="6480225" y="4803468"/>
            <a:ext cx="7048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40" name="object 40"/>
          <p:cNvSpPr txBox="1"/>
          <p:nvPr/>
        </p:nvSpPr>
        <p:spPr>
          <a:xfrm>
            <a:off x="615950" y="5352108"/>
            <a:ext cx="445134" cy="151323"/>
          </a:xfrm>
          <a:prstGeom prst="rect">
            <a:avLst/>
          </a:prstGeom>
        </p:spPr>
        <p:txBody>
          <a:bodyPr vert="horz" wrap="square" lIns="0" tIns="12700" rIns="0" bIns="0" rtlCol="0">
            <a:spAutoFit/>
          </a:bodyPr>
          <a:lstStyle/>
          <a:p>
            <a:pPr marL="12700">
              <a:lnSpc>
                <a:spcPct val="100000"/>
              </a:lnSpc>
              <a:spcBef>
                <a:spcPts val="100"/>
              </a:spcBef>
            </a:pPr>
            <a:r>
              <a:rPr lang="en-TT" sz="900" spc="-70" dirty="0">
                <a:solidFill>
                  <a:srgbClr val="1C216F"/>
                </a:solidFill>
                <a:latin typeface="HelveticaNeueLTPro-Md"/>
                <a:cs typeface="HelveticaNeueLTPro-Md"/>
              </a:rPr>
              <a:t>zinc oxide</a:t>
            </a:r>
            <a:endParaRPr sz="900" dirty="0">
              <a:latin typeface="HelveticaNeueLTPro-Md"/>
              <a:cs typeface="HelveticaNeueLTPro-Md"/>
            </a:endParaRPr>
          </a:p>
        </p:txBody>
      </p:sp>
      <p:sp>
        <p:nvSpPr>
          <p:cNvPr id="41" name="object 41"/>
          <p:cNvSpPr txBox="1"/>
          <p:nvPr/>
        </p:nvSpPr>
        <p:spPr>
          <a:xfrm>
            <a:off x="2425661" y="5352108"/>
            <a:ext cx="1460539" cy="453970"/>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132080">
              <a:lnSpc>
                <a:spcPct val="100000"/>
              </a:lnSpc>
              <a:spcBef>
                <a:spcPts val="100"/>
              </a:spcBef>
            </a:pPr>
            <a:r>
              <a:rPr sz="900" spc="5" dirty="0">
                <a:solidFill>
                  <a:srgbClr val="1C216F"/>
                </a:solidFill>
                <a:latin typeface="HelveticaNeueLTPro-Md"/>
                <a:cs typeface="HelveticaNeueLTPro-Md"/>
              </a:rPr>
              <a:t>Skin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Mild irritant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132080">
              <a:lnSpc>
                <a:spcPct val="100000"/>
              </a:lnSpc>
              <a:spcBef>
                <a:spcPts val="100"/>
              </a:spcBef>
            </a:pP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Severe</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42" name="object 42"/>
          <p:cNvSpPr txBox="1"/>
          <p:nvPr/>
        </p:nvSpPr>
        <p:spPr>
          <a:xfrm>
            <a:off x="3809949" y="5352108"/>
            <a:ext cx="629285" cy="428322"/>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43" name="object 43"/>
          <p:cNvSpPr txBox="1"/>
          <p:nvPr/>
        </p:nvSpPr>
        <p:spPr>
          <a:xfrm>
            <a:off x="4889512" y="5352108"/>
            <a:ext cx="1661160" cy="428322"/>
          </a:xfrm>
          <a:prstGeom prst="rect">
            <a:avLst/>
          </a:prstGeom>
        </p:spPr>
        <p:txBody>
          <a:bodyPr vert="horz" wrap="square" lIns="0" tIns="12700" rIns="0" bIns="0" rtlCol="0">
            <a:spAutoFit/>
          </a:bodyPr>
          <a:lstStyle/>
          <a:p>
            <a:pPr marL="12700" marR="5080">
              <a:lnSpc>
                <a:spcPct val="100000"/>
              </a:lnSpc>
              <a:spcBef>
                <a:spcPts val="100"/>
              </a:spcBef>
              <a:tabLst>
                <a:tab pos="1602740" algn="l"/>
              </a:tabLst>
            </a:pPr>
            <a:r>
              <a:rPr sz="900" spc="-5" dirty="0">
                <a:solidFill>
                  <a:srgbClr val="1C216F"/>
                </a:solidFill>
                <a:latin typeface="HelveticaNeueLTPro-Md"/>
                <a:cs typeface="HelveticaNeueLTPro-Md"/>
              </a:rPr>
              <a:t>2</a:t>
            </a:r>
            <a:r>
              <a:rPr sz="900" dirty="0">
                <a:solidFill>
                  <a:srgbClr val="1C216F"/>
                </a:solidFill>
                <a:latin typeface="HelveticaNeueLTPro-Md"/>
                <a:cs typeface="HelveticaNeueLTPro-Md"/>
              </a:rPr>
              <a:t>4 </a:t>
            </a:r>
            <a:r>
              <a:rPr sz="900" spc="5" dirty="0">
                <a:solidFill>
                  <a:srgbClr val="1C216F"/>
                </a:solidFill>
                <a:latin typeface="HelveticaNeueLTPro-Md"/>
                <a:cs typeface="HelveticaNeueLTPro-Md"/>
              </a:rPr>
              <a:t>ho</a:t>
            </a:r>
            <a:r>
              <a:rPr sz="900" spc="10" dirty="0">
                <a:solidFill>
                  <a:srgbClr val="1C216F"/>
                </a:solidFill>
                <a:latin typeface="HelveticaNeueLTPro-Md"/>
                <a:cs typeface="HelveticaNeueLTPro-Md"/>
              </a:rPr>
              <a:t>u</a:t>
            </a:r>
            <a:r>
              <a:rPr sz="900" spc="25" dirty="0">
                <a:solidFill>
                  <a:srgbClr val="1C216F"/>
                </a:solidFill>
                <a:latin typeface="HelveticaNeueLTPro-Md"/>
                <a:cs typeface="HelveticaNeueLTPro-Md"/>
              </a:rPr>
              <a:t>r</a:t>
            </a:r>
            <a:r>
              <a:rPr sz="900" dirty="0">
                <a:solidFill>
                  <a:srgbClr val="1C216F"/>
                </a:solidFill>
                <a:latin typeface="HelveticaNeueLTPro-Md"/>
                <a:cs typeface="HelveticaNeueLTPro-Md"/>
              </a:rPr>
              <a:t>s </a:t>
            </a:r>
            <a:r>
              <a:rPr lang="en-US" sz="900" spc="5" dirty="0">
                <a:solidFill>
                  <a:srgbClr val="1C216F"/>
                </a:solidFill>
                <a:latin typeface="HelveticaNeueLTPro-Md"/>
                <a:cs typeface="HelveticaNeueLTPro-Md"/>
              </a:rPr>
              <a:t>500 milligrams</a:t>
            </a:r>
            <a:r>
              <a:rPr sz="900" dirty="0">
                <a:solidFill>
                  <a:srgbClr val="1C216F"/>
                </a:solidFill>
                <a:latin typeface="HelveticaNeueLTPro-Md"/>
                <a:cs typeface="HelveticaNeueLTPro-Md"/>
              </a:rPr>
              <a:t>	-</a:t>
            </a:r>
            <a:endParaRPr sz="900" dirty="0">
              <a:latin typeface="HelveticaNeueLTPro-Md"/>
              <a:cs typeface="HelveticaNeueLTPro-Md"/>
            </a:endParaRPr>
          </a:p>
          <a:p>
            <a:pPr marL="12700">
              <a:lnSpc>
                <a:spcPct val="100000"/>
              </a:lnSpc>
              <a:tabLst>
                <a:tab pos="1602740" algn="l"/>
              </a:tabLst>
            </a:pPr>
            <a:r>
              <a:rPr sz="900" spc="-5" dirty="0">
                <a:solidFill>
                  <a:srgbClr val="1C216F"/>
                </a:solidFill>
                <a:latin typeface="HelveticaNeueLTPro-Md"/>
                <a:cs typeface="HelveticaNeueLTPro-Md"/>
              </a:rPr>
              <a:t>2</a:t>
            </a:r>
            <a:r>
              <a:rPr sz="900" dirty="0">
                <a:solidFill>
                  <a:srgbClr val="1C216F"/>
                </a:solidFill>
                <a:latin typeface="HelveticaNeueLTPro-Md"/>
                <a:cs typeface="HelveticaNeueLTPro-Md"/>
              </a:rPr>
              <a:t>4 </a:t>
            </a:r>
            <a:r>
              <a:rPr sz="900" spc="5" dirty="0">
                <a:solidFill>
                  <a:srgbClr val="1C216F"/>
                </a:solidFill>
                <a:latin typeface="HelveticaNeueLTPro-Md"/>
                <a:cs typeface="HelveticaNeueLTPro-Md"/>
              </a:rPr>
              <a:t>ho</a:t>
            </a:r>
            <a:r>
              <a:rPr sz="900" spc="10" dirty="0">
                <a:solidFill>
                  <a:srgbClr val="1C216F"/>
                </a:solidFill>
                <a:latin typeface="HelveticaNeueLTPro-Md"/>
                <a:cs typeface="HelveticaNeueLTPro-Md"/>
              </a:rPr>
              <a:t>u</a:t>
            </a:r>
            <a:r>
              <a:rPr sz="900" spc="25" dirty="0">
                <a:solidFill>
                  <a:srgbClr val="1C216F"/>
                </a:solidFill>
                <a:latin typeface="HelveticaNeueLTPro-Md"/>
                <a:cs typeface="HelveticaNeueLTPro-Md"/>
              </a:rPr>
              <a:t>r</a:t>
            </a:r>
            <a:r>
              <a:rPr sz="900" dirty="0">
                <a:solidFill>
                  <a:srgbClr val="1C216F"/>
                </a:solidFill>
                <a:latin typeface="HelveticaNeueLTPro-Md"/>
                <a:cs typeface="HelveticaNeueLTPro-Md"/>
              </a:rPr>
              <a:t>s </a:t>
            </a:r>
            <a:r>
              <a:rPr lang="en-US" sz="900" spc="10" dirty="0">
                <a:solidFill>
                  <a:srgbClr val="1C216F"/>
                </a:solidFill>
                <a:latin typeface="HelveticaNeueLTPro-Md"/>
                <a:cs typeface="HelveticaNeueLTPro-Md"/>
              </a:rPr>
              <a:t>500</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	-</a:t>
            </a:r>
            <a:endParaRPr sz="900" dirty="0">
              <a:latin typeface="HelveticaNeueLTPro-Md"/>
              <a:cs typeface="HelveticaNeueLTPro-Md"/>
            </a:endParaRPr>
          </a:p>
          <a:p>
            <a:pPr marL="12700">
              <a:lnSpc>
                <a:spcPct val="100000"/>
              </a:lnSpc>
              <a:tabLst>
                <a:tab pos="1602740" algn="l"/>
              </a:tabLst>
            </a:pPr>
            <a:r>
              <a:rPr lang="en-US" sz="900" spc="10" dirty="0">
                <a:solidFill>
                  <a:srgbClr val="1C216F"/>
                </a:solidFill>
                <a:latin typeface="HelveticaNeueLTPro-Md"/>
                <a:cs typeface="HelveticaNeueLTPro-Md"/>
              </a:rPr>
              <a:t>0.01 Percent	</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44" name="object 44"/>
          <p:cNvSpPr/>
          <p:nvPr/>
        </p:nvSpPr>
        <p:spPr>
          <a:xfrm>
            <a:off x="457200" y="522096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5" name="object 45"/>
          <p:cNvSpPr/>
          <p:nvPr/>
        </p:nvSpPr>
        <p:spPr>
          <a:xfrm>
            <a:off x="457200" y="466318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6" name="object 46"/>
          <p:cNvSpPr/>
          <p:nvPr/>
        </p:nvSpPr>
        <p:spPr>
          <a:xfrm>
            <a:off x="457200" y="370306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8" name="object 4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8</a:t>
            </a:fld>
            <a:endParaRPr dirty="0"/>
          </a:p>
        </p:txBody>
      </p:sp>
      <p:sp>
        <p:nvSpPr>
          <p:cNvPr id="49" name="object 8">
            <a:extLst>
              <a:ext uri="{FF2B5EF4-FFF2-40B4-BE49-F238E27FC236}">
                <a16:creationId xmlns:a16="http://schemas.microsoft.com/office/drawing/2014/main" id="{6654A577-9D02-4AC0-802E-7C15CA77C1F6}"/>
              </a:ext>
            </a:extLst>
          </p:cNvPr>
          <p:cNvSpPr txBox="1">
            <a:spLocks noGrp="1"/>
          </p:cNvSpPr>
          <p:nvPr>
            <p:ph type="title"/>
          </p:nvPr>
        </p:nvSpPr>
        <p:spPr>
          <a:xfrm>
            <a:off x="444500" y="889000"/>
            <a:ext cx="5099743" cy="739946"/>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WEATHERPROOF ULTRA</a:t>
            </a:r>
            <a:br>
              <a:rPr lang="en-US" sz="2350" spc="-85" dirty="0">
                <a:solidFill>
                  <a:srgbClr val="2DBEEF"/>
                </a:solidFill>
                <a:latin typeface="HelveticaNeueLTPro-Roman"/>
                <a:cs typeface="HelveticaNeueLTPro-Roman"/>
              </a:rPr>
            </a:br>
            <a:endParaRPr sz="2350" dirty="0">
              <a:latin typeface="HelveticaNeueLTPro-Roman"/>
              <a:cs typeface="HelveticaNeueLTPro-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12.</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ECOLOGICAL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51816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13.</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DISPOSAL</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CONSIDERATIONS</a:t>
            </a:r>
            <a:endParaRPr sz="1100">
              <a:latin typeface="Helvetica Neue LT Pro 75"/>
              <a:cs typeface="Helvetica Neue LT Pro 75"/>
            </a:endParaRPr>
          </a:p>
        </p:txBody>
      </p:sp>
      <p:sp>
        <p:nvSpPr>
          <p:cNvPr id="10" name="object 10"/>
          <p:cNvSpPr txBox="1"/>
          <p:nvPr/>
        </p:nvSpPr>
        <p:spPr>
          <a:xfrm>
            <a:off x="457200" y="73152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14.</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TRANSPORT</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1" name="object 11"/>
          <p:cNvSpPr txBox="1"/>
          <p:nvPr/>
        </p:nvSpPr>
        <p:spPr>
          <a:xfrm>
            <a:off x="457200" y="1730286"/>
            <a:ext cx="6684645" cy="151323"/>
          </a:xfrm>
          <a:prstGeom prst="rect">
            <a:avLst/>
          </a:prstGeom>
        </p:spPr>
        <p:txBody>
          <a:bodyPr vert="horz" wrap="square" lIns="0" tIns="12700" rIns="0" bIns="0" rtlCol="0">
            <a:spAutoFit/>
          </a:bodyPr>
          <a:lstStyle/>
          <a:p>
            <a:pPr marL="12700">
              <a:lnSpc>
                <a:spcPct val="100000"/>
              </a:lnSpc>
              <a:spcBef>
                <a:spcPts val="100"/>
              </a:spcBef>
              <a:tabLst>
                <a:tab pos="1821814" algn="l"/>
              </a:tabLst>
            </a:pPr>
            <a:r>
              <a:rPr sz="900" b="1" spc="5" dirty="0">
                <a:solidFill>
                  <a:srgbClr val="025FAD"/>
                </a:solidFill>
                <a:latin typeface="Helvetica Neue LT Pro 75"/>
                <a:cs typeface="Helvetica Neue LT Pro 75"/>
              </a:rPr>
              <a:t>ECOTOXICITY	</a:t>
            </a:r>
            <a:r>
              <a:rPr lang="en-US" sz="900" spc="5" dirty="0">
                <a:solidFill>
                  <a:srgbClr val="1C216F"/>
                </a:solidFill>
                <a:latin typeface="HelveticaNeueLTPro-Md"/>
                <a:cs typeface="HelveticaNeueLTPro-Md"/>
              </a:rPr>
              <a:t>: Toxic to aquatic organisms, may cause long-term adverse effects in the aquatic environment</a:t>
            </a:r>
            <a:r>
              <a:rPr sz="900" spc="10" dirty="0">
                <a:solidFill>
                  <a:srgbClr val="1C216F"/>
                </a:solidFill>
                <a:latin typeface="HelveticaNeueLTPro-Md"/>
                <a:cs typeface="HelveticaNeueLTPro-Md"/>
              </a:rPr>
              <a:t>.</a:t>
            </a:r>
            <a:endParaRPr sz="900" dirty="0">
              <a:latin typeface="HelveticaNeueLTPro-Md"/>
              <a:cs typeface="HelveticaNeueLTPro-Md"/>
            </a:endParaRPr>
          </a:p>
        </p:txBody>
      </p:sp>
      <p:sp>
        <p:nvSpPr>
          <p:cNvPr id="12" name="object 12"/>
          <p:cNvSpPr txBox="1"/>
          <p:nvPr/>
        </p:nvSpPr>
        <p:spPr>
          <a:xfrm>
            <a:off x="615950" y="2193835"/>
            <a:ext cx="13639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AQUATIC</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ECOTOXICITY</a:t>
            </a:r>
            <a:endParaRPr sz="900">
              <a:latin typeface="Helvetica Neue LT Pro 75"/>
              <a:cs typeface="Helvetica Neue LT Pro 75"/>
            </a:endParaRPr>
          </a:p>
        </p:txBody>
      </p:sp>
      <p:sp>
        <p:nvSpPr>
          <p:cNvPr id="13" name="object 13"/>
          <p:cNvSpPr txBox="1"/>
          <p:nvPr/>
        </p:nvSpPr>
        <p:spPr>
          <a:xfrm>
            <a:off x="2425734" y="2193835"/>
            <a:ext cx="19812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Conclusion/Summary:</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available.</a:t>
            </a:r>
            <a:endParaRPr sz="900">
              <a:latin typeface="HelveticaNeueLTPro-Md"/>
              <a:cs typeface="HelveticaNeueLTPro-Md"/>
            </a:endParaRPr>
          </a:p>
        </p:txBody>
      </p:sp>
      <p:sp>
        <p:nvSpPr>
          <p:cNvPr id="14" name="object 14"/>
          <p:cNvSpPr txBox="1"/>
          <p:nvPr/>
        </p:nvSpPr>
        <p:spPr>
          <a:xfrm>
            <a:off x="615950" y="4942840"/>
            <a:ext cx="15652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OTHER</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ADVERSE</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dirty="0">
              <a:latin typeface="Helvetica Neue LT Pro 75"/>
              <a:cs typeface="Helvetica Neue LT Pro 75"/>
            </a:endParaRPr>
          </a:p>
        </p:txBody>
      </p:sp>
      <p:sp>
        <p:nvSpPr>
          <p:cNvPr id="15" name="object 15"/>
          <p:cNvSpPr txBox="1"/>
          <p:nvPr/>
        </p:nvSpPr>
        <p:spPr>
          <a:xfrm>
            <a:off x="2425691" y="4953000"/>
            <a:ext cx="2584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No</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6" name="object 16"/>
          <p:cNvSpPr txBox="1"/>
          <p:nvPr/>
        </p:nvSpPr>
        <p:spPr>
          <a:xfrm>
            <a:off x="615950" y="2693199"/>
            <a:ext cx="1844039"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BIOACCUMULATIVE</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POTENTIAL</a:t>
            </a:r>
            <a:endParaRPr sz="900">
              <a:latin typeface="Helvetica Neue LT Pro 75"/>
              <a:cs typeface="Helvetica Neue LT Pro 75"/>
            </a:endParaRPr>
          </a:p>
        </p:txBody>
      </p:sp>
      <p:graphicFrame>
        <p:nvGraphicFramePr>
          <p:cNvPr id="17" name="object 17"/>
          <p:cNvGraphicFramePr>
            <a:graphicFrameLocks noGrp="1"/>
          </p:cNvGraphicFramePr>
          <p:nvPr>
            <p:extLst>
              <p:ext uri="{D42A27DB-BD31-4B8C-83A1-F6EECF244321}">
                <p14:modId xmlns:p14="http://schemas.microsoft.com/office/powerpoint/2010/main" val="4145045981"/>
              </p:ext>
            </p:extLst>
          </p:nvPr>
        </p:nvGraphicFramePr>
        <p:xfrm>
          <a:off x="457200" y="2960253"/>
          <a:ext cx="6692899" cy="1466787"/>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50389">
                  <a:extLst>
                    <a:ext uri="{9D8B030D-6E8A-4147-A177-3AD203B41FA5}">
                      <a16:colId xmlns:a16="http://schemas.microsoft.com/office/drawing/2014/main" val="20003"/>
                    </a:ext>
                  </a:extLst>
                </a:gridCol>
              </a:tblGrid>
              <a:tr h="274955">
                <a:tc>
                  <a:txBody>
                    <a:bodyPr/>
                    <a:lstStyle/>
                    <a:p>
                      <a:pPr marL="171450" marR="360680">
                        <a:lnSpc>
                          <a:spcPts val="1080"/>
                        </a:lnSpc>
                      </a:pPr>
                      <a:r>
                        <a:rPr sz="900" b="1" spc="-20" dirty="0">
                          <a:solidFill>
                            <a:schemeClr val="tx2">
                              <a:lumMod val="75000"/>
                            </a:schemeClr>
                          </a:solidFill>
                          <a:latin typeface="Helvetica Neue LT Pro 75"/>
                          <a:cs typeface="Helvetica Neue LT Pro 75"/>
                        </a:rPr>
                        <a:t>PRODUCT/ </a:t>
                      </a:r>
                      <a:r>
                        <a:rPr sz="900" b="1" spc="-15" dirty="0">
                          <a:solidFill>
                            <a:schemeClr val="tx2">
                              <a:lumMod val="75000"/>
                            </a:schemeClr>
                          </a:solidFill>
                          <a:latin typeface="Helvetica Neue LT Pro 75"/>
                          <a:cs typeface="Helvetica Neue LT Pro 75"/>
                        </a:rPr>
                        <a:t> </a:t>
                      </a:r>
                      <a:r>
                        <a:rPr sz="900" b="1" spc="-5" dirty="0">
                          <a:solidFill>
                            <a:schemeClr val="tx2">
                              <a:lumMod val="75000"/>
                            </a:schemeClr>
                          </a:solidFill>
                          <a:latin typeface="Helvetica Neue LT Pro 75"/>
                          <a:cs typeface="Helvetica Neue LT Pro 75"/>
                        </a:rPr>
                        <a:t>INGR</a:t>
                      </a:r>
                      <a:r>
                        <a:rPr sz="900" b="1" dirty="0">
                          <a:solidFill>
                            <a:schemeClr val="tx2">
                              <a:lumMod val="75000"/>
                            </a:schemeClr>
                          </a:solidFill>
                          <a:latin typeface="Helvetica Neue LT Pro 75"/>
                          <a:cs typeface="Helvetica Neue LT Pro 75"/>
                        </a:rPr>
                        <a:t>E</a:t>
                      </a:r>
                      <a:r>
                        <a:rPr sz="900" b="1" spc="-5" dirty="0">
                          <a:solidFill>
                            <a:schemeClr val="tx2">
                              <a:lumMod val="75000"/>
                            </a:schemeClr>
                          </a:solidFill>
                          <a:latin typeface="Helvetica Neue LT Pro 75"/>
                          <a:cs typeface="Helvetica Neue LT Pro 75"/>
                        </a:rPr>
                        <a:t>DI</a:t>
                      </a:r>
                      <a:r>
                        <a:rPr sz="900" b="1" dirty="0">
                          <a:solidFill>
                            <a:schemeClr val="tx2">
                              <a:lumMod val="75000"/>
                            </a:schemeClr>
                          </a:solidFill>
                          <a:latin typeface="Helvetica Neue LT Pro 75"/>
                          <a:cs typeface="Helvetica Neue LT Pro 75"/>
                        </a:rPr>
                        <a:t>E</a:t>
                      </a:r>
                      <a:r>
                        <a:rPr sz="900" b="1" spc="-10" dirty="0">
                          <a:solidFill>
                            <a:schemeClr val="tx2">
                              <a:lumMod val="75000"/>
                            </a:schemeClr>
                          </a:solidFill>
                          <a:latin typeface="Helvetica Neue LT Pro 75"/>
                          <a:cs typeface="Helvetica Neue LT Pro 75"/>
                        </a:rPr>
                        <a:t>N</a:t>
                      </a:r>
                      <a:r>
                        <a:rPr sz="900" b="1" dirty="0">
                          <a:solidFill>
                            <a:schemeClr val="tx2">
                              <a:lumMod val="75000"/>
                            </a:schemeClr>
                          </a:solidFill>
                          <a:latin typeface="Helvetica Neue LT Pro 75"/>
                          <a:cs typeface="Helvetica Neue LT Pro 75"/>
                        </a:rPr>
                        <a:t>T</a:t>
                      </a:r>
                      <a:r>
                        <a:rPr sz="900" b="1" spc="-40" dirty="0">
                          <a:solidFill>
                            <a:schemeClr val="tx2">
                              <a:lumMod val="75000"/>
                            </a:schemeClr>
                          </a:solidFill>
                          <a:latin typeface="Helvetica Neue LT Pro 75"/>
                          <a:cs typeface="Helvetica Neue LT Pro 75"/>
                        </a:rPr>
                        <a:t> </a:t>
                      </a:r>
                      <a:r>
                        <a:rPr sz="900" b="1" spc="-5" dirty="0">
                          <a:solidFill>
                            <a:schemeClr val="tx2">
                              <a:lumMod val="75000"/>
                            </a:schemeClr>
                          </a:solidFill>
                          <a:latin typeface="Helvetica Neue LT Pro 75"/>
                          <a:cs typeface="Helvetica Neue LT Pro 75"/>
                        </a:rPr>
                        <a:t>NAM</a:t>
                      </a:r>
                      <a:r>
                        <a:rPr sz="900" b="1" dirty="0">
                          <a:solidFill>
                            <a:schemeClr val="tx2">
                              <a:lumMod val="75000"/>
                            </a:schemeClr>
                          </a:solidFill>
                          <a:latin typeface="Helvetica Neue LT Pro 75"/>
                          <a:cs typeface="Helvetica Neue LT Pro 75"/>
                        </a:rPr>
                        <a:t>E</a:t>
                      </a:r>
                      <a:endParaRPr sz="900" dirty="0">
                        <a:solidFill>
                          <a:schemeClr val="tx2">
                            <a:lumMod val="75000"/>
                          </a:schemeClr>
                        </a:solidFill>
                        <a:latin typeface="Helvetica Neue LT Pro 75"/>
                        <a:cs typeface="Helvetica Neue LT Pro 75"/>
                      </a:endParaRPr>
                    </a:p>
                  </a:txBody>
                  <a:tcPr marL="0" marR="0" marT="0" marB="0"/>
                </a:tc>
                <a:tc>
                  <a:txBody>
                    <a:bodyPr/>
                    <a:lstStyle/>
                    <a:p>
                      <a:pPr marL="368300">
                        <a:lnSpc>
                          <a:spcPts val="1055"/>
                        </a:lnSpc>
                      </a:pPr>
                      <a:r>
                        <a:rPr sz="900" b="1" spc="-5" dirty="0">
                          <a:solidFill>
                            <a:schemeClr val="tx2">
                              <a:lumMod val="75000"/>
                            </a:schemeClr>
                          </a:solidFill>
                          <a:latin typeface="Helvetica Neue LT Pro 75"/>
                          <a:cs typeface="Helvetica Neue LT Pro 75"/>
                        </a:rPr>
                        <a:t>LOGP</a:t>
                      </a:r>
                      <a:r>
                        <a:rPr sz="500" b="1" spc="-5" dirty="0">
                          <a:solidFill>
                            <a:schemeClr val="tx2">
                              <a:lumMod val="75000"/>
                            </a:schemeClr>
                          </a:solidFill>
                          <a:latin typeface="Helvetica Neue LT Pro 75"/>
                          <a:cs typeface="Helvetica Neue LT Pro 75"/>
                        </a:rPr>
                        <a:t>OW</a:t>
                      </a:r>
                      <a:endParaRPr sz="500" dirty="0">
                        <a:solidFill>
                          <a:schemeClr val="tx2">
                            <a:lumMod val="75000"/>
                          </a:schemeClr>
                        </a:solidFill>
                        <a:latin typeface="Helvetica Neue LT Pro 75"/>
                        <a:cs typeface="Helvetica Neue LT Pro 75"/>
                      </a:endParaRPr>
                    </a:p>
                  </a:txBody>
                  <a:tcPr marL="0" marR="0" marT="0" marB="0"/>
                </a:tc>
                <a:tc>
                  <a:txBody>
                    <a:bodyPr/>
                    <a:lstStyle/>
                    <a:p>
                      <a:pPr marL="573405">
                        <a:lnSpc>
                          <a:spcPts val="1055"/>
                        </a:lnSpc>
                      </a:pPr>
                      <a:r>
                        <a:rPr sz="900" b="1" spc="-10" dirty="0">
                          <a:solidFill>
                            <a:schemeClr val="tx2">
                              <a:lumMod val="75000"/>
                            </a:schemeClr>
                          </a:solidFill>
                          <a:latin typeface="Helvetica Neue LT Pro 75"/>
                          <a:cs typeface="Helvetica Neue LT Pro 75"/>
                        </a:rPr>
                        <a:t>BCF</a:t>
                      </a:r>
                      <a:endParaRPr sz="900">
                        <a:solidFill>
                          <a:schemeClr val="tx2">
                            <a:lumMod val="75000"/>
                          </a:schemeClr>
                        </a:solidFill>
                        <a:latin typeface="Helvetica Neue LT Pro 75"/>
                        <a:cs typeface="Helvetica Neue LT Pro 75"/>
                      </a:endParaRPr>
                    </a:p>
                  </a:txBody>
                  <a:tcPr marL="0" marR="0" marT="0" marB="0"/>
                </a:tc>
                <a:tc>
                  <a:txBody>
                    <a:bodyPr/>
                    <a:lstStyle/>
                    <a:p>
                      <a:pPr marL="630555">
                        <a:lnSpc>
                          <a:spcPts val="1055"/>
                        </a:lnSpc>
                      </a:pPr>
                      <a:r>
                        <a:rPr sz="900" b="1" spc="-10" dirty="0">
                          <a:solidFill>
                            <a:schemeClr val="tx2">
                              <a:lumMod val="75000"/>
                            </a:schemeClr>
                          </a:solidFill>
                          <a:latin typeface="Helvetica Neue LT Pro 75"/>
                          <a:cs typeface="Helvetica Neue LT Pro 75"/>
                        </a:rPr>
                        <a:t>POTENTIAL</a:t>
                      </a:r>
                      <a:endParaRPr sz="900">
                        <a:solidFill>
                          <a:schemeClr val="tx2">
                            <a:lumMod val="75000"/>
                          </a:schemeClr>
                        </a:solidFill>
                        <a:latin typeface="Helvetica Neue LT Pro 75"/>
                        <a:cs typeface="Helvetica Neue LT Pro 75"/>
                      </a:endParaRPr>
                    </a:p>
                  </a:txBody>
                  <a:tcPr marL="0" marR="0" marT="0" marB="0"/>
                </a:tc>
                <a:extLst>
                  <a:ext uri="{0D108BD9-81ED-4DB2-BD59-A6C34878D82A}">
                    <a16:rowId xmlns:a16="http://schemas.microsoft.com/office/drawing/2014/main" val="10000"/>
                  </a:ext>
                </a:extLst>
              </a:tr>
              <a:tr h="137160">
                <a:tc>
                  <a:txBody>
                    <a:bodyPr/>
                    <a:lstStyle/>
                    <a:p>
                      <a:pPr marL="171450">
                        <a:lnSpc>
                          <a:spcPts val="980"/>
                        </a:lnSpc>
                      </a:pPr>
                      <a:r>
                        <a:rPr lang="en-TT" sz="900" dirty="0">
                          <a:solidFill>
                            <a:schemeClr val="tx2">
                              <a:lumMod val="75000"/>
                            </a:schemeClr>
                          </a:solidFill>
                          <a:latin typeface="HelveticaNeueLTPro-Md"/>
                          <a:cs typeface="HelveticaNeueLTPro-Md"/>
                        </a:rPr>
                        <a:t>titanium dioxide</a:t>
                      </a:r>
                      <a:endParaRPr sz="900" dirty="0">
                        <a:solidFill>
                          <a:schemeClr val="tx2">
                            <a:lumMod val="75000"/>
                          </a:schemeClr>
                        </a:solidFill>
                        <a:latin typeface="HelveticaNeueLTPro-Md"/>
                        <a:cs typeface="HelveticaNeueLTPro-Md"/>
                      </a:endParaRPr>
                    </a:p>
                  </a:txBody>
                  <a:tcPr marL="0" marR="0" marT="0" marB="0"/>
                </a:tc>
                <a:tc>
                  <a:txBody>
                    <a:bodyPr/>
                    <a:lstStyle/>
                    <a:p>
                      <a:pPr marL="368300">
                        <a:lnSpc>
                          <a:spcPts val="980"/>
                        </a:lnSpc>
                      </a:pPr>
                      <a:r>
                        <a:rPr lang="en-US" sz="900" spc="-15" dirty="0">
                          <a:solidFill>
                            <a:schemeClr val="tx2">
                              <a:lumMod val="75000"/>
                            </a:schemeClr>
                          </a:solidFill>
                          <a:latin typeface="HelveticaNeueLTPro-Md"/>
                          <a:cs typeface="HelveticaNeueLTPro-Md"/>
                        </a:rPr>
                        <a:t>-</a:t>
                      </a:r>
                      <a:endParaRPr sz="900" dirty="0">
                        <a:solidFill>
                          <a:schemeClr val="tx2">
                            <a:lumMod val="75000"/>
                          </a:schemeClr>
                        </a:solidFill>
                        <a:latin typeface="HelveticaNeueLTPro-Md"/>
                        <a:cs typeface="HelveticaNeueLTPro-Md"/>
                      </a:endParaRPr>
                    </a:p>
                  </a:txBody>
                  <a:tcPr marL="0" marR="0" marT="0" marB="0"/>
                </a:tc>
                <a:tc>
                  <a:txBody>
                    <a:bodyPr/>
                    <a:lstStyle/>
                    <a:p>
                      <a:pPr marL="573405">
                        <a:lnSpc>
                          <a:spcPts val="980"/>
                        </a:lnSpc>
                      </a:pPr>
                      <a:r>
                        <a:rPr lang="en-US" sz="900" spc="15" dirty="0">
                          <a:solidFill>
                            <a:schemeClr val="tx2">
                              <a:lumMod val="75000"/>
                            </a:schemeClr>
                          </a:solidFill>
                          <a:latin typeface="HelveticaNeueLTPro-Md"/>
                          <a:cs typeface="HelveticaNeueLTPro-Md"/>
                        </a:rPr>
                        <a:t>352</a:t>
                      </a:r>
                      <a:endParaRPr sz="900" dirty="0">
                        <a:solidFill>
                          <a:schemeClr val="tx2">
                            <a:lumMod val="75000"/>
                          </a:schemeClr>
                        </a:solidFill>
                        <a:latin typeface="HelveticaNeueLTPro-Md"/>
                        <a:cs typeface="HelveticaNeueLTPro-Md"/>
                      </a:endParaRPr>
                    </a:p>
                  </a:txBody>
                  <a:tcPr marL="0" marR="0" marT="0" marB="0"/>
                </a:tc>
                <a:tc>
                  <a:txBody>
                    <a:bodyPr/>
                    <a:lstStyle/>
                    <a:p>
                      <a:pPr marL="630555">
                        <a:lnSpc>
                          <a:spcPts val="980"/>
                        </a:lnSpc>
                      </a:pPr>
                      <a:r>
                        <a:rPr lang="en-US" sz="900" dirty="0">
                          <a:solidFill>
                            <a:schemeClr val="tx2">
                              <a:lumMod val="75000"/>
                            </a:schemeClr>
                          </a:solidFill>
                          <a:latin typeface="HelveticaNeueLTPro-Md"/>
                          <a:cs typeface="HelveticaNeueLTPro-Md"/>
                        </a:rPr>
                        <a:t>High</a:t>
                      </a:r>
                      <a:endParaRPr sz="900" dirty="0">
                        <a:solidFill>
                          <a:schemeClr val="tx2">
                            <a:lumMod val="75000"/>
                          </a:schemeClr>
                        </a:solidFill>
                        <a:latin typeface="HelveticaNeueLTPro-Md"/>
                        <a:cs typeface="HelveticaNeueLTPro-Md"/>
                      </a:endParaRPr>
                    </a:p>
                  </a:txBody>
                  <a:tcPr marL="0" marR="0" marT="0" marB="0"/>
                </a:tc>
                <a:extLst>
                  <a:ext uri="{0D108BD9-81ED-4DB2-BD59-A6C34878D82A}">
                    <a16:rowId xmlns:a16="http://schemas.microsoft.com/office/drawing/2014/main" val="10001"/>
                  </a:ext>
                </a:extLst>
              </a:tr>
              <a:tr h="137160">
                <a:tc>
                  <a:txBody>
                    <a:bodyPr/>
                    <a:lstStyle/>
                    <a:p>
                      <a:pPr marL="171450">
                        <a:lnSpc>
                          <a:spcPts val="980"/>
                        </a:lnSpc>
                      </a:pPr>
                      <a:r>
                        <a:rPr lang="en-US" sz="900" dirty="0" err="1">
                          <a:solidFill>
                            <a:schemeClr val="tx2">
                              <a:lumMod val="75000"/>
                            </a:schemeClr>
                          </a:solidFill>
                          <a:latin typeface="HelveticaNeueLTPro-Md"/>
                          <a:cs typeface="HelveticaNeueLTPro-Md"/>
                        </a:rPr>
                        <a:t>isobutyric</a:t>
                      </a:r>
                      <a:r>
                        <a:rPr lang="en-US" sz="900" dirty="0">
                          <a:solidFill>
                            <a:schemeClr val="tx2">
                              <a:lumMod val="75000"/>
                            </a:schemeClr>
                          </a:solidFill>
                          <a:latin typeface="HelveticaNeueLTPro-Md"/>
                          <a:cs typeface="HelveticaNeueLTPro-Md"/>
                        </a:rPr>
                        <a:t> acid, monoester with 2,2, 4 trimethylpentane-1,3-diol</a:t>
                      </a:r>
                    </a:p>
                    <a:p>
                      <a:pPr marL="171450">
                        <a:lnSpc>
                          <a:spcPts val="980"/>
                        </a:lnSpc>
                      </a:pPr>
                      <a:r>
                        <a:rPr lang="en-TT" sz="900" dirty="0">
                          <a:solidFill>
                            <a:schemeClr val="tx2">
                              <a:lumMod val="75000"/>
                            </a:schemeClr>
                          </a:solidFill>
                          <a:latin typeface="HelveticaNeueLTPro-Md"/>
                          <a:cs typeface="HelveticaNeueLTPro-Md"/>
                        </a:rPr>
                        <a:t>2,2' –</a:t>
                      </a:r>
                      <a:r>
                        <a:rPr lang="en-TT" sz="900" dirty="0" err="1">
                          <a:solidFill>
                            <a:schemeClr val="tx2">
                              <a:lumMod val="75000"/>
                            </a:schemeClr>
                          </a:solidFill>
                          <a:latin typeface="HelveticaNeueLTPro-Md"/>
                          <a:cs typeface="HelveticaNeueLTPro-Md"/>
                        </a:rPr>
                        <a:t>oxybisethanol</a:t>
                      </a:r>
                      <a:endParaRPr sz="900" dirty="0">
                        <a:solidFill>
                          <a:schemeClr val="tx2">
                            <a:lumMod val="75000"/>
                          </a:schemeClr>
                        </a:solidFill>
                        <a:latin typeface="HelveticaNeueLTPro-Md"/>
                        <a:cs typeface="HelveticaNeueLTPro-Md"/>
                      </a:endParaRPr>
                    </a:p>
                  </a:txBody>
                  <a:tcPr marL="0" marR="0" marT="0" marB="0"/>
                </a:tc>
                <a:tc>
                  <a:txBody>
                    <a:bodyPr/>
                    <a:lstStyle/>
                    <a:p>
                      <a:pPr marL="368300">
                        <a:lnSpc>
                          <a:spcPts val="980"/>
                        </a:lnSpc>
                      </a:pPr>
                      <a:r>
                        <a:rPr lang="en-US" sz="900" spc="-25" dirty="0">
                          <a:solidFill>
                            <a:schemeClr val="tx2">
                              <a:lumMod val="75000"/>
                            </a:schemeClr>
                          </a:solidFill>
                          <a:latin typeface="HelveticaNeueLTPro-Md"/>
                          <a:cs typeface="HelveticaNeueLTPro-Md"/>
                        </a:rPr>
                        <a:t>2.3 to 3.2</a:t>
                      </a:r>
                    </a:p>
                    <a:p>
                      <a:pPr marL="368300">
                        <a:lnSpc>
                          <a:spcPts val="980"/>
                        </a:lnSpc>
                      </a:pPr>
                      <a:endParaRPr lang="en-US" sz="900" spc="-25" dirty="0">
                        <a:solidFill>
                          <a:schemeClr val="tx2">
                            <a:lumMod val="75000"/>
                          </a:schemeClr>
                        </a:solidFill>
                        <a:latin typeface="HelveticaNeueLTPro-Md"/>
                        <a:cs typeface="HelveticaNeueLTPro-Md"/>
                      </a:endParaRPr>
                    </a:p>
                    <a:p>
                      <a:pPr marL="368300">
                        <a:lnSpc>
                          <a:spcPts val="980"/>
                        </a:lnSpc>
                      </a:pPr>
                      <a:endParaRPr lang="en-US" sz="900" spc="-25" dirty="0">
                        <a:solidFill>
                          <a:schemeClr val="tx2">
                            <a:lumMod val="75000"/>
                          </a:schemeClr>
                        </a:solidFill>
                        <a:latin typeface="HelveticaNeueLTPro-Md"/>
                        <a:cs typeface="HelveticaNeueLTPro-Md"/>
                      </a:endParaRPr>
                    </a:p>
                    <a:p>
                      <a:pPr marL="368300">
                        <a:lnSpc>
                          <a:spcPts val="980"/>
                        </a:lnSpc>
                      </a:pPr>
                      <a:r>
                        <a:rPr lang="en-US" sz="900" spc="-25" dirty="0">
                          <a:solidFill>
                            <a:schemeClr val="tx2">
                              <a:lumMod val="75000"/>
                            </a:schemeClr>
                          </a:solidFill>
                          <a:latin typeface="HelveticaNeueLTPro-Md"/>
                          <a:cs typeface="HelveticaNeueLTPro-Md"/>
                        </a:rPr>
                        <a:t>-1.47</a:t>
                      </a:r>
                      <a:endParaRPr sz="900" dirty="0">
                        <a:solidFill>
                          <a:schemeClr val="tx2">
                            <a:lumMod val="75000"/>
                          </a:schemeClr>
                        </a:solidFill>
                        <a:latin typeface="HelveticaNeueLTPro-Md"/>
                        <a:cs typeface="HelveticaNeueLTPro-Md"/>
                      </a:endParaRPr>
                    </a:p>
                  </a:txBody>
                  <a:tcPr marL="0" marR="0" marT="0" marB="0"/>
                </a:tc>
                <a:tc>
                  <a:txBody>
                    <a:bodyPr/>
                    <a:lstStyle/>
                    <a:p>
                      <a:pPr marL="573405">
                        <a:lnSpc>
                          <a:spcPts val="980"/>
                        </a:lnSpc>
                      </a:pPr>
                      <a:r>
                        <a:rPr lang="en-US" sz="900" spc="15" dirty="0">
                          <a:solidFill>
                            <a:schemeClr val="tx2">
                              <a:lumMod val="75000"/>
                            </a:schemeClr>
                          </a:solidFill>
                          <a:latin typeface="HelveticaNeueLTPro-Md"/>
                          <a:cs typeface="HelveticaNeueLTPro-Md"/>
                        </a:rPr>
                        <a:t>-</a:t>
                      </a:r>
                    </a:p>
                    <a:p>
                      <a:pPr marL="573405">
                        <a:lnSpc>
                          <a:spcPts val="980"/>
                        </a:lnSpc>
                      </a:pPr>
                      <a:endParaRPr lang="en-US" sz="900" spc="15" dirty="0">
                        <a:solidFill>
                          <a:schemeClr val="tx2">
                            <a:lumMod val="75000"/>
                          </a:schemeClr>
                        </a:solidFill>
                        <a:latin typeface="HelveticaNeueLTPro-Md"/>
                        <a:cs typeface="HelveticaNeueLTPro-Md"/>
                      </a:endParaRPr>
                    </a:p>
                    <a:p>
                      <a:pPr marL="573405">
                        <a:lnSpc>
                          <a:spcPts val="980"/>
                        </a:lnSpc>
                      </a:pPr>
                      <a:endParaRPr lang="en-US" sz="900" spc="15" dirty="0">
                        <a:solidFill>
                          <a:schemeClr val="tx2">
                            <a:lumMod val="75000"/>
                          </a:schemeClr>
                        </a:solidFill>
                        <a:latin typeface="HelveticaNeueLTPro-Md"/>
                        <a:cs typeface="HelveticaNeueLTPro-Md"/>
                      </a:endParaRPr>
                    </a:p>
                    <a:p>
                      <a:pPr marL="573405">
                        <a:lnSpc>
                          <a:spcPts val="980"/>
                        </a:lnSpc>
                      </a:pPr>
                      <a:r>
                        <a:rPr lang="en-US" sz="900" spc="15" dirty="0">
                          <a:solidFill>
                            <a:schemeClr val="tx2">
                              <a:lumMod val="75000"/>
                            </a:schemeClr>
                          </a:solidFill>
                          <a:latin typeface="HelveticaNeueLTPro-Md"/>
                          <a:cs typeface="HelveticaNeueLTPro-Md"/>
                        </a:rPr>
                        <a:t>100</a:t>
                      </a:r>
                      <a:endParaRPr sz="900" dirty="0">
                        <a:solidFill>
                          <a:schemeClr val="tx2">
                            <a:lumMod val="75000"/>
                          </a:schemeClr>
                        </a:solidFill>
                        <a:latin typeface="HelveticaNeueLTPro-Md"/>
                        <a:cs typeface="HelveticaNeueLTPro-Md"/>
                      </a:endParaRPr>
                    </a:p>
                  </a:txBody>
                  <a:tcPr marL="0" marR="0" marT="0" marB="0"/>
                </a:tc>
                <a:tc>
                  <a:txBody>
                    <a:bodyPr/>
                    <a:lstStyle/>
                    <a:p>
                      <a:pPr marL="630555">
                        <a:lnSpc>
                          <a:spcPts val="980"/>
                        </a:lnSpc>
                      </a:pPr>
                      <a:r>
                        <a:rPr sz="900" dirty="0">
                          <a:solidFill>
                            <a:schemeClr val="tx2">
                              <a:lumMod val="75000"/>
                            </a:schemeClr>
                          </a:solidFill>
                          <a:latin typeface="HelveticaNeueLTPro-Md"/>
                          <a:cs typeface="HelveticaNeueLTPro-Md"/>
                        </a:rPr>
                        <a:t>Low</a:t>
                      </a:r>
                      <a:endParaRPr lang="en-US" sz="900" dirty="0">
                        <a:solidFill>
                          <a:schemeClr val="tx2">
                            <a:lumMod val="75000"/>
                          </a:schemeClr>
                        </a:solidFill>
                        <a:latin typeface="HelveticaNeueLTPro-Md"/>
                        <a:cs typeface="HelveticaNeueLTPro-Md"/>
                      </a:endParaRPr>
                    </a:p>
                    <a:p>
                      <a:pPr marL="630555">
                        <a:lnSpc>
                          <a:spcPts val="980"/>
                        </a:lnSpc>
                      </a:pPr>
                      <a:endParaRPr lang="en-TT" sz="900" dirty="0">
                        <a:solidFill>
                          <a:schemeClr val="tx2">
                            <a:lumMod val="75000"/>
                          </a:schemeClr>
                        </a:solidFill>
                        <a:latin typeface="HelveticaNeueLTPro-Md"/>
                        <a:cs typeface="HelveticaNeueLTPro-Md"/>
                      </a:endParaRPr>
                    </a:p>
                    <a:p>
                      <a:pPr marL="630555">
                        <a:lnSpc>
                          <a:spcPts val="980"/>
                        </a:lnSpc>
                      </a:pPr>
                      <a:endParaRPr lang="en-TT" sz="900" dirty="0">
                        <a:solidFill>
                          <a:schemeClr val="tx2">
                            <a:lumMod val="75000"/>
                          </a:schemeClr>
                        </a:solidFill>
                        <a:latin typeface="HelveticaNeueLTPro-Md"/>
                        <a:cs typeface="HelveticaNeueLTPro-Md"/>
                      </a:endParaRPr>
                    </a:p>
                    <a:p>
                      <a:pPr marL="630555">
                        <a:lnSpc>
                          <a:spcPts val="980"/>
                        </a:lnSpc>
                      </a:pPr>
                      <a:r>
                        <a:rPr lang="en-TT" sz="900" dirty="0">
                          <a:solidFill>
                            <a:schemeClr val="tx2">
                              <a:lumMod val="75000"/>
                            </a:schemeClr>
                          </a:solidFill>
                          <a:latin typeface="HelveticaNeueLTPro-Md"/>
                          <a:cs typeface="HelveticaNeueLTPro-Md"/>
                        </a:rPr>
                        <a:t>Low</a:t>
                      </a:r>
                      <a:endParaRPr sz="900" dirty="0">
                        <a:solidFill>
                          <a:schemeClr val="tx2">
                            <a:lumMod val="75000"/>
                          </a:schemeClr>
                        </a:solidFill>
                        <a:latin typeface="HelveticaNeueLTPro-Md"/>
                        <a:cs typeface="HelveticaNeueLTPro-Md"/>
                      </a:endParaRPr>
                    </a:p>
                  </a:txBody>
                  <a:tcPr marL="0" marR="0" marT="0" marB="0"/>
                </a:tc>
                <a:extLst>
                  <a:ext uri="{0D108BD9-81ED-4DB2-BD59-A6C34878D82A}">
                    <a16:rowId xmlns:a16="http://schemas.microsoft.com/office/drawing/2014/main" val="10002"/>
                  </a:ext>
                </a:extLst>
              </a:tr>
              <a:tr h="136525">
                <a:tc>
                  <a:txBody>
                    <a:bodyPr/>
                    <a:lstStyle/>
                    <a:p>
                      <a:pPr marL="171450">
                        <a:lnSpc>
                          <a:spcPts val="980"/>
                        </a:lnSpc>
                      </a:pPr>
                      <a:r>
                        <a:rPr lang="en-TT" sz="900" dirty="0">
                          <a:solidFill>
                            <a:schemeClr val="tx2">
                              <a:lumMod val="75000"/>
                            </a:schemeClr>
                          </a:solidFill>
                          <a:latin typeface="HelveticaNeueLTPro-Md"/>
                          <a:cs typeface="HelveticaNeueLTPro-Md"/>
                        </a:rPr>
                        <a:t>diuron (ISO)</a:t>
                      </a:r>
                      <a:endParaRPr sz="900" dirty="0">
                        <a:solidFill>
                          <a:schemeClr val="tx2">
                            <a:lumMod val="75000"/>
                          </a:schemeClr>
                        </a:solidFill>
                        <a:latin typeface="HelveticaNeueLTPro-Md"/>
                        <a:cs typeface="HelveticaNeueLTPro-Md"/>
                      </a:endParaRPr>
                    </a:p>
                  </a:txBody>
                  <a:tcPr marL="0" marR="0" marT="0" marB="0"/>
                </a:tc>
                <a:tc>
                  <a:txBody>
                    <a:bodyPr/>
                    <a:lstStyle/>
                    <a:p>
                      <a:pPr marL="368300">
                        <a:lnSpc>
                          <a:spcPts val="980"/>
                        </a:lnSpc>
                      </a:pPr>
                      <a:r>
                        <a:rPr lang="en-US" sz="900" spc="5" dirty="0">
                          <a:solidFill>
                            <a:schemeClr val="tx2">
                              <a:lumMod val="75000"/>
                            </a:schemeClr>
                          </a:solidFill>
                          <a:latin typeface="HelveticaNeueLTPro-Md"/>
                          <a:cs typeface="HelveticaNeueLTPro-Md"/>
                        </a:rPr>
                        <a:t>2.68</a:t>
                      </a:r>
                      <a:endParaRPr sz="900" dirty="0">
                        <a:solidFill>
                          <a:schemeClr val="tx2">
                            <a:lumMod val="75000"/>
                          </a:schemeClr>
                        </a:solidFill>
                        <a:latin typeface="HelveticaNeueLTPro-Md"/>
                        <a:cs typeface="HelveticaNeueLTPro-Md"/>
                      </a:endParaRPr>
                    </a:p>
                  </a:txBody>
                  <a:tcPr marL="0" marR="0" marT="0" marB="0"/>
                </a:tc>
                <a:tc>
                  <a:txBody>
                    <a:bodyPr/>
                    <a:lstStyle/>
                    <a:p>
                      <a:pPr marL="573405">
                        <a:lnSpc>
                          <a:spcPts val="980"/>
                        </a:lnSpc>
                      </a:pPr>
                      <a:r>
                        <a:rPr lang="en-US" sz="900" dirty="0">
                          <a:solidFill>
                            <a:schemeClr val="tx2">
                              <a:lumMod val="75000"/>
                            </a:schemeClr>
                          </a:solidFill>
                          <a:latin typeface="HelveticaNeueLTPro-Md"/>
                          <a:cs typeface="HelveticaNeueLTPro-Md"/>
                        </a:rPr>
                        <a:t>14.125375446</a:t>
                      </a:r>
                      <a:endParaRPr sz="900" dirty="0">
                        <a:solidFill>
                          <a:schemeClr val="tx2">
                            <a:lumMod val="75000"/>
                          </a:schemeClr>
                        </a:solidFill>
                        <a:latin typeface="HelveticaNeueLTPro-Md"/>
                        <a:cs typeface="HelveticaNeueLTPro-Md"/>
                      </a:endParaRPr>
                    </a:p>
                  </a:txBody>
                  <a:tcPr marL="0" marR="0" marT="0" marB="0"/>
                </a:tc>
                <a:tc>
                  <a:txBody>
                    <a:bodyPr/>
                    <a:lstStyle/>
                    <a:p>
                      <a:pPr marL="630555">
                        <a:lnSpc>
                          <a:spcPts val="980"/>
                        </a:lnSpc>
                      </a:pPr>
                      <a:r>
                        <a:rPr lang="en-US" sz="900" spc="5" dirty="0">
                          <a:solidFill>
                            <a:schemeClr val="tx2">
                              <a:lumMod val="75000"/>
                            </a:schemeClr>
                          </a:solidFill>
                          <a:latin typeface="HelveticaNeueLTPro-Md"/>
                          <a:cs typeface="HelveticaNeueLTPro-Md"/>
                        </a:rPr>
                        <a:t>Low</a:t>
                      </a:r>
                      <a:endParaRPr sz="900" dirty="0">
                        <a:solidFill>
                          <a:schemeClr val="tx2">
                            <a:lumMod val="75000"/>
                          </a:schemeClr>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99390">
                <a:tc>
                  <a:txBody>
                    <a:bodyPr/>
                    <a:lstStyle/>
                    <a:p>
                      <a:pPr marL="171450">
                        <a:lnSpc>
                          <a:spcPts val="1050"/>
                        </a:lnSpc>
                      </a:pPr>
                      <a:r>
                        <a:rPr lang="en-TT" sz="900" dirty="0">
                          <a:solidFill>
                            <a:schemeClr val="tx2">
                              <a:lumMod val="75000"/>
                            </a:schemeClr>
                          </a:solidFill>
                          <a:latin typeface="HelveticaNeueLTPro-Md"/>
                          <a:cs typeface="HelveticaNeueLTPro-Md"/>
                        </a:rPr>
                        <a:t>carbendazim (ISO)</a:t>
                      </a:r>
                    </a:p>
                    <a:p>
                      <a:pPr marL="171450">
                        <a:lnSpc>
                          <a:spcPts val="1050"/>
                        </a:lnSpc>
                      </a:pPr>
                      <a:r>
                        <a:rPr lang="en-TT" sz="900" dirty="0">
                          <a:solidFill>
                            <a:schemeClr val="tx2">
                              <a:lumMod val="75000"/>
                            </a:schemeClr>
                          </a:solidFill>
                          <a:latin typeface="HelveticaNeueLTPro-Md"/>
                          <a:cs typeface="HelveticaNeueLTPro-Md"/>
                        </a:rPr>
                        <a:t>octhilinone (ISO)</a:t>
                      </a:r>
                    </a:p>
                    <a:p>
                      <a:pPr marL="171450">
                        <a:lnSpc>
                          <a:spcPts val="1050"/>
                        </a:lnSpc>
                      </a:pPr>
                      <a:r>
                        <a:rPr lang="en-TT" sz="900" dirty="0">
                          <a:solidFill>
                            <a:schemeClr val="tx2">
                              <a:lumMod val="75000"/>
                            </a:schemeClr>
                          </a:solidFill>
                          <a:latin typeface="HelveticaNeueLTPro-Md"/>
                          <a:cs typeface="HelveticaNeueLTPro-Md"/>
                        </a:rPr>
                        <a:t>zinc oxide</a:t>
                      </a:r>
                      <a:endParaRPr sz="900" dirty="0">
                        <a:solidFill>
                          <a:schemeClr val="tx2">
                            <a:lumMod val="75000"/>
                          </a:schemeClr>
                        </a:solidFill>
                        <a:latin typeface="HelveticaNeueLTPro-Md"/>
                        <a:cs typeface="HelveticaNeueLTPro-Md"/>
                      </a:endParaRPr>
                    </a:p>
                  </a:txBody>
                  <a:tcPr marL="0" marR="0" marT="0" marB="0">
                    <a:lnB w="12700">
                      <a:solidFill>
                        <a:srgbClr val="14B1E7"/>
                      </a:solidFill>
                      <a:prstDash val="solid"/>
                    </a:lnB>
                  </a:tcPr>
                </a:tc>
                <a:tc>
                  <a:txBody>
                    <a:bodyPr/>
                    <a:lstStyle/>
                    <a:p>
                      <a:pPr marL="368300">
                        <a:lnSpc>
                          <a:spcPts val="1050"/>
                        </a:lnSpc>
                      </a:pPr>
                      <a:r>
                        <a:rPr lang="en-US" sz="900" spc="-5" dirty="0">
                          <a:solidFill>
                            <a:schemeClr val="tx2">
                              <a:lumMod val="75000"/>
                            </a:schemeClr>
                          </a:solidFill>
                          <a:latin typeface="HelveticaNeueLTPro-Md"/>
                          <a:cs typeface="HelveticaNeueLTPro-Md"/>
                        </a:rPr>
                        <a:t>1.52</a:t>
                      </a:r>
                    </a:p>
                    <a:p>
                      <a:pPr marL="368300">
                        <a:lnSpc>
                          <a:spcPts val="1050"/>
                        </a:lnSpc>
                      </a:pPr>
                      <a:r>
                        <a:rPr lang="en-US" sz="900" spc="-5" dirty="0">
                          <a:solidFill>
                            <a:schemeClr val="tx2">
                              <a:lumMod val="75000"/>
                            </a:schemeClr>
                          </a:solidFill>
                          <a:latin typeface="HelveticaNeueLTPro-Md"/>
                          <a:cs typeface="HelveticaNeueLTPro-Md"/>
                        </a:rPr>
                        <a:t>2.45</a:t>
                      </a:r>
                    </a:p>
                    <a:p>
                      <a:pPr marL="368300">
                        <a:lnSpc>
                          <a:spcPts val="1050"/>
                        </a:lnSpc>
                      </a:pPr>
                      <a:r>
                        <a:rPr lang="en-US" sz="900" spc="-5" dirty="0">
                          <a:solidFill>
                            <a:schemeClr val="tx2">
                              <a:lumMod val="75000"/>
                            </a:schemeClr>
                          </a:solidFill>
                          <a:latin typeface="HelveticaNeueLTPro-Md"/>
                          <a:cs typeface="HelveticaNeueLTPro-Md"/>
                        </a:rPr>
                        <a:t>-</a:t>
                      </a:r>
                      <a:endParaRPr sz="900" dirty="0">
                        <a:solidFill>
                          <a:schemeClr val="tx2">
                            <a:lumMod val="75000"/>
                          </a:schemeClr>
                        </a:solidFill>
                        <a:latin typeface="HelveticaNeueLTPro-Md"/>
                        <a:cs typeface="HelveticaNeueLTPro-Md"/>
                      </a:endParaRPr>
                    </a:p>
                  </a:txBody>
                  <a:tcPr marL="0" marR="0" marT="0" marB="0">
                    <a:lnB w="12700">
                      <a:solidFill>
                        <a:srgbClr val="14B1E7"/>
                      </a:solidFill>
                      <a:prstDash val="solid"/>
                    </a:lnB>
                  </a:tcPr>
                </a:tc>
                <a:tc>
                  <a:txBody>
                    <a:bodyPr/>
                    <a:lstStyle/>
                    <a:p>
                      <a:pPr marL="573405">
                        <a:lnSpc>
                          <a:spcPts val="1050"/>
                        </a:lnSpc>
                      </a:pPr>
                      <a:r>
                        <a:rPr lang="en-US" sz="900" spc="-15" dirty="0">
                          <a:solidFill>
                            <a:schemeClr val="tx2">
                              <a:lumMod val="75000"/>
                            </a:schemeClr>
                          </a:solidFill>
                          <a:latin typeface="HelveticaNeueLTPro-Md"/>
                          <a:cs typeface="HelveticaNeueLTPro-Md"/>
                        </a:rPr>
                        <a:t>2.51</a:t>
                      </a:r>
                    </a:p>
                    <a:p>
                      <a:pPr marL="573405">
                        <a:lnSpc>
                          <a:spcPts val="1050"/>
                        </a:lnSpc>
                      </a:pPr>
                      <a:r>
                        <a:rPr lang="en-US" sz="900" spc="-15" dirty="0">
                          <a:solidFill>
                            <a:schemeClr val="tx2">
                              <a:lumMod val="75000"/>
                            </a:schemeClr>
                          </a:solidFill>
                          <a:latin typeface="HelveticaNeueLTPro-Md"/>
                          <a:cs typeface="HelveticaNeueLTPro-Md"/>
                        </a:rPr>
                        <a:t>-</a:t>
                      </a:r>
                    </a:p>
                    <a:p>
                      <a:pPr marL="573405">
                        <a:lnSpc>
                          <a:spcPts val="1050"/>
                        </a:lnSpc>
                      </a:pPr>
                      <a:r>
                        <a:rPr lang="en-US" sz="900" spc="-15" dirty="0">
                          <a:solidFill>
                            <a:schemeClr val="tx2">
                              <a:lumMod val="75000"/>
                            </a:schemeClr>
                          </a:solidFill>
                          <a:latin typeface="HelveticaNeueLTPro-Md"/>
                          <a:cs typeface="HelveticaNeueLTPro-Md"/>
                        </a:rPr>
                        <a:t>60960</a:t>
                      </a:r>
                      <a:endParaRPr sz="900" dirty="0">
                        <a:solidFill>
                          <a:schemeClr val="tx2">
                            <a:lumMod val="75000"/>
                          </a:schemeClr>
                        </a:solidFill>
                        <a:latin typeface="HelveticaNeueLTPro-Md"/>
                        <a:cs typeface="HelveticaNeueLTPro-Md"/>
                      </a:endParaRPr>
                    </a:p>
                  </a:txBody>
                  <a:tcPr marL="0" marR="0" marT="0" marB="0">
                    <a:lnB w="12700">
                      <a:solidFill>
                        <a:srgbClr val="14B1E7"/>
                      </a:solidFill>
                      <a:prstDash val="solid"/>
                    </a:lnB>
                  </a:tcPr>
                </a:tc>
                <a:tc>
                  <a:txBody>
                    <a:bodyPr/>
                    <a:lstStyle/>
                    <a:p>
                      <a:pPr marL="630555">
                        <a:lnSpc>
                          <a:spcPts val="1050"/>
                        </a:lnSpc>
                      </a:pPr>
                      <a:r>
                        <a:rPr sz="900" dirty="0">
                          <a:solidFill>
                            <a:schemeClr val="tx2">
                              <a:lumMod val="75000"/>
                            </a:schemeClr>
                          </a:solidFill>
                          <a:latin typeface="HelveticaNeueLTPro-Md"/>
                          <a:cs typeface="HelveticaNeueLTPro-Md"/>
                        </a:rPr>
                        <a:t>Low</a:t>
                      </a:r>
                      <a:endParaRPr lang="en-US" sz="900" dirty="0">
                        <a:solidFill>
                          <a:schemeClr val="tx2">
                            <a:lumMod val="75000"/>
                          </a:schemeClr>
                        </a:solidFill>
                        <a:latin typeface="HelveticaNeueLTPro-Md"/>
                        <a:cs typeface="HelveticaNeueLTPro-Md"/>
                      </a:endParaRPr>
                    </a:p>
                    <a:p>
                      <a:pPr marL="630555">
                        <a:lnSpc>
                          <a:spcPts val="1050"/>
                        </a:lnSpc>
                      </a:pPr>
                      <a:r>
                        <a:rPr lang="en-TT" sz="900" dirty="0">
                          <a:solidFill>
                            <a:schemeClr val="tx2">
                              <a:lumMod val="75000"/>
                            </a:schemeClr>
                          </a:solidFill>
                          <a:latin typeface="HelveticaNeueLTPro-Md"/>
                          <a:cs typeface="HelveticaNeueLTPro-Md"/>
                        </a:rPr>
                        <a:t>Low</a:t>
                      </a:r>
                    </a:p>
                    <a:p>
                      <a:pPr marL="630555">
                        <a:lnSpc>
                          <a:spcPts val="1050"/>
                        </a:lnSpc>
                      </a:pPr>
                      <a:r>
                        <a:rPr lang="en-TT" sz="900" dirty="0">
                          <a:solidFill>
                            <a:schemeClr val="tx2">
                              <a:lumMod val="75000"/>
                            </a:schemeClr>
                          </a:solidFill>
                          <a:latin typeface="HelveticaNeueLTPro-Md"/>
                          <a:cs typeface="HelveticaNeueLTPro-Md"/>
                        </a:rPr>
                        <a:t>High</a:t>
                      </a:r>
                      <a:endParaRPr sz="900" dirty="0">
                        <a:solidFill>
                          <a:schemeClr val="tx2">
                            <a:lumMod val="75000"/>
                          </a:schemeClr>
                        </a:solidFill>
                        <a:latin typeface="HelveticaNeueLTPro-Md"/>
                        <a:cs typeface="HelveticaNeueLTPro-Md"/>
                      </a:endParaRPr>
                    </a:p>
                  </a:txBody>
                  <a:tcPr marL="0" marR="0" marT="0" marB="0">
                    <a:lnB w="12700">
                      <a:solidFill>
                        <a:srgbClr val="14B1E7"/>
                      </a:solidFill>
                      <a:prstDash val="solid"/>
                    </a:lnB>
                  </a:tcPr>
                </a:tc>
                <a:extLst>
                  <a:ext uri="{0D108BD9-81ED-4DB2-BD59-A6C34878D82A}">
                    <a16:rowId xmlns:a16="http://schemas.microsoft.com/office/drawing/2014/main" val="10004"/>
                  </a:ext>
                </a:extLst>
              </a:tr>
            </a:tbl>
          </a:graphicData>
        </a:graphic>
      </p:graphicFrame>
      <p:sp>
        <p:nvSpPr>
          <p:cNvPr id="18" name="object 18"/>
          <p:cNvSpPr/>
          <p:nvPr/>
        </p:nvSpPr>
        <p:spPr>
          <a:xfrm>
            <a:off x="457200" y="2511805"/>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2048255"/>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5486400"/>
            <a:ext cx="14287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METHODS</a:t>
            </a:r>
            <a:r>
              <a:rPr sz="900" b="1" spc="-3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DISPOSAL</a:t>
            </a:r>
            <a:endParaRPr sz="900" dirty="0">
              <a:latin typeface="Helvetica Neue LT Pro 75"/>
              <a:cs typeface="Helvetica Neue LT Pro 75"/>
            </a:endParaRPr>
          </a:p>
        </p:txBody>
      </p:sp>
      <p:sp>
        <p:nvSpPr>
          <p:cNvPr id="25" name="object 2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9</a:t>
            </a:fld>
            <a:endParaRPr dirty="0"/>
          </a:p>
        </p:txBody>
      </p:sp>
      <p:sp>
        <p:nvSpPr>
          <p:cNvPr id="21" name="object 21"/>
          <p:cNvSpPr txBox="1"/>
          <p:nvPr/>
        </p:nvSpPr>
        <p:spPr>
          <a:xfrm>
            <a:off x="2428748" y="5476240"/>
            <a:ext cx="4718050" cy="1686560"/>
          </a:xfrm>
          <a:prstGeom prst="rect">
            <a:avLst/>
          </a:prstGeom>
        </p:spPr>
        <p:txBody>
          <a:bodyPr vert="horz" wrap="square" lIns="0" tIns="25400" rIns="0" bIns="0" rtlCol="0">
            <a:spAutoFit/>
          </a:bodyPr>
          <a:lstStyle/>
          <a:p>
            <a:pPr marL="12700" marR="5080" algn="just">
              <a:lnSpc>
                <a:spcPts val="1000"/>
              </a:lnSpc>
              <a:spcBef>
                <a:spcPts val="200"/>
              </a:spcBef>
            </a:pPr>
            <a:r>
              <a:rPr sz="900" spc="-10" dirty="0">
                <a:solidFill>
                  <a:srgbClr val="1C216F"/>
                </a:solidFill>
                <a:latin typeface="HelveticaNeueLTPro-Md"/>
                <a:cs typeface="HelveticaNeueLTPro-Md"/>
              </a:rPr>
              <a:t>The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generation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waste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should</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be</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avoided</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minimized</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wherever</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possible.</a:t>
            </a:r>
            <a:r>
              <a:rPr sz="900" spc="-55" dirty="0">
                <a:solidFill>
                  <a:srgbClr val="1C216F"/>
                </a:solidFill>
                <a:latin typeface="HelveticaNeueLTPro-Md"/>
                <a:cs typeface="HelveticaNeueLTPro-Md"/>
              </a:rPr>
              <a:t> </a:t>
            </a:r>
            <a:r>
              <a:rPr sz="900" spc="-15" dirty="0">
                <a:solidFill>
                  <a:srgbClr val="1C216F"/>
                </a:solidFill>
                <a:latin typeface="HelveticaNeueLTPro-Md"/>
                <a:cs typeface="HelveticaNeueLTPro-Md"/>
              </a:rPr>
              <a:t>Waste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residues should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be disposed </a:t>
            </a:r>
            <a:r>
              <a:rPr sz="900" dirty="0">
                <a:solidFill>
                  <a:srgbClr val="1C216F"/>
                </a:solidFill>
                <a:latin typeface="HelveticaNeueLTPro-Md"/>
                <a:cs typeface="HelveticaNeueLTPro-Md"/>
              </a:rPr>
              <a:t>of </a:t>
            </a:r>
            <a:r>
              <a:rPr sz="900" spc="5" dirty="0">
                <a:solidFill>
                  <a:srgbClr val="1C216F"/>
                </a:solidFill>
                <a:latin typeface="HelveticaNeueLTPro-Md"/>
                <a:cs typeface="HelveticaNeueLTPro-Md"/>
              </a:rPr>
              <a:t>via </a:t>
            </a:r>
            <a:r>
              <a:rPr sz="900" dirty="0">
                <a:solidFill>
                  <a:srgbClr val="1C216F"/>
                </a:solidFill>
                <a:latin typeface="HelveticaNeueLTPro-Md"/>
                <a:cs typeface="HelveticaNeueLTPro-Md"/>
              </a:rPr>
              <a:t>the sewer </a:t>
            </a:r>
            <a:r>
              <a:rPr sz="900" spc="5" dirty="0">
                <a:solidFill>
                  <a:srgbClr val="1C216F"/>
                </a:solidFill>
                <a:latin typeface="HelveticaNeueLTPro-Md"/>
                <a:cs typeface="HelveticaNeueLTPro-Md"/>
              </a:rPr>
              <a:t>but </a:t>
            </a:r>
            <a:r>
              <a:rPr sz="900" spc="10" dirty="0">
                <a:solidFill>
                  <a:srgbClr val="1C216F"/>
                </a:solidFill>
                <a:latin typeface="HelveticaNeueLTPro-Md"/>
                <a:cs typeface="HelveticaNeueLTPro-Md"/>
              </a:rPr>
              <a:t>processed </a:t>
            </a:r>
            <a:r>
              <a:rPr sz="900" dirty="0">
                <a:solidFill>
                  <a:srgbClr val="1C216F"/>
                </a:solidFill>
                <a:latin typeface="HelveticaNeueLTPro-Md"/>
                <a:cs typeface="HelveticaNeueLTPro-Md"/>
              </a:rPr>
              <a:t>in a </a:t>
            </a:r>
            <a:r>
              <a:rPr sz="900" spc="5" dirty="0">
                <a:solidFill>
                  <a:srgbClr val="1C216F"/>
                </a:solidFill>
                <a:latin typeface="HelveticaNeueLTPro-Md"/>
                <a:cs typeface="HelveticaNeueLTPro-Md"/>
              </a:rPr>
              <a:t>suitable effluent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treatment plant. Dispose </a:t>
            </a:r>
            <a:r>
              <a:rPr sz="900" dirty="0">
                <a:solidFill>
                  <a:srgbClr val="1C216F"/>
                </a:solidFill>
                <a:latin typeface="HelveticaNeueLTPro-Md"/>
                <a:cs typeface="HelveticaNeueLTPro-Md"/>
              </a:rPr>
              <a:t>of </a:t>
            </a:r>
            <a:r>
              <a:rPr sz="900" spc="5" dirty="0">
                <a:solidFill>
                  <a:srgbClr val="1C216F"/>
                </a:solidFill>
                <a:latin typeface="HelveticaNeueLTPro-Md"/>
                <a:cs typeface="HelveticaNeueLTPro-Md"/>
              </a:rPr>
              <a:t>surplus and non-recyclable products via </a:t>
            </a:r>
            <a:r>
              <a:rPr sz="900" dirty="0">
                <a:solidFill>
                  <a:srgbClr val="1C216F"/>
                </a:solidFill>
                <a:latin typeface="HelveticaNeueLTPro-Md"/>
                <a:cs typeface="HelveticaNeueLTPro-Md"/>
              </a:rPr>
              <a:t>a </a:t>
            </a:r>
            <a:r>
              <a:rPr sz="900" spc="5" dirty="0">
                <a:solidFill>
                  <a:srgbClr val="1C216F"/>
                </a:solidFill>
                <a:latin typeface="HelveticaNeueLTPro-Md"/>
                <a:cs typeface="HelveticaNeueLTPro-Md"/>
              </a:rPr>
              <a:t>licensed </a:t>
            </a:r>
            <a:r>
              <a:rPr sz="900" dirty="0">
                <a:solidFill>
                  <a:srgbClr val="1C216F"/>
                </a:solidFill>
                <a:latin typeface="HelveticaNeueLTPro-Md"/>
                <a:cs typeface="HelveticaNeueLTPro-Md"/>
              </a:rPr>
              <a:t>waste </a:t>
            </a:r>
            <a:r>
              <a:rPr sz="900" spc="5" dirty="0">
                <a:solidFill>
                  <a:srgbClr val="1C216F"/>
                </a:solidFill>
                <a:latin typeface="HelveticaNeueLTPro-Md"/>
                <a:cs typeface="HelveticaNeueLTPro-Md"/>
              </a:rPr>
              <a:t> disposal </a:t>
            </a:r>
            <a:r>
              <a:rPr sz="900" dirty="0">
                <a:solidFill>
                  <a:srgbClr val="1C216F"/>
                </a:solidFill>
                <a:latin typeface="HelveticaNeueLTPro-Md"/>
                <a:cs typeface="HelveticaNeueLTPro-Md"/>
              </a:rPr>
              <a:t>contractor. </a:t>
            </a:r>
            <a:r>
              <a:rPr sz="900" spc="5" dirty="0">
                <a:solidFill>
                  <a:srgbClr val="1C216F"/>
                </a:solidFill>
                <a:latin typeface="HelveticaNeueLTPro-Md"/>
                <a:cs typeface="HelveticaNeueLTPro-Md"/>
              </a:rPr>
              <a:t>Disposal </a:t>
            </a:r>
            <a:r>
              <a:rPr sz="900" dirty="0">
                <a:solidFill>
                  <a:srgbClr val="1C216F"/>
                </a:solidFill>
                <a:latin typeface="HelveticaNeueLTPro-Md"/>
                <a:cs typeface="HelveticaNeueLTPro-Md"/>
              </a:rPr>
              <a:t>of this </a:t>
            </a:r>
            <a:r>
              <a:rPr sz="900" spc="5" dirty="0">
                <a:solidFill>
                  <a:srgbClr val="1C216F"/>
                </a:solidFill>
                <a:latin typeface="HelveticaNeueLTPro-Md"/>
                <a:cs typeface="HelveticaNeueLTPro-Md"/>
              </a:rPr>
              <a:t>product, solutions and </a:t>
            </a:r>
            <a:r>
              <a:rPr sz="900" dirty="0">
                <a:solidFill>
                  <a:srgbClr val="1C216F"/>
                </a:solidFill>
                <a:latin typeface="HelveticaNeueLTPro-Md"/>
                <a:cs typeface="HelveticaNeueLTPro-Md"/>
              </a:rPr>
              <a:t>any </a:t>
            </a:r>
            <a:r>
              <a:rPr sz="900" spc="5" dirty="0">
                <a:solidFill>
                  <a:srgbClr val="1C216F"/>
                </a:solidFill>
                <a:latin typeface="HelveticaNeueLTPro-Md"/>
                <a:cs typeface="HelveticaNeueLTPro-Md"/>
              </a:rPr>
              <a:t>by-products should at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all times comply </a:t>
            </a:r>
            <a:r>
              <a:rPr sz="900" dirty="0">
                <a:solidFill>
                  <a:srgbClr val="1C216F"/>
                </a:solidFill>
                <a:latin typeface="HelveticaNeueLTPro-Md"/>
                <a:cs typeface="HelveticaNeueLTPro-Md"/>
              </a:rPr>
              <a:t>with the </a:t>
            </a:r>
            <a:r>
              <a:rPr sz="900" spc="5" dirty="0">
                <a:solidFill>
                  <a:srgbClr val="1C216F"/>
                </a:solidFill>
                <a:latin typeface="HelveticaNeueLTPro-Md"/>
                <a:cs typeface="HelveticaNeueLTPro-Md"/>
              </a:rPr>
              <a:t>requirements </a:t>
            </a:r>
            <a:r>
              <a:rPr sz="900" dirty="0">
                <a:solidFill>
                  <a:srgbClr val="1C216F"/>
                </a:solidFill>
                <a:latin typeface="HelveticaNeueLTPro-Md"/>
                <a:cs typeface="HelveticaNeueLTPro-Md"/>
              </a:rPr>
              <a:t>of </a:t>
            </a:r>
            <a:r>
              <a:rPr sz="900" spc="5" dirty="0">
                <a:solidFill>
                  <a:srgbClr val="1C216F"/>
                </a:solidFill>
                <a:latin typeface="HelveticaNeueLTPro-Md"/>
                <a:cs typeface="HelveticaNeueLTPro-Md"/>
              </a:rPr>
              <a:t>environmental protection and </a:t>
            </a:r>
            <a:r>
              <a:rPr sz="900" dirty="0">
                <a:solidFill>
                  <a:srgbClr val="1C216F"/>
                </a:solidFill>
                <a:latin typeface="HelveticaNeueLTPro-Md"/>
                <a:cs typeface="HelveticaNeueLTPro-Md"/>
              </a:rPr>
              <a:t>waste </a:t>
            </a:r>
            <a:r>
              <a:rPr sz="900" spc="5" dirty="0">
                <a:solidFill>
                  <a:srgbClr val="1C216F"/>
                </a:solidFill>
                <a:latin typeface="HelveticaNeueLTPro-Md"/>
                <a:cs typeface="HelveticaNeueLTPro-Md"/>
              </a:rPr>
              <a:t>disposal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legislation and </a:t>
            </a:r>
            <a:r>
              <a:rPr sz="900" dirty="0">
                <a:solidFill>
                  <a:srgbClr val="1C216F"/>
                </a:solidFill>
                <a:latin typeface="HelveticaNeueLTPro-Md"/>
                <a:cs typeface="HelveticaNeueLTPro-Md"/>
              </a:rPr>
              <a:t>any </a:t>
            </a:r>
            <a:r>
              <a:rPr sz="900" spc="10" dirty="0">
                <a:solidFill>
                  <a:srgbClr val="1C216F"/>
                </a:solidFill>
                <a:latin typeface="HelveticaNeueLTPro-Md"/>
                <a:cs typeface="HelveticaNeueLTPro-Md"/>
              </a:rPr>
              <a:t>regional </a:t>
            </a:r>
            <a:r>
              <a:rPr sz="900" spc="5" dirty="0">
                <a:solidFill>
                  <a:srgbClr val="1C216F"/>
                </a:solidFill>
                <a:latin typeface="HelveticaNeueLTPro-Md"/>
                <a:cs typeface="HelveticaNeueLTPro-Md"/>
              </a:rPr>
              <a:t>local </a:t>
            </a:r>
            <a:r>
              <a:rPr sz="900" spc="10" dirty="0">
                <a:solidFill>
                  <a:srgbClr val="1C216F"/>
                </a:solidFill>
                <a:latin typeface="HelveticaNeueLTPro-Md"/>
                <a:cs typeface="HelveticaNeueLTPro-Md"/>
              </a:rPr>
              <a:t>authority requirements. </a:t>
            </a:r>
            <a:r>
              <a:rPr sz="900" dirty="0">
                <a:solidFill>
                  <a:srgbClr val="1C216F"/>
                </a:solidFill>
                <a:latin typeface="HelveticaNeueLTPro-Md"/>
                <a:cs typeface="HelveticaNeueLTPro-Md"/>
              </a:rPr>
              <a:t>Waste </a:t>
            </a:r>
            <a:r>
              <a:rPr sz="900" spc="5" dirty="0">
                <a:solidFill>
                  <a:srgbClr val="1C216F"/>
                </a:solidFill>
                <a:latin typeface="HelveticaNeueLTPro-Md"/>
                <a:cs typeface="HelveticaNeueLTPro-Md"/>
              </a:rPr>
              <a:t>packaging should be </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recycled.</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Incineration</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or</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landfill</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should</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only</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be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considered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when</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recycling</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is</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not</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feasible.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This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material</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and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its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must</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be</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disposed</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of</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a</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safe</a:t>
            </a:r>
            <a:r>
              <a:rPr sz="900" spc="-65" dirty="0">
                <a:solidFill>
                  <a:srgbClr val="1C216F"/>
                </a:solidFill>
                <a:latin typeface="HelveticaNeueLTPro-Md"/>
                <a:cs typeface="HelveticaNeueLTPro-Md"/>
              </a:rPr>
              <a:t> </a:t>
            </a:r>
            <a:r>
              <a:rPr sz="900" spc="-30" dirty="0">
                <a:solidFill>
                  <a:srgbClr val="1C216F"/>
                </a:solidFill>
                <a:latin typeface="HelveticaNeueLTPro-Md"/>
                <a:cs typeface="HelveticaNeueLTPro-Md"/>
              </a:rPr>
              <a:t>way.</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Care</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should</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be</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taken</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when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handling</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emptied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that</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have</a:t>
            </a:r>
            <a:r>
              <a:rPr sz="900" spc="-35" dirty="0">
                <a:solidFill>
                  <a:srgbClr val="1C216F"/>
                </a:solidFill>
                <a:latin typeface="HelveticaNeueLTPro-Md"/>
                <a:cs typeface="HelveticaNeueLTPro-Md"/>
              </a:rPr>
              <a:t> </a:t>
            </a:r>
            <a:r>
              <a:rPr sz="90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been</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cleaned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rinsed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out.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Empty</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or liners </a:t>
            </a:r>
            <a:r>
              <a:rPr sz="900" dirty="0">
                <a:solidFill>
                  <a:srgbClr val="1C216F"/>
                </a:solidFill>
                <a:latin typeface="HelveticaNeueLTPro-Md"/>
                <a:cs typeface="HelveticaNeueLTPro-Md"/>
              </a:rPr>
              <a:t>may </a:t>
            </a:r>
            <a:r>
              <a:rPr sz="900" spc="5" dirty="0">
                <a:solidFill>
                  <a:srgbClr val="1C216F"/>
                </a:solidFill>
                <a:latin typeface="HelveticaNeueLTPro-Md"/>
                <a:cs typeface="HelveticaNeueLTPro-Md"/>
              </a:rPr>
              <a:t>retain some product residues. </a:t>
            </a:r>
            <a:r>
              <a:rPr sz="900" dirty="0">
                <a:solidFill>
                  <a:srgbClr val="1C216F"/>
                </a:solidFill>
                <a:latin typeface="HelveticaNeueLTPro-Md"/>
                <a:cs typeface="HelveticaNeueLTPro-Md"/>
              </a:rPr>
              <a:t>Vapor </a:t>
            </a:r>
            <a:r>
              <a:rPr sz="900" spc="5" dirty="0">
                <a:solidFill>
                  <a:srgbClr val="1C216F"/>
                </a:solidFill>
                <a:latin typeface="HelveticaNeueLTPro-Md"/>
                <a:cs typeface="HelveticaNeueLTPro-Md"/>
              </a:rPr>
              <a:t>from product residues </a:t>
            </a:r>
            <a:r>
              <a:rPr sz="900" dirty="0">
                <a:solidFill>
                  <a:srgbClr val="1C216F"/>
                </a:solidFill>
                <a:latin typeface="HelveticaNeueLTPro-Md"/>
                <a:cs typeface="HelveticaNeueLTPro-Md"/>
              </a:rPr>
              <a:t>may </a:t>
            </a:r>
            <a:r>
              <a:rPr sz="900" spc="5" dirty="0">
                <a:solidFill>
                  <a:srgbClr val="1C216F"/>
                </a:solidFill>
                <a:latin typeface="HelveticaNeueLTPro-Md"/>
                <a:cs typeface="HelveticaNeueLTPro-Md"/>
              </a:rPr>
              <a:t>create </a:t>
            </a:r>
            <a:r>
              <a:rPr sz="900" dirty="0">
                <a:solidFill>
                  <a:srgbClr val="1C216F"/>
                </a:solidFill>
                <a:latin typeface="HelveticaNeueLTPro-Md"/>
                <a:cs typeface="HelveticaNeueLTPro-Md"/>
              </a:rPr>
              <a:t>a </a:t>
            </a:r>
            <a:r>
              <a:rPr sz="900" spc="5" dirty="0">
                <a:solidFill>
                  <a:srgbClr val="1C216F"/>
                </a:solidFill>
                <a:latin typeface="HelveticaNeueLTPro-Md"/>
                <a:cs typeface="HelveticaNeueLTPro-Md"/>
              </a:rPr>
              <a:t> highly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flammable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0" dirty="0">
                <a:solidFill>
                  <a:srgbClr val="1C216F"/>
                </a:solidFill>
                <a:latin typeface="HelveticaNeueLTPro-Md"/>
                <a:cs typeface="HelveticaNeueLTPro-Md"/>
              </a:rPr>
              <a:t> </a:t>
            </a:r>
            <a:r>
              <a:rPr sz="900" dirty="0">
                <a:solidFill>
                  <a:srgbClr val="1C216F"/>
                </a:solidFill>
                <a:latin typeface="HelveticaNeueLTPro-Md"/>
                <a:cs typeface="HelveticaNeueLTPro-Md"/>
              </a:rPr>
              <a:t>explosive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atmosphere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inside</a:t>
            </a:r>
            <a:r>
              <a:rPr sz="900" spc="-30" dirty="0">
                <a:solidFill>
                  <a:srgbClr val="1C216F"/>
                </a:solidFill>
                <a:latin typeface="HelveticaNeueLTPro-Md"/>
                <a:cs typeface="HelveticaNeueLTPro-Md"/>
              </a:rPr>
              <a:t> </a:t>
            </a:r>
            <a:r>
              <a:rPr sz="900" dirty="0">
                <a:solidFill>
                  <a:srgbClr val="1C216F"/>
                </a:solidFill>
                <a:latin typeface="HelveticaNeueLTPro-Md"/>
                <a:cs typeface="HelveticaNeueLTPro-Md"/>
              </a:rPr>
              <a:t>the</a:t>
            </a:r>
            <a:r>
              <a:rPr sz="900" spc="-30" dirty="0">
                <a:solidFill>
                  <a:srgbClr val="1C216F"/>
                </a:solidFill>
                <a:latin typeface="HelveticaNeueLTPro-Md"/>
                <a:cs typeface="HelveticaNeueLTPro-Md"/>
              </a:rPr>
              <a:t> </a:t>
            </a:r>
            <a:r>
              <a:rPr sz="900" dirty="0">
                <a:solidFill>
                  <a:srgbClr val="1C216F"/>
                </a:solidFill>
                <a:latin typeface="HelveticaNeueLTPro-Md"/>
                <a:cs typeface="HelveticaNeueLTPro-Md"/>
              </a:rPr>
              <a:t>container.</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30" dirty="0">
                <a:solidFill>
                  <a:srgbClr val="1C216F"/>
                </a:solidFill>
                <a:latin typeface="HelveticaNeueLTPro-Md"/>
                <a:cs typeface="HelveticaNeueLTPro-Md"/>
              </a:rPr>
              <a:t> </a:t>
            </a:r>
            <a:r>
              <a:rPr sz="900" dirty="0">
                <a:solidFill>
                  <a:srgbClr val="1C216F"/>
                </a:solidFill>
                <a:latin typeface="HelveticaNeueLTPro-Md"/>
                <a:cs typeface="HelveticaNeueLTPro-Md"/>
              </a:rPr>
              <a:t>not</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cut,</a:t>
            </a:r>
            <a:r>
              <a:rPr sz="900" spc="-30" dirty="0">
                <a:solidFill>
                  <a:srgbClr val="1C216F"/>
                </a:solidFill>
                <a:latin typeface="HelveticaNeueLTPro-Md"/>
                <a:cs typeface="HelveticaNeueLTPro-Md"/>
              </a:rPr>
              <a:t> </a:t>
            </a:r>
            <a:r>
              <a:rPr sz="900" dirty="0">
                <a:solidFill>
                  <a:srgbClr val="1C216F"/>
                </a:solidFill>
                <a:latin typeface="HelveticaNeueLTPro-Md"/>
                <a:cs typeface="HelveticaNeueLTPro-Md"/>
              </a:rPr>
              <a:t>weld</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grind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used </a:t>
            </a:r>
            <a:r>
              <a:rPr sz="900" spc="10" dirty="0">
                <a:solidFill>
                  <a:srgbClr val="1C216F"/>
                </a:solidFill>
                <a:latin typeface="HelveticaNeueLTPro-Md"/>
                <a:cs typeface="HelveticaNeueLTPro-Md"/>
              </a:rPr>
              <a:t>containers </a:t>
            </a:r>
            <a:r>
              <a:rPr sz="900" spc="5" dirty="0">
                <a:solidFill>
                  <a:srgbClr val="1C216F"/>
                </a:solidFill>
                <a:latin typeface="HelveticaNeueLTPro-Md"/>
                <a:cs typeface="HelveticaNeueLTPro-Md"/>
              </a:rPr>
              <a:t>unless </a:t>
            </a:r>
            <a:r>
              <a:rPr sz="900" dirty="0">
                <a:solidFill>
                  <a:srgbClr val="1C216F"/>
                </a:solidFill>
                <a:latin typeface="HelveticaNeueLTPro-Md"/>
                <a:cs typeface="HelveticaNeueLTPro-Md"/>
              </a:rPr>
              <a:t>they </a:t>
            </a:r>
            <a:r>
              <a:rPr sz="900" spc="-5" dirty="0">
                <a:solidFill>
                  <a:srgbClr val="1C216F"/>
                </a:solidFill>
                <a:latin typeface="HelveticaNeueLTPro-Md"/>
                <a:cs typeface="HelveticaNeueLTPro-Md"/>
              </a:rPr>
              <a:t>have </a:t>
            </a:r>
            <a:r>
              <a:rPr sz="900" spc="5" dirty="0">
                <a:solidFill>
                  <a:srgbClr val="1C216F"/>
                </a:solidFill>
                <a:latin typeface="HelveticaNeueLTPro-Md"/>
                <a:cs typeface="HelveticaNeueLTPro-Md"/>
              </a:rPr>
              <a:t>been cleaned thoroughly </a:t>
            </a:r>
            <a:r>
              <a:rPr sz="900" dirty="0">
                <a:solidFill>
                  <a:srgbClr val="1C216F"/>
                </a:solidFill>
                <a:latin typeface="HelveticaNeueLTPro-Md"/>
                <a:cs typeface="HelveticaNeueLTPro-Md"/>
              </a:rPr>
              <a:t>internally. </a:t>
            </a:r>
            <a:r>
              <a:rPr sz="900" spc="-5" dirty="0">
                <a:solidFill>
                  <a:srgbClr val="1C216F"/>
                </a:solidFill>
                <a:latin typeface="HelveticaNeueLTPro-Md"/>
                <a:cs typeface="HelveticaNeueLTPro-Md"/>
              </a:rPr>
              <a:t>Avoid </a:t>
            </a:r>
            <a:r>
              <a:rPr sz="900" spc="10" dirty="0">
                <a:solidFill>
                  <a:srgbClr val="1C216F"/>
                </a:solidFill>
                <a:latin typeface="HelveticaNeueLTPro-Md"/>
                <a:cs typeface="HelveticaNeueLTPro-Md"/>
              </a:rPr>
              <a:t>dispersal </a:t>
            </a:r>
            <a:r>
              <a:rPr sz="900" dirty="0">
                <a:solidFill>
                  <a:srgbClr val="1C216F"/>
                </a:solidFill>
                <a:latin typeface="HelveticaNeueLTPro-Md"/>
                <a:cs typeface="HelveticaNeueLTPro-Md"/>
              </a:rPr>
              <a:t>of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material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a:t>
            </a:r>
            <a:r>
              <a:rPr sz="900" spc="10" dirty="0">
                <a:solidFill>
                  <a:srgbClr val="1C216F"/>
                </a:solidFill>
                <a:latin typeface="HelveticaNeueLTPro-Md"/>
                <a:cs typeface="HelveticaNeueLTPro-Md"/>
              </a:rPr>
              <a:t>runoff</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contact</a:t>
            </a:r>
            <a:r>
              <a:rPr sz="900" dirty="0">
                <a:solidFill>
                  <a:srgbClr val="1C216F"/>
                </a:solidFill>
                <a:latin typeface="HelveticaNeueLTPro-Md"/>
                <a:cs typeface="HelveticaNeueLTPro-Md"/>
              </a:rPr>
              <a:t> with</a:t>
            </a:r>
            <a:r>
              <a:rPr sz="900" spc="5" dirty="0">
                <a:solidFill>
                  <a:srgbClr val="1C216F"/>
                </a:solidFill>
                <a:latin typeface="HelveticaNeueLTPro-Md"/>
                <a:cs typeface="HelveticaNeueLTPro-Md"/>
              </a:rPr>
              <a:t> soil,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waterways, drains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sewers.</a:t>
            </a:r>
            <a:endParaRPr sz="900" dirty="0">
              <a:latin typeface="HelveticaNeueLTPro-Md"/>
              <a:cs typeface="HelveticaNeueLTPro-Md"/>
            </a:endParaRPr>
          </a:p>
        </p:txBody>
      </p:sp>
      <p:sp>
        <p:nvSpPr>
          <p:cNvPr id="22" name="object 22"/>
          <p:cNvSpPr txBox="1"/>
          <p:nvPr/>
        </p:nvSpPr>
        <p:spPr>
          <a:xfrm>
            <a:off x="615950" y="7686040"/>
            <a:ext cx="25920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INTERNATIONAL</a:t>
            </a:r>
            <a:r>
              <a:rPr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TRANSPORT</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REGULATIONS</a:t>
            </a:r>
            <a:endParaRPr sz="900">
              <a:latin typeface="Helvetica Neue LT Pro 75"/>
              <a:cs typeface="Helvetica Neue LT Pro 75"/>
            </a:endParaRPr>
          </a:p>
        </p:txBody>
      </p:sp>
      <p:sp>
        <p:nvSpPr>
          <p:cNvPr id="26" name="object 21">
            <a:extLst>
              <a:ext uri="{FF2B5EF4-FFF2-40B4-BE49-F238E27FC236}">
                <a16:creationId xmlns:a16="http://schemas.microsoft.com/office/drawing/2014/main" id="{CC6E71F4-515A-4A40-98B0-5E5967148C19}"/>
              </a:ext>
            </a:extLst>
          </p:cNvPr>
          <p:cNvSpPr txBox="1"/>
          <p:nvPr/>
        </p:nvSpPr>
        <p:spPr>
          <a:xfrm>
            <a:off x="615949" y="7965678"/>
            <a:ext cx="6534149" cy="1025922"/>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International transport regulations</a:t>
            </a:r>
          </a:p>
          <a:p>
            <a:pPr marL="12700" marR="5080" algn="just">
              <a:lnSpc>
                <a:spcPts val="1000"/>
              </a:lnSpc>
              <a:spcBef>
                <a:spcPts val="200"/>
              </a:spcBef>
            </a:pPr>
            <a:endParaRPr lang="en-US" sz="900" spc="-10" dirty="0">
              <a:solidFill>
                <a:srgbClr val="1C216F"/>
              </a:solidFill>
              <a:latin typeface="HelveticaNeueLTPro-Md"/>
              <a:cs typeface="HelveticaNeueLTPro-Md"/>
            </a:endParaRPr>
          </a:p>
          <a:p>
            <a:pPr marL="12700" marR="5080" algn="just">
              <a:lnSpc>
                <a:spcPts val="1000"/>
              </a:lnSpc>
              <a:spcBef>
                <a:spcPts val="200"/>
              </a:spcBef>
            </a:pPr>
            <a:r>
              <a:rPr lang="en-US" sz="900" spc="-10" dirty="0">
                <a:solidFill>
                  <a:srgbClr val="1C216F"/>
                </a:solidFill>
                <a:latin typeface="HelveticaNeueLTPro-Md"/>
                <a:cs typeface="HelveticaNeueLTPro-Md"/>
              </a:rPr>
              <a:t>This preparation is not classified as dangerous according to international transport regulations (ADR/RID, ADNR, IMDG and IATA ). Transport in accordance with ADR/RID, ADNR, IMDG and IATA and national regulation.</a:t>
            </a:r>
          </a:p>
          <a:p>
            <a:pPr marL="12700" marR="5080" algn="just">
              <a:lnSpc>
                <a:spcPts val="1000"/>
              </a:lnSpc>
              <a:spcBef>
                <a:spcPts val="200"/>
              </a:spcBef>
            </a:pPr>
            <a:endParaRPr lang="en-US" sz="900" spc="-10" dirty="0">
              <a:solidFill>
                <a:srgbClr val="1C216F"/>
              </a:solidFill>
              <a:latin typeface="HelveticaNeueLTPro-Md"/>
              <a:cs typeface="HelveticaNeueLTPro-Md"/>
            </a:endParaRPr>
          </a:p>
          <a:p>
            <a:pPr marL="12700" marR="5080" algn="just">
              <a:lnSpc>
                <a:spcPts val="1000"/>
              </a:lnSpc>
              <a:spcBef>
                <a:spcPts val="200"/>
              </a:spcBef>
            </a:pPr>
            <a:r>
              <a:rPr lang="en-US" sz="900" spc="-10" dirty="0">
                <a:solidFill>
                  <a:srgbClr val="1C216F"/>
                </a:solidFill>
                <a:latin typeface="HelveticaNeueLTPro-Md"/>
                <a:cs typeface="HelveticaNeueLTPro-Md"/>
              </a:rPr>
              <a:t>Always transport in closed containers that are upright and secure. Ensure that persons transporting the product know what to do in the event of an accident or spillage</a:t>
            </a:r>
          </a:p>
        </p:txBody>
      </p:sp>
      <p:sp>
        <p:nvSpPr>
          <p:cNvPr id="27" name="object 8">
            <a:extLst>
              <a:ext uri="{FF2B5EF4-FFF2-40B4-BE49-F238E27FC236}">
                <a16:creationId xmlns:a16="http://schemas.microsoft.com/office/drawing/2014/main" id="{271FAF36-2E18-4E2A-BD50-79F2902FAB14}"/>
              </a:ext>
            </a:extLst>
          </p:cNvPr>
          <p:cNvSpPr txBox="1">
            <a:spLocks noGrp="1"/>
          </p:cNvSpPr>
          <p:nvPr>
            <p:ph type="title"/>
          </p:nvPr>
        </p:nvSpPr>
        <p:spPr>
          <a:xfrm>
            <a:off x="444500" y="889000"/>
            <a:ext cx="5257800" cy="739946"/>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WEATHERPROOF ULTRA</a:t>
            </a:r>
            <a:br>
              <a:rPr lang="en-US" sz="2350" spc="-85" dirty="0">
                <a:solidFill>
                  <a:srgbClr val="2DBEEF"/>
                </a:solidFill>
                <a:latin typeface="HelveticaNeueLTPro-Roman"/>
                <a:cs typeface="HelveticaNeueLTPro-Roman"/>
              </a:rPr>
            </a:br>
            <a:endParaRPr sz="2350" dirty="0">
              <a:latin typeface="HelveticaNeueLTPro-Roman"/>
              <a:cs typeface="HelveticaNeueLTPro-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TotalTime>
  <Words>3699</Words>
  <Application>Microsoft Office PowerPoint</Application>
  <PresentationFormat>Custom</PresentationFormat>
  <Paragraphs>412</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Helvetica Neue LT Pro 75</vt:lpstr>
      <vt:lpstr>Helvetica Neue LT Std 75</vt:lpstr>
      <vt:lpstr>HelveticaNeueLTPro-Md</vt:lpstr>
      <vt:lpstr>HelveticaNeueLTPro-Roman</vt:lpstr>
      <vt:lpstr>HelveticaNeueLTStd-Lt</vt:lpstr>
      <vt:lpstr>HelveticaNeueLTStd-Md</vt:lpstr>
      <vt:lpstr>Times</vt:lpstr>
      <vt:lpstr>Office Theme</vt:lpstr>
      <vt:lpstr>SAFETY DATA SHEETS</vt:lpstr>
      <vt:lpstr>BERGER WEATHERPROOF ULTRA </vt:lpstr>
      <vt:lpstr>BERGER WEATHERPROOF ULTRA </vt:lpstr>
      <vt:lpstr>BERGER WEATHERPROOF ULTRA </vt:lpstr>
      <vt:lpstr>BERGER WEATHERPROOF ULTRA </vt:lpstr>
      <vt:lpstr>BERGER WEATHERPROOF ULTRA </vt:lpstr>
      <vt:lpstr>BERGER WEATHERPROOF ULTRA </vt:lpstr>
      <vt:lpstr>BERGER WEATHERPROOF ULTRA </vt:lpstr>
      <vt:lpstr>BERGER WEATHERPROOF ULTRA </vt:lpstr>
      <vt:lpstr>BERGER WEATHERPROOF ULTRA </vt:lpstr>
      <vt:lpstr>SAFETY DATA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DATA SHEETS</dc:title>
  <dc:creator>Xavier Lezama</dc:creator>
  <cp:lastModifiedBy>Shanya Trotman</cp:lastModifiedBy>
  <cp:revision>6</cp:revision>
  <dcterms:created xsi:type="dcterms:W3CDTF">2021-11-16T11:37:53Z</dcterms:created>
  <dcterms:modified xsi:type="dcterms:W3CDTF">2022-03-23T14:26:28Z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2021-11-16T00:00:00Z</vt:filetime>
  </property>
  <property fmtid="{D5CDD505-2E9C-101B-9397-08002B2CF9AE}" pid="3" name="Creator">
    <vt:lpwstr>Adobe InDesign 16.4 (Macintosh)</vt:lpwstr>
  </property>
  <property fmtid="{D5CDD505-2E9C-101B-9397-08002B2CF9AE}" pid="4" name="LastSaved">
    <vt:filetime>2021-11-16T00:00:00Z</vt:filetime>
  </property>
</Properties>
</file>