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8" r:id="rId8"/>
    <p:sldId id="267" r:id="rId9"/>
    <p:sldId id="262" r:id="rId10"/>
    <p:sldId id="263" r:id="rId11"/>
    <p:sldId id="264" r:id="rId12"/>
    <p:sldId id="265" r:id="rId13"/>
    <p:sldId id="266" r:id="rId14"/>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FB5"/>
    <a:srgbClr val="1C216F"/>
    <a:srgbClr val="025FAD"/>
    <a:srgbClr val="14B1E7"/>
    <a:srgbClr val="14B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5ABF7-FB18-4F06-9CF9-9C6ED8DC9F8B}" v="3" dt="2022-02-19T17:00:28.9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3" autoAdjust="0"/>
  </p:normalViewPr>
  <p:slideViewPr>
    <p:cSldViewPr>
      <p:cViewPr>
        <p:scale>
          <a:sx n="66" d="100"/>
          <a:sy n="66" d="100"/>
        </p:scale>
        <p:origin x="-48" y="-7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Ann Barrow" userId="ae78efbc-78cd-43ef-9a61-aa976a2af237" providerId="ADAL" clId="{D835ABF7-FB18-4F06-9CF9-9C6ED8DC9F8B}"/>
    <pc:docChg chg="custSel modSld">
      <pc:chgData name="Debbie-Ann Barrow" userId="ae78efbc-78cd-43ef-9a61-aa976a2af237" providerId="ADAL" clId="{D835ABF7-FB18-4F06-9CF9-9C6ED8DC9F8B}" dt="2022-02-19T17:00:51.841" v="33" actId="20577"/>
      <pc:docMkLst>
        <pc:docMk/>
      </pc:docMkLst>
      <pc:sldChg chg="addSp delSp modSp mod">
        <pc:chgData name="Debbie-Ann Barrow" userId="ae78efbc-78cd-43ef-9a61-aa976a2af237" providerId="ADAL" clId="{D835ABF7-FB18-4F06-9CF9-9C6ED8DC9F8B}" dt="2022-02-19T17:00:51.841" v="33" actId="20577"/>
        <pc:sldMkLst>
          <pc:docMk/>
          <pc:sldMk cId="0" sldId="257"/>
        </pc:sldMkLst>
        <pc:spChg chg="mod">
          <ac:chgData name="Debbie-Ann Barrow" userId="ae78efbc-78cd-43ef-9a61-aa976a2af237" providerId="ADAL" clId="{D835ABF7-FB18-4F06-9CF9-9C6ED8DC9F8B}" dt="2022-02-19T16:08:16.085" v="0"/>
          <ac:spMkLst>
            <pc:docMk/>
            <pc:sldMk cId="0" sldId="257"/>
            <ac:spMk id="8" creationId="{00000000-0000-0000-0000-000000000000}"/>
          </ac:spMkLst>
        </pc:spChg>
        <pc:spChg chg="mod">
          <ac:chgData name="Debbie-Ann Barrow" userId="ae78efbc-78cd-43ef-9a61-aa976a2af237" providerId="ADAL" clId="{D835ABF7-FB18-4F06-9CF9-9C6ED8DC9F8B}" dt="2022-02-19T17:00:51.841" v="33" actId="20577"/>
          <ac:spMkLst>
            <pc:docMk/>
            <pc:sldMk cId="0" sldId="257"/>
            <ac:spMk id="13" creationId="{00000000-0000-0000-0000-000000000000}"/>
          </ac:spMkLst>
        </pc:spChg>
        <pc:picChg chg="add del mod">
          <ac:chgData name="Debbie-Ann Barrow" userId="ae78efbc-78cd-43ef-9a61-aa976a2af237" providerId="ADAL" clId="{D835ABF7-FB18-4F06-9CF9-9C6ED8DC9F8B}" dt="2022-02-19T17:00:07.583" v="30" actId="478"/>
          <ac:picMkLst>
            <pc:docMk/>
            <pc:sldMk cId="0" sldId="257"/>
            <ac:picMk id="10" creationId="{9CB902FB-7983-4197-888E-0F8A6E5A74D2}"/>
          </ac:picMkLst>
        </pc:picChg>
        <pc:picChg chg="add mod">
          <ac:chgData name="Debbie-Ann Barrow" userId="ae78efbc-78cd-43ef-9a61-aa976a2af237" providerId="ADAL" clId="{D835ABF7-FB18-4F06-9CF9-9C6ED8DC9F8B}" dt="2022-02-19T17:00:35.191" v="32" actId="1076"/>
          <ac:picMkLst>
            <pc:docMk/>
            <pc:sldMk cId="0" sldId="257"/>
            <ac:picMk id="17" creationId="{636F2DEC-FB69-4E6E-A9E9-8AFE6AA06724}"/>
          </ac:picMkLst>
        </pc:picChg>
        <pc:picChg chg="del">
          <ac:chgData name="Debbie-Ann Barrow" userId="ae78efbc-78cd-43ef-9a61-aa976a2af237" providerId="ADAL" clId="{D835ABF7-FB18-4F06-9CF9-9C6ED8DC9F8B}" dt="2022-02-19T16:14:53.055" v="25" actId="478"/>
          <ac:picMkLst>
            <pc:docMk/>
            <pc:sldMk cId="0" sldId="257"/>
            <ac:picMk id="26" creationId="{436E6ECA-5DEA-485D-BDE7-B433E62C0961}"/>
          </ac:picMkLst>
        </pc:picChg>
      </pc:sldChg>
      <pc:sldChg chg="modSp">
        <pc:chgData name="Debbie-Ann Barrow" userId="ae78efbc-78cd-43ef-9a61-aa976a2af237" providerId="ADAL" clId="{D835ABF7-FB18-4F06-9CF9-9C6ED8DC9F8B}" dt="2022-02-19T16:08:16.085" v="0"/>
        <pc:sldMkLst>
          <pc:docMk/>
          <pc:sldMk cId="0" sldId="258"/>
        </pc:sldMkLst>
        <pc:spChg chg="mod">
          <ac:chgData name="Debbie-Ann Barrow" userId="ae78efbc-78cd-43ef-9a61-aa976a2af237" providerId="ADAL" clId="{D835ABF7-FB18-4F06-9CF9-9C6ED8DC9F8B}" dt="2022-02-19T16:08:16.085" v="0"/>
          <ac:spMkLst>
            <pc:docMk/>
            <pc:sldMk cId="0" sldId="258"/>
            <ac:spMk id="35" creationId="{A7AA9DA6-41AA-4877-AE65-0DA06C9856FB}"/>
          </ac:spMkLst>
        </pc:spChg>
      </pc:sldChg>
      <pc:sldChg chg="modSp">
        <pc:chgData name="Debbie-Ann Barrow" userId="ae78efbc-78cd-43ef-9a61-aa976a2af237" providerId="ADAL" clId="{D835ABF7-FB18-4F06-9CF9-9C6ED8DC9F8B}" dt="2022-02-19T16:08:16.085" v="0"/>
        <pc:sldMkLst>
          <pc:docMk/>
          <pc:sldMk cId="0" sldId="259"/>
        </pc:sldMkLst>
        <pc:spChg chg="mod">
          <ac:chgData name="Debbie-Ann Barrow" userId="ae78efbc-78cd-43ef-9a61-aa976a2af237" providerId="ADAL" clId="{D835ABF7-FB18-4F06-9CF9-9C6ED8DC9F8B}" dt="2022-02-19T16:08:16.085" v="0"/>
          <ac:spMkLst>
            <pc:docMk/>
            <pc:sldMk cId="0" sldId="259"/>
            <ac:spMk id="27" creationId="{3AC0F800-B693-43FC-9969-6CA73C3AE846}"/>
          </ac:spMkLst>
        </pc:spChg>
      </pc:sldChg>
      <pc:sldChg chg="modSp">
        <pc:chgData name="Debbie-Ann Barrow" userId="ae78efbc-78cd-43ef-9a61-aa976a2af237" providerId="ADAL" clId="{D835ABF7-FB18-4F06-9CF9-9C6ED8DC9F8B}" dt="2022-02-19T16:08:16.085" v="0"/>
        <pc:sldMkLst>
          <pc:docMk/>
          <pc:sldMk cId="0" sldId="260"/>
        </pc:sldMkLst>
        <pc:spChg chg="mod">
          <ac:chgData name="Debbie-Ann Barrow" userId="ae78efbc-78cd-43ef-9a61-aa976a2af237" providerId="ADAL" clId="{D835ABF7-FB18-4F06-9CF9-9C6ED8DC9F8B}" dt="2022-02-19T16:08:16.085" v="0"/>
          <ac:spMkLst>
            <pc:docMk/>
            <pc:sldMk cId="0" sldId="260"/>
            <ac:spMk id="52" creationId="{F90AA708-738B-495E-8D9F-2E58BC989CFB}"/>
          </ac:spMkLst>
        </pc:spChg>
      </pc:sldChg>
      <pc:sldChg chg="modSp">
        <pc:chgData name="Debbie-Ann Barrow" userId="ae78efbc-78cd-43ef-9a61-aa976a2af237" providerId="ADAL" clId="{D835ABF7-FB18-4F06-9CF9-9C6ED8DC9F8B}" dt="2022-02-19T16:08:16.085" v="0"/>
        <pc:sldMkLst>
          <pc:docMk/>
          <pc:sldMk cId="0" sldId="261"/>
        </pc:sldMkLst>
        <pc:spChg chg="mod">
          <ac:chgData name="Debbie-Ann Barrow" userId="ae78efbc-78cd-43ef-9a61-aa976a2af237" providerId="ADAL" clId="{D835ABF7-FB18-4F06-9CF9-9C6ED8DC9F8B}" dt="2022-02-19T16:08:16.085" v="0"/>
          <ac:spMkLst>
            <pc:docMk/>
            <pc:sldMk cId="0" sldId="261"/>
            <ac:spMk id="26" creationId="{CABF29F2-CD70-40B9-8266-B5A86B7E66AE}"/>
          </ac:spMkLst>
        </pc:spChg>
      </pc:sldChg>
      <pc:sldChg chg="modSp">
        <pc:chgData name="Debbie-Ann Barrow" userId="ae78efbc-78cd-43ef-9a61-aa976a2af237" providerId="ADAL" clId="{D835ABF7-FB18-4F06-9CF9-9C6ED8DC9F8B}" dt="2022-02-19T16:08:16.085" v="0"/>
        <pc:sldMkLst>
          <pc:docMk/>
          <pc:sldMk cId="0" sldId="262"/>
        </pc:sldMkLst>
        <pc:spChg chg="mod">
          <ac:chgData name="Debbie-Ann Barrow" userId="ae78efbc-78cd-43ef-9a61-aa976a2af237" providerId="ADAL" clId="{D835ABF7-FB18-4F06-9CF9-9C6ED8DC9F8B}" dt="2022-02-19T16:08:16.085" v="0"/>
          <ac:spMkLst>
            <pc:docMk/>
            <pc:sldMk cId="0" sldId="262"/>
            <ac:spMk id="96" creationId="{7213D0DD-1B9F-43CB-B8FE-7226E5417FEF}"/>
          </ac:spMkLst>
        </pc:spChg>
      </pc:sldChg>
      <pc:sldChg chg="modSp">
        <pc:chgData name="Debbie-Ann Barrow" userId="ae78efbc-78cd-43ef-9a61-aa976a2af237" providerId="ADAL" clId="{D835ABF7-FB18-4F06-9CF9-9C6ED8DC9F8B}" dt="2022-02-19T16:08:16.085" v="0"/>
        <pc:sldMkLst>
          <pc:docMk/>
          <pc:sldMk cId="0" sldId="263"/>
        </pc:sldMkLst>
        <pc:spChg chg="mod">
          <ac:chgData name="Debbie-Ann Barrow" userId="ae78efbc-78cd-43ef-9a61-aa976a2af237" providerId="ADAL" clId="{D835ABF7-FB18-4F06-9CF9-9C6ED8DC9F8B}" dt="2022-02-19T16:08:16.085" v="0"/>
          <ac:spMkLst>
            <pc:docMk/>
            <pc:sldMk cId="0" sldId="263"/>
            <ac:spMk id="27" creationId="{035B6842-B95F-425B-9B46-673A77B94520}"/>
          </ac:spMkLst>
        </pc:spChg>
      </pc:sldChg>
      <pc:sldChg chg="modSp">
        <pc:chgData name="Debbie-Ann Barrow" userId="ae78efbc-78cd-43ef-9a61-aa976a2af237" providerId="ADAL" clId="{D835ABF7-FB18-4F06-9CF9-9C6ED8DC9F8B}" dt="2022-02-19T16:08:16.085" v="0"/>
        <pc:sldMkLst>
          <pc:docMk/>
          <pc:sldMk cId="0" sldId="264"/>
        </pc:sldMkLst>
        <pc:spChg chg="mod">
          <ac:chgData name="Debbie-Ann Barrow" userId="ae78efbc-78cd-43ef-9a61-aa976a2af237" providerId="ADAL" clId="{D835ABF7-FB18-4F06-9CF9-9C6ED8DC9F8B}" dt="2022-02-19T16:08:16.085" v="0"/>
          <ac:spMkLst>
            <pc:docMk/>
            <pc:sldMk cId="0" sldId="264"/>
            <ac:spMk id="26" creationId="{357AA943-9316-4034-A24F-5B66DEE6D7E8}"/>
          </ac:spMkLst>
        </pc:spChg>
      </pc:sldChg>
      <pc:sldChg chg="modSp">
        <pc:chgData name="Debbie-Ann Barrow" userId="ae78efbc-78cd-43ef-9a61-aa976a2af237" providerId="ADAL" clId="{D835ABF7-FB18-4F06-9CF9-9C6ED8DC9F8B}" dt="2022-02-19T16:08:16.085" v="0"/>
        <pc:sldMkLst>
          <pc:docMk/>
          <pc:sldMk cId="0" sldId="265"/>
        </pc:sldMkLst>
        <pc:spChg chg="mod">
          <ac:chgData name="Debbie-Ann Barrow" userId="ae78efbc-78cd-43ef-9a61-aa976a2af237" providerId="ADAL" clId="{D835ABF7-FB18-4F06-9CF9-9C6ED8DC9F8B}" dt="2022-02-19T16:08:16.085" v="0"/>
          <ac:spMkLst>
            <pc:docMk/>
            <pc:sldMk cId="0" sldId="265"/>
            <ac:spMk id="53" creationId="{7BA75EE5-6506-49FC-A85B-769822C0D6B9}"/>
          </ac:spMkLst>
        </pc:spChg>
      </pc:sldChg>
      <pc:sldChg chg="modSp mod">
        <pc:chgData name="Debbie-Ann Barrow" userId="ae78efbc-78cd-43ef-9a61-aa976a2af237" providerId="ADAL" clId="{D835ABF7-FB18-4F06-9CF9-9C6ED8DC9F8B}" dt="2022-02-19T16:15:34.359" v="29" actId="20577"/>
        <pc:sldMkLst>
          <pc:docMk/>
          <pc:sldMk cId="1639865236" sldId="267"/>
        </pc:sldMkLst>
        <pc:spChg chg="mod">
          <ac:chgData name="Debbie-Ann Barrow" userId="ae78efbc-78cd-43ef-9a61-aa976a2af237" providerId="ADAL" clId="{D835ABF7-FB18-4F06-9CF9-9C6ED8DC9F8B}" dt="2022-02-19T16:15:34.359" v="29" actId="20577"/>
          <ac:spMkLst>
            <pc:docMk/>
            <pc:sldMk cId="1639865236" sldId="267"/>
            <ac:spMk id="81" creationId="{5162B233-977A-4DE1-9426-36C36B43E6F2}"/>
          </ac:spMkLst>
        </pc:spChg>
        <pc:spChg chg="mod">
          <ac:chgData name="Debbie-Ann Barrow" userId="ae78efbc-78cd-43ef-9a61-aa976a2af237" providerId="ADAL" clId="{D835ABF7-FB18-4F06-9CF9-9C6ED8DC9F8B}" dt="2022-02-19T16:08:16.085" v="0"/>
          <ac:spMkLst>
            <pc:docMk/>
            <pc:sldMk cId="1639865236" sldId="267"/>
            <ac:spMk id="96" creationId="{44688213-F691-4311-A435-0838F8A617E1}"/>
          </ac:spMkLst>
        </pc:spChg>
      </pc:sldChg>
      <pc:sldChg chg="modSp">
        <pc:chgData name="Debbie-Ann Barrow" userId="ae78efbc-78cd-43ef-9a61-aa976a2af237" providerId="ADAL" clId="{D835ABF7-FB18-4F06-9CF9-9C6ED8DC9F8B}" dt="2022-02-19T16:08:16.085" v="0"/>
        <pc:sldMkLst>
          <pc:docMk/>
          <pc:sldMk cId="4210416286" sldId="268"/>
        </pc:sldMkLst>
        <pc:spChg chg="mod">
          <ac:chgData name="Debbie-Ann Barrow" userId="ae78efbc-78cd-43ef-9a61-aa976a2af237" providerId="ADAL" clId="{D835ABF7-FB18-4F06-9CF9-9C6ED8DC9F8B}" dt="2022-02-19T16:08:16.085" v="0"/>
          <ac:spMkLst>
            <pc:docMk/>
            <pc:sldMk cId="4210416286" sldId="268"/>
            <ac:spMk id="19" creationId="{3ECE9303-3F14-459C-A977-E841B541DF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D7A9DC3-E3AD-450A-9A24-1C50BC1C802E}" type="datetimeFigureOut">
              <a:rPr lang="en-TT" smtClean="0"/>
              <a:t>23/03/2022</a:t>
            </a:fld>
            <a:endParaRPr lang="en-TT"/>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B2A74F-8AF5-4C33-BB2F-8C8A7DD3DF83}" type="slidenum">
              <a:rPr lang="en-TT" smtClean="0"/>
              <a:t>‹#›</a:t>
            </a:fld>
            <a:endParaRPr lang="en-TT"/>
          </a:p>
        </p:txBody>
      </p:sp>
    </p:spTree>
    <p:extLst>
      <p:ext uri="{BB962C8B-B14F-4D97-AF65-F5344CB8AC3E}">
        <p14:creationId xmlns:p14="http://schemas.microsoft.com/office/powerpoint/2010/main" val="222974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2</a:t>
            </a:fld>
            <a:endParaRPr lang="en-TT"/>
          </a:p>
        </p:txBody>
      </p:sp>
    </p:spTree>
    <p:extLst>
      <p:ext uri="{BB962C8B-B14F-4D97-AF65-F5344CB8AC3E}">
        <p14:creationId xmlns:p14="http://schemas.microsoft.com/office/powerpoint/2010/main" val="2659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6</a:t>
            </a:fld>
            <a:endParaRPr lang="en-TT"/>
          </a:p>
        </p:txBody>
      </p:sp>
    </p:spTree>
    <p:extLst>
      <p:ext uri="{BB962C8B-B14F-4D97-AF65-F5344CB8AC3E}">
        <p14:creationId xmlns:p14="http://schemas.microsoft.com/office/powerpoint/2010/main" val="180699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7" name="Holder 7"/>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811" y="4929847"/>
            <a:ext cx="7744588" cy="5085313"/>
          </a:xfrm>
          <a:prstGeom prst="rect">
            <a:avLst/>
          </a:prstGeom>
        </p:spPr>
      </p:pic>
      <p:sp>
        <p:nvSpPr>
          <p:cNvPr id="18" name="bg object 18"/>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4050791"/>
            <a:ext cx="7772400" cy="3492271"/>
          </a:xfrm>
          <a:prstGeom prst="rect">
            <a:avLst/>
          </a:prstGeom>
        </p:spPr>
      </p:pic>
      <p:pic>
        <p:nvPicPr>
          <p:cNvPr id="20" name="bg object 20"/>
          <p:cNvPicPr/>
          <p:nvPr/>
        </p:nvPicPr>
        <p:blipFill>
          <a:blip r:embed="rId4" cstate="print"/>
          <a:stretch>
            <a:fillRect/>
          </a:stretch>
        </p:blipFill>
        <p:spPr>
          <a:xfrm>
            <a:off x="457196" y="9116817"/>
            <a:ext cx="1024524" cy="485184"/>
          </a:xfrm>
          <a:prstGeom prst="rect">
            <a:avLst/>
          </a:prstGeom>
        </p:spPr>
      </p:pic>
      <p:pic>
        <p:nvPicPr>
          <p:cNvPr id="21" name="bg object 21"/>
          <p:cNvPicPr/>
          <p:nvPr/>
        </p:nvPicPr>
        <p:blipFill>
          <a:blip r:embed="rId5" cstate="print"/>
          <a:stretch>
            <a:fillRect/>
          </a:stretch>
        </p:blipFill>
        <p:spPr>
          <a:xfrm>
            <a:off x="648872" y="9170974"/>
            <a:ext cx="134666" cy="150482"/>
          </a:xfrm>
          <a:prstGeom prst="rect">
            <a:avLst/>
          </a:prstGeom>
        </p:spPr>
      </p:pic>
      <p:sp>
        <p:nvSpPr>
          <p:cNvPr id="22" name="bg object 22"/>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23" name="bg object 23"/>
          <p:cNvPicPr/>
          <p:nvPr/>
        </p:nvPicPr>
        <p:blipFill>
          <a:blip r:embed="rId6" cstate="print"/>
          <a:stretch>
            <a:fillRect/>
          </a:stretch>
        </p:blipFill>
        <p:spPr>
          <a:xfrm>
            <a:off x="801103" y="9170974"/>
            <a:ext cx="132486" cy="148729"/>
          </a:xfrm>
          <a:prstGeom prst="rect">
            <a:avLst/>
          </a:prstGeom>
        </p:spPr>
      </p:pic>
      <p:sp>
        <p:nvSpPr>
          <p:cNvPr id="24" name="bg object 24"/>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943749" y="9170784"/>
            <a:ext cx="134718" cy="150825"/>
          </a:xfrm>
          <a:prstGeom prst="rect">
            <a:avLst/>
          </a:prstGeom>
        </p:spPr>
      </p:pic>
      <p:sp>
        <p:nvSpPr>
          <p:cNvPr id="26" name="bg object 26"/>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1083246" y="9170974"/>
            <a:ext cx="134619" cy="150482"/>
          </a:xfrm>
          <a:prstGeom prst="rect">
            <a:avLst/>
          </a:prstGeom>
        </p:spPr>
      </p:pic>
      <p:sp>
        <p:nvSpPr>
          <p:cNvPr id="28" name="bg object 28"/>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29" name="bg object 29"/>
          <p:cNvPicPr/>
          <p:nvPr/>
        </p:nvPicPr>
        <p:blipFill>
          <a:blip r:embed="rId9" cstate="print"/>
          <a:stretch>
            <a:fillRect/>
          </a:stretch>
        </p:blipFill>
        <p:spPr>
          <a:xfrm>
            <a:off x="644855" y="9243707"/>
            <a:ext cx="187667" cy="74879"/>
          </a:xfrm>
          <a:prstGeom prst="rect">
            <a:avLst/>
          </a:prstGeom>
        </p:spPr>
      </p:pic>
      <p:pic>
        <p:nvPicPr>
          <p:cNvPr id="30" name="bg object 30"/>
          <p:cNvPicPr/>
          <p:nvPr/>
        </p:nvPicPr>
        <p:blipFill>
          <a:blip r:embed="rId10" cstate="print"/>
          <a:stretch>
            <a:fillRect/>
          </a:stretch>
        </p:blipFill>
        <p:spPr>
          <a:xfrm>
            <a:off x="895210" y="9231007"/>
            <a:ext cx="35496" cy="85877"/>
          </a:xfrm>
          <a:prstGeom prst="rect">
            <a:avLst/>
          </a:prstGeom>
        </p:spPr>
      </p:pic>
      <p:pic>
        <p:nvPicPr>
          <p:cNvPr id="31" name="bg object 31"/>
          <p:cNvPicPr/>
          <p:nvPr/>
        </p:nvPicPr>
        <p:blipFill>
          <a:blip r:embed="rId11" cstate="print"/>
          <a:stretch>
            <a:fillRect/>
          </a:stretch>
        </p:blipFill>
        <p:spPr>
          <a:xfrm>
            <a:off x="939584" y="9225051"/>
            <a:ext cx="136093" cy="93725"/>
          </a:xfrm>
          <a:prstGeom prst="rect">
            <a:avLst/>
          </a:prstGeom>
        </p:spPr>
      </p:pic>
      <p:pic>
        <p:nvPicPr>
          <p:cNvPr id="32" name="bg object 32"/>
          <p:cNvPicPr/>
          <p:nvPr/>
        </p:nvPicPr>
        <p:blipFill>
          <a:blip r:embed="rId12" cstate="print"/>
          <a:stretch>
            <a:fillRect/>
          </a:stretch>
        </p:blipFill>
        <p:spPr>
          <a:xfrm>
            <a:off x="644766" y="9166859"/>
            <a:ext cx="135928" cy="109435"/>
          </a:xfrm>
          <a:prstGeom prst="rect">
            <a:avLst/>
          </a:prstGeom>
        </p:spPr>
      </p:pic>
      <p:pic>
        <p:nvPicPr>
          <p:cNvPr id="33" name="bg object 33"/>
          <p:cNvPicPr/>
          <p:nvPr/>
        </p:nvPicPr>
        <p:blipFill>
          <a:blip r:embed="rId13" cstate="print"/>
          <a:stretch>
            <a:fillRect/>
          </a:stretch>
        </p:blipFill>
        <p:spPr>
          <a:xfrm>
            <a:off x="796988" y="9166694"/>
            <a:ext cx="418071" cy="151891"/>
          </a:xfrm>
          <a:prstGeom prst="rect">
            <a:avLst/>
          </a:prstGeom>
        </p:spPr>
      </p:pic>
      <p:pic>
        <p:nvPicPr>
          <p:cNvPr id="34" name="bg object 34"/>
          <p:cNvPicPr/>
          <p:nvPr/>
        </p:nvPicPr>
        <p:blipFill>
          <a:blip r:embed="rId14" cstate="print"/>
          <a:stretch>
            <a:fillRect/>
          </a:stretch>
        </p:blipFill>
        <p:spPr>
          <a:xfrm>
            <a:off x="468268" y="9328415"/>
            <a:ext cx="753441" cy="261426"/>
          </a:xfrm>
          <a:prstGeom prst="rect">
            <a:avLst/>
          </a:prstGeom>
        </p:spPr>
      </p:pic>
      <p:sp>
        <p:nvSpPr>
          <p:cNvPr id="35" name="bg object 35"/>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36" name="bg object 36"/>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7" name="bg object 37"/>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38" name="bg object 38"/>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9" name="bg object 39"/>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40" name="bg object 40"/>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41" name="bg object 41"/>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42" name="bg object 42"/>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43" name="bg object 43"/>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44" name="bg object 44"/>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sp>
        <p:nvSpPr>
          <p:cNvPr id="45" name="bg object 45"/>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46" name="bg object 46"/>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47" name="bg object 47"/>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48" name="bg object 48"/>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49" name="bg object 49"/>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50" name="bg object 50"/>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51" name="bg object 51"/>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52" name="bg object 52"/>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53" name="bg object 53"/>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54" name="bg object 54"/>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55" name="bg object 55"/>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56" name="bg object 56"/>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pic>
        <p:nvPicPr>
          <p:cNvPr id="57" name="bg object 57"/>
          <p:cNvPicPr/>
          <p:nvPr/>
        </p:nvPicPr>
        <p:blipFill>
          <a:blip r:embed="rId15" cstate="print"/>
          <a:stretch>
            <a:fillRect/>
          </a:stretch>
        </p:blipFill>
        <p:spPr>
          <a:xfrm>
            <a:off x="3135015" y="9491859"/>
            <a:ext cx="4173321" cy="121653"/>
          </a:xfrm>
          <a:prstGeom prst="rect">
            <a:avLst/>
          </a:prstGeom>
        </p:spPr>
      </p:pic>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5" name="Holder 5"/>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4" name="Holder 4"/>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1" y="461722"/>
            <a:ext cx="202387" cy="226314"/>
          </a:xfrm>
          <a:prstGeom prst="rect">
            <a:avLst/>
          </a:prstGeom>
        </p:spPr>
      </p:pic>
      <p:sp>
        <p:nvSpPr>
          <p:cNvPr id="17" name="bg object 17"/>
          <p:cNvSpPr/>
          <p:nvPr/>
        </p:nvSpPr>
        <p:spPr>
          <a:xfrm>
            <a:off x="688352" y="461733"/>
            <a:ext cx="184150" cy="226060"/>
          </a:xfrm>
          <a:custGeom>
            <a:avLst/>
            <a:gdLst/>
            <a:ahLst/>
            <a:cxnLst/>
            <a:rect l="l" t="t" r="r" b="b"/>
            <a:pathLst>
              <a:path w="184150" h="226059">
                <a:moveTo>
                  <a:pt x="183642" y="172720"/>
                </a:moveTo>
                <a:lnTo>
                  <a:pt x="62064" y="172720"/>
                </a:lnTo>
                <a:lnTo>
                  <a:pt x="62064" y="137160"/>
                </a:lnTo>
                <a:lnTo>
                  <a:pt x="170700" y="137160"/>
                </a:lnTo>
                <a:lnTo>
                  <a:pt x="170700" y="87630"/>
                </a:lnTo>
                <a:lnTo>
                  <a:pt x="62064" y="87630"/>
                </a:lnTo>
                <a:lnTo>
                  <a:pt x="62064" y="53340"/>
                </a:lnTo>
                <a:lnTo>
                  <a:pt x="182029" y="53340"/>
                </a:lnTo>
                <a:lnTo>
                  <a:pt x="182029" y="0"/>
                </a:lnTo>
                <a:lnTo>
                  <a:pt x="0" y="0"/>
                </a:lnTo>
                <a:lnTo>
                  <a:pt x="0" y="53340"/>
                </a:lnTo>
                <a:lnTo>
                  <a:pt x="0" y="87630"/>
                </a:lnTo>
                <a:lnTo>
                  <a:pt x="0" y="137160"/>
                </a:lnTo>
                <a:lnTo>
                  <a:pt x="0" y="172720"/>
                </a:lnTo>
                <a:lnTo>
                  <a:pt x="0" y="226060"/>
                </a:lnTo>
                <a:lnTo>
                  <a:pt x="183642" y="226060"/>
                </a:lnTo>
                <a:lnTo>
                  <a:pt x="183642" y="172720"/>
                </a:lnTo>
                <a:close/>
              </a:path>
            </a:pathLst>
          </a:custGeom>
          <a:solidFill>
            <a:srgbClr val="1C216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03992" y="457202"/>
            <a:ext cx="446143" cy="235369"/>
          </a:xfrm>
          <a:prstGeom prst="rect">
            <a:avLst/>
          </a:prstGeom>
        </p:spPr>
      </p:pic>
      <p:sp>
        <p:nvSpPr>
          <p:cNvPr id="19" name="bg object 19"/>
          <p:cNvSpPr/>
          <p:nvPr/>
        </p:nvSpPr>
        <p:spPr>
          <a:xfrm>
            <a:off x="1385036" y="461733"/>
            <a:ext cx="184150" cy="226060"/>
          </a:xfrm>
          <a:custGeom>
            <a:avLst/>
            <a:gdLst/>
            <a:ahLst/>
            <a:cxnLst/>
            <a:rect l="l" t="t" r="r" b="b"/>
            <a:pathLst>
              <a:path w="184150" h="226059">
                <a:moveTo>
                  <a:pt x="183629" y="172720"/>
                </a:moveTo>
                <a:lnTo>
                  <a:pt x="62077" y="172720"/>
                </a:lnTo>
                <a:lnTo>
                  <a:pt x="62077" y="137160"/>
                </a:lnTo>
                <a:lnTo>
                  <a:pt x="170700" y="137160"/>
                </a:lnTo>
                <a:lnTo>
                  <a:pt x="170700" y="87630"/>
                </a:lnTo>
                <a:lnTo>
                  <a:pt x="62077" y="87630"/>
                </a:lnTo>
                <a:lnTo>
                  <a:pt x="62077" y="53340"/>
                </a:lnTo>
                <a:lnTo>
                  <a:pt x="182016" y="53340"/>
                </a:lnTo>
                <a:lnTo>
                  <a:pt x="182016" y="0"/>
                </a:lnTo>
                <a:lnTo>
                  <a:pt x="0" y="0"/>
                </a:lnTo>
                <a:lnTo>
                  <a:pt x="0" y="53340"/>
                </a:lnTo>
                <a:lnTo>
                  <a:pt x="0" y="87630"/>
                </a:lnTo>
                <a:lnTo>
                  <a:pt x="0" y="137160"/>
                </a:lnTo>
                <a:lnTo>
                  <a:pt x="0" y="172720"/>
                </a:lnTo>
                <a:lnTo>
                  <a:pt x="0" y="226060"/>
                </a:lnTo>
                <a:lnTo>
                  <a:pt x="183629" y="226060"/>
                </a:lnTo>
                <a:lnTo>
                  <a:pt x="183629" y="172720"/>
                </a:lnTo>
                <a:close/>
              </a:path>
            </a:pathLst>
          </a:custGeom>
          <a:solidFill>
            <a:srgbClr val="1C216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600676" y="461730"/>
            <a:ext cx="208203" cy="226301"/>
          </a:xfrm>
          <a:prstGeom prst="rect">
            <a:avLst/>
          </a:prstGeom>
        </p:spPr>
      </p:pic>
      <p:sp>
        <p:nvSpPr>
          <p:cNvPr id="21" name="bg object 21"/>
          <p:cNvSpPr/>
          <p:nvPr/>
        </p:nvSpPr>
        <p:spPr>
          <a:xfrm>
            <a:off x="457987" y="723658"/>
            <a:ext cx="80010" cy="85725"/>
          </a:xfrm>
          <a:custGeom>
            <a:avLst/>
            <a:gdLst/>
            <a:ahLst/>
            <a:cxnLst/>
            <a:rect l="l" t="t" r="r" b="b"/>
            <a:pathLst>
              <a:path w="80009" h="85725">
                <a:moveTo>
                  <a:pt x="79476" y="0"/>
                </a:moveTo>
                <a:lnTo>
                  <a:pt x="0" y="0"/>
                </a:lnTo>
                <a:lnTo>
                  <a:pt x="0" y="85471"/>
                </a:lnTo>
                <a:lnTo>
                  <a:pt x="79476" y="85471"/>
                </a:lnTo>
                <a:lnTo>
                  <a:pt x="79476" y="0"/>
                </a:lnTo>
                <a:close/>
              </a:path>
            </a:pathLst>
          </a:custGeom>
          <a:solidFill>
            <a:srgbClr val="A61E22"/>
          </a:solidFill>
        </p:spPr>
        <p:txBody>
          <a:bodyPr wrap="square" lIns="0" tIns="0" rIns="0" bIns="0" rtlCol="0"/>
          <a:lstStyle/>
          <a:p>
            <a:endParaRPr/>
          </a:p>
        </p:txBody>
      </p:sp>
      <p:sp>
        <p:nvSpPr>
          <p:cNvPr id="22" name="bg object 22"/>
          <p:cNvSpPr/>
          <p:nvPr/>
        </p:nvSpPr>
        <p:spPr>
          <a:xfrm>
            <a:off x="537476" y="723658"/>
            <a:ext cx="122555" cy="85725"/>
          </a:xfrm>
          <a:custGeom>
            <a:avLst/>
            <a:gdLst/>
            <a:ahLst/>
            <a:cxnLst/>
            <a:rect l="l" t="t" r="r" b="b"/>
            <a:pathLst>
              <a:path w="122554" h="85725">
                <a:moveTo>
                  <a:pt x="122478" y="0"/>
                </a:moveTo>
                <a:lnTo>
                  <a:pt x="0" y="0"/>
                </a:lnTo>
                <a:lnTo>
                  <a:pt x="0" y="85471"/>
                </a:lnTo>
                <a:lnTo>
                  <a:pt x="122478" y="85471"/>
                </a:lnTo>
                <a:lnTo>
                  <a:pt x="122478" y="0"/>
                </a:lnTo>
                <a:close/>
              </a:path>
            </a:pathLst>
          </a:custGeom>
          <a:solidFill>
            <a:srgbClr val="EF3739"/>
          </a:solidFill>
        </p:spPr>
        <p:txBody>
          <a:bodyPr wrap="square" lIns="0" tIns="0" rIns="0" bIns="0" rtlCol="0"/>
          <a:lstStyle/>
          <a:p>
            <a:endParaRPr/>
          </a:p>
        </p:txBody>
      </p:sp>
      <p:sp>
        <p:nvSpPr>
          <p:cNvPr id="23" name="bg object 23"/>
          <p:cNvSpPr/>
          <p:nvPr/>
        </p:nvSpPr>
        <p:spPr>
          <a:xfrm>
            <a:off x="659955" y="723658"/>
            <a:ext cx="162560" cy="85725"/>
          </a:xfrm>
          <a:custGeom>
            <a:avLst/>
            <a:gdLst/>
            <a:ahLst/>
            <a:cxnLst/>
            <a:rect l="l" t="t" r="r" b="b"/>
            <a:pathLst>
              <a:path w="162559" h="85725">
                <a:moveTo>
                  <a:pt x="162102" y="0"/>
                </a:moveTo>
                <a:lnTo>
                  <a:pt x="0" y="0"/>
                </a:lnTo>
                <a:lnTo>
                  <a:pt x="0" y="85471"/>
                </a:lnTo>
                <a:lnTo>
                  <a:pt x="162102" y="85471"/>
                </a:lnTo>
                <a:lnTo>
                  <a:pt x="162102" y="0"/>
                </a:lnTo>
                <a:close/>
              </a:path>
            </a:pathLst>
          </a:custGeom>
          <a:solidFill>
            <a:srgbClr val="F58432"/>
          </a:solidFill>
        </p:spPr>
        <p:txBody>
          <a:bodyPr wrap="square" lIns="0" tIns="0" rIns="0" bIns="0" rtlCol="0"/>
          <a:lstStyle/>
          <a:p>
            <a:endParaRPr/>
          </a:p>
        </p:txBody>
      </p:sp>
      <p:sp>
        <p:nvSpPr>
          <p:cNvPr id="24" name="bg object 24"/>
          <p:cNvSpPr/>
          <p:nvPr/>
        </p:nvSpPr>
        <p:spPr>
          <a:xfrm>
            <a:off x="821956" y="723658"/>
            <a:ext cx="45085" cy="85725"/>
          </a:xfrm>
          <a:custGeom>
            <a:avLst/>
            <a:gdLst/>
            <a:ahLst/>
            <a:cxnLst/>
            <a:rect l="l" t="t" r="r" b="b"/>
            <a:pathLst>
              <a:path w="45084" h="85725">
                <a:moveTo>
                  <a:pt x="44945" y="0"/>
                </a:moveTo>
                <a:lnTo>
                  <a:pt x="0" y="0"/>
                </a:lnTo>
                <a:lnTo>
                  <a:pt x="0" y="85471"/>
                </a:lnTo>
                <a:lnTo>
                  <a:pt x="44945" y="85471"/>
                </a:lnTo>
                <a:lnTo>
                  <a:pt x="44945" y="0"/>
                </a:lnTo>
                <a:close/>
              </a:path>
            </a:pathLst>
          </a:custGeom>
          <a:solidFill>
            <a:srgbClr val="FEBE2D"/>
          </a:solidFill>
        </p:spPr>
        <p:txBody>
          <a:bodyPr wrap="square" lIns="0" tIns="0" rIns="0" bIns="0" rtlCol="0"/>
          <a:lstStyle/>
          <a:p>
            <a:endParaRPr/>
          </a:p>
        </p:txBody>
      </p:sp>
      <p:sp>
        <p:nvSpPr>
          <p:cNvPr id="25" name="bg object 25"/>
          <p:cNvSpPr/>
          <p:nvPr/>
        </p:nvSpPr>
        <p:spPr>
          <a:xfrm>
            <a:off x="866825" y="723658"/>
            <a:ext cx="186690" cy="85725"/>
          </a:xfrm>
          <a:custGeom>
            <a:avLst/>
            <a:gdLst/>
            <a:ahLst/>
            <a:cxnLst/>
            <a:rect l="l" t="t" r="r" b="b"/>
            <a:pathLst>
              <a:path w="186690" h="85725">
                <a:moveTo>
                  <a:pt x="186524" y="0"/>
                </a:moveTo>
                <a:lnTo>
                  <a:pt x="0" y="0"/>
                </a:lnTo>
                <a:lnTo>
                  <a:pt x="0" y="85471"/>
                </a:lnTo>
                <a:lnTo>
                  <a:pt x="186524" y="85471"/>
                </a:lnTo>
                <a:lnTo>
                  <a:pt x="186524" y="0"/>
                </a:lnTo>
                <a:close/>
              </a:path>
            </a:pathLst>
          </a:custGeom>
          <a:solidFill>
            <a:srgbClr val="FFE934"/>
          </a:solidFill>
        </p:spPr>
        <p:txBody>
          <a:bodyPr wrap="square" lIns="0" tIns="0" rIns="0" bIns="0" rtlCol="0"/>
          <a:lstStyle/>
          <a:p>
            <a:endParaRPr/>
          </a:p>
        </p:txBody>
      </p:sp>
      <p:sp>
        <p:nvSpPr>
          <p:cNvPr id="26" name="bg object 26"/>
          <p:cNvSpPr/>
          <p:nvPr/>
        </p:nvSpPr>
        <p:spPr>
          <a:xfrm>
            <a:off x="1053337" y="723658"/>
            <a:ext cx="74930" cy="85725"/>
          </a:xfrm>
          <a:custGeom>
            <a:avLst/>
            <a:gdLst/>
            <a:ahLst/>
            <a:cxnLst/>
            <a:rect l="l" t="t" r="r" b="b"/>
            <a:pathLst>
              <a:path w="74930" h="85725">
                <a:moveTo>
                  <a:pt x="74498" y="0"/>
                </a:moveTo>
                <a:lnTo>
                  <a:pt x="0" y="0"/>
                </a:lnTo>
                <a:lnTo>
                  <a:pt x="0" y="85471"/>
                </a:lnTo>
                <a:lnTo>
                  <a:pt x="74498" y="85471"/>
                </a:lnTo>
                <a:lnTo>
                  <a:pt x="74498" y="0"/>
                </a:lnTo>
                <a:close/>
              </a:path>
            </a:pathLst>
          </a:custGeom>
          <a:solidFill>
            <a:srgbClr val="ABCC3F"/>
          </a:solidFill>
        </p:spPr>
        <p:txBody>
          <a:bodyPr wrap="square" lIns="0" tIns="0" rIns="0" bIns="0" rtlCol="0"/>
          <a:lstStyle/>
          <a:p>
            <a:endParaRPr/>
          </a:p>
        </p:txBody>
      </p:sp>
      <p:sp>
        <p:nvSpPr>
          <p:cNvPr id="27" name="bg object 27"/>
          <p:cNvSpPr/>
          <p:nvPr/>
        </p:nvSpPr>
        <p:spPr>
          <a:xfrm>
            <a:off x="1127810" y="723658"/>
            <a:ext cx="169545" cy="85725"/>
          </a:xfrm>
          <a:custGeom>
            <a:avLst/>
            <a:gdLst/>
            <a:ahLst/>
            <a:cxnLst/>
            <a:rect l="l" t="t" r="r" b="b"/>
            <a:pathLst>
              <a:path w="169544" h="85725">
                <a:moveTo>
                  <a:pt x="169252" y="0"/>
                </a:moveTo>
                <a:lnTo>
                  <a:pt x="0" y="0"/>
                </a:lnTo>
                <a:lnTo>
                  <a:pt x="0" y="85471"/>
                </a:lnTo>
                <a:lnTo>
                  <a:pt x="169252" y="85471"/>
                </a:lnTo>
                <a:lnTo>
                  <a:pt x="169252" y="0"/>
                </a:lnTo>
                <a:close/>
              </a:path>
            </a:pathLst>
          </a:custGeom>
          <a:solidFill>
            <a:srgbClr val="4AAF4E"/>
          </a:solidFill>
        </p:spPr>
        <p:txBody>
          <a:bodyPr wrap="square" lIns="0" tIns="0" rIns="0" bIns="0" rtlCol="0"/>
          <a:lstStyle/>
          <a:p>
            <a:endParaRPr/>
          </a:p>
        </p:txBody>
      </p:sp>
      <p:sp>
        <p:nvSpPr>
          <p:cNvPr id="28" name="bg object 28"/>
          <p:cNvSpPr/>
          <p:nvPr/>
        </p:nvSpPr>
        <p:spPr>
          <a:xfrm>
            <a:off x="1297050" y="723658"/>
            <a:ext cx="72390" cy="85725"/>
          </a:xfrm>
          <a:custGeom>
            <a:avLst/>
            <a:gdLst/>
            <a:ahLst/>
            <a:cxnLst/>
            <a:rect l="l" t="t" r="r" b="b"/>
            <a:pathLst>
              <a:path w="72390" h="85725">
                <a:moveTo>
                  <a:pt x="71894" y="0"/>
                </a:moveTo>
                <a:lnTo>
                  <a:pt x="0" y="0"/>
                </a:lnTo>
                <a:lnTo>
                  <a:pt x="0" y="85471"/>
                </a:lnTo>
                <a:lnTo>
                  <a:pt x="71894" y="85471"/>
                </a:lnTo>
                <a:lnTo>
                  <a:pt x="71894" y="0"/>
                </a:lnTo>
                <a:close/>
              </a:path>
            </a:pathLst>
          </a:custGeom>
          <a:solidFill>
            <a:srgbClr val="069948"/>
          </a:solidFill>
        </p:spPr>
        <p:txBody>
          <a:bodyPr wrap="square" lIns="0" tIns="0" rIns="0" bIns="0" rtlCol="0"/>
          <a:lstStyle/>
          <a:p>
            <a:endParaRPr/>
          </a:p>
        </p:txBody>
      </p:sp>
      <p:sp>
        <p:nvSpPr>
          <p:cNvPr id="29" name="bg object 29"/>
          <p:cNvSpPr/>
          <p:nvPr/>
        </p:nvSpPr>
        <p:spPr>
          <a:xfrm>
            <a:off x="1368945" y="723658"/>
            <a:ext cx="106680" cy="85725"/>
          </a:xfrm>
          <a:custGeom>
            <a:avLst/>
            <a:gdLst/>
            <a:ahLst/>
            <a:cxnLst/>
            <a:rect l="l" t="t" r="r" b="b"/>
            <a:pathLst>
              <a:path w="106680" h="85725">
                <a:moveTo>
                  <a:pt x="106489" y="0"/>
                </a:moveTo>
                <a:lnTo>
                  <a:pt x="0" y="0"/>
                </a:lnTo>
                <a:lnTo>
                  <a:pt x="0" y="85471"/>
                </a:lnTo>
                <a:lnTo>
                  <a:pt x="106489" y="85471"/>
                </a:lnTo>
                <a:lnTo>
                  <a:pt x="106489" y="0"/>
                </a:lnTo>
                <a:close/>
              </a:path>
            </a:pathLst>
          </a:custGeom>
          <a:solidFill>
            <a:srgbClr val="2DBEEF"/>
          </a:solidFill>
        </p:spPr>
        <p:txBody>
          <a:bodyPr wrap="square" lIns="0" tIns="0" rIns="0" bIns="0" rtlCol="0"/>
          <a:lstStyle/>
          <a:p>
            <a:endParaRPr/>
          </a:p>
        </p:txBody>
      </p:sp>
      <p:sp>
        <p:nvSpPr>
          <p:cNvPr id="30" name="bg object 30"/>
          <p:cNvSpPr/>
          <p:nvPr/>
        </p:nvSpPr>
        <p:spPr>
          <a:xfrm>
            <a:off x="1475435" y="723658"/>
            <a:ext cx="27940" cy="85725"/>
          </a:xfrm>
          <a:custGeom>
            <a:avLst/>
            <a:gdLst/>
            <a:ahLst/>
            <a:cxnLst/>
            <a:rect l="l" t="t" r="r" b="b"/>
            <a:pathLst>
              <a:path w="27940" h="85725">
                <a:moveTo>
                  <a:pt x="27927" y="0"/>
                </a:moveTo>
                <a:lnTo>
                  <a:pt x="0" y="0"/>
                </a:lnTo>
                <a:lnTo>
                  <a:pt x="0" y="85471"/>
                </a:lnTo>
                <a:lnTo>
                  <a:pt x="27927" y="85471"/>
                </a:lnTo>
                <a:lnTo>
                  <a:pt x="27927" y="0"/>
                </a:lnTo>
                <a:close/>
              </a:path>
            </a:pathLst>
          </a:custGeom>
          <a:solidFill>
            <a:srgbClr val="1598D5"/>
          </a:solidFill>
        </p:spPr>
        <p:txBody>
          <a:bodyPr wrap="square" lIns="0" tIns="0" rIns="0" bIns="0" rtlCol="0"/>
          <a:lstStyle/>
          <a:p>
            <a:endParaRPr/>
          </a:p>
        </p:txBody>
      </p:sp>
      <p:sp>
        <p:nvSpPr>
          <p:cNvPr id="31" name="bg object 31"/>
          <p:cNvSpPr/>
          <p:nvPr/>
        </p:nvSpPr>
        <p:spPr>
          <a:xfrm>
            <a:off x="1503362" y="723658"/>
            <a:ext cx="114300" cy="85725"/>
          </a:xfrm>
          <a:custGeom>
            <a:avLst/>
            <a:gdLst/>
            <a:ahLst/>
            <a:cxnLst/>
            <a:rect l="l" t="t" r="r" b="b"/>
            <a:pathLst>
              <a:path w="114300" h="85725">
                <a:moveTo>
                  <a:pt x="114147" y="0"/>
                </a:moveTo>
                <a:lnTo>
                  <a:pt x="0" y="0"/>
                </a:lnTo>
                <a:lnTo>
                  <a:pt x="0" y="85471"/>
                </a:lnTo>
                <a:lnTo>
                  <a:pt x="114147" y="85471"/>
                </a:lnTo>
                <a:lnTo>
                  <a:pt x="114147" y="0"/>
                </a:lnTo>
                <a:close/>
              </a:path>
            </a:pathLst>
          </a:custGeom>
          <a:solidFill>
            <a:srgbClr val="025FAD"/>
          </a:solidFill>
        </p:spPr>
        <p:txBody>
          <a:bodyPr wrap="square" lIns="0" tIns="0" rIns="0" bIns="0" rtlCol="0"/>
          <a:lstStyle/>
          <a:p>
            <a:endParaRPr/>
          </a:p>
        </p:txBody>
      </p:sp>
      <p:sp>
        <p:nvSpPr>
          <p:cNvPr id="32" name="bg object 32"/>
          <p:cNvSpPr/>
          <p:nvPr/>
        </p:nvSpPr>
        <p:spPr>
          <a:xfrm>
            <a:off x="1617510" y="723658"/>
            <a:ext cx="195580" cy="85725"/>
          </a:xfrm>
          <a:custGeom>
            <a:avLst/>
            <a:gdLst/>
            <a:ahLst/>
            <a:cxnLst/>
            <a:rect l="l" t="t" r="r" b="b"/>
            <a:pathLst>
              <a:path w="195580" h="85725">
                <a:moveTo>
                  <a:pt x="195567" y="0"/>
                </a:moveTo>
                <a:lnTo>
                  <a:pt x="0" y="0"/>
                </a:lnTo>
                <a:lnTo>
                  <a:pt x="0" y="85471"/>
                </a:lnTo>
                <a:lnTo>
                  <a:pt x="195567" y="85471"/>
                </a:lnTo>
                <a:lnTo>
                  <a:pt x="195567" y="0"/>
                </a:lnTo>
                <a:close/>
              </a:path>
            </a:pathLst>
          </a:custGeom>
          <a:solidFill>
            <a:srgbClr val="1C216F"/>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951122" y="9629344"/>
            <a:ext cx="1366359" cy="116322"/>
          </a:xfrm>
          <a:prstGeom prst="rect">
            <a:avLst/>
          </a:prstGeom>
        </p:spPr>
      </p:pic>
      <p:pic>
        <p:nvPicPr>
          <p:cNvPr id="34" name="bg object 34"/>
          <p:cNvPicPr/>
          <p:nvPr/>
        </p:nvPicPr>
        <p:blipFill>
          <a:blip r:embed="rId11" cstate="print"/>
          <a:stretch>
            <a:fillRect/>
          </a:stretch>
        </p:blipFill>
        <p:spPr>
          <a:xfrm>
            <a:off x="4835352" y="9624025"/>
            <a:ext cx="1077084" cy="121645"/>
          </a:xfrm>
          <a:prstGeom prst="rect">
            <a:avLst/>
          </a:prstGeom>
        </p:spPr>
      </p:pic>
      <p:pic>
        <p:nvPicPr>
          <p:cNvPr id="35" name="bg object 35"/>
          <p:cNvPicPr/>
          <p:nvPr/>
        </p:nvPicPr>
        <p:blipFill>
          <a:blip r:embed="rId12" cstate="print"/>
          <a:stretch>
            <a:fillRect/>
          </a:stretch>
        </p:blipFill>
        <p:spPr>
          <a:xfrm>
            <a:off x="3141205" y="9624019"/>
            <a:ext cx="1653727" cy="121652"/>
          </a:xfrm>
          <a:prstGeom prst="rect">
            <a:avLst/>
          </a:prstGeom>
        </p:spPr>
      </p:pic>
      <p:sp>
        <p:nvSpPr>
          <p:cNvPr id="2" name="Holder 2"/>
          <p:cNvSpPr>
            <a:spLocks noGrp="1"/>
          </p:cNvSpPr>
          <p:nvPr>
            <p:ph type="title"/>
          </p:nvPr>
        </p:nvSpPr>
        <p:spPr>
          <a:xfrm>
            <a:off x="408754" y="2834554"/>
            <a:ext cx="6954890" cy="1797050"/>
          </a:xfrm>
          <a:prstGeom prst="rect">
            <a:avLst/>
          </a:prstGeom>
        </p:spPr>
        <p:txBody>
          <a:bodyPr wrap="square" lIns="0" tIns="0" rIns="0" bIns="0">
            <a:spAutoFit/>
          </a:bodyPr>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a:xfrm>
            <a:off x="419100" y="9598104"/>
            <a:ext cx="212725" cy="161925"/>
          </a:xfrm>
          <a:prstGeom prst="rect">
            <a:avLst/>
          </a:prstGeom>
        </p:spPr>
        <p:txBody>
          <a:bodyPr wrap="square" lIns="0" tIns="0" rIns="0" bIns="0">
            <a:spAutoFit/>
          </a:bodyPr>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48" name="object 4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10</a:t>
            </a:fld>
            <a:endParaRPr dirty="0"/>
          </a:p>
        </p:txBody>
      </p:sp>
      <p:sp>
        <p:nvSpPr>
          <p:cNvPr id="44" name="object 8">
            <a:extLst>
              <a:ext uri="{FF2B5EF4-FFF2-40B4-BE49-F238E27FC236}">
                <a16:creationId xmlns:a16="http://schemas.microsoft.com/office/drawing/2014/main" id="{322C0283-A965-42F7-96F1-A627DB239ABA}"/>
              </a:ext>
            </a:extLst>
          </p:cNvPr>
          <p:cNvSpPr txBox="1"/>
          <p:nvPr/>
        </p:nvSpPr>
        <p:spPr>
          <a:xfrm>
            <a:off x="457200" y="28194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12.</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ECOLOGICAL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dirty="0">
              <a:latin typeface="Helvetica Neue LT Pro 75"/>
              <a:cs typeface="Helvetica Neue LT Pro 75"/>
            </a:endParaRPr>
          </a:p>
        </p:txBody>
      </p:sp>
      <p:sp>
        <p:nvSpPr>
          <p:cNvPr id="45" name="object 11">
            <a:extLst>
              <a:ext uri="{FF2B5EF4-FFF2-40B4-BE49-F238E27FC236}">
                <a16:creationId xmlns:a16="http://schemas.microsoft.com/office/drawing/2014/main" id="{539EB0FF-7437-4BC3-A9F8-C0CB2CA088E3}"/>
              </a:ext>
            </a:extLst>
          </p:cNvPr>
          <p:cNvSpPr txBox="1"/>
          <p:nvPr/>
        </p:nvSpPr>
        <p:spPr>
          <a:xfrm>
            <a:off x="615950" y="3124200"/>
            <a:ext cx="6525895" cy="592470"/>
          </a:xfrm>
          <a:prstGeom prst="rect">
            <a:avLst/>
          </a:prstGeom>
        </p:spPr>
        <p:txBody>
          <a:bodyPr vert="horz" wrap="square" lIns="0" tIns="12700" rIns="0" bIns="0" rtlCol="0">
            <a:spAutoFit/>
          </a:bodyPr>
          <a:lstStyle/>
          <a:p>
            <a:pPr marL="12700">
              <a:lnSpc>
                <a:spcPct val="100000"/>
              </a:lnSpc>
              <a:spcBef>
                <a:spcPts val="100"/>
              </a:spcBef>
              <a:tabLst>
                <a:tab pos="1821814" algn="l"/>
              </a:tabLst>
            </a:pPr>
            <a:r>
              <a:rPr sz="900" b="1" spc="5" dirty="0">
                <a:solidFill>
                  <a:srgbClr val="025FAD"/>
                </a:solidFill>
                <a:latin typeface="Helvetica Neue LT Pro 75"/>
                <a:cs typeface="Helvetica Neue LT Pro 75"/>
              </a:rPr>
              <a:t>ECOTOXICITY	</a:t>
            </a:r>
            <a:r>
              <a:rPr lang="en-US" sz="900" spc="5" dirty="0">
                <a:solidFill>
                  <a:srgbClr val="1C216F"/>
                </a:solidFill>
                <a:latin typeface="HelveticaNeueLTPro-Md"/>
                <a:cs typeface="HelveticaNeueLTPro-Md"/>
              </a:rPr>
              <a:t>Toxic to aquatic organisms, may cause long-term adverse effects in the aquatic</a:t>
            </a:r>
          </a:p>
          <a:p>
            <a:pPr marL="12700">
              <a:lnSpc>
                <a:spcPct val="100000"/>
              </a:lnSpc>
              <a:spcBef>
                <a:spcPts val="100"/>
              </a:spcBef>
              <a:tabLst>
                <a:tab pos="1821814" algn="l"/>
              </a:tabLst>
            </a:pPr>
            <a:r>
              <a:rPr lang="en-US" sz="900" spc="5" dirty="0">
                <a:solidFill>
                  <a:srgbClr val="1C216F"/>
                </a:solidFill>
                <a:latin typeface="HelveticaNeueLTPro-Md"/>
                <a:cs typeface="HelveticaNeueLTPro-Md"/>
              </a:rPr>
              <a:t>	environment. Water polluting material. May be harmful to the environment if released in 	large quantities</a:t>
            </a:r>
          </a:p>
          <a:p>
            <a:pPr marL="12700">
              <a:lnSpc>
                <a:spcPct val="100000"/>
              </a:lnSpc>
              <a:spcBef>
                <a:spcPts val="100"/>
              </a:spcBef>
              <a:tabLst>
                <a:tab pos="1821814" algn="l"/>
              </a:tabLst>
            </a:pPr>
            <a:r>
              <a:rPr sz="900" spc="10" dirty="0">
                <a:solidFill>
                  <a:srgbClr val="1C216F"/>
                </a:solidFill>
                <a:latin typeface="HelveticaNeueLTPro-Md"/>
                <a:cs typeface="HelveticaNeueLTPro-Md"/>
              </a:rPr>
              <a:t>.</a:t>
            </a:r>
            <a:endParaRPr sz="900" dirty="0">
              <a:latin typeface="HelveticaNeueLTPro-Md"/>
              <a:cs typeface="HelveticaNeueLTPro-Md"/>
            </a:endParaRPr>
          </a:p>
        </p:txBody>
      </p:sp>
      <p:sp>
        <p:nvSpPr>
          <p:cNvPr id="61" name="object 12">
            <a:extLst>
              <a:ext uri="{FF2B5EF4-FFF2-40B4-BE49-F238E27FC236}">
                <a16:creationId xmlns:a16="http://schemas.microsoft.com/office/drawing/2014/main" id="{9DB0ECC0-BD92-4CDD-8B86-9A38EE7ED229}"/>
              </a:ext>
            </a:extLst>
          </p:cNvPr>
          <p:cNvSpPr txBox="1"/>
          <p:nvPr/>
        </p:nvSpPr>
        <p:spPr>
          <a:xfrm>
            <a:off x="615950" y="3657600"/>
            <a:ext cx="13639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AQUATIC</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ECOTOXICITY</a:t>
            </a:r>
            <a:endParaRPr sz="900" dirty="0">
              <a:latin typeface="Helvetica Neue LT Pro 75"/>
              <a:cs typeface="Helvetica Neue LT Pro 75"/>
            </a:endParaRPr>
          </a:p>
        </p:txBody>
      </p:sp>
      <p:sp>
        <p:nvSpPr>
          <p:cNvPr id="62" name="object 13">
            <a:extLst>
              <a:ext uri="{FF2B5EF4-FFF2-40B4-BE49-F238E27FC236}">
                <a16:creationId xmlns:a16="http://schemas.microsoft.com/office/drawing/2014/main" id="{B192CAEE-EA5C-4FB3-ADBB-44DEE8F9EFB6}"/>
              </a:ext>
            </a:extLst>
          </p:cNvPr>
          <p:cNvSpPr txBox="1"/>
          <p:nvPr/>
        </p:nvSpPr>
        <p:spPr>
          <a:xfrm>
            <a:off x="2425734" y="3657600"/>
            <a:ext cx="19812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Conclusion/Summary:</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available.</a:t>
            </a:r>
            <a:endParaRPr sz="900" dirty="0">
              <a:latin typeface="HelveticaNeueLTPro-Md"/>
              <a:cs typeface="HelveticaNeueLTPro-Md"/>
            </a:endParaRPr>
          </a:p>
        </p:txBody>
      </p:sp>
      <p:sp>
        <p:nvSpPr>
          <p:cNvPr id="63" name="object 14">
            <a:extLst>
              <a:ext uri="{FF2B5EF4-FFF2-40B4-BE49-F238E27FC236}">
                <a16:creationId xmlns:a16="http://schemas.microsoft.com/office/drawing/2014/main" id="{02E1FB75-354E-4D9E-99DC-843983FC2BC0}"/>
              </a:ext>
            </a:extLst>
          </p:cNvPr>
          <p:cNvSpPr txBox="1"/>
          <p:nvPr/>
        </p:nvSpPr>
        <p:spPr>
          <a:xfrm>
            <a:off x="615950" y="6238240"/>
            <a:ext cx="15652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OTHER</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ADVERSE</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64" name="object 15">
            <a:extLst>
              <a:ext uri="{FF2B5EF4-FFF2-40B4-BE49-F238E27FC236}">
                <a16:creationId xmlns:a16="http://schemas.microsoft.com/office/drawing/2014/main" id="{4764C9E0-FD4E-4DAB-8CDD-E6FB0B55BAFE}"/>
              </a:ext>
            </a:extLst>
          </p:cNvPr>
          <p:cNvSpPr txBox="1"/>
          <p:nvPr/>
        </p:nvSpPr>
        <p:spPr>
          <a:xfrm>
            <a:off x="2425691" y="6238240"/>
            <a:ext cx="2584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No</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a:latin typeface="HelveticaNeueLTPro-Md"/>
              <a:cs typeface="HelveticaNeueLTPro-Md"/>
            </a:endParaRPr>
          </a:p>
        </p:txBody>
      </p:sp>
      <p:sp>
        <p:nvSpPr>
          <p:cNvPr id="65" name="object 16">
            <a:extLst>
              <a:ext uri="{FF2B5EF4-FFF2-40B4-BE49-F238E27FC236}">
                <a16:creationId xmlns:a16="http://schemas.microsoft.com/office/drawing/2014/main" id="{1DBAD5FC-E617-4115-837D-5D79F59FAA56}"/>
              </a:ext>
            </a:extLst>
          </p:cNvPr>
          <p:cNvSpPr txBox="1"/>
          <p:nvPr/>
        </p:nvSpPr>
        <p:spPr>
          <a:xfrm>
            <a:off x="615950" y="3962400"/>
            <a:ext cx="1844039"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BIOACCUMULATIVE</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POTENTIAL</a:t>
            </a:r>
            <a:endParaRPr sz="900" dirty="0">
              <a:latin typeface="Helvetica Neue LT Pro 75"/>
              <a:cs typeface="Helvetica Neue LT Pro 75"/>
            </a:endParaRPr>
          </a:p>
        </p:txBody>
      </p:sp>
      <p:graphicFrame>
        <p:nvGraphicFramePr>
          <p:cNvPr id="66" name="object 17">
            <a:extLst>
              <a:ext uri="{FF2B5EF4-FFF2-40B4-BE49-F238E27FC236}">
                <a16:creationId xmlns:a16="http://schemas.microsoft.com/office/drawing/2014/main" id="{30440EEB-50FE-4FCE-BF42-A4BC02F14DF1}"/>
              </a:ext>
            </a:extLst>
          </p:cNvPr>
          <p:cNvGraphicFramePr>
            <a:graphicFrameLocks noGrp="1"/>
          </p:cNvGraphicFramePr>
          <p:nvPr>
            <p:extLst>
              <p:ext uri="{D42A27DB-BD31-4B8C-83A1-F6EECF244321}">
                <p14:modId xmlns:p14="http://schemas.microsoft.com/office/powerpoint/2010/main" val="1197955285"/>
              </p:ext>
            </p:extLst>
          </p:nvPr>
        </p:nvGraphicFramePr>
        <p:xfrm>
          <a:off x="457200" y="4114800"/>
          <a:ext cx="6692899" cy="2106095"/>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50389">
                  <a:extLst>
                    <a:ext uri="{9D8B030D-6E8A-4147-A177-3AD203B41FA5}">
                      <a16:colId xmlns:a16="http://schemas.microsoft.com/office/drawing/2014/main" val="20003"/>
                    </a:ext>
                  </a:extLst>
                </a:gridCol>
              </a:tblGrid>
              <a:tr h="326076">
                <a:tc>
                  <a:txBody>
                    <a:bodyPr/>
                    <a:lstStyle/>
                    <a:p>
                      <a:pPr marL="171450" marR="360680">
                        <a:lnSpc>
                          <a:spcPts val="1080"/>
                        </a:lnSpc>
                      </a:pPr>
                      <a:r>
                        <a:rPr sz="900" b="1" spc="-20" dirty="0">
                          <a:solidFill>
                            <a:srgbClr val="025FAD"/>
                          </a:solidFill>
                          <a:latin typeface="Helvetica Neue LT Pro 75"/>
                          <a:cs typeface="Helvetica Neue LT Pro 75"/>
                        </a:rPr>
                        <a:t>PRODUCT/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INGR</a:t>
                      </a:r>
                      <a:r>
                        <a:rPr sz="900" b="1"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DI</a:t>
                      </a:r>
                      <a:r>
                        <a:rPr sz="900" b="1"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a:txBody>
                  <a:tcPr marL="0" marR="0" marT="0" marB="0"/>
                </a:tc>
                <a:tc>
                  <a:txBody>
                    <a:bodyPr/>
                    <a:lstStyle/>
                    <a:p>
                      <a:pPr marL="368300">
                        <a:lnSpc>
                          <a:spcPts val="1055"/>
                        </a:lnSpc>
                      </a:pPr>
                      <a:r>
                        <a:rPr lang="en-US"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LOGP</a:t>
                      </a:r>
                      <a:r>
                        <a:rPr sz="500" b="1" spc="-5" dirty="0">
                          <a:solidFill>
                            <a:srgbClr val="025FAD"/>
                          </a:solidFill>
                          <a:latin typeface="Helvetica Neue LT Pro 75"/>
                          <a:cs typeface="Helvetica Neue LT Pro 75"/>
                        </a:rPr>
                        <a:t>OW</a:t>
                      </a:r>
                      <a:endParaRPr sz="500" dirty="0">
                        <a:latin typeface="Helvetica Neue LT Pro 75"/>
                        <a:cs typeface="Helvetica Neue LT Pro 75"/>
                      </a:endParaRPr>
                    </a:p>
                  </a:txBody>
                  <a:tcPr marL="0" marR="0" marT="0" marB="0"/>
                </a:tc>
                <a:tc>
                  <a:txBody>
                    <a:bodyPr/>
                    <a:lstStyle/>
                    <a:p>
                      <a:pPr marL="573405">
                        <a:lnSpc>
                          <a:spcPts val="1055"/>
                        </a:lnSpc>
                      </a:pPr>
                      <a:r>
                        <a:rPr lang="en-US"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BCF</a:t>
                      </a:r>
                      <a:endParaRPr sz="900" dirty="0">
                        <a:latin typeface="Helvetica Neue LT Pro 75"/>
                        <a:cs typeface="Helvetica Neue LT Pro 75"/>
                      </a:endParaRPr>
                    </a:p>
                  </a:txBody>
                  <a:tcPr marL="0" marR="0" marT="0" marB="0"/>
                </a:tc>
                <a:tc>
                  <a:txBody>
                    <a:bodyPr/>
                    <a:lstStyle/>
                    <a:p>
                      <a:pPr marL="630555" algn="l">
                        <a:lnSpc>
                          <a:spcPts val="1055"/>
                        </a:lnSpc>
                      </a:pPr>
                      <a:r>
                        <a:rPr sz="900" b="1" spc="-10" dirty="0">
                          <a:solidFill>
                            <a:srgbClr val="025FAD"/>
                          </a:solidFill>
                          <a:latin typeface="Helvetica Neue LT Pro 75"/>
                          <a:cs typeface="Helvetica Neue LT Pro 75"/>
                        </a:rPr>
                        <a:t>POTENTIAL</a:t>
                      </a:r>
                      <a:endParaRPr sz="900" dirty="0">
                        <a:latin typeface="Helvetica Neue LT Pro 75"/>
                        <a:cs typeface="Helvetica Neue LT Pro 75"/>
                      </a:endParaRPr>
                    </a:p>
                  </a:txBody>
                  <a:tcPr marL="0" marR="0" marT="0" marB="0"/>
                </a:tc>
                <a:extLst>
                  <a:ext uri="{0D108BD9-81ED-4DB2-BD59-A6C34878D82A}">
                    <a16:rowId xmlns:a16="http://schemas.microsoft.com/office/drawing/2014/main" val="10000"/>
                  </a:ext>
                </a:extLst>
              </a:tr>
              <a:tr h="133527">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titanium dioxide</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1.6</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algn="l">
                        <a:tabLst>
                          <a:tab pos="641350"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352</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high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275665">
                <a:tc>
                  <a:txBody>
                    <a:bodyPr/>
                    <a:lstStyle/>
                    <a:p>
                      <a:pPr marL="22860" marR="22860" algn="l">
                        <a:spcAft>
                          <a:spcPts val="0"/>
                        </a:spcAft>
                      </a:pPr>
                      <a:r>
                        <a:rPr lang="en-TT" sz="900" dirty="0">
                          <a:solidFill>
                            <a:srgbClr val="1C216F"/>
                          </a:solidFill>
                          <a:effectLst/>
                          <a:latin typeface="HelveticaNeueLTPro-Md"/>
                          <a:ea typeface="Calibri" panose="020F0502020204030204" pitchFamily="34" charset="0"/>
                          <a:cs typeface="Times New Roman" panose="02020603050405020304" pitchFamily="18" charset="0"/>
                        </a:rPr>
                        <a:t>zinc oxide</a:t>
                      </a:r>
                    </a:p>
                  </a:txBody>
                  <a:tcPr marL="0" marR="0" marT="0" marB="0" anchor="ctr"/>
                </a:tc>
                <a:tc>
                  <a:txBody>
                    <a:bodyPr/>
                    <a:lstStyle/>
                    <a:p>
                      <a:pPr marL="259080" algn="ctr">
                        <a:lnSpc>
                          <a:spcPct val="82000"/>
                        </a:lnSpc>
                        <a:spcBef>
                          <a:spcPts val="180"/>
                        </a:spcBef>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p>
                  </a:txBody>
                  <a:tcPr marL="0" marR="0" marT="0" marB="0" anchor="ctr"/>
                </a:tc>
                <a:tc>
                  <a:txBody>
                    <a:bodyPr/>
                    <a:lstStyle/>
                    <a:p>
                      <a:pPr marL="563245" algn="l">
                        <a:lnSpc>
                          <a:spcPct val="87000"/>
                        </a:lnSpc>
                      </a:pPr>
                      <a:r>
                        <a:rPr lang="en-US" sz="900" dirty="0">
                          <a:solidFill>
                            <a:srgbClr val="1C216F"/>
                          </a:solidFill>
                          <a:effectLst/>
                          <a:latin typeface="HelveticaNeueLTPro-Md"/>
                          <a:ea typeface="Calibri" panose="020F0502020204030204" pitchFamily="34" charset="0"/>
                          <a:cs typeface="Times New Roman" panose="02020603050405020304" pitchFamily="18" charset="0"/>
                        </a:rPr>
                        <a:t>60960</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11480" marR="1074420" algn="l">
                        <a:lnSpc>
                          <a:spcPts val="1610"/>
                        </a:lnSpc>
                        <a:spcAft>
                          <a:spcPts val="0"/>
                        </a:spcAft>
                      </a:pPr>
                      <a:r>
                        <a:rPr lang="en-US" sz="900" spc="-35" dirty="0">
                          <a:solidFill>
                            <a:srgbClr val="1C216F"/>
                          </a:solidFill>
                          <a:effectLst/>
                          <a:latin typeface="HelveticaNeueLTPro-Md"/>
                          <a:ea typeface="Calibri" panose="020F0502020204030204" pitchFamily="34" charset="0"/>
                          <a:cs typeface="Times New Roman" panose="02020603050405020304" pitchFamily="18" charset="0"/>
                        </a:rPr>
                        <a:t>     High</a:t>
                      </a:r>
                    </a:p>
                  </a:txBody>
                  <a:tcPr marL="0" marR="0" marT="0" marB="0" anchor="ctr"/>
                </a:tc>
                <a:extLst>
                  <a:ext uri="{0D108BD9-81ED-4DB2-BD59-A6C34878D82A}">
                    <a16:rowId xmlns:a16="http://schemas.microsoft.com/office/drawing/2014/main" val="10002"/>
                  </a:ext>
                </a:extLst>
              </a:tr>
              <a:tr h="199556">
                <a:tc>
                  <a:txBody>
                    <a:bodyPr/>
                    <a:lstStyle/>
                    <a:p>
                      <a:pPr marL="22860" marR="0" lvl="0" indent="0" algn="l" defTabSz="914400" eaLnBrk="1" fontAlgn="auto" latinLnBrk="0" hangingPunct="1">
                        <a:lnSpc>
                          <a:spcPct val="81000"/>
                        </a:lnSpc>
                        <a:spcBef>
                          <a:spcPts val="0"/>
                        </a:spcBef>
                        <a:spcAft>
                          <a:spcPts val="0"/>
                        </a:spcAft>
                        <a:buClrTx/>
                        <a:buSzTx/>
                        <a:buFontTx/>
                        <a:buNone/>
                        <a:tabLst/>
                        <a:defRPr/>
                      </a:pPr>
                      <a:r>
                        <a:rPr lang="en-TT" sz="900" dirty="0">
                          <a:solidFill>
                            <a:srgbClr val="1C216F"/>
                          </a:solidFill>
                          <a:effectLst/>
                          <a:latin typeface="HelveticaNeueLTPro-Md"/>
                          <a:ea typeface="Calibri" panose="020F0502020204030204" pitchFamily="34" charset="0"/>
                          <a:cs typeface="Times New Roman" panose="02020603050405020304" pitchFamily="18" charset="0"/>
                        </a:rPr>
                        <a:t>phthalic anhydride </a:t>
                      </a:r>
                    </a:p>
                    <a:p>
                      <a:pPr marL="22860" algn="l">
                        <a:lnSpc>
                          <a:spcPct val="81000"/>
                        </a:lnSpc>
                      </a:pPr>
                      <a:r>
                        <a:rPr lang="en-TT" sz="900" dirty="0">
                          <a:solidFill>
                            <a:srgbClr val="1C216F"/>
                          </a:solidFill>
                          <a:effectLst/>
                          <a:latin typeface="HelveticaNeueLTPro-Md"/>
                          <a:ea typeface="Calibri" panose="020F0502020204030204" pitchFamily="34" charset="0"/>
                          <a:cs typeface="Times New Roman" panose="02020603050405020304" pitchFamily="18" charset="0"/>
                        </a:rPr>
                        <a:t>titanium dioxide</a:t>
                      </a:r>
                    </a:p>
                  </a:txBody>
                  <a:tcPr marL="0" marR="0" marT="0" marB="0" anchor="ctr"/>
                </a:tc>
                <a:tc>
                  <a:txBody>
                    <a:bodyPr/>
                    <a:lstStyle/>
                    <a:p>
                      <a:pPr marL="259080" algn="ctr">
                        <a:lnSpc>
                          <a:spcPct val="81000"/>
                        </a:lnSpc>
                        <a:spcBef>
                          <a:spcPts val="1080"/>
                        </a:spcBef>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p>
                    <a:p>
                      <a:pPr marL="259080" algn="ctr">
                        <a:lnSpc>
                          <a:spcPct val="81000"/>
                        </a:lnSpc>
                        <a:spcBef>
                          <a:spcPts val="1080"/>
                        </a:spcBef>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0" marR="0" lvl="0" indent="0" algn="l" defTabSz="914400" eaLnBrk="1" fontAlgn="auto" latinLnBrk="0" hangingPunct="1">
                        <a:lnSpc>
                          <a:spcPct val="81000"/>
                        </a:lnSpc>
                        <a:spcBef>
                          <a:spcPts val="1080"/>
                        </a:spcBef>
                        <a:spcAft>
                          <a:spcPts val="0"/>
                        </a:spcAft>
                        <a:buClrTx/>
                        <a:buSzTx/>
                        <a:buFontTx/>
                        <a:buNone/>
                        <a:tabLst>
                          <a:tab pos="641350" algn="dec"/>
                        </a:tabLst>
                        <a:defRPr/>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3.4 </a:t>
                      </a:r>
                    </a:p>
                    <a:p>
                      <a:pPr marL="0" marR="0" lvl="0" indent="0" algn="l" defTabSz="914400" eaLnBrk="1" fontAlgn="auto" latinLnBrk="0" hangingPunct="1">
                        <a:lnSpc>
                          <a:spcPct val="81000"/>
                        </a:lnSpc>
                        <a:spcBef>
                          <a:spcPts val="1080"/>
                        </a:spcBef>
                        <a:spcAft>
                          <a:spcPts val="0"/>
                        </a:spcAft>
                        <a:buClrTx/>
                        <a:buSzTx/>
                        <a:buFontTx/>
                        <a:buNone/>
                        <a:tabLst>
                          <a:tab pos="641350" algn="dec"/>
                        </a:tabLst>
                        <a:defRPr/>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352</a:t>
                      </a:r>
                    </a:p>
                  </a:txBody>
                  <a:tcPr marL="0" marR="0" marT="0" marB="0" anchor="ctr"/>
                </a:tc>
                <a:tc>
                  <a:txBody>
                    <a:bodyPr/>
                    <a:lstStyle/>
                    <a:p>
                      <a:pPr marL="411480" marR="1074420" algn="l">
                        <a:lnSpc>
                          <a:spcPts val="1610"/>
                        </a:lnSpc>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Low</a:t>
                      </a:r>
                    </a:p>
                    <a:p>
                      <a:pPr marL="411480" marR="1074420" algn="l">
                        <a:lnSpc>
                          <a:spcPts val="1610"/>
                        </a:lnSpc>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high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1894891"/>
                  </a:ext>
                </a:extLst>
              </a:tr>
              <a:tr h="162662">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Solvent naphtha (petroleum), light </a:t>
                      </a:r>
                      <a:r>
                        <a:rPr lang="en-TT" sz="900" dirty="0" err="1">
                          <a:solidFill>
                            <a:srgbClr val="1C216F"/>
                          </a:solidFill>
                          <a:effectLst/>
                          <a:latin typeface="HelveticaNeueLTPro-Md"/>
                          <a:ea typeface="Calibri" panose="020F0502020204030204" pitchFamily="34" charset="0"/>
                          <a:cs typeface="Times New Roman" panose="02020603050405020304" pitchFamily="18" charset="0"/>
                        </a:rPr>
                        <a:t>arom</a:t>
                      </a:r>
                      <a:r>
                        <a:rPr lang="en-TT" sz="900" dirty="0">
                          <a:solidFill>
                            <a:srgbClr val="1C216F"/>
                          </a:solidFill>
                          <a:effectLst/>
                          <a:latin typeface="HelveticaNeueLTPro-Md"/>
                          <a:ea typeface="Calibri" panose="020F0502020204030204" pitchFamily="34" charset="0"/>
                          <a:cs typeface="Times New Roman" panose="02020603050405020304" pitchFamily="18" charset="0"/>
                        </a:rPr>
                        <a:t>.</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-1.69</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5632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10 to 2500</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High</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0417072"/>
                  </a:ext>
                </a:extLst>
              </a:tr>
              <a:tr h="162662">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Pentaerythritol</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3.16 to 7.06</a:t>
                      </a:r>
                    </a:p>
                    <a:p>
                      <a:pPr marL="259080" algn="ct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algn="l">
                        <a:tabLst>
                          <a:tab pos="641350"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1.258925411</a:t>
                      </a:r>
                    </a:p>
                    <a:p>
                      <a:pPr algn="l">
                        <a:tabLst>
                          <a:tab pos="641350"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low</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2866871"/>
                  </a:ext>
                </a:extLst>
              </a:tr>
              <a:tr h="162662">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carbendazim (ISO) </a:t>
                      </a:r>
                    </a:p>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Stoddard solvent </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0.63</a:t>
                      </a:r>
                    </a:p>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5632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2.51</a:t>
                      </a:r>
                    </a:p>
                    <a:p>
                      <a:pPr marL="5632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Low</a:t>
                      </a:r>
                    </a:p>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high</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29252245"/>
                  </a:ext>
                </a:extLst>
              </a:tr>
              <a:tr h="162662">
                <a:tc>
                  <a:txBody>
                    <a:bodyPr/>
                    <a:lstStyle/>
                    <a:p>
                      <a:pPr marL="36195" algn="l"/>
                      <a:r>
                        <a:rPr lang="en-TT" sz="900" dirty="0">
                          <a:solidFill>
                            <a:srgbClr val="1C216F"/>
                          </a:solidFill>
                          <a:effectLst/>
                          <a:latin typeface="HelveticaNeueLTPro-Md"/>
                          <a:ea typeface="Calibri" panose="020F0502020204030204" pitchFamily="34" charset="0"/>
                          <a:cs typeface="Times New Roman" panose="02020603050405020304" pitchFamily="18" charset="0"/>
                        </a:rPr>
                        <a:t>2-butanone oxime</a:t>
                      </a:r>
                    </a:p>
                  </a:txBody>
                  <a:tcPr marL="0" marR="0" marT="0" marB="0" anchor="ctr"/>
                </a:tc>
                <a:tc>
                  <a:txBody>
                    <a:bodyPr/>
                    <a:lstStyle/>
                    <a:p>
                      <a:pPr marL="25908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algn="l">
                        <a:tabLst>
                          <a:tab pos="641350"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                      2.5 to 5.8</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9624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     Low</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7181575"/>
                  </a:ext>
                </a:extLst>
              </a:tr>
            </a:tbl>
          </a:graphicData>
        </a:graphic>
      </p:graphicFrame>
      <p:sp>
        <p:nvSpPr>
          <p:cNvPr id="67" name="object 18">
            <a:extLst>
              <a:ext uri="{FF2B5EF4-FFF2-40B4-BE49-F238E27FC236}">
                <a16:creationId xmlns:a16="http://schemas.microsoft.com/office/drawing/2014/main" id="{5A7C82C3-B611-45B4-9CCB-E1666F5C7CF8}"/>
              </a:ext>
            </a:extLst>
          </p:cNvPr>
          <p:cNvSpPr/>
          <p:nvPr/>
        </p:nvSpPr>
        <p:spPr>
          <a:xfrm>
            <a:off x="457200" y="3886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68" name="object 19">
            <a:extLst>
              <a:ext uri="{FF2B5EF4-FFF2-40B4-BE49-F238E27FC236}">
                <a16:creationId xmlns:a16="http://schemas.microsoft.com/office/drawing/2014/main" id="{571F876A-D29A-479B-991A-CA2560368DA2}"/>
              </a:ext>
            </a:extLst>
          </p:cNvPr>
          <p:cNvSpPr/>
          <p:nvPr/>
        </p:nvSpPr>
        <p:spPr>
          <a:xfrm>
            <a:off x="457200" y="3581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1" name="object 9">
            <a:extLst>
              <a:ext uri="{FF2B5EF4-FFF2-40B4-BE49-F238E27FC236}">
                <a16:creationId xmlns:a16="http://schemas.microsoft.com/office/drawing/2014/main" id="{57F63DDD-3F0B-429D-A7B8-876FC8BA6FBC}"/>
              </a:ext>
            </a:extLst>
          </p:cNvPr>
          <p:cNvSpPr txBox="1"/>
          <p:nvPr/>
        </p:nvSpPr>
        <p:spPr>
          <a:xfrm>
            <a:off x="457200" y="6517056"/>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13.</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DISPOSAL</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CONSIDERATIONS</a:t>
            </a:r>
            <a:endParaRPr sz="1100">
              <a:latin typeface="Helvetica Neue LT Pro 75"/>
              <a:cs typeface="Helvetica Neue LT Pro 75"/>
            </a:endParaRPr>
          </a:p>
        </p:txBody>
      </p:sp>
      <p:sp>
        <p:nvSpPr>
          <p:cNvPr id="42" name="object 20">
            <a:extLst>
              <a:ext uri="{FF2B5EF4-FFF2-40B4-BE49-F238E27FC236}">
                <a16:creationId xmlns:a16="http://schemas.microsoft.com/office/drawing/2014/main" id="{5B724C89-1216-4353-9120-38079D92C77B}"/>
              </a:ext>
            </a:extLst>
          </p:cNvPr>
          <p:cNvSpPr txBox="1"/>
          <p:nvPr/>
        </p:nvSpPr>
        <p:spPr>
          <a:xfrm>
            <a:off x="615950" y="6884886"/>
            <a:ext cx="14287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METHODS</a:t>
            </a:r>
            <a:r>
              <a:rPr sz="900" b="1" spc="-3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DISPOSAL</a:t>
            </a:r>
            <a:endParaRPr sz="900">
              <a:latin typeface="Helvetica Neue LT Pro 75"/>
              <a:cs typeface="Helvetica Neue LT Pro 75"/>
            </a:endParaRPr>
          </a:p>
        </p:txBody>
      </p:sp>
      <p:sp>
        <p:nvSpPr>
          <p:cNvPr id="43" name="object 21">
            <a:extLst>
              <a:ext uri="{FF2B5EF4-FFF2-40B4-BE49-F238E27FC236}">
                <a16:creationId xmlns:a16="http://schemas.microsoft.com/office/drawing/2014/main" id="{AFB094CF-0779-4303-97CA-9DF38C4580CF}"/>
              </a:ext>
            </a:extLst>
          </p:cNvPr>
          <p:cNvSpPr txBox="1"/>
          <p:nvPr/>
        </p:nvSpPr>
        <p:spPr>
          <a:xfrm>
            <a:off x="2428748" y="6884886"/>
            <a:ext cx="4718050" cy="1686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The generation of waste should be avoided or minimized wherever possible. Waste product residues should not be disposed of via the sewer but processed in a suitable effluent treatment plant. Dispose of surplus and non-recyclable products via a licensed waste disposal contractor. Disposal of this product, solutions and any by-products should at all times comply with the requirements of environmental protection and waste disposal legislation and any regional local authority requirements. Waste packaging should be recycled. Incineration or landfill should only be considered when recycling is not feasible. This material and its container must be disposed of in a safe way. Care should be taken when handling emptied containers that have not been cleaned or rinsed out. Empty containers or liners may retain some product residues. Vapor from product residues may create a highly flammable or explosive atmosphere inside the container. Do not cut, weld or grind used containers unless they have been cleaned thoroughly internally. Avoid dispersal of spilled material and runoff and contact with soil, waterways, drains and sewers.</a:t>
            </a:r>
            <a:endParaRPr sz="900" dirty="0">
              <a:latin typeface="HelveticaNeueLTPro-Md"/>
              <a:cs typeface="HelveticaNeueLTPro-Md"/>
            </a:endParaRPr>
          </a:p>
        </p:txBody>
      </p:sp>
      <p:sp>
        <p:nvSpPr>
          <p:cNvPr id="46" name="object 19">
            <a:extLst>
              <a:ext uri="{FF2B5EF4-FFF2-40B4-BE49-F238E27FC236}">
                <a16:creationId xmlns:a16="http://schemas.microsoft.com/office/drawing/2014/main" id="{323F638B-E573-472B-A659-7F849F422ACA}"/>
              </a:ext>
            </a:extLst>
          </p:cNvPr>
          <p:cNvSpPr/>
          <p:nvPr/>
        </p:nvSpPr>
        <p:spPr>
          <a:xfrm>
            <a:off x="460375" y="1371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9" name="object 12">
            <a:extLst>
              <a:ext uri="{FF2B5EF4-FFF2-40B4-BE49-F238E27FC236}">
                <a16:creationId xmlns:a16="http://schemas.microsoft.com/office/drawing/2014/main" id="{26ED4833-66EF-49A5-B8B9-C349D146A18C}"/>
              </a:ext>
            </a:extLst>
          </p:cNvPr>
          <p:cNvSpPr txBox="1"/>
          <p:nvPr/>
        </p:nvSpPr>
        <p:spPr>
          <a:xfrm>
            <a:off x="619125" y="1554308"/>
            <a:ext cx="21577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OVER-EXPOSURE</a:t>
            </a:r>
            <a:r>
              <a:rPr sz="900" b="1" spc="-6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SIGNS/SYMPTOMS</a:t>
            </a:r>
            <a:endParaRPr sz="900">
              <a:latin typeface="Helvetica Neue LT Pro 75"/>
              <a:cs typeface="Helvetica Neue LT Pro 75"/>
            </a:endParaRPr>
          </a:p>
        </p:txBody>
      </p:sp>
      <p:sp>
        <p:nvSpPr>
          <p:cNvPr id="50" name="object 13">
            <a:extLst>
              <a:ext uri="{FF2B5EF4-FFF2-40B4-BE49-F238E27FC236}">
                <a16:creationId xmlns:a16="http://schemas.microsoft.com/office/drawing/2014/main" id="{7EB1DFAC-30E0-4B6B-A5D1-C1B21A77621F}"/>
              </a:ext>
            </a:extLst>
          </p:cNvPr>
          <p:cNvSpPr txBox="1"/>
          <p:nvPr/>
        </p:nvSpPr>
        <p:spPr>
          <a:xfrm>
            <a:off x="619125" y="1732108"/>
            <a:ext cx="1204131" cy="105157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Inh</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lation</a:t>
            </a:r>
            <a:r>
              <a:rPr lang="en-US" sz="900" spc="5" dirty="0">
                <a:solidFill>
                  <a:srgbClr val="1C216F"/>
                </a:solidFill>
                <a:latin typeface="HelveticaNeueLTPro-Md"/>
                <a:cs typeface="HelveticaNeueLTPro-Md"/>
              </a:rPr>
              <a:t>                                                                                                                               </a:t>
            </a:r>
          </a:p>
          <a:p>
            <a:pPr marL="12700" marR="5080" algn="just">
              <a:lnSpc>
                <a:spcPts val="1000"/>
              </a:lnSpc>
              <a:spcBef>
                <a:spcPts val="200"/>
              </a:spcBef>
            </a:pPr>
            <a:r>
              <a:rPr lang="en-US"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endParaRPr lang="en-US" sz="900" spc="5" dirty="0">
              <a:solidFill>
                <a:srgbClr val="1C216F"/>
              </a:solidFill>
              <a:latin typeface="HelveticaNeueLTPro-Md"/>
              <a:cs typeface="HelveticaNeueLTPro-Md"/>
            </a:endParaRPr>
          </a:p>
          <a:p>
            <a:pPr marL="12700" marR="5080" algn="just">
              <a:lnSpc>
                <a:spcPts val="1000"/>
              </a:lnSpc>
              <a:spcBef>
                <a:spcPts val="200"/>
              </a:spcBef>
            </a:pP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5080" algn="just">
              <a:lnSpc>
                <a:spcPts val="1000"/>
              </a:lnSpc>
              <a:spcBef>
                <a:spcPts val="200"/>
              </a:spcBef>
            </a:pPr>
            <a:r>
              <a:rPr sz="900" spc="5" dirty="0">
                <a:solidFill>
                  <a:srgbClr val="1C216F"/>
                </a:solidFill>
                <a:latin typeface="HelveticaNeueLTPro-Md"/>
                <a:cs typeface="HelveticaNeueLTPro-Md"/>
              </a:rPr>
              <a:t>Ski</a:t>
            </a:r>
            <a:r>
              <a:rPr lang="en-US" sz="900" spc="5" dirty="0">
                <a:solidFill>
                  <a:srgbClr val="1C216F"/>
                </a:solidFill>
                <a:latin typeface="HelveticaNeueLTPro-Md"/>
                <a:cs typeface="HelveticaNeueLTPro-Md"/>
              </a:rPr>
              <a:t>n</a:t>
            </a:r>
          </a:p>
          <a:p>
            <a:pPr marL="12700" marR="5080" algn="just">
              <a:lnSpc>
                <a:spcPts val="1000"/>
              </a:lnSpc>
              <a:spcBef>
                <a:spcPts val="200"/>
              </a:spcBef>
            </a:pPr>
            <a:endParaRPr lang="en-US" sz="900" spc="5" dirty="0">
              <a:solidFill>
                <a:srgbClr val="1C216F"/>
              </a:solidFill>
              <a:latin typeface="HelveticaNeueLTPro-Md"/>
              <a:cs typeface="HelveticaNeueLTPro-Md"/>
            </a:endParaRPr>
          </a:p>
          <a:p>
            <a:pPr marL="12700" marR="5080" algn="just">
              <a:lnSpc>
                <a:spcPts val="1000"/>
              </a:lnSpc>
              <a:spcBef>
                <a:spcPts val="200"/>
              </a:spcBef>
            </a:pPr>
            <a:r>
              <a:rPr sz="900" dirty="0">
                <a:solidFill>
                  <a:srgbClr val="1C216F"/>
                </a:solidFill>
                <a:latin typeface="HelveticaNeueLTPro-Md"/>
                <a:cs typeface="HelveticaNeueLTPro-Md"/>
              </a:rPr>
              <a:t>Eyes</a:t>
            </a:r>
            <a:endParaRPr sz="900" dirty="0">
              <a:latin typeface="HelveticaNeueLTPro-Md"/>
              <a:cs typeface="HelveticaNeueLTPro-Md"/>
            </a:endParaRPr>
          </a:p>
        </p:txBody>
      </p:sp>
      <p:sp>
        <p:nvSpPr>
          <p:cNvPr id="51" name="object 14">
            <a:extLst>
              <a:ext uri="{FF2B5EF4-FFF2-40B4-BE49-F238E27FC236}">
                <a16:creationId xmlns:a16="http://schemas.microsoft.com/office/drawing/2014/main" id="{966DA7AE-BA0B-4C71-B174-28002BE54126}"/>
              </a:ext>
            </a:extLst>
          </p:cNvPr>
          <p:cNvSpPr txBox="1"/>
          <p:nvPr/>
        </p:nvSpPr>
        <p:spPr>
          <a:xfrm>
            <a:off x="2428951" y="1732108"/>
            <a:ext cx="5343449" cy="1077218"/>
          </a:xfrm>
          <a:prstGeom prst="rect">
            <a:avLst/>
          </a:prstGeom>
        </p:spPr>
        <p:txBody>
          <a:bodyPr vert="horz" wrap="square" lIns="0" tIns="12700" rIns="0" bIns="0" rtlCol="0">
            <a:spAutoFit/>
          </a:bodyPr>
          <a:lstStyle/>
          <a:p>
            <a:pPr marL="12700">
              <a:lnSpc>
                <a:spcPts val="1040"/>
              </a:lnSpc>
              <a:spcBef>
                <a:spcPts val="100"/>
              </a:spcBef>
            </a:pPr>
            <a:r>
              <a:rPr lang="en-US" sz="900" dirty="0">
                <a:solidFill>
                  <a:srgbClr val="002060"/>
                </a:solidFill>
                <a:latin typeface="HelveticaNeueLTPro-Md"/>
                <a:cs typeface="HelveticaNeueLTPro-Md"/>
              </a:rPr>
              <a:t>: Adverse symptoms may include the following: wheezing and breathing difficulties, asthma</a:t>
            </a:r>
          </a:p>
          <a:p>
            <a:pPr marL="12700">
              <a:lnSpc>
                <a:spcPts val="1040"/>
              </a:lnSpc>
              <a:spcBef>
                <a:spcPts val="100"/>
              </a:spcBef>
            </a:pPr>
            <a:r>
              <a:rPr lang="en-US" sz="900" dirty="0">
                <a:solidFill>
                  <a:srgbClr val="002060"/>
                </a:solidFill>
                <a:latin typeface="HelveticaNeueLTPro-Md"/>
                <a:cs typeface="HelveticaNeueLTPro-Md"/>
              </a:rPr>
              <a:t>reduced fetal weight, increase in fetal deaths, skeletal malformations</a:t>
            </a:r>
          </a:p>
          <a:p>
            <a:pPr marL="12700">
              <a:lnSpc>
                <a:spcPts val="1040"/>
              </a:lnSpc>
              <a:spcBef>
                <a:spcPts val="100"/>
              </a:spcBef>
            </a:pPr>
            <a:r>
              <a:rPr lang="en-US" sz="900" dirty="0">
                <a:solidFill>
                  <a:srgbClr val="002060"/>
                </a:solidFill>
                <a:latin typeface="HelveticaNeueLTPro-Md"/>
                <a:cs typeface="HelveticaNeueLTPro-Md"/>
              </a:rPr>
              <a:t>: Adverse symptoms may include the following: reduced fetal weight, increase in fetal deaths</a:t>
            </a:r>
          </a:p>
          <a:p>
            <a:pPr marL="12700">
              <a:lnSpc>
                <a:spcPts val="1040"/>
              </a:lnSpc>
              <a:spcBef>
                <a:spcPts val="100"/>
              </a:spcBef>
            </a:pPr>
            <a:r>
              <a:rPr lang="en-US" sz="900" dirty="0">
                <a:solidFill>
                  <a:srgbClr val="002060"/>
                </a:solidFill>
                <a:latin typeface="HelveticaNeueLTPro-Md"/>
                <a:cs typeface="HelveticaNeueLTPro-Md"/>
              </a:rPr>
              <a:t>skeletal malformations</a:t>
            </a:r>
          </a:p>
          <a:p>
            <a:pPr marL="12700">
              <a:lnSpc>
                <a:spcPts val="1000"/>
              </a:lnSpc>
            </a:pPr>
            <a:r>
              <a:rPr sz="900" dirty="0">
                <a:solidFill>
                  <a:srgbClr val="002060"/>
                </a:solidFill>
                <a:latin typeface="HelveticaNeueLTPro-Md"/>
                <a:cs typeface="HelveticaNeueLTPro-Md"/>
              </a:rPr>
              <a:t>:</a:t>
            </a:r>
            <a:r>
              <a:rPr sz="900" spc="5" dirty="0">
                <a:solidFill>
                  <a:srgbClr val="002060"/>
                </a:solidFill>
                <a:latin typeface="HelveticaNeueLTPro-Md"/>
                <a:cs typeface="HelveticaNeueLTPro-Md"/>
              </a:rPr>
              <a:t> </a:t>
            </a:r>
            <a:r>
              <a:rPr lang="en-US" sz="900" spc="5" dirty="0">
                <a:solidFill>
                  <a:srgbClr val="002060"/>
                </a:solidFill>
                <a:latin typeface="HelveticaNeueLTPro-Md"/>
                <a:cs typeface="HelveticaNeueLTPro-Md"/>
              </a:rPr>
              <a:t>Adverse symptoms may include the following: irritation redness reduced fetal weight</a:t>
            </a:r>
          </a:p>
          <a:p>
            <a:pPr marL="12700">
              <a:lnSpc>
                <a:spcPts val="1000"/>
              </a:lnSpc>
            </a:pPr>
            <a:r>
              <a:rPr lang="en-US" sz="900" spc="5" dirty="0">
                <a:solidFill>
                  <a:srgbClr val="002060"/>
                </a:solidFill>
                <a:latin typeface="HelveticaNeueLTPro-Md"/>
                <a:cs typeface="HelveticaNeueLTPro-Md"/>
              </a:rPr>
              <a:t>increase in fetal deaths, skeletal malformations</a:t>
            </a:r>
          </a:p>
          <a:p>
            <a:pPr marL="12700">
              <a:lnSpc>
                <a:spcPts val="1040"/>
              </a:lnSpc>
            </a:pPr>
            <a:r>
              <a:rPr sz="900" dirty="0">
                <a:solidFill>
                  <a:srgbClr val="002060"/>
                </a:solidFill>
                <a:latin typeface="HelveticaNeueLTPro-Md"/>
                <a:cs typeface="HelveticaNeueLTPro-Md"/>
              </a:rPr>
              <a:t>:</a:t>
            </a:r>
            <a:r>
              <a:rPr sz="900" spc="5" dirty="0">
                <a:solidFill>
                  <a:srgbClr val="002060"/>
                </a:solidFill>
                <a:latin typeface="HelveticaNeueLTPro-Md"/>
                <a:cs typeface="HelveticaNeueLTPro-Md"/>
              </a:rPr>
              <a:t> Adverse</a:t>
            </a:r>
            <a:r>
              <a:rPr sz="900" spc="10" dirty="0">
                <a:solidFill>
                  <a:srgbClr val="002060"/>
                </a:solidFill>
                <a:latin typeface="HelveticaNeueLTPro-Md"/>
                <a:cs typeface="HelveticaNeueLTPro-Md"/>
              </a:rPr>
              <a:t> </a:t>
            </a:r>
            <a:r>
              <a:rPr sz="900" dirty="0">
                <a:solidFill>
                  <a:srgbClr val="002060"/>
                </a:solidFill>
                <a:latin typeface="HelveticaNeueLTPro-Md"/>
                <a:cs typeface="HelveticaNeueLTPro-Md"/>
              </a:rPr>
              <a:t>symptoms</a:t>
            </a:r>
            <a:r>
              <a:rPr sz="900" spc="10" dirty="0">
                <a:solidFill>
                  <a:srgbClr val="002060"/>
                </a:solidFill>
                <a:latin typeface="HelveticaNeueLTPro-Md"/>
                <a:cs typeface="HelveticaNeueLTPro-Md"/>
              </a:rPr>
              <a:t> </a:t>
            </a:r>
            <a:r>
              <a:rPr sz="900" dirty="0">
                <a:solidFill>
                  <a:srgbClr val="002060"/>
                </a:solidFill>
                <a:latin typeface="HelveticaNeueLTPro-Md"/>
                <a:cs typeface="HelveticaNeueLTPro-Md"/>
              </a:rPr>
              <a:t>may</a:t>
            </a:r>
            <a:r>
              <a:rPr sz="900" spc="10" dirty="0">
                <a:solidFill>
                  <a:srgbClr val="002060"/>
                </a:solidFill>
                <a:latin typeface="HelveticaNeueLTPro-Md"/>
                <a:cs typeface="HelveticaNeueLTPro-Md"/>
              </a:rPr>
              <a:t> </a:t>
            </a:r>
            <a:r>
              <a:rPr sz="900" spc="5" dirty="0">
                <a:solidFill>
                  <a:srgbClr val="002060"/>
                </a:solidFill>
                <a:latin typeface="HelveticaNeueLTPro-Md"/>
                <a:cs typeface="HelveticaNeueLTPro-Md"/>
              </a:rPr>
              <a:t>include </a:t>
            </a:r>
            <a:r>
              <a:rPr sz="900" dirty="0">
                <a:solidFill>
                  <a:srgbClr val="002060"/>
                </a:solidFill>
                <a:latin typeface="HelveticaNeueLTPro-Md"/>
                <a:cs typeface="HelveticaNeueLTPro-Md"/>
              </a:rPr>
              <a:t>the</a:t>
            </a:r>
            <a:r>
              <a:rPr sz="900" spc="10" dirty="0">
                <a:solidFill>
                  <a:srgbClr val="002060"/>
                </a:solidFill>
                <a:latin typeface="HelveticaNeueLTPro-Md"/>
                <a:cs typeface="HelveticaNeueLTPro-Md"/>
              </a:rPr>
              <a:t> </a:t>
            </a:r>
            <a:r>
              <a:rPr sz="900" dirty="0">
                <a:solidFill>
                  <a:srgbClr val="002060"/>
                </a:solidFill>
                <a:latin typeface="HelveticaNeueLTPro-Md"/>
                <a:cs typeface="HelveticaNeueLTPro-Md"/>
              </a:rPr>
              <a:t>following:</a:t>
            </a:r>
            <a:r>
              <a:rPr sz="900" spc="10" dirty="0">
                <a:solidFill>
                  <a:srgbClr val="002060"/>
                </a:solidFill>
                <a:latin typeface="HelveticaNeueLTPro-Md"/>
                <a:cs typeface="HelveticaNeueLTPro-Md"/>
              </a:rPr>
              <a:t> </a:t>
            </a:r>
            <a:r>
              <a:rPr sz="900" spc="5" dirty="0">
                <a:solidFill>
                  <a:srgbClr val="002060"/>
                </a:solidFill>
                <a:latin typeface="HelveticaNeueLTPro-Md"/>
                <a:cs typeface="HelveticaNeueLTPro-Md"/>
              </a:rPr>
              <a:t>irritation,</a:t>
            </a:r>
            <a:r>
              <a:rPr sz="900" spc="10" dirty="0">
                <a:solidFill>
                  <a:srgbClr val="002060"/>
                </a:solidFill>
                <a:latin typeface="HelveticaNeueLTPro-Md"/>
                <a:cs typeface="HelveticaNeueLTPro-Md"/>
              </a:rPr>
              <a:t> </a:t>
            </a:r>
            <a:r>
              <a:rPr sz="900" dirty="0">
                <a:solidFill>
                  <a:srgbClr val="002060"/>
                </a:solidFill>
                <a:latin typeface="HelveticaNeueLTPro-Md"/>
                <a:cs typeface="HelveticaNeueLTPro-Md"/>
              </a:rPr>
              <a:t>watering,</a:t>
            </a:r>
            <a:r>
              <a:rPr sz="900" spc="10" dirty="0">
                <a:solidFill>
                  <a:srgbClr val="002060"/>
                </a:solidFill>
                <a:latin typeface="HelveticaNeueLTPro-Md"/>
                <a:cs typeface="HelveticaNeueLTPro-Md"/>
              </a:rPr>
              <a:t> </a:t>
            </a:r>
            <a:r>
              <a:rPr sz="900" spc="5" dirty="0">
                <a:solidFill>
                  <a:srgbClr val="002060"/>
                </a:solidFill>
                <a:latin typeface="HelveticaNeueLTPro-Md"/>
                <a:cs typeface="HelveticaNeueLTPro-Md"/>
              </a:rPr>
              <a:t>redness</a:t>
            </a:r>
            <a:endParaRPr lang="en-US" sz="900" spc="5" dirty="0">
              <a:solidFill>
                <a:srgbClr val="002060"/>
              </a:solidFill>
              <a:latin typeface="HelveticaNeueLTPro-Md"/>
              <a:cs typeface="HelveticaNeueLTPro-Md"/>
            </a:endParaRPr>
          </a:p>
          <a:p>
            <a:pPr marL="12700">
              <a:lnSpc>
                <a:spcPts val="1040"/>
              </a:lnSpc>
            </a:pPr>
            <a:r>
              <a:rPr lang="en-TT" sz="900" dirty="0">
                <a:solidFill>
                  <a:srgbClr val="002060"/>
                </a:solidFill>
                <a:latin typeface="HelveticaNeueLTPro-Md"/>
                <a:cs typeface="HelveticaNeueLTPro-Md"/>
              </a:rPr>
              <a:t>: No specific data.</a:t>
            </a:r>
            <a:endParaRPr sz="900" dirty="0">
              <a:solidFill>
                <a:srgbClr val="002060"/>
              </a:solidFill>
              <a:latin typeface="HelveticaNeueLTPro-Md"/>
              <a:cs typeface="HelveticaNeueLTPro-Md"/>
            </a:endParaRPr>
          </a:p>
        </p:txBody>
      </p:sp>
      <p:sp>
        <p:nvSpPr>
          <p:cNvPr id="28" name="object 8">
            <a:extLst>
              <a:ext uri="{FF2B5EF4-FFF2-40B4-BE49-F238E27FC236}">
                <a16:creationId xmlns:a16="http://schemas.microsoft.com/office/drawing/2014/main" id="{A68ED0B2-BE4F-41A7-A162-35A99D6E547A}"/>
              </a:ext>
            </a:extLst>
          </p:cNvPr>
          <p:cNvSpPr txBox="1">
            <a:spLocks noGrp="1"/>
          </p:cNvSpPr>
          <p:nvPr>
            <p:ph type="title"/>
          </p:nvPr>
        </p:nvSpPr>
        <p:spPr>
          <a:xfrm>
            <a:off x="444500" y="889000"/>
            <a:ext cx="51181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MAGICOTE GLOSS ENAMEL </a:t>
            </a:r>
            <a:endParaRPr sz="2350" dirty="0">
              <a:latin typeface="HelveticaNeueLTPro-Roman"/>
              <a:cs typeface="HelveticaNeueLTPro-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10" name="object 10"/>
          <p:cNvSpPr txBox="1"/>
          <p:nvPr/>
        </p:nvSpPr>
        <p:spPr>
          <a:xfrm>
            <a:off x="457200" y="1399546"/>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14.</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TRANSPORT</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25" name="object 2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11</a:t>
            </a:fld>
            <a:endParaRPr dirty="0"/>
          </a:p>
        </p:txBody>
      </p:sp>
      <p:sp>
        <p:nvSpPr>
          <p:cNvPr id="22" name="object 22"/>
          <p:cNvSpPr txBox="1"/>
          <p:nvPr/>
        </p:nvSpPr>
        <p:spPr>
          <a:xfrm>
            <a:off x="615950" y="1767374"/>
            <a:ext cx="25920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INTERNATIONAL</a:t>
            </a:r>
            <a:r>
              <a:rPr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TRANSPORT</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REGULATIONS</a:t>
            </a:r>
            <a:endParaRPr sz="900">
              <a:latin typeface="Helvetica Neue LT Pro 75"/>
              <a:cs typeface="Helvetica Neue LT Pro 75"/>
            </a:endParaRPr>
          </a:p>
        </p:txBody>
      </p:sp>
      <p:graphicFrame>
        <p:nvGraphicFramePr>
          <p:cNvPr id="23" name="object 23"/>
          <p:cNvGraphicFramePr>
            <a:graphicFrameLocks noGrp="1"/>
          </p:cNvGraphicFramePr>
          <p:nvPr>
            <p:extLst>
              <p:ext uri="{D42A27DB-BD31-4B8C-83A1-F6EECF244321}">
                <p14:modId xmlns:p14="http://schemas.microsoft.com/office/powerpoint/2010/main" val="2333688788"/>
              </p:ext>
            </p:extLst>
          </p:nvPr>
        </p:nvGraphicFramePr>
        <p:xfrm>
          <a:off x="607060" y="2011680"/>
          <a:ext cx="6558279" cy="2990850"/>
        </p:xfrm>
        <a:graphic>
          <a:graphicData uri="http://schemas.openxmlformats.org/drawingml/2006/table">
            <a:tbl>
              <a:tblPr firstRow="1" bandRow="1">
                <a:tableStyleId>{2D5ABB26-0587-4C30-8999-92F81FD0307C}</a:tableStyleId>
              </a:tblPr>
              <a:tblGrid>
                <a:gridCol w="90043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571499">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797561">
                  <a:extLst>
                    <a:ext uri="{9D8B030D-6E8A-4147-A177-3AD203B41FA5}">
                      <a16:colId xmlns:a16="http://schemas.microsoft.com/office/drawing/2014/main" val="20005"/>
                    </a:ext>
                  </a:extLst>
                </a:gridCol>
                <a:gridCol w="1374139">
                  <a:extLst>
                    <a:ext uri="{9D8B030D-6E8A-4147-A177-3AD203B41FA5}">
                      <a16:colId xmlns:a16="http://schemas.microsoft.com/office/drawing/2014/main" val="20006"/>
                    </a:ext>
                  </a:extLst>
                </a:gridCol>
              </a:tblGrid>
              <a:tr h="400050">
                <a:tc>
                  <a:txBody>
                    <a:bodyPr/>
                    <a:lstStyle/>
                    <a:p>
                      <a:pPr marL="50800" marR="253365">
                        <a:lnSpc>
                          <a:spcPts val="1000"/>
                        </a:lnSpc>
                        <a:spcBef>
                          <a:spcPts val="595"/>
                        </a:spcBef>
                      </a:pPr>
                      <a:r>
                        <a:rPr sz="900" spc="-10" dirty="0">
                          <a:solidFill>
                            <a:srgbClr val="1C216F"/>
                          </a:solidFill>
                          <a:latin typeface="HelveticaNeueLTPro-Md"/>
                          <a:cs typeface="HelveticaNeueLTPro-Md"/>
                        </a:rPr>
                        <a:t>Regulatory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endParaRPr sz="900">
                        <a:latin typeface="HelveticaNeueLTPro-Md"/>
                        <a:cs typeface="HelveticaNeueLTPro-Md"/>
                      </a:endParaRPr>
                    </a:p>
                  </a:txBody>
                  <a:tcPr marL="0" marR="0" marT="75565" marB="0">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5" dirty="0">
                          <a:solidFill>
                            <a:srgbClr val="1C216F"/>
                          </a:solidFill>
                          <a:latin typeface="HelveticaNeueLTPro-Md"/>
                          <a:cs typeface="HelveticaNeueLTPro-Md"/>
                        </a:rPr>
                        <a:t>U</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n</a:t>
                      </a:r>
                      <a:r>
                        <a:rPr sz="900" spc="-10" dirty="0">
                          <a:solidFill>
                            <a:srgbClr val="1C216F"/>
                          </a:solidFill>
                          <a:latin typeface="HelveticaNeueLTPro-Md"/>
                          <a:cs typeface="HelveticaNeueLTPro-Md"/>
                        </a:rPr>
                        <a:t>umbe</a:t>
                      </a:r>
                      <a:r>
                        <a:rPr sz="900" dirty="0">
                          <a:solidFill>
                            <a:srgbClr val="1C216F"/>
                          </a:solidFill>
                          <a:latin typeface="HelveticaNeueLTPro-Md"/>
                          <a:cs typeface="HelveticaNeueLTPro-Md"/>
                        </a:rPr>
                        <a:t>r</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779780">
                        <a:lnSpc>
                          <a:spcPts val="1000"/>
                        </a:lnSpc>
                        <a:spcBef>
                          <a:spcPts val="595"/>
                        </a:spcBef>
                      </a:pPr>
                      <a:r>
                        <a:rPr sz="900" spc="-10" dirty="0">
                          <a:solidFill>
                            <a:srgbClr val="1C216F"/>
                          </a:solidFill>
                          <a:latin typeface="HelveticaNeueLTPro-Md"/>
                          <a:cs typeface="HelveticaNeueLTPro-Md"/>
                        </a:rPr>
                        <a:t>Proper </a:t>
                      </a:r>
                      <a:r>
                        <a:rPr sz="900" spc="-5" dirty="0">
                          <a:solidFill>
                            <a:srgbClr val="1C216F"/>
                          </a:solidFill>
                          <a:latin typeface="HelveticaNeueLTPro-Md"/>
                          <a:cs typeface="HelveticaNeueLTPro-Md"/>
                        </a:rPr>
                        <a:t> s</a:t>
                      </a:r>
                      <a:r>
                        <a:rPr sz="900" spc="-10" dirty="0">
                          <a:solidFill>
                            <a:srgbClr val="1C216F"/>
                          </a:solidFill>
                          <a:latin typeface="HelveticaNeueLTPro-Md"/>
                          <a:cs typeface="HelveticaNeueLTPro-Md"/>
                        </a:rPr>
                        <a:t>h</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pp</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me</a:t>
                      </a:r>
                      <a:endParaRPr sz="900">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10" dirty="0">
                          <a:solidFill>
                            <a:srgbClr val="1C216F"/>
                          </a:solidFill>
                          <a:latin typeface="HelveticaNeueLTPro-Md"/>
                          <a:cs typeface="HelveticaNeueLTPro-Md"/>
                        </a:rPr>
                        <a:t>Classes</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marL="50800" marR="93980">
                        <a:lnSpc>
                          <a:spcPts val="1000"/>
                        </a:lnSpc>
                        <a:spcBef>
                          <a:spcPts val="595"/>
                        </a:spcBef>
                      </a:pPr>
                      <a:r>
                        <a:rPr sz="900" spc="-20" dirty="0">
                          <a:solidFill>
                            <a:srgbClr val="1C216F"/>
                          </a:solidFill>
                          <a:latin typeface="HelveticaNeueLTPro-Md"/>
                          <a:cs typeface="HelveticaNeueLTPro-Md"/>
                        </a:rPr>
                        <a:t>P</a:t>
                      </a:r>
                      <a:r>
                        <a:rPr sz="900" spc="-10" dirty="0">
                          <a:solidFill>
                            <a:srgbClr val="1C216F"/>
                          </a:solidFill>
                          <a:latin typeface="HelveticaNeueLTPro-Md"/>
                          <a:cs typeface="HelveticaNeueLTPro-Md"/>
                        </a:rPr>
                        <a:t>ac</a:t>
                      </a:r>
                      <a:r>
                        <a:rPr sz="900" spc="-5" dirty="0">
                          <a:solidFill>
                            <a:srgbClr val="1C216F"/>
                          </a:solidFill>
                          <a:latin typeface="HelveticaNeueLTPro-Md"/>
                          <a:cs typeface="HelveticaNeueLTPro-Md"/>
                        </a:rPr>
                        <a:t>k</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g  </a:t>
                      </a:r>
                      <a:r>
                        <a:rPr sz="900" spc="-10" dirty="0">
                          <a:solidFill>
                            <a:srgbClr val="1C216F"/>
                          </a:solidFill>
                          <a:latin typeface="HelveticaNeueLTPro-Md"/>
                          <a:cs typeface="HelveticaNeueLTPro-Md"/>
                        </a:rPr>
                        <a:t>group</a:t>
                      </a:r>
                      <a:endParaRPr sz="900">
                        <a:latin typeface="HelveticaNeueLTPro-Md"/>
                        <a:cs typeface="HelveticaNeueLTPro-Md"/>
                      </a:endParaRPr>
                    </a:p>
                  </a:txBody>
                  <a:tcPr marL="0" marR="0" marT="75565"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5" dirty="0">
                          <a:solidFill>
                            <a:srgbClr val="1C216F"/>
                          </a:solidFill>
                          <a:latin typeface="HelveticaNeueLTPro-Md"/>
                          <a:cs typeface="HelveticaNeueLTPro-Md"/>
                        </a:rPr>
                        <a:t>Label</a:t>
                      </a:r>
                      <a:endParaRPr sz="900">
                        <a:latin typeface="HelveticaNeueLTPro-Md"/>
                        <a:cs typeface="HelveticaNeueLTPro-Md"/>
                      </a:endParaRPr>
                    </a:p>
                  </a:txBody>
                  <a:tcPr marL="0" marR="0" marT="7620" marB="0">
                    <a:lnL w="12700">
                      <a:solidFill>
                        <a:srgbClr val="14B1E7"/>
                      </a:solidFill>
                      <a:prstDash val="solid"/>
                    </a:lnL>
                    <a:lnR w="12700">
                      <a:solidFill>
                        <a:srgbClr val="14B1E7"/>
                      </a:solidFill>
                      <a:prstDash val="solid"/>
                    </a:lnR>
                    <a:lnB w="12700">
                      <a:solidFill>
                        <a:srgbClr val="14B1E7"/>
                      </a:solidFill>
                      <a:prstDash val="solid"/>
                    </a:lnB>
                  </a:tcPr>
                </a:tc>
                <a:tc>
                  <a:txBody>
                    <a:bodyPr/>
                    <a:lstStyle/>
                    <a:p>
                      <a:pPr>
                        <a:lnSpc>
                          <a:spcPct val="100000"/>
                        </a:lnSpc>
                        <a:spcBef>
                          <a:spcPts val="60"/>
                        </a:spcBef>
                      </a:pPr>
                      <a:endParaRPr sz="550">
                        <a:latin typeface="Times"/>
                        <a:cs typeface="Times"/>
                      </a:endParaRPr>
                    </a:p>
                    <a:p>
                      <a:pPr marL="50800">
                        <a:lnSpc>
                          <a:spcPct val="100000"/>
                        </a:lnSpc>
                      </a:pPr>
                      <a:r>
                        <a:rPr sz="900" spc="-15" dirty="0">
                          <a:solidFill>
                            <a:srgbClr val="1C216F"/>
                          </a:solidFill>
                          <a:latin typeface="HelveticaNeueLTPro-Md"/>
                          <a:cs typeface="HelveticaNeueLTPro-Md"/>
                        </a:rPr>
                        <a:t>A</a:t>
                      </a:r>
                      <a:r>
                        <a:rPr sz="900" spc="-10" dirty="0">
                          <a:solidFill>
                            <a:srgbClr val="1C216F"/>
                          </a:solidFill>
                          <a:latin typeface="HelveticaNeueLTPro-Md"/>
                          <a:cs typeface="HelveticaNeueLTPro-Md"/>
                        </a:rPr>
                        <a:t>d</a:t>
                      </a:r>
                      <a:r>
                        <a:rPr sz="900" spc="-15" dirty="0">
                          <a:solidFill>
                            <a:srgbClr val="1C216F"/>
                          </a:solidFill>
                          <a:latin typeface="HelveticaNeueLTPro-Md"/>
                          <a:cs typeface="HelveticaNeueLTPro-Md"/>
                        </a:rPr>
                        <a:t>d</a:t>
                      </a:r>
                      <a:r>
                        <a:rPr sz="900" spc="-10" dirty="0">
                          <a:solidFill>
                            <a:srgbClr val="1C216F"/>
                          </a:solidFill>
                          <a:latin typeface="HelveticaNeueLTPro-Md"/>
                          <a:cs typeface="HelveticaNeueLTPro-Md"/>
                        </a:rPr>
                        <a:t>ition</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15" dirty="0">
                          <a:solidFill>
                            <a:srgbClr val="1C216F"/>
                          </a:solidFill>
                          <a:latin typeface="HelveticaNeueLTPro-Md"/>
                          <a:cs typeface="HelveticaNeueLTPro-Md"/>
                        </a:rPr>
                        <a:t>f</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r</a:t>
                      </a:r>
                      <a:r>
                        <a:rPr sz="900" spc="-10" dirty="0">
                          <a:solidFill>
                            <a:srgbClr val="1C216F"/>
                          </a:solidFill>
                          <a:latin typeface="HelveticaNeueLTPro-Md"/>
                          <a:cs typeface="HelveticaNeueLTPro-Md"/>
                        </a:rPr>
                        <a:t>matio</a:t>
                      </a:r>
                      <a:r>
                        <a:rPr sz="900" dirty="0">
                          <a:solidFill>
                            <a:srgbClr val="1C216F"/>
                          </a:solidFill>
                          <a:latin typeface="HelveticaNeueLTPro-Md"/>
                          <a:cs typeface="HelveticaNeueLTPro-Md"/>
                        </a:rPr>
                        <a:t>n</a:t>
                      </a:r>
                      <a:endParaRPr sz="900">
                        <a:latin typeface="HelveticaNeueLTPro-Md"/>
                        <a:cs typeface="HelveticaNeueLTPro-Md"/>
                      </a:endParaRPr>
                    </a:p>
                  </a:txBody>
                  <a:tcPr marL="0" marR="0" marT="7620" marB="0">
                    <a:lnL w="12700">
                      <a:solidFill>
                        <a:srgbClr val="14B1E7"/>
                      </a:solidFill>
                      <a:prstDash val="solid"/>
                    </a:lnL>
                    <a:lnB w="12700">
                      <a:solidFill>
                        <a:srgbClr val="14B1E7"/>
                      </a:solidFill>
                      <a:prstDash val="solid"/>
                    </a:lnB>
                  </a:tcPr>
                </a:tc>
                <a:extLst>
                  <a:ext uri="{0D108BD9-81ED-4DB2-BD59-A6C34878D82A}">
                    <a16:rowId xmlns:a16="http://schemas.microsoft.com/office/drawing/2014/main" val="10000"/>
                  </a:ext>
                </a:extLst>
              </a:tr>
              <a:tr h="309880">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5" dirty="0">
                          <a:solidFill>
                            <a:srgbClr val="1C216F"/>
                          </a:solidFill>
                          <a:latin typeface="HelveticaNeueLTPro-Md"/>
                          <a:cs typeface="HelveticaNeueLTPro-Md"/>
                        </a:rPr>
                        <a:t>AD</a:t>
                      </a:r>
                      <a:r>
                        <a:rPr sz="900" spc="20" dirty="0">
                          <a:solidFill>
                            <a:srgbClr val="1C216F"/>
                          </a:solidFill>
                          <a:latin typeface="HelveticaNeueLTPro-Md"/>
                          <a:cs typeface="HelveticaNeueLTPro-Md"/>
                        </a:rPr>
                        <a:t>R</a:t>
                      </a:r>
                      <a:r>
                        <a:rPr sz="900" spc="-5" dirty="0">
                          <a:solidFill>
                            <a:srgbClr val="1C216F"/>
                          </a:solidFill>
                          <a:latin typeface="HelveticaNeueLTPro-Md"/>
                          <a:cs typeface="HelveticaNeueLTPro-Md"/>
                        </a:rPr>
                        <a:t>/R</a:t>
                      </a:r>
                      <a:r>
                        <a:rPr sz="900" spc="-15" dirty="0">
                          <a:solidFill>
                            <a:srgbClr val="1C216F"/>
                          </a:solidFill>
                          <a:latin typeface="HelveticaNeueLTPro-Md"/>
                          <a:cs typeface="HelveticaNeueLTPro-Md"/>
                        </a:rPr>
                        <a:t>I</a:t>
                      </a:r>
                      <a:r>
                        <a:rPr sz="900" dirty="0">
                          <a:solidFill>
                            <a:srgbClr val="1C216F"/>
                          </a:solidFill>
                          <a:latin typeface="HelveticaNeueLTPro-Md"/>
                          <a:cs typeface="HelveticaNeueLTPro-Md"/>
                        </a:rPr>
                        <a:t>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r>
                        <a:rPr lang="en-TT" sz="900" dirty="0">
                          <a:solidFill>
                            <a:srgbClr val="1C216F"/>
                          </a:solidFill>
                          <a:latin typeface="HelveticaNeueLTPro-Md"/>
                          <a:cs typeface="Times"/>
                        </a:rPr>
                        <a:t>FLAMMABLE LIQUID, N.O.S. (solvent naphtha (petroleum), medium </a:t>
                      </a:r>
                      <a:r>
                        <a:rPr lang="en-TT" sz="900" dirty="0" err="1">
                          <a:solidFill>
                            <a:srgbClr val="1C216F"/>
                          </a:solidFill>
                          <a:latin typeface="HelveticaNeueLTPro-Md"/>
                          <a:cs typeface="Times"/>
                        </a:rPr>
                        <a:t>aliph</a:t>
                      </a:r>
                      <a:r>
                        <a:rPr lang="en-TT" sz="900" dirty="0">
                          <a:solidFill>
                            <a:srgbClr val="1C216F"/>
                          </a:solidFill>
                          <a:latin typeface="HelveticaNeueLTPro-Md"/>
                          <a:cs typeface="Times"/>
                        </a:rPr>
                        <a:t>., solvent naphtha (petroleum), light </a:t>
                      </a:r>
                      <a:r>
                        <a:rPr lang="en-TT" sz="900" dirty="0" err="1">
                          <a:solidFill>
                            <a:srgbClr val="1C216F"/>
                          </a:solidFill>
                          <a:latin typeface="HelveticaNeueLTPro-Md"/>
                          <a:cs typeface="Times"/>
                        </a:rPr>
                        <a:t>arom</a:t>
                      </a:r>
                      <a:r>
                        <a:rPr lang="en-TT" sz="900" dirty="0">
                          <a:solidFill>
                            <a:srgbClr val="1C216F"/>
                          </a:solidFill>
                          <a:latin typeface="HelveticaNeueLTPro-Md"/>
                          <a:cs typeface="Times"/>
                        </a:rPr>
                        <a:t>.)</a:t>
                      </a:r>
                      <a:endParaRPr sz="900" dirty="0">
                        <a:solidFill>
                          <a:srgbClr val="1C216F"/>
                        </a:solidFill>
                        <a:latin typeface="HelveticaNeueLTPro-Md"/>
                        <a:cs typeface="HelveticaNeueLTPro-Md"/>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a:latin typeface="Times"/>
                        <a:cs typeface="Times"/>
                      </a:endParaRPr>
                    </a:p>
                    <a:p>
                      <a:pPr marL="50800">
                        <a:lnSpc>
                          <a:spcPct val="100000"/>
                        </a:lnSpc>
                        <a:spcBef>
                          <a:spcPts val="5"/>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spcBef>
                          <a:spcPts val="75"/>
                        </a:spcBef>
                      </a:pPr>
                      <a:endParaRPr sz="1050" dirty="0">
                        <a:latin typeface="Times"/>
                        <a:cs typeface="Times"/>
                      </a:endParaRPr>
                    </a:p>
                    <a:p>
                      <a:pPr marL="50800">
                        <a:lnSpc>
                          <a:spcPct val="100000"/>
                        </a:lnSpc>
                        <a:spcBef>
                          <a:spcPts val="5"/>
                        </a:spcBef>
                      </a:pPr>
                      <a:r>
                        <a:rPr sz="900" spc="-15" dirty="0">
                          <a:solidFill>
                            <a:srgbClr val="1C216F"/>
                          </a:solidFill>
                          <a:latin typeface="HelveticaNeueLTPro-Md"/>
                          <a:cs typeface="HelveticaNeueLTPro-Md"/>
                        </a:rPr>
                        <a:t>III</a:t>
                      </a:r>
                      <a:endParaRPr sz="900" dirty="0">
                        <a:latin typeface="HelveticaNeueLTPro-Md"/>
                        <a:cs typeface="HelveticaNeueLTPro-Md"/>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rowSpan="2">
                  <a:txBody>
                    <a:bodyPr/>
                    <a:lstStyle/>
                    <a:p>
                      <a:pPr>
                        <a:lnSpc>
                          <a:spcPct val="100000"/>
                        </a:lnSpc>
                      </a:pPr>
                      <a:endParaRPr sz="900" dirty="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1C216F"/>
                          </a:solidFill>
                          <a:latin typeface="Helvetica Neue LT Pro 75"/>
                          <a:cs typeface="Helvetica Neue LT Pro 75"/>
                        </a:rPr>
                        <a:t>Special</a:t>
                      </a:r>
                      <a:r>
                        <a:rPr sz="900" b="1" spc="-55"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provisions</a:t>
                      </a:r>
                      <a:endParaRPr sz="900">
                        <a:latin typeface="Helvetica Neue LT Pro 75"/>
                        <a:cs typeface="Helvetica Neue LT Pro 75"/>
                      </a:endParaRPr>
                    </a:p>
                    <a:p>
                      <a:pPr marL="50800">
                        <a:lnSpc>
                          <a:spcPts val="1040"/>
                        </a:lnSpc>
                      </a:pPr>
                      <a:r>
                        <a:rPr sz="900" dirty="0">
                          <a:solidFill>
                            <a:srgbClr val="1C216F"/>
                          </a:solidFill>
                          <a:latin typeface="HelveticaNeueLTPro-Md"/>
                          <a:cs typeface="HelveticaNeueLTPro-Md"/>
                        </a:rPr>
                        <a:t>6</a:t>
                      </a:r>
                      <a:r>
                        <a:rPr sz="900" spc="-10" dirty="0">
                          <a:solidFill>
                            <a:srgbClr val="1C216F"/>
                          </a:solidFill>
                          <a:latin typeface="HelveticaNeueLTPro-Md"/>
                          <a:cs typeface="HelveticaNeueLTPro-Md"/>
                        </a:rPr>
                        <a:t>4</a:t>
                      </a:r>
                      <a:r>
                        <a:rPr sz="900" dirty="0">
                          <a:solidFill>
                            <a:srgbClr val="1C216F"/>
                          </a:solidFill>
                          <a:latin typeface="HelveticaNeueLTPro-Md"/>
                          <a:cs typeface="HelveticaNeueLTPro-Md"/>
                        </a:rPr>
                        <a:t>0</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1"/>
                  </a:ext>
                </a:extLst>
              </a:tr>
              <a:tr h="309880">
                <a:tc vMerge="1">
                  <a:txBody>
                    <a:bodyPr/>
                    <a:lstStyle/>
                    <a:p>
                      <a:endParaRPr/>
                    </a:p>
                  </a:txBody>
                  <a:tcPr marL="0" marR="0" marT="9525" marB="0">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9525"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vMerge="1">
                  <a:txBody>
                    <a:bodyPr/>
                    <a:lstStyle/>
                    <a:p>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sz="900" b="1" spc="-5" dirty="0">
                          <a:solidFill>
                            <a:srgbClr val="1C216F"/>
                          </a:solidFill>
                          <a:latin typeface="Helvetica Neue LT Pro 75"/>
                          <a:cs typeface="Helvetica Neue LT Pro 75"/>
                        </a:rPr>
                        <a:t>Special</a:t>
                      </a:r>
                      <a:r>
                        <a:rPr sz="900" b="1" spc="-55"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provisions</a:t>
                      </a:r>
                      <a:endParaRPr sz="900" dirty="0">
                        <a:latin typeface="Helvetica Neue LT Pro 75"/>
                        <a:cs typeface="Helvetica Neue LT Pro 75"/>
                      </a:endParaRPr>
                    </a:p>
                    <a:p>
                      <a:pPr marL="50800">
                        <a:lnSpc>
                          <a:spcPts val="1040"/>
                        </a:lnSpc>
                      </a:pPr>
                      <a:r>
                        <a:rPr sz="900" spc="-10" dirty="0">
                          <a:solidFill>
                            <a:srgbClr val="1C216F"/>
                          </a:solidFill>
                          <a:latin typeface="HelveticaNeueLTPro-Md"/>
                          <a:cs typeface="HelveticaNeueLTPro-Md"/>
                        </a:rPr>
                        <a:t>(D/E)</a:t>
                      </a:r>
                      <a:endParaRPr sz="900" dirty="0">
                        <a:latin typeface="HelveticaNeueLTPro-Md"/>
                        <a:cs typeface="HelveticaNeueLTPro-Md"/>
                      </a:endParaRPr>
                    </a:p>
                  </a:txBody>
                  <a:tcPr marL="0" marR="0" marT="1778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2"/>
                  </a:ext>
                </a:extLst>
              </a:tr>
              <a:tr h="375037">
                <a:tc>
                  <a:txBody>
                    <a:bodyPr/>
                    <a:lstStyle/>
                    <a:p>
                      <a:pPr marL="50800">
                        <a:lnSpc>
                          <a:spcPts val="1040"/>
                        </a:lnSpc>
                        <a:spcBef>
                          <a:spcPts val="140"/>
                        </a:spcBef>
                      </a:pPr>
                      <a:r>
                        <a:rPr sz="900" spc="-10" dirty="0">
                          <a:solidFill>
                            <a:srgbClr val="1C216F"/>
                          </a:solidFill>
                          <a:latin typeface="HelveticaNeueLTPro-Md"/>
                          <a:cs typeface="HelveticaNeueLTPro-Md"/>
                        </a:rPr>
                        <a:t>ADN/ADNR</a:t>
                      </a:r>
                      <a:endParaRPr sz="900">
                        <a:latin typeface="HelveticaNeueLTPro-Md"/>
                        <a:cs typeface="HelveticaNeueLTPro-Md"/>
                      </a:endParaRPr>
                    </a:p>
                    <a:p>
                      <a:pPr marL="50800">
                        <a:lnSpc>
                          <a:spcPts val="1040"/>
                        </a:lnSpc>
                      </a:pPr>
                      <a:r>
                        <a:rPr sz="900" spc="-10" dirty="0">
                          <a:solidFill>
                            <a:srgbClr val="1C216F"/>
                          </a:solidFill>
                          <a:latin typeface="HelveticaNeueLTPro-Md"/>
                          <a:cs typeface="HelveticaNeueLTPro-Md"/>
                        </a:rPr>
                        <a:t>Class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 solvent naphtha (petroleum), light </a:t>
                      </a:r>
                      <a:r>
                        <a:rPr lang="en-TT" sz="900" spc="-20" dirty="0" err="1">
                          <a:solidFill>
                            <a:srgbClr val="1C216F"/>
                          </a:solidFill>
                          <a:latin typeface="HelveticaNeueLTPro-Md"/>
                          <a:cs typeface="HelveticaNeueLTPro-Md"/>
                        </a:rPr>
                        <a:t>arom</a:t>
                      </a:r>
                      <a:r>
                        <a:rPr lang="en-TT" sz="900" spc="-20" dirty="0">
                          <a:solidFill>
                            <a:srgbClr val="1C216F"/>
                          </a:solidFill>
                          <a:latin typeface="HelveticaNeueLTPro-Md"/>
                          <a:cs typeface="HelveticaNeueLTPro-Md"/>
                        </a:rPr>
                        <a:t>.)</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70"/>
                        </a:spcBef>
                      </a:pPr>
                      <a:r>
                        <a:rPr sz="1200" dirty="0">
                          <a:solidFill>
                            <a:srgbClr val="231F20"/>
                          </a:solidFill>
                          <a:latin typeface="Minion Pro"/>
                          <a:cs typeface="Minion Pro"/>
                        </a:rPr>
                        <a:t>-</a:t>
                      </a:r>
                      <a:endParaRPr sz="1200" dirty="0">
                        <a:latin typeface="Minion Pro"/>
                        <a:cs typeface="Minion Pro"/>
                      </a:endParaRPr>
                    </a:p>
                  </a:txBody>
                  <a:tcPr marL="0" marR="0" marT="889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3"/>
                  </a:ext>
                </a:extLst>
              </a:tr>
              <a:tr h="436880">
                <a:tc>
                  <a:txBody>
                    <a:bodyPr/>
                    <a:lstStyle/>
                    <a:p>
                      <a:pPr marL="50800">
                        <a:lnSpc>
                          <a:spcPct val="100000"/>
                        </a:lnSpc>
                        <a:spcBef>
                          <a:spcPts val="140"/>
                        </a:spcBef>
                      </a:pPr>
                      <a:r>
                        <a:rPr sz="900" spc="-10" dirty="0">
                          <a:solidFill>
                            <a:srgbClr val="1C216F"/>
                          </a:solidFill>
                          <a:latin typeface="HelveticaNeueLTPro-Md"/>
                          <a:cs typeface="HelveticaNeueLTPro-Md"/>
                        </a:rPr>
                        <a:t>IMD</a:t>
                      </a:r>
                      <a:r>
                        <a:rPr sz="900" dirty="0">
                          <a:solidFill>
                            <a:srgbClr val="1C216F"/>
                          </a:solidFill>
                          <a:latin typeface="HelveticaNeueLTPro-Md"/>
                          <a:cs typeface="HelveticaNeueLTPro-Md"/>
                        </a:rPr>
                        <a:t>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 solvent naphtha (petroleum), light </a:t>
                      </a:r>
                      <a:r>
                        <a:rPr lang="en-TT" sz="900" spc="-20" dirty="0" err="1">
                          <a:solidFill>
                            <a:srgbClr val="1C216F"/>
                          </a:solidFill>
                          <a:latin typeface="HelveticaNeueLTPro-Md"/>
                          <a:cs typeface="HelveticaNeueLTPro-Md"/>
                        </a:rPr>
                        <a:t>arom</a:t>
                      </a:r>
                      <a:r>
                        <a:rPr lang="en-TT" sz="900" spc="-20" dirty="0">
                          <a:solidFill>
                            <a:srgbClr val="1C216F"/>
                          </a:solidFill>
                          <a:latin typeface="HelveticaNeueLTPro-Md"/>
                          <a:cs typeface="HelveticaNeueLTPro-Md"/>
                        </a:rPr>
                        <a:t>.). Marine pollutant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a:t>
                      </a:r>
                    </a:p>
                    <a:p>
                      <a:pPr marL="50800">
                        <a:lnSpc>
                          <a:spcPts val="1040"/>
                        </a:lnSpc>
                        <a:spcBef>
                          <a:spcPts val="140"/>
                        </a:spcBef>
                      </a:pPr>
                      <a:r>
                        <a:rPr lang="en-TT" sz="900" spc="-20" dirty="0">
                          <a:solidFill>
                            <a:srgbClr val="1C216F"/>
                          </a:solidFill>
                          <a:latin typeface="HelveticaNeueLTPro-Md"/>
                          <a:cs typeface="HelveticaNeueLTPro-Md"/>
                        </a:rPr>
                        <a:t>titanium dioxide)</a:t>
                      </a: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lnB w="12700">
                      <a:solidFill>
                        <a:srgbClr val="14B1E7"/>
                      </a:solidFill>
                      <a:prstDash val="solid"/>
                    </a:lnB>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T w="12700">
                      <a:solidFill>
                        <a:srgbClr val="14B1E7"/>
                      </a:solidFill>
                      <a:prstDash val="solid"/>
                    </a:lnT>
                    <a:lnB w="12700">
                      <a:solidFill>
                        <a:srgbClr val="14B1E7"/>
                      </a:solidFill>
                      <a:prstDash val="solid"/>
                    </a:lnB>
                  </a:tcPr>
                </a:tc>
                <a:extLst>
                  <a:ext uri="{0D108BD9-81ED-4DB2-BD59-A6C34878D82A}">
                    <a16:rowId xmlns:a16="http://schemas.microsoft.com/office/drawing/2014/main" val="10004"/>
                  </a:ext>
                </a:extLst>
              </a:tr>
              <a:tr h="400050">
                <a:tc>
                  <a:txBody>
                    <a:bodyPr/>
                    <a:lstStyle/>
                    <a:p>
                      <a:pPr marL="50800">
                        <a:lnSpc>
                          <a:spcPct val="100000"/>
                        </a:lnSpc>
                        <a:spcBef>
                          <a:spcPts val="140"/>
                        </a:spcBef>
                      </a:pPr>
                      <a:r>
                        <a:rPr sz="900" spc="-10" dirty="0">
                          <a:solidFill>
                            <a:srgbClr val="1C216F"/>
                          </a:solidFill>
                          <a:latin typeface="HelveticaNeueLTPro-Md"/>
                          <a:cs typeface="HelveticaNeueLTPro-Md"/>
                        </a:rPr>
                        <a:t>I</a:t>
                      </a:r>
                      <a:r>
                        <a:rPr sz="900" spc="-75" dirty="0">
                          <a:solidFill>
                            <a:srgbClr val="1C216F"/>
                          </a:solidFill>
                          <a:latin typeface="HelveticaNeueLTPro-Md"/>
                          <a:cs typeface="HelveticaNeueLTPro-Md"/>
                        </a:rPr>
                        <a:t>AT</a:t>
                      </a:r>
                      <a:r>
                        <a:rPr sz="900"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a:t>
                      </a:r>
                      <a:r>
                        <a:rPr sz="900" spc="-5" dirty="0">
                          <a:solidFill>
                            <a:srgbClr val="1C216F"/>
                          </a:solidFill>
                          <a:latin typeface="HelveticaNeueLTPro-Md"/>
                          <a:cs typeface="HelveticaNeueLTPro-Md"/>
                        </a:rPr>
                        <a:t>as</a:t>
                      </a:r>
                      <a:r>
                        <a:rPr sz="900" dirty="0">
                          <a:solidFill>
                            <a:srgbClr val="1C216F"/>
                          </a:solidFill>
                          <a:latin typeface="HelveticaNeueLTPro-Md"/>
                          <a:cs typeface="HelveticaNeueLTPro-Md"/>
                        </a:rPr>
                        <a:t>s</a:t>
                      </a:r>
                      <a:endParaRPr sz="900">
                        <a:latin typeface="HelveticaNeueLTPro-Md"/>
                        <a:cs typeface="HelveticaNeueLTPro-Md"/>
                      </a:endParaRPr>
                    </a:p>
                  </a:txBody>
                  <a:tcPr marL="0" marR="0" marT="17780" marB="0">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20" dirty="0">
                          <a:solidFill>
                            <a:srgbClr val="1C216F"/>
                          </a:solidFill>
                          <a:latin typeface="HelveticaNeueLTPro-Md"/>
                          <a:cs typeface="HelveticaNeueLTPro-Md"/>
                        </a:rPr>
                        <a:t>UN1993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ts val="1040"/>
                        </a:lnSpc>
                        <a:spcBef>
                          <a:spcPts val="140"/>
                        </a:spcBef>
                      </a:pPr>
                      <a:r>
                        <a:rPr lang="en-TT" sz="900" spc="-20" dirty="0">
                          <a:solidFill>
                            <a:srgbClr val="1C216F"/>
                          </a:solidFill>
                          <a:latin typeface="HelveticaNeueLTPro-Md"/>
                          <a:cs typeface="HelveticaNeueLTPro-Md"/>
                        </a:rPr>
                        <a:t>FLAMMABLE LIQUID, N.O.S. (solvent naphtha (petroleum), medium </a:t>
                      </a:r>
                      <a:r>
                        <a:rPr lang="en-TT" sz="900" spc="-20" dirty="0" err="1">
                          <a:solidFill>
                            <a:srgbClr val="1C216F"/>
                          </a:solidFill>
                          <a:latin typeface="HelveticaNeueLTPro-Md"/>
                          <a:cs typeface="HelveticaNeueLTPro-Md"/>
                        </a:rPr>
                        <a:t>aliph</a:t>
                      </a:r>
                      <a:r>
                        <a:rPr lang="en-TT" sz="900" spc="-20" dirty="0">
                          <a:solidFill>
                            <a:srgbClr val="1C216F"/>
                          </a:solidFill>
                          <a:latin typeface="HelveticaNeueLTPro-Md"/>
                          <a:cs typeface="HelveticaNeueLTPro-Md"/>
                        </a:rPr>
                        <a:t>., solvent naphtha (petroleum), light </a:t>
                      </a:r>
                      <a:r>
                        <a:rPr lang="en-TT" sz="900" spc="-20" dirty="0" err="1">
                          <a:solidFill>
                            <a:srgbClr val="1C216F"/>
                          </a:solidFill>
                          <a:latin typeface="HelveticaNeueLTPro-Md"/>
                          <a:cs typeface="HelveticaNeueLTPro-Md"/>
                        </a:rPr>
                        <a:t>arom</a:t>
                      </a:r>
                      <a:r>
                        <a:rPr lang="en-TT" sz="900" spc="-20" dirty="0">
                          <a:solidFill>
                            <a:srgbClr val="1C216F"/>
                          </a:solidFill>
                          <a:latin typeface="HelveticaNeueLTPro-Md"/>
                          <a:cs typeface="HelveticaNeueLTPro-Md"/>
                        </a:rPr>
                        <a:t>.)</a:t>
                      </a:r>
                      <a:endParaRPr sz="900" dirty="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dirty="0">
                          <a:solidFill>
                            <a:srgbClr val="1C216F"/>
                          </a:solidFill>
                          <a:latin typeface="HelveticaNeueLTPro-Md"/>
                          <a:cs typeface="HelveticaNeueLTPro-Md"/>
                        </a:rPr>
                        <a:t>3</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marL="50800">
                        <a:lnSpc>
                          <a:spcPct val="100000"/>
                        </a:lnSpc>
                        <a:spcBef>
                          <a:spcPts val="140"/>
                        </a:spcBef>
                      </a:pPr>
                      <a:r>
                        <a:rPr sz="900" spc="-15" dirty="0">
                          <a:solidFill>
                            <a:srgbClr val="1C216F"/>
                          </a:solidFill>
                          <a:latin typeface="HelveticaNeueLTPro-Md"/>
                          <a:cs typeface="HelveticaNeueLTPro-Md"/>
                        </a:rPr>
                        <a:t>III</a:t>
                      </a:r>
                      <a:endParaRPr sz="900">
                        <a:latin typeface="HelveticaNeueLTPro-Md"/>
                        <a:cs typeface="HelveticaNeueLTPro-Md"/>
                      </a:endParaRPr>
                    </a:p>
                  </a:txBody>
                  <a:tcPr marL="0" marR="0" marT="1778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a:latin typeface="Times"/>
                        <a:cs typeface="Times"/>
                      </a:endParaRPr>
                    </a:p>
                  </a:txBody>
                  <a:tcPr marL="0" marR="0" marT="0" marB="0">
                    <a:lnL w="12700">
                      <a:solidFill>
                        <a:srgbClr val="14B1E7"/>
                      </a:solidFill>
                      <a:prstDash val="solid"/>
                    </a:lnL>
                    <a:lnR w="12700">
                      <a:solidFill>
                        <a:srgbClr val="14B1E7"/>
                      </a:solidFill>
                      <a:prstDash val="solid"/>
                    </a:lnR>
                    <a:lnT w="12700">
                      <a:solidFill>
                        <a:srgbClr val="14B1E7"/>
                      </a:solidFill>
                      <a:prstDash val="solid"/>
                    </a:lnT>
                  </a:tcPr>
                </a:tc>
                <a:tc>
                  <a:txBody>
                    <a:bodyPr/>
                    <a:lstStyle/>
                    <a:p>
                      <a:pPr>
                        <a:lnSpc>
                          <a:spcPct val="100000"/>
                        </a:lnSpc>
                      </a:pPr>
                      <a:endParaRPr sz="900" dirty="0">
                        <a:latin typeface="Times"/>
                        <a:cs typeface="Times"/>
                      </a:endParaRPr>
                    </a:p>
                  </a:txBody>
                  <a:tcPr marL="0" marR="0" marT="0" marB="0">
                    <a:lnL w="12700">
                      <a:solidFill>
                        <a:srgbClr val="14B1E7"/>
                      </a:solidFill>
                      <a:prstDash val="solid"/>
                    </a:lnL>
                    <a:lnT w="12700">
                      <a:solidFill>
                        <a:srgbClr val="14B1E7"/>
                      </a:solidFill>
                      <a:prstDash val="solid"/>
                    </a:lnT>
                  </a:tcPr>
                </a:tc>
                <a:extLst>
                  <a:ext uri="{0D108BD9-81ED-4DB2-BD59-A6C34878D82A}">
                    <a16:rowId xmlns:a16="http://schemas.microsoft.com/office/drawing/2014/main" val="10005"/>
                  </a:ext>
                </a:extLst>
              </a:tr>
            </a:tbl>
          </a:graphicData>
        </a:graphic>
      </p:graphicFrame>
      <p:sp>
        <p:nvSpPr>
          <p:cNvPr id="74" name="object 8">
            <a:extLst>
              <a:ext uri="{FF2B5EF4-FFF2-40B4-BE49-F238E27FC236}">
                <a16:creationId xmlns:a16="http://schemas.microsoft.com/office/drawing/2014/main" id="{B445129F-9E1E-49C9-B1EF-9EB09B8CF381}"/>
              </a:ext>
            </a:extLst>
          </p:cNvPr>
          <p:cNvSpPr txBox="1"/>
          <p:nvPr/>
        </p:nvSpPr>
        <p:spPr>
          <a:xfrm>
            <a:off x="471805" y="51816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15.</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REGULATORY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75" name="object 10">
            <a:extLst>
              <a:ext uri="{FF2B5EF4-FFF2-40B4-BE49-F238E27FC236}">
                <a16:creationId xmlns:a16="http://schemas.microsoft.com/office/drawing/2014/main" id="{5CFB498F-7348-439D-924E-1083CF2B4A08}"/>
              </a:ext>
            </a:extLst>
          </p:cNvPr>
          <p:cNvSpPr/>
          <p:nvPr/>
        </p:nvSpPr>
        <p:spPr>
          <a:xfrm>
            <a:off x="471805" y="6629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76" name="object 17">
            <a:extLst>
              <a:ext uri="{FF2B5EF4-FFF2-40B4-BE49-F238E27FC236}">
                <a16:creationId xmlns:a16="http://schemas.microsoft.com/office/drawing/2014/main" id="{7E347BD8-A5A5-4829-ABCE-68D92D90F7C1}"/>
              </a:ext>
            </a:extLst>
          </p:cNvPr>
          <p:cNvSpPr txBox="1"/>
          <p:nvPr/>
        </p:nvSpPr>
        <p:spPr>
          <a:xfrm>
            <a:off x="630555" y="5633972"/>
            <a:ext cx="105473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SYMBOLS:</a:t>
            </a:r>
            <a:endParaRPr sz="900">
              <a:latin typeface="Helvetica Neue LT Pro 75"/>
              <a:cs typeface="Helvetica Neue LT Pro 75"/>
            </a:endParaRPr>
          </a:p>
        </p:txBody>
      </p:sp>
      <p:sp>
        <p:nvSpPr>
          <p:cNvPr id="77" name="object 18">
            <a:extLst>
              <a:ext uri="{FF2B5EF4-FFF2-40B4-BE49-F238E27FC236}">
                <a16:creationId xmlns:a16="http://schemas.microsoft.com/office/drawing/2014/main" id="{2BB330B0-7284-4288-9DC1-328800B62B02}"/>
              </a:ext>
            </a:extLst>
          </p:cNvPr>
          <p:cNvSpPr txBox="1"/>
          <p:nvPr/>
        </p:nvSpPr>
        <p:spPr>
          <a:xfrm>
            <a:off x="2440334" y="6400800"/>
            <a:ext cx="2852989"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Toxic, Dangerous for the environment</a:t>
            </a:r>
            <a:endParaRPr sz="900" dirty="0">
              <a:latin typeface="HelveticaNeueLTPro-Md"/>
              <a:cs typeface="HelveticaNeueLTPro-Md"/>
            </a:endParaRPr>
          </a:p>
        </p:txBody>
      </p:sp>
      <p:sp>
        <p:nvSpPr>
          <p:cNvPr id="85" name="object 13">
            <a:extLst>
              <a:ext uri="{FF2B5EF4-FFF2-40B4-BE49-F238E27FC236}">
                <a16:creationId xmlns:a16="http://schemas.microsoft.com/office/drawing/2014/main" id="{C8E36985-F62C-4A40-9686-38CD0B0DFD5B}"/>
              </a:ext>
            </a:extLst>
          </p:cNvPr>
          <p:cNvSpPr/>
          <p:nvPr/>
        </p:nvSpPr>
        <p:spPr>
          <a:xfrm>
            <a:off x="448310" y="8001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86" name="object 27">
            <a:extLst>
              <a:ext uri="{FF2B5EF4-FFF2-40B4-BE49-F238E27FC236}">
                <a16:creationId xmlns:a16="http://schemas.microsoft.com/office/drawing/2014/main" id="{9863A3FF-6EC8-4D04-B964-230F34AA13DA}"/>
              </a:ext>
            </a:extLst>
          </p:cNvPr>
          <p:cNvSpPr txBox="1"/>
          <p:nvPr/>
        </p:nvSpPr>
        <p:spPr>
          <a:xfrm>
            <a:off x="607060" y="6705600"/>
            <a:ext cx="892175" cy="178816"/>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RISK</a:t>
            </a:r>
            <a:r>
              <a:rPr sz="900" b="1" spc="-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87" name="object 28">
            <a:extLst>
              <a:ext uri="{FF2B5EF4-FFF2-40B4-BE49-F238E27FC236}">
                <a16:creationId xmlns:a16="http://schemas.microsoft.com/office/drawing/2014/main" id="{DC214D75-D42E-4E05-AD9B-C7DAC889D2B9}"/>
              </a:ext>
            </a:extLst>
          </p:cNvPr>
          <p:cNvSpPr txBox="1"/>
          <p:nvPr/>
        </p:nvSpPr>
        <p:spPr>
          <a:xfrm>
            <a:off x="2416839" y="6656710"/>
            <a:ext cx="4212561" cy="1410643"/>
          </a:xfrm>
          <a:prstGeom prst="rect">
            <a:avLst/>
          </a:prstGeom>
        </p:spPr>
        <p:txBody>
          <a:bodyPr vert="horz" wrap="square" lIns="0" tIns="12700" rIns="0" bIns="0" rtlCol="0">
            <a:spAutoFit/>
          </a:bodyPr>
          <a:lstStyle/>
          <a:p>
            <a:pPr marL="12700">
              <a:lnSpc>
                <a:spcPts val="1040"/>
              </a:lnSpc>
              <a:spcBef>
                <a:spcPts val="100"/>
              </a:spcBef>
            </a:pPr>
            <a:r>
              <a:rPr lang="en-TT" sz="900" spc="-5" dirty="0">
                <a:solidFill>
                  <a:srgbClr val="1C216F"/>
                </a:solidFill>
                <a:latin typeface="HelveticaNeueLTPro-Md"/>
                <a:cs typeface="HelveticaNeueLTPro-Md"/>
              </a:rPr>
              <a:t>R10- Flammable.</a:t>
            </a:r>
          </a:p>
          <a:p>
            <a:pPr marL="12700">
              <a:lnSpc>
                <a:spcPts val="1040"/>
              </a:lnSpc>
              <a:spcBef>
                <a:spcPts val="100"/>
              </a:spcBef>
            </a:pPr>
            <a:r>
              <a:rPr lang="en-TT" sz="900" spc="-5" dirty="0">
                <a:solidFill>
                  <a:srgbClr val="1C216F"/>
                </a:solidFill>
                <a:latin typeface="HelveticaNeueLTPro-Md"/>
                <a:cs typeface="HelveticaNeueLTPro-Md"/>
              </a:rPr>
              <a:t>R45-May cause cancer.</a:t>
            </a:r>
          </a:p>
          <a:p>
            <a:pPr marL="12700">
              <a:lnSpc>
                <a:spcPts val="1040"/>
              </a:lnSpc>
              <a:spcBef>
                <a:spcPts val="100"/>
              </a:spcBef>
            </a:pPr>
            <a:r>
              <a:rPr lang="en-TT" sz="900" spc="-5" dirty="0">
                <a:solidFill>
                  <a:srgbClr val="1C216F"/>
                </a:solidFill>
                <a:latin typeface="HelveticaNeueLTPro-Md"/>
                <a:cs typeface="HelveticaNeueLTPro-Md"/>
              </a:rPr>
              <a:t>R46-May cause heritable genetic damage.</a:t>
            </a:r>
          </a:p>
          <a:p>
            <a:pPr marL="12700">
              <a:lnSpc>
                <a:spcPts val="1040"/>
              </a:lnSpc>
              <a:spcBef>
                <a:spcPts val="100"/>
              </a:spcBef>
            </a:pPr>
            <a:r>
              <a:rPr lang="en-TT" sz="900" spc="-5" dirty="0">
                <a:solidFill>
                  <a:srgbClr val="1C216F"/>
                </a:solidFill>
                <a:latin typeface="HelveticaNeueLTPro-Md"/>
                <a:cs typeface="HelveticaNeueLTPro-Md"/>
              </a:rPr>
              <a:t>R60- May impair fertility.</a:t>
            </a:r>
          </a:p>
          <a:p>
            <a:pPr marL="12700">
              <a:lnSpc>
                <a:spcPts val="1040"/>
              </a:lnSpc>
              <a:spcBef>
                <a:spcPts val="100"/>
              </a:spcBef>
            </a:pPr>
            <a:r>
              <a:rPr lang="en-US" sz="900" spc="-5" dirty="0">
                <a:solidFill>
                  <a:srgbClr val="1C216F"/>
                </a:solidFill>
                <a:latin typeface="HelveticaNeueLTPro-Md"/>
                <a:cs typeface="HelveticaNeueLTPro-Md"/>
              </a:rPr>
              <a:t>R61- May cause harm to the unborn child.</a:t>
            </a:r>
          </a:p>
          <a:p>
            <a:pPr marL="12700">
              <a:lnSpc>
                <a:spcPts val="1040"/>
              </a:lnSpc>
              <a:spcBef>
                <a:spcPts val="100"/>
              </a:spcBef>
            </a:pPr>
            <a:r>
              <a:rPr lang="en-US" sz="900" spc="-5" dirty="0">
                <a:solidFill>
                  <a:srgbClr val="1C216F"/>
                </a:solidFill>
                <a:latin typeface="HelveticaNeueLTPro-Md"/>
                <a:cs typeface="HelveticaNeueLTPro-Md"/>
              </a:rPr>
              <a:t>R20- Also harmful by inhalation.</a:t>
            </a:r>
            <a:endParaRPr lang="en-TT" sz="900" spc="-5" dirty="0">
              <a:solidFill>
                <a:srgbClr val="1C216F"/>
              </a:solidFill>
              <a:latin typeface="HelveticaNeueLTPro-Md"/>
              <a:cs typeface="HelveticaNeueLTPro-Md"/>
            </a:endParaRPr>
          </a:p>
          <a:p>
            <a:pPr marL="12700">
              <a:lnSpc>
                <a:spcPts val="1040"/>
              </a:lnSpc>
              <a:spcBef>
                <a:spcPts val="100"/>
              </a:spcBef>
            </a:pPr>
            <a:r>
              <a:rPr lang="en-TT" sz="900" spc="-5" dirty="0">
                <a:solidFill>
                  <a:srgbClr val="1C216F"/>
                </a:solidFill>
                <a:latin typeface="HelveticaNeueLTPro-Md"/>
                <a:cs typeface="HelveticaNeueLTPro-Md"/>
              </a:rPr>
              <a:t>R42/43- May cause sensitization by inhalation and skin contact.</a:t>
            </a:r>
          </a:p>
          <a:p>
            <a:pPr marL="12700">
              <a:lnSpc>
                <a:spcPts val="1040"/>
              </a:lnSpc>
              <a:spcBef>
                <a:spcPts val="100"/>
              </a:spcBef>
            </a:pPr>
            <a:r>
              <a:rPr lang="en-US" sz="900" spc="-5" dirty="0">
                <a:solidFill>
                  <a:srgbClr val="1C216F"/>
                </a:solidFill>
                <a:latin typeface="HelveticaNeueLTPro-Md"/>
                <a:cs typeface="HelveticaNeueLTPro-Md"/>
              </a:rPr>
              <a:t>R50/53- Very toxic to aquatic organisms, may cause long-term adverse effects in</a:t>
            </a:r>
          </a:p>
          <a:p>
            <a:pPr marL="12700">
              <a:lnSpc>
                <a:spcPts val="1040"/>
              </a:lnSpc>
              <a:spcBef>
                <a:spcPts val="100"/>
              </a:spcBef>
            </a:pPr>
            <a:r>
              <a:rPr lang="en-US" sz="900" spc="-5" dirty="0">
                <a:solidFill>
                  <a:srgbClr val="1C216F"/>
                </a:solidFill>
                <a:latin typeface="HelveticaNeueLTPro-Md"/>
                <a:cs typeface="HelveticaNeueLTPro-Md"/>
              </a:rPr>
              <a:t>the aquatic environment.</a:t>
            </a:r>
          </a:p>
          <a:p>
            <a:pPr marL="12700" marR="5080">
              <a:lnSpc>
                <a:spcPts val="1000"/>
              </a:lnSpc>
              <a:spcBef>
                <a:spcPts val="60"/>
              </a:spcBef>
            </a:pPr>
            <a:r>
              <a:rPr lang="en-US" sz="900" dirty="0">
                <a:solidFill>
                  <a:srgbClr val="1C216F"/>
                </a:solidFill>
                <a:latin typeface="HelveticaNeueLTPro-Md"/>
                <a:cs typeface="HelveticaNeueLTPro-Md"/>
              </a:rPr>
              <a:t>. </a:t>
            </a:r>
            <a:endParaRPr sz="900" dirty="0">
              <a:solidFill>
                <a:srgbClr val="1C216F"/>
              </a:solidFill>
              <a:latin typeface="HelveticaNeueLTPro-Md"/>
              <a:cs typeface="HelveticaNeueLTPro-Md"/>
            </a:endParaRPr>
          </a:p>
        </p:txBody>
      </p:sp>
      <p:sp>
        <p:nvSpPr>
          <p:cNvPr id="36" name="object 30">
            <a:extLst>
              <a:ext uri="{FF2B5EF4-FFF2-40B4-BE49-F238E27FC236}">
                <a16:creationId xmlns:a16="http://schemas.microsoft.com/office/drawing/2014/main" id="{38F2B521-F8AB-405C-BDBD-86674203C296}"/>
              </a:ext>
            </a:extLst>
          </p:cNvPr>
          <p:cNvSpPr txBox="1"/>
          <p:nvPr/>
        </p:nvSpPr>
        <p:spPr>
          <a:xfrm>
            <a:off x="615950" y="8094887"/>
            <a:ext cx="10655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SAFETY</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37" name="object 31">
            <a:extLst>
              <a:ext uri="{FF2B5EF4-FFF2-40B4-BE49-F238E27FC236}">
                <a16:creationId xmlns:a16="http://schemas.microsoft.com/office/drawing/2014/main" id="{CEB24496-733B-447B-B630-A124A13ADD17}"/>
              </a:ext>
            </a:extLst>
          </p:cNvPr>
          <p:cNvSpPr txBox="1"/>
          <p:nvPr/>
        </p:nvSpPr>
        <p:spPr>
          <a:xfrm>
            <a:off x="2425730" y="8094887"/>
            <a:ext cx="4592955" cy="1397819"/>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S53- Avoid exposure - obtain special instructions before use.</a:t>
            </a:r>
          </a:p>
          <a:p>
            <a:pPr marL="12700">
              <a:lnSpc>
                <a:spcPts val="1040"/>
              </a:lnSpc>
              <a:spcBef>
                <a:spcPts val="100"/>
              </a:spcBef>
            </a:pPr>
            <a:r>
              <a:rPr lang="en-US" sz="900" spc="-5" dirty="0">
                <a:solidFill>
                  <a:srgbClr val="1C216F"/>
                </a:solidFill>
                <a:latin typeface="HelveticaNeueLTPro-Md"/>
                <a:cs typeface="HelveticaNeueLTPro-Md"/>
              </a:rPr>
              <a:t>S2- Keep out of the reach of children.</a:t>
            </a:r>
          </a:p>
          <a:p>
            <a:pPr marL="12700">
              <a:lnSpc>
                <a:spcPts val="1040"/>
              </a:lnSpc>
              <a:spcBef>
                <a:spcPts val="100"/>
              </a:spcBef>
            </a:pPr>
            <a:r>
              <a:rPr lang="en-US" sz="900" spc="-5" dirty="0">
                <a:solidFill>
                  <a:srgbClr val="1C216F"/>
                </a:solidFill>
                <a:latin typeface="HelveticaNeueLTPro-Md"/>
                <a:cs typeface="HelveticaNeueLTPro-Md"/>
              </a:rPr>
              <a:t>S23-Do not breathe </a:t>
            </a:r>
          </a:p>
          <a:p>
            <a:pPr marL="12700">
              <a:lnSpc>
                <a:spcPts val="1040"/>
              </a:lnSpc>
              <a:spcBef>
                <a:spcPts val="100"/>
              </a:spcBef>
            </a:pPr>
            <a:r>
              <a:rPr lang="en-US" sz="900" spc="-5" dirty="0">
                <a:solidFill>
                  <a:srgbClr val="1C216F"/>
                </a:solidFill>
                <a:latin typeface="HelveticaNeueLTPro-Md"/>
                <a:cs typeface="HelveticaNeueLTPro-Md"/>
              </a:rPr>
              <a:t>S24-Avoid contact with skin.</a:t>
            </a:r>
          </a:p>
          <a:p>
            <a:pPr marL="12700">
              <a:lnSpc>
                <a:spcPts val="1040"/>
              </a:lnSpc>
              <a:spcBef>
                <a:spcPts val="100"/>
              </a:spcBef>
            </a:pPr>
            <a:r>
              <a:rPr lang="en-US" sz="900" spc="-5" dirty="0">
                <a:solidFill>
                  <a:srgbClr val="1C216F"/>
                </a:solidFill>
                <a:latin typeface="HelveticaNeueLTPro-Md"/>
                <a:cs typeface="HelveticaNeueLTPro-Md"/>
              </a:rPr>
              <a:t>S29- Do not empty into drains.</a:t>
            </a:r>
          </a:p>
          <a:p>
            <a:pPr marL="12700">
              <a:lnSpc>
                <a:spcPts val="1040"/>
              </a:lnSpc>
              <a:spcBef>
                <a:spcPts val="100"/>
              </a:spcBef>
            </a:pPr>
            <a:r>
              <a:rPr lang="en-US" sz="900" spc="-5" dirty="0">
                <a:solidFill>
                  <a:srgbClr val="1C216F"/>
                </a:solidFill>
                <a:latin typeface="HelveticaNeueLTPro-Md"/>
                <a:cs typeface="HelveticaNeueLTPro-Md"/>
              </a:rPr>
              <a:t>S37- Wear suitable gloves.</a:t>
            </a:r>
          </a:p>
          <a:p>
            <a:pPr marL="12700">
              <a:lnSpc>
                <a:spcPts val="1040"/>
              </a:lnSpc>
              <a:spcBef>
                <a:spcPts val="100"/>
              </a:spcBef>
            </a:pPr>
            <a:r>
              <a:rPr lang="en-US" sz="900" spc="-5" dirty="0">
                <a:solidFill>
                  <a:srgbClr val="1C216F"/>
                </a:solidFill>
                <a:latin typeface="HelveticaNeueLTPro-Md"/>
                <a:cs typeface="HelveticaNeueLTPro-Md"/>
              </a:rPr>
              <a:t>S45- In case of accident or if you feel unwell, seek medical advice immediately (show the label where possible).</a:t>
            </a:r>
          </a:p>
          <a:p>
            <a:pPr marL="12700">
              <a:lnSpc>
                <a:spcPts val="1040"/>
              </a:lnSpc>
              <a:spcBef>
                <a:spcPts val="100"/>
              </a:spcBef>
            </a:pPr>
            <a:r>
              <a:rPr lang="en-US" sz="900" spc="-5" dirty="0">
                <a:solidFill>
                  <a:srgbClr val="1C216F"/>
                </a:solidFill>
                <a:latin typeface="HelveticaNeueLTPro-Md"/>
                <a:cs typeface="HelveticaNeueLTPro-Md"/>
              </a:rPr>
              <a:t>S61- Avoid release to the environment. Refer to special instructions/safety data sheet.</a:t>
            </a:r>
          </a:p>
          <a:p>
            <a:pPr marL="12700">
              <a:lnSpc>
                <a:spcPts val="1040"/>
              </a:lnSpc>
              <a:spcBef>
                <a:spcPts val="100"/>
              </a:spcBef>
            </a:pPr>
            <a:r>
              <a:rPr lang="en-US" sz="900" spc="-5" dirty="0">
                <a:solidFill>
                  <a:srgbClr val="1C216F"/>
                </a:solidFill>
                <a:latin typeface="HelveticaNeueLTPro-Md"/>
                <a:cs typeface="HelveticaNeueLTPro-Md"/>
              </a:rPr>
              <a:t>S63- In case of accident by inhalation: remove casualty to fresh air and keep at rest.</a:t>
            </a:r>
          </a:p>
        </p:txBody>
      </p:sp>
      <p:pic>
        <p:nvPicPr>
          <p:cNvPr id="38" name="pic">
            <a:extLst>
              <a:ext uri="{FF2B5EF4-FFF2-40B4-BE49-F238E27FC236}">
                <a16:creationId xmlns:a16="http://schemas.microsoft.com/office/drawing/2014/main" id="{89BE2B3A-0F86-472B-A1C7-7A2834FCCA12}"/>
              </a:ext>
            </a:extLst>
          </p:cNvPr>
          <p:cNvPicPr/>
          <p:nvPr/>
        </p:nvPicPr>
        <p:blipFill>
          <a:blip r:embed="rId2"/>
          <a:stretch>
            <a:fillRect/>
          </a:stretch>
        </p:blipFill>
        <p:spPr>
          <a:xfrm>
            <a:off x="2444115" y="5525769"/>
            <a:ext cx="1670685" cy="878127"/>
          </a:xfrm>
          <a:prstGeom prst="rect">
            <a:avLst/>
          </a:prstGeom>
        </p:spPr>
      </p:pic>
      <p:sp>
        <p:nvSpPr>
          <p:cNvPr id="24" name="object 8">
            <a:extLst>
              <a:ext uri="{FF2B5EF4-FFF2-40B4-BE49-F238E27FC236}">
                <a16:creationId xmlns:a16="http://schemas.microsoft.com/office/drawing/2014/main" id="{1AC4B07E-1752-46A4-8A81-BC7E5D57215F}"/>
              </a:ext>
            </a:extLst>
          </p:cNvPr>
          <p:cNvSpPr txBox="1">
            <a:spLocks noGrp="1"/>
          </p:cNvSpPr>
          <p:nvPr>
            <p:ph type="title"/>
          </p:nvPr>
        </p:nvSpPr>
        <p:spPr>
          <a:xfrm>
            <a:off x="444500" y="889000"/>
            <a:ext cx="54229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MAGICOTE GLOSS ENAMEL </a:t>
            </a:r>
            <a:endParaRPr sz="2350" dirty="0">
              <a:latin typeface="HelveticaNeueLTPro-Roman"/>
              <a:cs typeface="HelveticaNeueLTPro-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9" name="object 9"/>
          <p:cNvSpPr txBox="1"/>
          <p:nvPr/>
        </p:nvSpPr>
        <p:spPr>
          <a:xfrm>
            <a:off x="457200" y="260629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16.</a:t>
            </a:r>
            <a:r>
              <a:rPr sz="1100" b="1" spc="-3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OTHER</a:t>
            </a:r>
            <a:r>
              <a:rPr sz="1100" b="1" spc="-3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graphicFrame>
        <p:nvGraphicFramePr>
          <p:cNvPr id="11" name="object 11"/>
          <p:cNvGraphicFramePr>
            <a:graphicFrameLocks noGrp="1"/>
          </p:cNvGraphicFramePr>
          <p:nvPr>
            <p:extLst>
              <p:ext uri="{D42A27DB-BD31-4B8C-83A1-F6EECF244321}">
                <p14:modId xmlns:p14="http://schemas.microsoft.com/office/powerpoint/2010/main" val="14999059"/>
              </p:ext>
            </p:extLst>
          </p:nvPr>
        </p:nvGraphicFramePr>
        <p:xfrm>
          <a:off x="457200" y="4968240"/>
          <a:ext cx="6692899" cy="923925"/>
        </p:xfrm>
        <a:graphic>
          <a:graphicData uri="http://schemas.openxmlformats.org/drawingml/2006/table">
            <a:tbl>
              <a:tblPr firstRow="1" bandRow="1">
                <a:tableStyleId>{2D5ABB26-0587-4C30-8999-92F81FD0307C}</a:tableStyleId>
              </a:tblPr>
              <a:tblGrid>
                <a:gridCol w="1672589">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247650">
                <a:tc>
                  <a:txBody>
                    <a:bodyPr/>
                    <a:lstStyle/>
                    <a:p>
                      <a:pPr marL="171450">
                        <a:lnSpc>
                          <a:spcPct val="100000"/>
                        </a:lnSpc>
                        <a:spcBef>
                          <a:spcPts val="585"/>
                        </a:spcBef>
                      </a:pPr>
                      <a:r>
                        <a:rPr sz="900" b="1" spc="5" dirty="0">
                          <a:solidFill>
                            <a:srgbClr val="025FAD"/>
                          </a:solidFill>
                          <a:latin typeface="Helvetica Neue LT Pro 75"/>
                          <a:cs typeface="Helvetica Neue LT Pro 75"/>
                        </a:rPr>
                        <a:t>HISTORY</a:t>
                      </a:r>
                      <a:endParaRPr sz="900">
                        <a:latin typeface="Helvetica Neue LT Pro 75"/>
                        <a:cs typeface="Helvetica Neue LT Pro 75"/>
                      </a:endParaRPr>
                    </a:p>
                  </a:txBody>
                  <a:tcPr marL="0" marR="0" marT="74295" marB="0">
                    <a:lnT w="12700">
                      <a:solidFill>
                        <a:srgbClr val="14B1E7"/>
                      </a:solidFill>
                      <a:prstDash val="solid"/>
                    </a:lnT>
                  </a:tcPr>
                </a:tc>
                <a:tc>
                  <a:txBody>
                    <a:bodyPr/>
                    <a:lstStyle/>
                    <a:p>
                      <a:pPr>
                        <a:lnSpc>
                          <a:spcPct val="100000"/>
                        </a:lnSpc>
                      </a:pPr>
                      <a:endParaRPr sz="800">
                        <a:latin typeface="Times"/>
                        <a:cs typeface="Times"/>
                      </a:endParaRPr>
                    </a:p>
                  </a:txBody>
                  <a:tcPr marL="0" marR="0" marT="0" marB="0">
                    <a:lnT w="12700">
                      <a:solidFill>
                        <a:srgbClr val="14B1E7"/>
                      </a:solidFill>
                      <a:prstDash val="solid"/>
                    </a:lnT>
                  </a:tcPr>
                </a:tc>
                <a:extLst>
                  <a:ext uri="{0D108BD9-81ED-4DB2-BD59-A6C34878D82A}">
                    <a16:rowId xmlns:a16="http://schemas.microsoft.com/office/drawing/2014/main" val="10000"/>
                  </a:ext>
                </a:extLst>
              </a:tr>
              <a:tr h="165100">
                <a:tc>
                  <a:txBody>
                    <a:bodyPr/>
                    <a:lstStyle/>
                    <a:p>
                      <a:pPr marL="171450">
                        <a:lnSpc>
                          <a:spcPts val="969"/>
                        </a:lnSpc>
                        <a:spcBef>
                          <a:spcPts val="229"/>
                        </a:spcBef>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printing</a:t>
                      </a:r>
                      <a:endParaRPr sz="900">
                        <a:latin typeface="HelveticaNeueLTPro-Md"/>
                        <a:cs typeface="HelveticaNeueLTPro-Md"/>
                      </a:endParaRPr>
                    </a:p>
                  </a:txBody>
                  <a:tcPr marL="0" marR="0" marT="29209" marB="0"/>
                </a:tc>
                <a:tc>
                  <a:txBody>
                    <a:bodyPr/>
                    <a:lstStyle/>
                    <a:p>
                      <a:pPr marL="307975">
                        <a:lnSpc>
                          <a:spcPts val="969"/>
                        </a:lnSpc>
                        <a:spcBef>
                          <a:spcPts val="229"/>
                        </a:spcBef>
                      </a:pPr>
                      <a:r>
                        <a:rPr lang="en-US" sz="900" spc="-10" dirty="0">
                          <a:solidFill>
                            <a:srgbClr val="1C216F"/>
                          </a:solidFill>
                          <a:latin typeface="HelveticaNeueLTPro-Md"/>
                          <a:cs typeface="HelveticaNeueLTPro-Md"/>
                        </a:rPr>
                        <a:t>23-12-2015</a:t>
                      </a:r>
                      <a:endParaRPr sz="900" dirty="0">
                        <a:latin typeface="HelveticaNeueLTPro-Md"/>
                        <a:cs typeface="HelveticaNeueLTPro-Md"/>
                      </a:endParaRPr>
                    </a:p>
                  </a:txBody>
                  <a:tcPr marL="0" marR="0" marT="29209" marB="0"/>
                </a:tc>
                <a:extLst>
                  <a:ext uri="{0D108BD9-81ED-4DB2-BD59-A6C34878D82A}">
                    <a16:rowId xmlns:a16="http://schemas.microsoft.com/office/drawing/2014/main" val="10001"/>
                  </a:ext>
                </a:extLst>
              </a:tr>
              <a:tr h="127000">
                <a:tc>
                  <a:txBody>
                    <a:bodyPr/>
                    <a:lstStyle/>
                    <a:p>
                      <a:pPr marL="171450">
                        <a:lnSpc>
                          <a:spcPts val="900"/>
                        </a:lnSpc>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lang="en-US" sz="900" spc="-10" dirty="0">
                          <a:solidFill>
                            <a:srgbClr val="1C216F"/>
                          </a:solidFill>
                          <a:latin typeface="HelveticaNeueLTPro-Md"/>
                          <a:cs typeface="HelveticaNeueLTPro-Md"/>
                        </a:rPr>
                        <a:t>01-12-2021</a:t>
                      </a:r>
                      <a:endParaRPr sz="900" dirty="0">
                        <a:latin typeface="HelveticaNeueLTPro-Md"/>
                        <a:cs typeface="HelveticaNeueLTPro-Md"/>
                      </a:endParaRPr>
                    </a:p>
                  </a:txBody>
                  <a:tcPr marL="0" marR="0" marT="0" marB="0"/>
                </a:tc>
                <a:extLst>
                  <a:ext uri="{0D108BD9-81ED-4DB2-BD59-A6C34878D82A}">
                    <a16:rowId xmlns:a16="http://schemas.microsoft.com/office/drawing/2014/main" val="10002"/>
                  </a:ext>
                </a:extLst>
              </a:tr>
              <a:tr h="127000">
                <a:tc>
                  <a:txBody>
                    <a:bodyPr/>
                    <a:lstStyle/>
                    <a:p>
                      <a:pPr marL="171450">
                        <a:lnSpc>
                          <a:spcPts val="900"/>
                        </a:lnSpc>
                      </a:pPr>
                      <a:r>
                        <a:rPr sz="900" spc="5" dirty="0">
                          <a:solidFill>
                            <a:srgbClr val="1C216F"/>
                          </a:solidFill>
                          <a:latin typeface="HelveticaNeueLTPro-Md"/>
                          <a:cs typeface="HelveticaNeueLTPro-Md"/>
                        </a:rPr>
                        <a:t>Revision</a:t>
                      </a:r>
                      <a:endParaRPr sz="900">
                        <a:latin typeface="HelveticaNeueLTPro-Md"/>
                        <a:cs typeface="HelveticaNeueLTPro-Md"/>
                      </a:endParaRPr>
                    </a:p>
                  </a:txBody>
                  <a:tcPr marL="0" marR="0" marT="0" marB="0"/>
                </a:tc>
                <a:tc>
                  <a:txBody>
                    <a:bodyPr/>
                    <a:lstStyle/>
                    <a:p>
                      <a:pPr marL="307975">
                        <a:lnSpc>
                          <a:spcPts val="900"/>
                        </a:lnSpc>
                      </a:pPr>
                      <a:r>
                        <a:rPr sz="900" dirty="0">
                          <a:solidFill>
                            <a:srgbClr val="1C216F"/>
                          </a:solidFill>
                          <a:latin typeface="HelveticaNeueLTPro-Md"/>
                          <a:cs typeface="HelveticaNeueLTPro-Md"/>
                        </a:rPr>
                        <a:t>1</a:t>
                      </a:r>
                      <a:endParaRPr sz="90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sz="900" dirty="0">
                          <a:solidFill>
                            <a:srgbClr val="1C216F"/>
                          </a:solidFill>
                          <a:latin typeface="HelveticaNeueLTPro-Md"/>
                          <a:cs typeface="HelveticaNeueLTPro-Md"/>
                        </a:rPr>
                        <a:t>Date</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sz="900" spc="5" dirty="0">
                          <a:solidFill>
                            <a:srgbClr val="1C216F"/>
                          </a:solidFill>
                          <a:latin typeface="HelveticaNeueLTPro-Md"/>
                          <a:cs typeface="HelveticaNeueLTPro-Md"/>
                        </a:rPr>
                        <a:t>No</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validation</a:t>
                      </a:r>
                      <a:endParaRPr sz="900" dirty="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sz="900" spc="5" dirty="0">
                          <a:solidFill>
                            <a:srgbClr val="1C216F"/>
                          </a:solidFill>
                          <a:latin typeface="HelveticaNeueLTPro-Md"/>
                          <a:cs typeface="HelveticaNeueLTPro-Md"/>
                        </a:rPr>
                        <a:t>Version</a:t>
                      </a:r>
                      <a:endParaRPr sz="900">
                        <a:latin typeface="HelveticaNeueLTPro-Md"/>
                        <a:cs typeface="HelveticaNeueLTPro-Md"/>
                      </a:endParaRPr>
                    </a:p>
                  </a:txBody>
                  <a:tcPr marL="0" marR="0" marT="0" marB="0"/>
                </a:tc>
                <a:tc>
                  <a:txBody>
                    <a:bodyPr/>
                    <a:lstStyle/>
                    <a:p>
                      <a:pPr marL="307975">
                        <a:lnSpc>
                          <a:spcPts val="930"/>
                        </a:lnSpc>
                      </a:pPr>
                      <a:r>
                        <a:rPr lang="en-US" sz="900" dirty="0">
                          <a:solidFill>
                            <a:srgbClr val="1C216F"/>
                          </a:solidFill>
                          <a:latin typeface="HelveticaNeueLTPro-Md"/>
                          <a:cs typeface="HelveticaNeueLTPro-Md"/>
                        </a:rPr>
                        <a:t>2</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12" name="object 12"/>
          <p:cNvSpPr/>
          <p:nvPr/>
        </p:nvSpPr>
        <p:spPr>
          <a:xfrm>
            <a:off x="457200" y="6191771"/>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5" name="object 15"/>
          <p:cNvSpPr/>
          <p:nvPr/>
        </p:nvSpPr>
        <p:spPr>
          <a:xfrm>
            <a:off x="457200" y="2133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248462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6" name="object 26"/>
          <p:cNvSpPr txBox="1"/>
          <p:nvPr/>
        </p:nvSpPr>
        <p:spPr>
          <a:xfrm>
            <a:off x="615950" y="2899230"/>
            <a:ext cx="1703705"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NATIONAL </a:t>
            </a:r>
            <a:r>
              <a:rPr sz="900" b="1" spc="5" dirty="0">
                <a:solidFill>
                  <a:srgbClr val="025FAD"/>
                </a:solidFill>
                <a:latin typeface="Helvetica Neue LT Pro 75"/>
                <a:cs typeface="Helvetica Neue LT Pro 75"/>
              </a:rPr>
              <a:t>FIRE </a:t>
            </a:r>
            <a:r>
              <a:rPr sz="900" b="1" dirty="0">
                <a:solidFill>
                  <a:srgbClr val="025FAD"/>
                </a:solidFill>
                <a:latin typeface="Helvetica Neue LT Pro 75"/>
                <a:cs typeface="Helvetica Neue LT Pro 75"/>
              </a:rPr>
              <a:t>PROTECTION </a:t>
            </a:r>
            <a:r>
              <a:rPr sz="900" b="1" spc="-2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ASSOCIATION</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(U.S.A.)</a:t>
            </a:r>
            <a:endParaRPr sz="900">
              <a:latin typeface="Helvetica Neue LT Pro 75"/>
              <a:cs typeface="Helvetica Neue LT Pro 75"/>
            </a:endParaRPr>
          </a:p>
        </p:txBody>
      </p:sp>
      <p:sp>
        <p:nvSpPr>
          <p:cNvPr id="29" name="object 29"/>
          <p:cNvSpPr txBox="1"/>
          <p:nvPr/>
        </p:nvSpPr>
        <p:spPr>
          <a:xfrm>
            <a:off x="615950" y="5944182"/>
            <a:ext cx="6548120" cy="8737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Indicates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information that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has changed from</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previously issued version.</a:t>
            </a:r>
            <a:endParaRPr sz="900">
              <a:latin typeface="HelveticaNeueLTPro-Md"/>
              <a:cs typeface="HelveticaNeueLTPro-Md"/>
            </a:endParaRPr>
          </a:p>
          <a:p>
            <a:pPr>
              <a:lnSpc>
                <a:spcPct val="100000"/>
              </a:lnSpc>
              <a:spcBef>
                <a:spcPts val="65"/>
              </a:spcBef>
            </a:pPr>
            <a:endParaRPr sz="1000">
              <a:latin typeface="HelveticaNeueLTPro-Md"/>
              <a:cs typeface="HelveticaNeueLTPro-Md"/>
            </a:endParaRPr>
          </a:p>
          <a:p>
            <a:pPr marL="12700">
              <a:lnSpc>
                <a:spcPct val="100000"/>
              </a:lnSpc>
            </a:pPr>
            <a:r>
              <a:rPr sz="900" b="1" spc="10" dirty="0">
                <a:solidFill>
                  <a:srgbClr val="025FAD"/>
                </a:solidFill>
                <a:latin typeface="Helvetica Neue LT Pro 75"/>
                <a:cs typeface="Helvetica Neue LT Pro 75"/>
              </a:rPr>
              <a:t>DISCLAIMER</a:t>
            </a:r>
            <a:endParaRPr sz="900">
              <a:latin typeface="Helvetica Neue LT Pro 75"/>
              <a:cs typeface="Helvetica Neue LT Pro 75"/>
            </a:endParaRPr>
          </a:p>
          <a:p>
            <a:pPr marL="12700" marR="5080" algn="just">
              <a:lnSpc>
                <a:spcPct val="100000"/>
              </a:lnSpc>
              <a:spcBef>
                <a:spcPts val="560"/>
              </a:spcBef>
            </a:pPr>
            <a:r>
              <a:rPr sz="700" spc="5" dirty="0">
                <a:solidFill>
                  <a:srgbClr val="1C216F"/>
                </a:solidFill>
                <a:latin typeface="HelveticaNeueLTPro-Md"/>
                <a:cs typeface="HelveticaNeueLTPro-Md"/>
              </a:rPr>
              <a:t>Information </a:t>
            </a:r>
            <a:r>
              <a:rPr sz="700" spc="10" dirty="0">
                <a:solidFill>
                  <a:srgbClr val="1C216F"/>
                </a:solidFill>
                <a:latin typeface="HelveticaNeueLTPro-Md"/>
                <a:cs typeface="HelveticaNeueLTPro-Md"/>
              </a:rPr>
              <a:t>contained </a:t>
            </a:r>
            <a:r>
              <a:rPr sz="700" spc="5" dirty="0">
                <a:solidFill>
                  <a:srgbClr val="1C216F"/>
                </a:solidFill>
                <a:latin typeface="HelveticaNeueLTPro-Md"/>
                <a:cs typeface="HelveticaNeueLTPro-Md"/>
              </a:rPr>
              <a:t>in this </a:t>
            </a:r>
            <a:r>
              <a:rPr sz="700" spc="10" dirty="0">
                <a:solidFill>
                  <a:srgbClr val="1C216F"/>
                </a:solidFill>
                <a:latin typeface="HelveticaNeueLTPro-Md"/>
                <a:cs typeface="HelveticaNeueLTPro-Md"/>
              </a:rPr>
              <a:t>material safety </a:t>
            </a:r>
            <a:r>
              <a:rPr sz="700" spc="5" dirty="0">
                <a:solidFill>
                  <a:srgbClr val="1C216F"/>
                </a:solidFill>
                <a:latin typeface="HelveticaNeueLTPro-Md"/>
                <a:cs typeface="HelveticaNeueLTPro-Md"/>
              </a:rPr>
              <a:t>data </a:t>
            </a:r>
            <a:r>
              <a:rPr sz="700" spc="10" dirty="0">
                <a:solidFill>
                  <a:srgbClr val="1C216F"/>
                </a:solidFill>
                <a:latin typeface="HelveticaNeueLTPro-Md"/>
                <a:cs typeface="HelveticaNeueLTPro-Md"/>
              </a:rPr>
              <a:t>sheet </a:t>
            </a:r>
            <a:r>
              <a:rPr sz="700" spc="5" dirty="0">
                <a:solidFill>
                  <a:srgbClr val="1C216F"/>
                </a:solidFill>
                <a:latin typeface="HelveticaNeueLTPro-Md"/>
                <a:cs typeface="HelveticaNeueLTPro-Md"/>
              </a:rPr>
              <a:t>is believed </a:t>
            </a:r>
            <a:r>
              <a:rPr sz="700" dirty="0">
                <a:solidFill>
                  <a:srgbClr val="1C216F"/>
                </a:solidFill>
                <a:latin typeface="HelveticaNeueLTPro-Md"/>
                <a:cs typeface="HelveticaNeueLTPro-Md"/>
              </a:rPr>
              <a:t>to </a:t>
            </a:r>
            <a:r>
              <a:rPr sz="700" spc="5" dirty="0">
                <a:solidFill>
                  <a:srgbClr val="1C216F"/>
                </a:solidFill>
                <a:latin typeface="HelveticaNeueLTPro-Md"/>
                <a:cs typeface="HelveticaNeueLTPro-Md"/>
              </a:rPr>
              <a:t>be </a:t>
            </a:r>
            <a:r>
              <a:rPr sz="700" spc="10" dirty="0">
                <a:solidFill>
                  <a:srgbClr val="1C216F"/>
                </a:solidFill>
                <a:latin typeface="HelveticaNeueLTPro-Md"/>
                <a:cs typeface="HelveticaNeueLTPro-Md"/>
              </a:rPr>
              <a:t>reliable </a:t>
            </a:r>
            <a:r>
              <a:rPr sz="700" spc="5" dirty="0">
                <a:solidFill>
                  <a:srgbClr val="1C216F"/>
                </a:solidFill>
                <a:latin typeface="HelveticaNeueLTPro-Md"/>
                <a:cs typeface="HelveticaNeueLTPro-Md"/>
              </a:rPr>
              <a:t>and given in good faith, but no </a:t>
            </a:r>
            <a:r>
              <a:rPr sz="700" spc="10" dirty="0">
                <a:solidFill>
                  <a:srgbClr val="1C216F"/>
                </a:solidFill>
                <a:latin typeface="HelveticaNeueLTPro-Md"/>
                <a:cs typeface="HelveticaNeueLTPro-Md"/>
              </a:rPr>
              <a:t>representation, guarantee </a:t>
            </a:r>
            <a:r>
              <a:rPr sz="700" spc="5" dirty="0">
                <a:solidFill>
                  <a:srgbClr val="1C216F"/>
                </a:solidFill>
                <a:latin typeface="HelveticaNeueLTPro-Md"/>
                <a:cs typeface="HelveticaNeueLTPro-Md"/>
              </a:rPr>
              <a:t>or </a:t>
            </a:r>
            <a:r>
              <a:rPr sz="700" spc="10" dirty="0">
                <a:solidFill>
                  <a:srgbClr val="1C216F"/>
                </a:solidFill>
                <a:latin typeface="HelveticaNeueLTPro-Md"/>
                <a:cs typeface="HelveticaNeueLTPro-Md"/>
              </a:rPr>
              <a:t>warranties </a:t>
            </a:r>
            <a:r>
              <a:rPr sz="700" spc="5" dirty="0">
                <a:solidFill>
                  <a:srgbClr val="1C216F"/>
                </a:solidFill>
                <a:latin typeface="HelveticaNeueLTPro-Md"/>
                <a:cs typeface="HelveticaNeueLTPro-Md"/>
              </a:rPr>
              <a:t>of </a:t>
            </a:r>
            <a:r>
              <a:rPr sz="700" spc="10" dirty="0">
                <a:solidFill>
                  <a:srgbClr val="1C216F"/>
                </a:solidFill>
                <a:latin typeface="HelveticaNeueLTPro-Md"/>
                <a:cs typeface="HelveticaNeueLTPro-Md"/>
              </a:rPr>
              <a:t> </a:t>
            </a:r>
            <a:r>
              <a:rPr sz="700" spc="5" dirty="0">
                <a:solidFill>
                  <a:srgbClr val="1C216F"/>
                </a:solidFill>
                <a:latin typeface="HelveticaNeueLTPro-Md"/>
                <a:cs typeface="HelveticaNeueLTPro-Md"/>
              </a:rPr>
              <a:t>any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kind</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made</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as</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its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accuracy,</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suitability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for</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a</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particular</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application</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results</a:t>
            </a:r>
            <a:r>
              <a:rPr sz="700" spc="-25"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be</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obtained</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from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user</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of</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decides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what</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safety </a:t>
            </a:r>
            <a:r>
              <a:rPr sz="700" spc="15" dirty="0">
                <a:solidFill>
                  <a:srgbClr val="1C216F"/>
                </a:solidFill>
                <a:latin typeface="HelveticaNeueLTPro-Md"/>
                <a:cs typeface="HelveticaNeueLTPro-Md"/>
              </a:rPr>
              <a:t> </a:t>
            </a:r>
            <a:r>
              <a:rPr sz="700" spc="10" dirty="0">
                <a:solidFill>
                  <a:srgbClr val="1C216F"/>
                </a:solidFill>
                <a:latin typeface="HelveticaNeueLTPro-Md"/>
                <a:cs typeface="HelveticaNeueLTPro-Md"/>
              </a:rPr>
              <a:t>measures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necessary</a:t>
            </a:r>
            <a:r>
              <a:rPr sz="700" dirty="0">
                <a:solidFill>
                  <a:srgbClr val="1C216F"/>
                </a:solidFill>
                <a:latin typeface="HelveticaNeueLTPro-Md"/>
                <a:cs typeface="HelveticaNeueLTPro-Md"/>
              </a:rPr>
              <a:t> to </a:t>
            </a:r>
            <a:r>
              <a:rPr sz="700" spc="10" dirty="0">
                <a:solidFill>
                  <a:srgbClr val="1C216F"/>
                </a:solidFill>
                <a:latin typeface="HelveticaNeueLTPro-Md"/>
                <a:cs typeface="HelveticaNeueLTPro-Md"/>
              </a:rPr>
              <a:t>safely</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use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5" dirty="0">
                <a:solidFill>
                  <a:srgbClr val="1C216F"/>
                </a:solidFill>
                <a:latin typeface="HelveticaNeueLTPro-Md"/>
                <a:cs typeface="HelveticaNeueLTPro-Md"/>
              </a:rPr>
              <a:t> </a:t>
            </a:r>
            <a:r>
              <a:rPr sz="700" spc="10" dirty="0">
                <a:solidFill>
                  <a:srgbClr val="1C216F"/>
                </a:solidFill>
                <a:latin typeface="HelveticaNeueLTPro-Md"/>
                <a:cs typeface="HelveticaNeueLTPro-Md"/>
              </a:rPr>
              <a:t>either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alone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in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combination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with</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other </a:t>
            </a:r>
            <a:r>
              <a:rPr sz="700" spc="10" dirty="0">
                <a:solidFill>
                  <a:srgbClr val="1C216F"/>
                </a:solidFill>
                <a:latin typeface="HelveticaNeueLTPro-Md"/>
                <a:cs typeface="HelveticaNeueLTPro-Md"/>
              </a:rPr>
              <a:t>materials.</a:t>
            </a:r>
            <a:endParaRPr sz="700">
              <a:latin typeface="HelveticaNeueLTPro-Md"/>
              <a:cs typeface="HelveticaNeueLTPro-Md"/>
            </a:endParaRPr>
          </a:p>
        </p:txBody>
      </p:sp>
      <p:sp>
        <p:nvSpPr>
          <p:cNvPr id="32" name="object 32"/>
          <p:cNvSpPr txBox="1"/>
          <p:nvPr/>
        </p:nvSpPr>
        <p:spPr>
          <a:xfrm>
            <a:off x="615950" y="1752600"/>
            <a:ext cx="6305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CONTAINS</a:t>
            </a:r>
            <a:endParaRPr sz="900">
              <a:latin typeface="Helvetica Neue LT Pro 75"/>
              <a:cs typeface="Helvetica Neue LT Pro 75"/>
            </a:endParaRPr>
          </a:p>
        </p:txBody>
      </p:sp>
      <p:sp>
        <p:nvSpPr>
          <p:cNvPr id="33" name="object 33"/>
          <p:cNvSpPr txBox="1"/>
          <p:nvPr/>
        </p:nvSpPr>
        <p:spPr>
          <a:xfrm>
            <a:off x="2425729" y="1699071"/>
            <a:ext cx="4356071" cy="282129"/>
          </a:xfrm>
          <a:prstGeom prst="rect">
            <a:avLst/>
          </a:prstGeom>
        </p:spPr>
        <p:txBody>
          <a:bodyPr vert="horz" wrap="square" lIns="0" tIns="25400" rIns="0" bIns="0" rtlCol="0">
            <a:spAutoFit/>
          </a:bodyPr>
          <a:lstStyle/>
          <a:p>
            <a:pPr marL="12700" marR="5080" indent="-635">
              <a:lnSpc>
                <a:spcPts val="1000"/>
              </a:lnSpc>
              <a:spcBef>
                <a:spcPts val="200"/>
              </a:spcBef>
            </a:pPr>
            <a:r>
              <a:rPr lang="en-TT" sz="900" spc="25" dirty="0">
                <a:solidFill>
                  <a:srgbClr val="1C216F"/>
                </a:solidFill>
                <a:latin typeface="HelveticaNeueLTPro-Md"/>
                <a:cs typeface="HelveticaNeueLTPro-Md"/>
              </a:rPr>
              <a:t>phthalic anhydride, Solvent, naphtha (petroleum), light </a:t>
            </a:r>
            <a:r>
              <a:rPr lang="en-TT" sz="900" spc="25" dirty="0" err="1">
                <a:solidFill>
                  <a:srgbClr val="1C216F"/>
                </a:solidFill>
                <a:latin typeface="HelveticaNeueLTPro-Md"/>
                <a:cs typeface="HelveticaNeueLTPro-Md"/>
              </a:rPr>
              <a:t>arom</a:t>
            </a:r>
            <a:r>
              <a:rPr lang="en-TT" sz="900" spc="25" dirty="0">
                <a:solidFill>
                  <a:srgbClr val="1C216F"/>
                </a:solidFill>
                <a:latin typeface="HelveticaNeueLTPro-Md"/>
                <a:cs typeface="HelveticaNeueLTPro-Md"/>
              </a:rPr>
              <a:t>, DEGUSSA OK 412, carbendazim (ISO), Stoddard solvent.</a:t>
            </a:r>
          </a:p>
        </p:txBody>
      </p:sp>
      <p:sp>
        <p:nvSpPr>
          <p:cNvPr id="34" name="object 34"/>
          <p:cNvSpPr txBox="1"/>
          <p:nvPr/>
        </p:nvSpPr>
        <p:spPr>
          <a:xfrm>
            <a:off x="615950" y="2222920"/>
            <a:ext cx="8724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PRODUCT</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USE</a:t>
            </a:r>
            <a:endParaRPr sz="900">
              <a:latin typeface="Helvetica Neue LT Pro 75"/>
              <a:cs typeface="Helvetica Neue LT Pro 75"/>
            </a:endParaRPr>
          </a:p>
        </p:txBody>
      </p:sp>
      <p:sp>
        <p:nvSpPr>
          <p:cNvPr id="35" name="object 35"/>
          <p:cNvSpPr txBox="1"/>
          <p:nvPr/>
        </p:nvSpPr>
        <p:spPr>
          <a:xfrm>
            <a:off x="2425730" y="222292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Consumer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applications</a:t>
            </a:r>
            <a:endParaRPr sz="900">
              <a:latin typeface="HelveticaNeueLTPro-Md"/>
              <a:cs typeface="HelveticaNeueLTPro-Md"/>
            </a:endParaRPr>
          </a:p>
        </p:txBody>
      </p:sp>
      <p:sp>
        <p:nvSpPr>
          <p:cNvPr id="36" name="object 36"/>
          <p:cNvSpPr/>
          <p:nvPr/>
        </p:nvSpPr>
        <p:spPr>
          <a:xfrm>
            <a:off x="3033730" y="304503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ED1C24"/>
          </a:solidFill>
        </p:spPr>
        <p:txBody>
          <a:bodyPr wrap="square" lIns="0" tIns="0" rIns="0" bIns="0" rtlCol="0"/>
          <a:lstStyle/>
          <a:p>
            <a:endParaRPr/>
          </a:p>
        </p:txBody>
      </p:sp>
      <p:sp>
        <p:nvSpPr>
          <p:cNvPr id="37" name="object 37"/>
          <p:cNvSpPr txBox="1"/>
          <p:nvPr/>
        </p:nvSpPr>
        <p:spPr>
          <a:xfrm>
            <a:off x="3385969" y="3290649"/>
            <a:ext cx="187960" cy="375920"/>
          </a:xfrm>
          <a:prstGeom prst="rect">
            <a:avLst/>
          </a:prstGeom>
        </p:spPr>
        <p:txBody>
          <a:bodyPr vert="horz" wrap="square" lIns="0" tIns="12700" rIns="0" bIns="0" rtlCol="0">
            <a:spAutoFit/>
          </a:bodyPr>
          <a:lstStyle/>
          <a:p>
            <a:pPr marL="12700">
              <a:lnSpc>
                <a:spcPct val="100000"/>
              </a:lnSpc>
              <a:spcBef>
                <a:spcPts val="100"/>
              </a:spcBef>
            </a:pPr>
            <a:r>
              <a:rPr lang="en-US" sz="2300" dirty="0">
                <a:latin typeface="Helvetica Neue LT Pro 75"/>
                <a:cs typeface="Helvetica Neue LT Pro 75"/>
              </a:rPr>
              <a:t>2</a:t>
            </a:r>
            <a:endParaRPr sz="2300" dirty="0">
              <a:latin typeface="Helvetica Neue LT Pro 75"/>
              <a:cs typeface="Helvetica Neue LT Pro 75"/>
            </a:endParaRPr>
          </a:p>
        </p:txBody>
      </p:sp>
      <p:grpSp>
        <p:nvGrpSpPr>
          <p:cNvPr id="38" name="object 38"/>
          <p:cNvGrpSpPr/>
          <p:nvPr/>
        </p:nvGrpSpPr>
        <p:grpSpPr>
          <a:xfrm>
            <a:off x="2581243" y="3038685"/>
            <a:ext cx="1791335" cy="1351280"/>
            <a:chOff x="2581243" y="5699335"/>
            <a:chExt cx="1791335" cy="1351280"/>
          </a:xfrm>
        </p:grpSpPr>
        <p:sp>
          <p:nvSpPr>
            <p:cNvPr id="39" name="object 39"/>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0" name="object 40"/>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14B1E7"/>
            </a:solidFill>
          </p:spPr>
          <p:txBody>
            <a:bodyPr wrap="square" lIns="0" tIns="0" rIns="0" bIns="0" rtlCol="0"/>
            <a:lstStyle/>
            <a:p>
              <a:endParaRPr/>
            </a:p>
          </p:txBody>
        </p:sp>
        <p:sp>
          <p:nvSpPr>
            <p:cNvPr id="41" name="object 41"/>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2" name="object 42"/>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FFE934"/>
            </a:solidFill>
          </p:spPr>
          <p:txBody>
            <a:bodyPr wrap="square" lIns="0" tIns="0" rIns="0" bIns="0" rtlCol="0"/>
            <a:lstStyle/>
            <a:p>
              <a:endParaRPr/>
            </a:p>
          </p:txBody>
        </p:sp>
      </p:grpSp>
      <p:sp>
        <p:nvSpPr>
          <p:cNvPr id="43" name="object 43"/>
          <p:cNvSpPr txBox="1"/>
          <p:nvPr/>
        </p:nvSpPr>
        <p:spPr>
          <a:xfrm>
            <a:off x="2961599" y="3705830"/>
            <a:ext cx="1058545" cy="635635"/>
          </a:xfrm>
          <a:prstGeom prst="rect">
            <a:avLst/>
          </a:prstGeom>
        </p:spPr>
        <p:txBody>
          <a:bodyPr vert="horz" wrap="square" lIns="0" tIns="12700" rIns="0" bIns="0" rtlCol="0">
            <a:spAutoFit/>
          </a:bodyPr>
          <a:lstStyle/>
          <a:p>
            <a:pPr marL="12700">
              <a:lnSpc>
                <a:spcPts val="2400"/>
              </a:lnSpc>
              <a:spcBef>
                <a:spcPts val="100"/>
              </a:spcBef>
            </a:pPr>
            <a:r>
              <a:rPr lang="en-US" sz="2300" b="1" dirty="0">
                <a:solidFill>
                  <a:srgbClr val="231F20"/>
                </a:solidFill>
                <a:latin typeface="Helvetica Neue LT Pro 75"/>
                <a:cs typeface="Helvetica Neue LT Pro 75"/>
              </a:rPr>
              <a:t>2</a:t>
            </a:r>
            <a:endParaRPr sz="2300" dirty="0">
              <a:latin typeface="Helvetica Neue LT Pro 75"/>
              <a:cs typeface="Helvetica Neue LT Pro 75"/>
            </a:endParaRPr>
          </a:p>
          <a:p>
            <a:pPr marL="882650">
              <a:lnSpc>
                <a:spcPts val="2400"/>
              </a:lnSpc>
            </a:pPr>
            <a:r>
              <a:rPr sz="2300" b="1" dirty="0">
                <a:solidFill>
                  <a:srgbClr val="231F20"/>
                </a:solidFill>
                <a:latin typeface="Helvetica Neue LT Pro 75"/>
                <a:cs typeface="Helvetica Neue LT Pro 75"/>
              </a:rPr>
              <a:t>0</a:t>
            </a:r>
            <a:endParaRPr sz="2300" dirty="0">
              <a:latin typeface="Helvetica Neue LT Pro 75"/>
              <a:cs typeface="Helvetica Neue LT Pro 75"/>
            </a:endParaRPr>
          </a:p>
        </p:txBody>
      </p:sp>
      <p:grpSp>
        <p:nvGrpSpPr>
          <p:cNvPr id="44" name="object 44"/>
          <p:cNvGrpSpPr/>
          <p:nvPr/>
        </p:nvGrpSpPr>
        <p:grpSpPr>
          <a:xfrm>
            <a:off x="3027380" y="3484822"/>
            <a:ext cx="1351280" cy="1351280"/>
            <a:chOff x="3027380" y="6145472"/>
            <a:chExt cx="1351280" cy="1351280"/>
          </a:xfrm>
        </p:grpSpPr>
        <p:sp>
          <p:nvSpPr>
            <p:cNvPr id="45" name="object 45"/>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46" name="object 46"/>
            <p:cNvSpPr/>
            <p:nvPr/>
          </p:nvSpPr>
          <p:spPr>
            <a:xfrm>
              <a:off x="3033730" y="6597959"/>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grpSp>
      <p:sp>
        <p:nvSpPr>
          <p:cNvPr id="47" name="object 47"/>
          <p:cNvSpPr txBox="1"/>
          <p:nvPr/>
        </p:nvSpPr>
        <p:spPr>
          <a:xfrm>
            <a:off x="2406086" y="3425011"/>
            <a:ext cx="415290" cy="151836"/>
          </a:xfrm>
          <a:prstGeom prst="rect">
            <a:avLst/>
          </a:prstGeom>
        </p:spPr>
        <p:txBody>
          <a:bodyPr vert="horz" wrap="square" lIns="0" tIns="48260" rIns="0" bIns="0" rtlCol="0">
            <a:spAutoFit/>
          </a:bodyPr>
          <a:lstStyle/>
          <a:p>
            <a:pPr marL="12700" marR="5080" indent="40005">
              <a:lnSpc>
                <a:spcPct val="74100"/>
              </a:lnSpc>
              <a:spcBef>
                <a:spcPts val="380"/>
              </a:spcBef>
            </a:pPr>
            <a:r>
              <a:rPr sz="900" spc="10" dirty="0">
                <a:solidFill>
                  <a:srgbClr val="1C216F"/>
                </a:solidFill>
                <a:latin typeface="HelveticaNeueLTPro-Md"/>
                <a:cs typeface="HelveticaNeueLTPro-Md"/>
              </a:rPr>
              <a:t>He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lth</a:t>
            </a:r>
            <a:endParaRPr sz="900" dirty="0">
              <a:latin typeface="HelveticaNeueLTPro-Md"/>
              <a:cs typeface="HelveticaNeueLTPro-Md"/>
            </a:endParaRPr>
          </a:p>
        </p:txBody>
      </p:sp>
      <p:sp>
        <p:nvSpPr>
          <p:cNvPr id="52" name="object 52"/>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12</a:t>
            </a:fld>
            <a:endParaRPr dirty="0"/>
          </a:p>
        </p:txBody>
      </p:sp>
      <p:sp>
        <p:nvSpPr>
          <p:cNvPr id="48" name="object 48"/>
          <p:cNvSpPr txBox="1"/>
          <p:nvPr/>
        </p:nvSpPr>
        <p:spPr>
          <a:xfrm>
            <a:off x="4070350" y="4267200"/>
            <a:ext cx="425450" cy="151836"/>
          </a:xfrm>
          <a:prstGeom prst="rect">
            <a:avLst/>
          </a:prstGeom>
        </p:spPr>
        <p:txBody>
          <a:bodyPr vert="horz" wrap="square" lIns="0" tIns="48260" rIns="0" bIns="0" rtlCol="0">
            <a:spAutoFit/>
          </a:bodyPr>
          <a:lstStyle/>
          <a:p>
            <a:pPr marL="23495" marR="5080" indent="-11430">
              <a:lnSpc>
                <a:spcPct val="74100"/>
              </a:lnSpc>
              <a:spcBef>
                <a:spcPts val="380"/>
              </a:spcBef>
            </a:pPr>
            <a:r>
              <a:rPr lang="en-TT" sz="900" spc="10" dirty="0">
                <a:solidFill>
                  <a:srgbClr val="1C216F"/>
                </a:solidFill>
                <a:latin typeface="HelveticaNeueLTPro-Md"/>
                <a:cs typeface="HelveticaNeueLTPro-Md"/>
              </a:rPr>
              <a:t>Sp</a:t>
            </a:r>
            <a:r>
              <a:rPr lang="en-TT" sz="900" spc="15" dirty="0">
                <a:solidFill>
                  <a:srgbClr val="1C216F"/>
                </a:solidFill>
                <a:latin typeface="HelveticaNeueLTPro-Md"/>
                <a:cs typeface="HelveticaNeueLTPro-Md"/>
              </a:rPr>
              <a:t>e</a:t>
            </a:r>
            <a:r>
              <a:rPr lang="en-TT" sz="900" spc="5" dirty="0">
                <a:solidFill>
                  <a:srgbClr val="1C216F"/>
                </a:solidFill>
                <a:latin typeface="HelveticaNeueLTPro-Md"/>
                <a:cs typeface="HelveticaNeueLTPro-Md"/>
              </a:rPr>
              <a:t>ci</a:t>
            </a:r>
            <a:r>
              <a:rPr lang="en-TT" sz="900" spc="15" dirty="0">
                <a:solidFill>
                  <a:srgbClr val="1C216F"/>
                </a:solidFill>
                <a:latin typeface="HelveticaNeueLTPro-Md"/>
                <a:cs typeface="HelveticaNeueLTPro-Md"/>
              </a:rPr>
              <a:t>a</a:t>
            </a:r>
            <a:r>
              <a:rPr lang="en-TT" sz="900" dirty="0">
                <a:solidFill>
                  <a:srgbClr val="1C216F"/>
                </a:solidFill>
                <a:latin typeface="HelveticaNeueLTPro-Md"/>
                <a:cs typeface="HelveticaNeueLTPro-Md"/>
              </a:rPr>
              <a:t>l</a:t>
            </a:r>
            <a:endParaRPr sz="900" dirty="0">
              <a:latin typeface="HelveticaNeueLTPro-Md"/>
              <a:cs typeface="HelveticaNeueLTPro-Md"/>
            </a:endParaRPr>
          </a:p>
        </p:txBody>
      </p:sp>
      <p:sp>
        <p:nvSpPr>
          <p:cNvPr id="49" name="object 49"/>
          <p:cNvSpPr txBox="1"/>
          <p:nvPr/>
        </p:nvSpPr>
        <p:spPr>
          <a:xfrm>
            <a:off x="3753534" y="2990670"/>
            <a:ext cx="1154572"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Flammability</a:t>
            </a:r>
            <a:endParaRPr sz="900" dirty="0">
              <a:latin typeface="HelveticaNeueLTPro-Md"/>
              <a:cs typeface="HelveticaNeueLTPro-Md"/>
            </a:endParaRPr>
          </a:p>
        </p:txBody>
      </p:sp>
      <p:sp>
        <p:nvSpPr>
          <p:cNvPr id="50" name="object 50"/>
          <p:cNvSpPr txBox="1"/>
          <p:nvPr/>
        </p:nvSpPr>
        <p:spPr>
          <a:xfrm>
            <a:off x="4179822" y="3452441"/>
            <a:ext cx="1306577"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In</a:t>
            </a:r>
            <a:r>
              <a:rPr sz="900" spc="10" dirty="0">
                <a:solidFill>
                  <a:srgbClr val="1C216F"/>
                </a:solidFill>
                <a:latin typeface="HelveticaNeueLTPro-Md"/>
                <a:cs typeface="HelveticaNeueLTPro-Md"/>
              </a:rPr>
              <a:t>s</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a:t>
            </a:r>
            <a:r>
              <a:rPr lang="en-US" sz="900" dirty="0">
                <a:solidFill>
                  <a:srgbClr val="1C216F"/>
                </a:solidFill>
                <a:latin typeface="HelveticaNeueLTPro-Md"/>
                <a:cs typeface="HelveticaNeueLTPro-Md"/>
              </a:rPr>
              <a:t>/ Reactivity</a:t>
            </a:r>
            <a:endParaRPr sz="900" dirty="0">
              <a:latin typeface="HelveticaNeueLTPro-Md"/>
              <a:cs typeface="HelveticaNeueLTPro-Md"/>
            </a:endParaRPr>
          </a:p>
        </p:txBody>
      </p:sp>
      <p:sp>
        <p:nvSpPr>
          <p:cNvPr id="51" name="object 8">
            <a:extLst>
              <a:ext uri="{FF2B5EF4-FFF2-40B4-BE49-F238E27FC236}">
                <a16:creationId xmlns:a16="http://schemas.microsoft.com/office/drawing/2014/main" id="{DF318DF0-855A-4504-9797-5DEEBAF676B0}"/>
              </a:ext>
            </a:extLst>
          </p:cNvPr>
          <p:cNvSpPr txBox="1">
            <a:spLocks noGrp="1"/>
          </p:cNvSpPr>
          <p:nvPr>
            <p:ph type="title"/>
          </p:nvPr>
        </p:nvSpPr>
        <p:spPr>
          <a:xfrm>
            <a:off x="444500" y="889000"/>
            <a:ext cx="6337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MAGICOTE GLOSS ENAMEL </a:t>
            </a:r>
            <a:endParaRPr sz="2350" dirty="0">
              <a:latin typeface="HelveticaNeueLTPro-Roman"/>
              <a:cs typeface="HelveticaNeueLTPro-Roman"/>
            </a:endParaRPr>
          </a:p>
        </p:txBody>
      </p:sp>
      <p:sp>
        <p:nvSpPr>
          <p:cNvPr id="54" name="object 15">
            <a:extLst>
              <a:ext uri="{FF2B5EF4-FFF2-40B4-BE49-F238E27FC236}">
                <a16:creationId xmlns:a16="http://schemas.microsoft.com/office/drawing/2014/main" id="{EC9F76C3-2C3A-4344-851A-FF6D6C1DF7BF}"/>
              </a:ext>
            </a:extLst>
          </p:cNvPr>
          <p:cNvSpPr/>
          <p:nvPr/>
        </p:nvSpPr>
        <p:spPr>
          <a:xfrm>
            <a:off x="457200" y="1600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grpSp>
        <p:nvGrpSpPr>
          <p:cNvPr id="3" name="object 3"/>
          <p:cNvGrpSpPr/>
          <p:nvPr/>
        </p:nvGrpSpPr>
        <p:grpSpPr>
          <a:xfrm>
            <a:off x="0" y="4050791"/>
            <a:ext cx="7772400" cy="5964555"/>
            <a:chOff x="0" y="4050791"/>
            <a:chExt cx="7772400" cy="5964555"/>
          </a:xfrm>
        </p:grpSpPr>
        <p:pic>
          <p:nvPicPr>
            <p:cNvPr id="4" name="object 4"/>
            <p:cNvPicPr/>
            <p:nvPr/>
          </p:nvPicPr>
          <p:blipFill>
            <a:blip r:embed="rId2" cstate="print"/>
            <a:stretch>
              <a:fillRect/>
            </a:stretch>
          </p:blipFill>
          <p:spPr>
            <a:xfrm>
              <a:off x="27811" y="4929847"/>
              <a:ext cx="7744588" cy="5085313"/>
            </a:xfrm>
            <a:prstGeom prst="rect">
              <a:avLst/>
            </a:prstGeom>
          </p:spPr>
        </p:pic>
        <p:sp>
          <p:nvSpPr>
            <p:cNvPr id="5" name="object 5"/>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6" name="object 6"/>
            <p:cNvPicPr/>
            <p:nvPr/>
          </p:nvPicPr>
          <p:blipFill>
            <a:blip r:embed="rId3" cstate="print"/>
            <a:stretch>
              <a:fillRect/>
            </a:stretch>
          </p:blipFill>
          <p:spPr>
            <a:xfrm>
              <a:off x="0" y="4050791"/>
              <a:ext cx="7772400" cy="3492271"/>
            </a:xfrm>
            <a:prstGeom prst="rect">
              <a:avLst/>
            </a:prstGeom>
          </p:spPr>
        </p:pic>
        <p:pic>
          <p:nvPicPr>
            <p:cNvPr id="7" name="object 7"/>
            <p:cNvPicPr/>
            <p:nvPr/>
          </p:nvPicPr>
          <p:blipFill>
            <a:blip r:embed="rId4" cstate="print"/>
            <a:stretch>
              <a:fillRect/>
            </a:stretch>
          </p:blipFill>
          <p:spPr>
            <a:xfrm>
              <a:off x="457196" y="9116817"/>
              <a:ext cx="1024524" cy="485184"/>
            </a:xfrm>
            <a:prstGeom prst="rect">
              <a:avLst/>
            </a:prstGeom>
          </p:spPr>
        </p:pic>
        <p:pic>
          <p:nvPicPr>
            <p:cNvPr id="8" name="object 8"/>
            <p:cNvPicPr/>
            <p:nvPr/>
          </p:nvPicPr>
          <p:blipFill>
            <a:blip r:embed="rId5" cstate="print"/>
            <a:stretch>
              <a:fillRect/>
            </a:stretch>
          </p:blipFill>
          <p:spPr>
            <a:xfrm>
              <a:off x="648872" y="9170974"/>
              <a:ext cx="134666" cy="150482"/>
            </a:xfrm>
            <a:prstGeom prst="rect">
              <a:avLst/>
            </a:prstGeom>
          </p:spPr>
        </p:pic>
        <p:sp>
          <p:nvSpPr>
            <p:cNvPr id="9" name="object 9"/>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801103" y="9170974"/>
              <a:ext cx="132486" cy="148729"/>
            </a:xfrm>
            <a:prstGeom prst="rect">
              <a:avLst/>
            </a:prstGeom>
          </p:spPr>
        </p:pic>
        <p:sp>
          <p:nvSpPr>
            <p:cNvPr id="11" name="object 11"/>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943749" y="9170784"/>
              <a:ext cx="134718" cy="150825"/>
            </a:xfrm>
            <a:prstGeom prst="rect">
              <a:avLst/>
            </a:prstGeom>
          </p:spPr>
        </p:pic>
        <p:sp>
          <p:nvSpPr>
            <p:cNvPr id="13" name="object 13"/>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083246" y="9170974"/>
              <a:ext cx="134619" cy="150482"/>
            </a:xfrm>
            <a:prstGeom prst="rect">
              <a:avLst/>
            </a:prstGeom>
          </p:spPr>
        </p:pic>
        <p:sp>
          <p:nvSpPr>
            <p:cNvPr id="15" name="object 15"/>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16" name="object 16"/>
            <p:cNvPicPr/>
            <p:nvPr/>
          </p:nvPicPr>
          <p:blipFill>
            <a:blip r:embed="rId9" cstate="print"/>
            <a:stretch>
              <a:fillRect/>
            </a:stretch>
          </p:blipFill>
          <p:spPr>
            <a:xfrm>
              <a:off x="644855" y="9243707"/>
              <a:ext cx="187667" cy="74879"/>
            </a:xfrm>
            <a:prstGeom prst="rect">
              <a:avLst/>
            </a:prstGeom>
          </p:spPr>
        </p:pic>
        <p:pic>
          <p:nvPicPr>
            <p:cNvPr id="17" name="object 17"/>
            <p:cNvPicPr/>
            <p:nvPr/>
          </p:nvPicPr>
          <p:blipFill>
            <a:blip r:embed="rId10" cstate="print"/>
            <a:stretch>
              <a:fillRect/>
            </a:stretch>
          </p:blipFill>
          <p:spPr>
            <a:xfrm>
              <a:off x="895210" y="9231007"/>
              <a:ext cx="35496" cy="85877"/>
            </a:xfrm>
            <a:prstGeom prst="rect">
              <a:avLst/>
            </a:prstGeom>
          </p:spPr>
        </p:pic>
        <p:pic>
          <p:nvPicPr>
            <p:cNvPr id="18" name="object 18"/>
            <p:cNvPicPr/>
            <p:nvPr/>
          </p:nvPicPr>
          <p:blipFill>
            <a:blip r:embed="rId11" cstate="print"/>
            <a:stretch>
              <a:fillRect/>
            </a:stretch>
          </p:blipFill>
          <p:spPr>
            <a:xfrm>
              <a:off x="939584" y="9225051"/>
              <a:ext cx="136093" cy="93725"/>
            </a:xfrm>
            <a:prstGeom prst="rect">
              <a:avLst/>
            </a:prstGeom>
          </p:spPr>
        </p:pic>
        <p:pic>
          <p:nvPicPr>
            <p:cNvPr id="19" name="object 19"/>
            <p:cNvPicPr/>
            <p:nvPr/>
          </p:nvPicPr>
          <p:blipFill>
            <a:blip r:embed="rId12" cstate="print"/>
            <a:stretch>
              <a:fillRect/>
            </a:stretch>
          </p:blipFill>
          <p:spPr>
            <a:xfrm>
              <a:off x="644766" y="9166859"/>
              <a:ext cx="135928" cy="109435"/>
            </a:xfrm>
            <a:prstGeom prst="rect">
              <a:avLst/>
            </a:prstGeom>
          </p:spPr>
        </p:pic>
        <p:pic>
          <p:nvPicPr>
            <p:cNvPr id="20" name="object 20"/>
            <p:cNvPicPr/>
            <p:nvPr/>
          </p:nvPicPr>
          <p:blipFill>
            <a:blip r:embed="rId13" cstate="print"/>
            <a:stretch>
              <a:fillRect/>
            </a:stretch>
          </p:blipFill>
          <p:spPr>
            <a:xfrm>
              <a:off x="796988" y="9166694"/>
              <a:ext cx="418071" cy="151891"/>
            </a:xfrm>
            <a:prstGeom prst="rect">
              <a:avLst/>
            </a:prstGeom>
          </p:spPr>
        </p:pic>
        <p:pic>
          <p:nvPicPr>
            <p:cNvPr id="21" name="object 21"/>
            <p:cNvPicPr/>
            <p:nvPr/>
          </p:nvPicPr>
          <p:blipFill>
            <a:blip r:embed="rId14" cstate="print"/>
            <a:stretch>
              <a:fillRect/>
            </a:stretch>
          </p:blipFill>
          <p:spPr>
            <a:xfrm>
              <a:off x="468268" y="9328415"/>
              <a:ext cx="753441" cy="261426"/>
            </a:xfrm>
            <a:prstGeom prst="rect">
              <a:avLst/>
            </a:prstGeom>
          </p:spPr>
        </p:pic>
      </p:grpSp>
      <p:sp>
        <p:nvSpPr>
          <p:cNvPr id="22" name="object 22"/>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23" name="object 23"/>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4" name="object 24"/>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25" name="object 25"/>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6" name="object 26"/>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27" name="object 27"/>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28" name="object 28"/>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29" name="object 29"/>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30" name="object 30"/>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31" name="object 31"/>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grpSp>
        <p:nvGrpSpPr>
          <p:cNvPr id="32" name="object 32"/>
          <p:cNvGrpSpPr/>
          <p:nvPr/>
        </p:nvGrpSpPr>
        <p:grpSpPr>
          <a:xfrm>
            <a:off x="458647" y="1535849"/>
            <a:ext cx="2449195" cy="154940"/>
            <a:chOff x="458647" y="1535849"/>
            <a:chExt cx="2449195" cy="154940"/>
          </a:xfrm>
        </p:grpSpPr>
        <p:sp>
          <p:nvSpPr>
            <p:cNvPr id="33" name="object 33"/>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34" name="object 34"/>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35" name="object 35"/>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36" name="object 36"/>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37" name="object 37"/>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38" name="object 38"/>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39" name="object 39"/>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40" name="object 40"/>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41" name="object 41"/>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42" name="object 42"/>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43" name="object 43"/>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44" name="object 44"/>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grpSp>
      <p:pic>
        <p:nvPicPr>
          <p:cNvPr id="45" name="object 45"/>
          <p:cNvPicPr/>
          <p:nvPr/>
        </p:nvPicPr>
        <p:blipFill>
          <a:blip r:embed="rId15" cstate="print"/>
          <a:stretch>
            <a:fillRect/>
          </a:stretch>
        </p:blipFill>
        <p:spPr>
          <a:xfrm>
            <a:off x="3135015" y="9491859"/>
            <a:ext cx="4173321" cy="121653"/>
          </a:xfrm>
          <a:prstGeom prst="rect">
            <a:avLst/>
          </a:prstGeom>
        </p:spPr>
      </p:pic>
      <p:sp>
        <p:nvSpPr>
          <p:cNvPr id="46" name="object 46"/>
          <p:cNvSpPr txBox="1"/>
          <p:nvPr/>
        </p:nvSpPr>
        <p:spPr>
          <a:xfrm>
            <a:off x="481074" y="7814816"/>
            <a:ext cx="5644515" cy="990600"/>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FFFFFF"/>
                </a:solidFill>
                <a:latin typeface="Helvetica Neue LT Pro 75"/>
                <a:cs typeface="Helvetica Neue LT Pro 75"/>
              </a:rPr>
              <a:t>This</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a:t>
            </a:r>
            <a:r>
              <a:rPr sz="1000" b="1" spc="-3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evolving</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document</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and</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will</a:t>
            </a:r>
            <a:r>
              <a:rPr sz="1000" b="1" spc="-3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be</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updated</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periodically</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new</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products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become</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available. </a:t>
            </a:r>
            <a:r>
              <a:rPr sz="1000" b="1" spc="-26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For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further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support,</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please</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contact</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our</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corporate</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office:</a:t>
            </a:r>
            <a:endParaRPr sz="1000">
              <a:latin typeface="Helvetica Neue LT Pro 75"/>
              <a:cs typeface="Helvetica Neue LT Pro 75"/>
            </a:endParaRPr>
          </a:p>
          <a:p>
            <a:pPr marL="12700" marR="3563620">
              <a:lnSpc>
                <a:spcPct val="100000"/>
              </a:lnSpc>
              <a:spcBef>
                <a:spcPts val="400"/>
              </a:spcBef>
            </a:pPr>
            <a:r>
              <a:rPr sz="1000" spc="-15" dirty="0">
                <a:solidFill>
                  <a:srgbClr val="FFFFFF"/>
                </a:solidFill>
                <a:latin typeface="HelveticaNeueLTPro-Roman"/>
                <a:cs typeface="HelveticaNeueLTPro-Roman"/>
              </a:rPr>
              <a:t>ANSA </a:t>
            </a:r>
            <a:r>
              <a:rPr sz="1000" spc="-20" dirty="0">
                <a:solidFill>
                  <a:srgbClr val="FFFFFF"/>
                </a:solidFill>
                <a:latin typeface="HelveticaNeueLTPro-Roman"/>
                <a:cs typeface="HelveticaNeueLTPro-Roman"/>
              </a:rPr>
              <a:t>Coatings Limited </a:t>
            </a:r>
            <a:r>
              <a:rPr sz="1000" spc="-15" dirty="0">
                <a:solidFill>
                  <a:srgbClr val="FFFFFF"/>
                </a:solidFill>
                <a:latin typeface="HelveticaNeueLTPro-Roman"/>
                <a:cs typeface="HelveticaNeueLTPro-Roman"/>
              </a:rPr>
              <a:t>(Head </a:t>
            </a:r>
            <a:r>
              <a:rPr sz="1000" spc="-10" dirty="0">
                <a:solidFill>
                  <a:srgbClr val="FFFFFF"/>
                </a:solidFill>
                <a:latin typeface="HelveticaNeueLTPro-Roman"/>
                <a:cs typeface="HelveticaNeueLTPro-Roman"/>
              </a:rPr>
              <a:t>Office) </a:t>
            </a:r>
            <a:r>
              <a:rPr sz="1000" spc="-265"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Address:</a:t>
            </a:r>
            <a:r>
              <a:rPr sz="1000" spc="-45"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ANSA</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McAL</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Industrial</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Park, </a:t>
            </a:r>
            <a:r>
              <a:rPr sz="1000" spc="-265" dirty="0">
                <a:solidFill>
                  <a:srgbClr val="FFFFFF"/>
                </a:solidFill>
                <a:latin typeface="HelveticaNeueLTPro-Roman"/>
                <a:cs typeface="HelveticaNeueLTPro-Roman"/>
              </a:rPr>
              <a:t> </a:t>
            </a:r>
            <a:r>
              <a:rPr sz="1000" spc="-25" dirty="0">
                <a:solidFill>
                  <a:srgbClr val="FFFFFF"/>
                </a:solidFill>
                <a:latin typeface="HelveticaNeueLTPro-Roman"/>
                <a:cs typeface="HelveticaNeueLTPro-Roman"/>
              </a:rPr>
              <a:t>#</a:t>
            </a:r>
            <a:r>
              <a:rPr sz="1000" spc="-75" dirty="0">
                <a:solidFill>
                  <a:srgbClr val="FFFFFF"/>
                </a:solidFill>
                <a:latin typeface="HelveticaNeueLTPro-Roman"/>
                <a:cs typeface="HelveticaNeueLTPro-Roman"/>
              </a:rPr>
              <a:t>5</a:t>
            </a:r>
            <a:r>
              <a:rPr sz="1000" spc="-70" dirty="0">
                <a:solidFill>
                  <a:srgbClr val="FFFFFF"/>
                </a:solidFill>
                <a:latin typeface="HelveticaNeueLTPro-Roman"/>
                <a:cs typeface="HelveticaNeueLTPro-Roman"/>
              </a:rPr>
              <a:t>1</a:t>
            </a:r>
            <a:r>
              <a:rPr sz="1000" spc="-5" dirty="0">
                <a:solidFill>
                  <a:srgbClr val="FFFFFF"/>
                </a:solidFill>
                <a:latin typeface="HelveticaNeueLTPro-Roman"/>
                <a:cs typeface="HelveticaNeueLTPro-Roman"/>
              </a:rPr>
              <a:t>-</a:t>
            </a:r>
            <a:r>
              <a:rPr sz="1000" spc="-25" dirty="0">
                <a:solidFill>
                  <a:srgbClr val="FFFFFF"/>
                </a:solidFill>
                <a:latin typeface="HelveticaNeueLTPro-Roman"/>
                <a:cs typeface="HelveticaNeueLTPro-Roman"/>
              </a:rPr>
              <a:t>5</a:t>
            </a:r>
            <a:r>
              <a:rPr sz="1000" dirty="0">
                <a:solidFill>
                  <a:srgbClr val="FFFFFF"/>
                </a:solidFill>
                <a:latin typeface="HelveticaNeueLTPro-Roman"/>
                <a:cs typeface="HelveticaNeueLTPro-Roman"/>
              </a:rPr>
              <a:t>9</a:t>
            </a:r>
            <a:r>
              <a:rPr sz="1000" spc="-40" dirty="0">
                <a:solidFill>
                  <a:srgbClr val="FFFFFF"/>
                </a:solidFill>
                <a:latin typeface="HelveticaNeueLTPro-Roman"/>
                <a:cs typeface="HelveticaNeueLTPro-Roman"/>
              </a:rPr>
              <a:t> </a:t>
            </a:r>
            <a:r>
              <a:rPr sz="1000" spc="-100" dirty="0">
                <a:solidFill>
                  <a:srgbClr val="FFFFFF"/>
                </a:solidFill>
                <a:latin typeface="HelveticaNeueLTPro-Roman"/>
                <a:cs typeface="HelveticaNeueLTPro-Roman"/>
              </a:rPr>
              <a:t>T</a:t>
            </a:r>
            <a:r>
              <a:rPr sz="1000" spc="-20" dirty="0">
                <a:solidFill>
                  <a:srgbClr val="FFFFFF"/>
                </a:solidFill>
                <a:latin typeface="HelveticaNeueLTPro-Roman"/>
                <a:cs typeface="HelveticaNeueLTPro-Roman"/>
              </a:rPr>
              <a:t>um</a:t>
            </a:r>
            <a:r>
              <a:rPr sz="1000" spc="-15" dirty="0">
                <a:solidFill>
                  <a:srgbClr val="FFFFFF"/>
                </a:solidFill>
                <a:latin typeface="HelveticaNeueLTPro-Roman"/>
                <a:cs typeface="HelveticaNeueLTPro-Roman"/>
              </a:rPr>
              <a:t>p</a:t>
            </a:r>
            <a:r>
              <a:rPr sz="1000" spc="-20" dirty="0">
                <a:solidFill>
                  <a:srgbClr val="FFFFFF"/>
                </a:solidFill>
                <a:latin typeface="HelveticaNeueLTPro-Roman"/>
                <a:cs typeface="HelveticaNeueLTPro-Roman"/>
              </a:rPr>
              <a:t>un</a:t>
            </a:r>
            <a:r>
              <a:rPr sz="1000" dirty="0">
                <a:solidFill>
                  <a:srgbClr val="FFFFFF"/>
                </a:solidFill>
                <a:latin typeface="HelveticaNeueLTPro-Roman"/>
                <a:cs typeface="HelveticaNeueLTPro-Roman"/>
              </a:rPr>
              <a:t>a</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Roa</a:t>
            </a:r>
            <a:r>
              <a:rPr sz="1000" spc="-30" dirty="0">
                <a:solidFill>
                  <a:srgbClr val="FFFFFF"/>
                </a:solidFill>
                <a:latin typeface="HelveticaNeueLTPro-Roman"/>
                <a:cs typeface="HelveticaNeueLTPro-Roman"/>
              </a:rPr>
              <a:t>d</a:t>
            </a:r>
            <a:r>
              <a:rPr sz="1000" dirty="0">
                <a:solidFill>
                  <a:srgbClr val="FFFFFF"/>
                </a:solidFill>
                <a:latin typeface="HelveticaNeueLTPro-Roman"/>
                <a:cs typeface="HelveticaNeueLTPro-Roman"/>
              </a:rPr>
              <a:t>,</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Gua</a:t>
            </a:r>
            <a:r>
              <a:rPr sz="1000" spc="-20" dirty="0">
                <a:solidFill>
                  <a:srgbClr val="FFFFFF"/>
                </a:solidFill>
                <a:latin typeface="HelveticaNeueLTPro-Roman"/>
                <a:cs typeface="HelveticaNeueLTPro-Roman"/>
              </a:rPr>
              <a:t>n</a:t>
            </a:r>
            <a:r>
              <a:rPr sz="1000" spc="-15" dirty="0">
                <a:solidFill>
                  <a:srgbClr val="FFFFFF"/>
                </a:solidFill>
                <a:latin typeface="HelveticaNeueLTPro-Roman"/>
                <a:cs typeface="HelveticaNeueLTPro-Roman"/>
              </a:rPr>
              <a:t>ap</a:t>
            </a:r>
            <a:r>
              <a:rPr sz="1000" spc="-40" dirty="0">
                <a:solidFill>
                  <a:srgbClr val="FFFFFF"/>
                </a:solidFill>
                <a:latin typeface="HelveticaNeueLTPro-Roman"/>
                <a:cs typeface="HelveticaNeueLTPro-Roman"/>
              </a:rPr>
              <a:t>o</a:t>
            </a:r>
            <a:r>
              <a:rPr sz="100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Arima,</a:t>
            </a:r>
            <a:r>
              <a:rPr sz="1000" spc="-45" dirty="0">
                <a:solidFill>
                  <a:srgbClr val="FFFFFF"/>
                </a:solidFill>
                <a:latin typeface="HelveticaNeueLTPro-Roman"/>
                <a:cs typeface="HelveticaNeueLTPro-Roman"/>
              </a:rPr>
              <a:t> </a:t>
            </a:r>
            <a:r>
              <a:rPr sz="1000" spc="-30" dirty="0">
                <a:solidFill>
                  <a:srgbClr val="FFFFFF"/>
                </a:solidFill>
                <a:latin typeface="HelveticaNeueLTPro-Roman"/>
                <a:cs typeface="HelveticaNeueLTPro-Roman"/>
              </a:rPr>
              <a:t>Trinidad.</a:t>
            </a:r>
            <a:endParaRPr sz="1000">
              <a:latin typeface="HelveticaNeueLTPro-Roman"/>
              <a:cs typeface="HelveticaNeueLTPro-Roman"/>
            </a:endParaRPr>
          </a:p>
        </p:txBody>
      </p:sp>
      <p:sp>
        <p:nvSpPr>
          <p:cNvPr id="47" name="object 47"/>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38033" y="1291590"/>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a:spLocks noGrp="1"/>
          </p:cNvSpPr>
          <p:nvPr>
            <p:ph type="title"/>
          </p:nvPr>
        </p:nvSpPr>
        <p:spPr>
          <a:xfrm>
            <a:off x="444499" y="838200"/>
            <a:ext cx="5625465" cy="378309"/>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MAGICOTE GLOSS ENAMEL </a:t>
            </a:r>
            <a:endParaRPr sz="2350" dirty="0">
              <a:latin typeface="HelveticaNeueLTPro-Roman"/>
              <a:cs typeface="HelveticaNeueLTPro-Roman"/>
            </a:endParaRPr>
          </a:p>
        </p:txBody>
      </p:sp>
      <p:sp>
        <p:nvSpPr>
          <p:cNvPr id="9" name="object 9"/>
          <p:cNvSpPr txBox="1"/>
          <p:nvPr/>
        </p:nvSpPr>
        <p:spPr>
          <a:xfrm>
            <a:off x="457200" y="12192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20" dirty="0">
                <a:solidFill>
                  <a:srgbClr val="FFFFFF"/>
                </a:solidFill>
                <a:latin typeface="Helvetica Neue LT Pro 75"/>
                <a:cs typeface="Helvetica Neue LT Pro 75"/>
              </a:rPr>
              <a:t>1.</a:t>
            </a:r>
            <a:r>
              <a:rPr sz="1100" b="1"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OF THE</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SUBSTANCE/MIXTURE </a:t>
            </a:r>
            <a:r>
              <a:rPr sz="1100" b="1" spc="5" dirty="0">
                <a:solidFill>
                  <a:srgbClr val="FFFFFF"/>
                </a:solidFill>
                <a:latin typeface="Helvetica Neue LT Pro 75"/>
                <a:cs typeface="Helvetica Neue LT Pro 75"/>
              </a:rPr>
              <a:t>AND </a:t>
            </a:r>
            <a:r>
              <a:rPr sz="1100" b="1" dirty="0">
                <a:solidFill>
                  <a:srgbClr val="FFFFFF"/>
                </a:solidFill>
                <a:latin typeface="Helvetica Neue LT Pro 75"/>
                <a:cs typeface="Helvetica Neue LT Pro 75"/>
              </a:rPr>
              <a:t>OF</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THE </a:t>
            </a:r>
            <a:r>
              <a:rPr sz="1100" b="1" spc="-15" dirty="0">
                <a:solidFill>
                  <a:srgbClr val="FFFFFF"/>
                </a:solidFill>
                <a:latin typeface="Helvetica Neue LT Pro 75"/>
                <a:cs typeface="Helvetica Neue LT Pro 75"/>
              </a:rPr>
              <a:t>COMPANY/</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UNDERTAKING</a:t>
            </a:r>
            <a:endParaRPr sz="1100" dirty="0">
              <a:latin typeface="Helvetica Neue LT Pro 75"/>
              <a:cs typeface="Helvetica Neue LT Pro 75"/>
            </a:endParaRPr>
          </a:p>
        </p:txBody>
      </p:sp>
      <p:sp>
        <p:nvSpPr>
          <p:cNvPr id="11" name="object 11"/>
          <p:cNvSpPr txBox="1"/>
          <p:nvPr/>
        </p:nvSpPr>
        <p:spPr>
          <a:xfrm>
            <a:off x="615950" y="1447800"/>
            <a:ext cx="29305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IDENTIFICATION </a:t>
            </a:r>
            <a:r>
              <a:rPr sz="900" b="1" spc="5" dirty="0">
                <a:solidFill>
                  <a:srgbClr val="025FAD"/>
                </a:solidFill>
                <a:latin typeface="Helvetica Neue LT Pro 75"/>
                <a:cs typeface="Helvetica Neue LT Pro 75"/>
              </a:rPr>
              <a:t>OF</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THE</a:t>
            </a:r>
            <a:r>
              <a:rPr sz="900" b="1" dirty="0">
                <a:solidFill>
                  <a:srgbClr val="025FAD"/>
                </a:solidFill>
                <a:latin typeface="Helvetica Neue LT Pro 75"/>
                <a:cs typeface="Helvetica Neue LT Pro 75"/>
              </a:rPr>
              <a:t> SUBSTANCE </a:t>
            </a:r>
            <a:r>
              <a:rPr sz="900" b="1" spc="5" dirty="0">
                <a:solidFill>
                  <a:srgbClr val="025FAD"/>
                </a:solidFill>
                <a:latin typeface="Helvetica Neue LT Pro 75"/>
                <a:cs typeface="Helvetica Neue LT Pro 75"/>
              </a:rPr>
              <a:t>OR</a:t>
            </a:r>
            <a:r>
              <a:rPr sz="900" b="1"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MIXTURE</a:t>
            </a:r>
            <a:endParaRPr sz="900" dirty="0">
              <a:latin typeface="Helvetica Neue LT Pro 75"/>
              <a:cs typeface="Helvetica Neue LT Pro 75"/>
            </a:endParaRPr>
          </a:p>
        </p:txBody>
      </p:sp>
      <p:sp>
        <p:nvSpPr>
          <p:cNvPr id="12" name="object 12"/>
          <p:cNvSpPr txBox="1"/>
          <p:nvPr/>
        </p:nvSpPr>
        <p:spPr>
          <a:xfrm>
            <a:off x="615950" y="1600200"/>
            <a:ext cx="1002665" cy="797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Product name: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dirty="0">
                <a:solidFill>
                  <a:srgbClr val="1C216F"/>
                </a:solidFill>
                <a:latin typeface="HelveticaNeueLTPro-Md"/>
                <a:cs typeface="HelveticaNeueLTPro-Md"/>
              </a:rPr>
              <a:t>code: </a:t>
            </a:r>
            <a:r>
              <a:rPr sz="900" spc="5" dirty="0">
                <a:solidFill>
                  <a:srgbClr val="1C216F"/>
                </a:solidFill>
                <a:latin typeface="HelveticaNeueLTPro-Md"/>
                <a:cs typeface="HelveticaNeueLTPro-Md"/>
              </a:rPr>
              <a:t> Chemical </a:t>
            </a:r>
            <a:r>
              <a:rPr sz="900" dirty="0">
                <a:solidFill>
                  <a:srgbClr val="1C216F"/>
                </a:solidFill>
                <a:latin typeface="HelveticaNeueLTPro-Md"/>
                <a:cs typeface="HelveticaNeueLTPro-Md"/>
              </a:rPr>
              <a:t>name: </a:t>
            </a:r>
            <a:r>
              <a:rPr sz="900" spc="5" dirty="0">
                <a:solidFill>
                  <a:srgbClr val="1C216F"/>
                </a:solidFill>
                <a:latin typeface="HelveticaNeueLTPro-Md"/>
                <a:cs typeface="HelveticaNeueLTPro-Md"/>
              </a:rPr>
              <a:t> Synonyms: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formula: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CAS</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dirty="0">
              <a:latin typeface="HelveticaNeueLTPro-Md"/>
              <a:cs typeface="HelveticaNeueLTPro-Md"/>
            </a:endParaRPr>
          </a:p>
        </p:txBody>
      </p:sp>
      <p:sp>
        <p:nvSpPr>
          <p:cNvPr id="13" name="object 13"/>
          <p:cNvSpPr txBox="1"/>
          <p:nvPr/>
        </p:nvSpPr>
        <p:spPr>
          <a:xfrm>
            <a:off x="2666949" y="1600200"/>
            <a:ext cx="1527810" cy="923330"/>
          </a:xfrm>
          <a:prstGeom prst="rect">
            <a:avLst/>
          </a:prstGeom>
        </p:spPr>
        <p:txBody>
          <a:bodyPr vert="horz" wrap="square" lIns="0" tIns="25400" rIns="0" bIns="0" rtlCol="0">
            <a:spAutoFit/>
          </a:bodyPr>
          <a:lstStyle/>
          <a:p>
            <a:pPr marL="12700" marR="5080">
              <a:lnSpc>
                <a:spcPts val="1000"/>
              </a:lnSpc>
              <a:spcBef>
                <a:spcPts val="200"/>
              </a:spcBef>
            </a:pPr>
            <a:r>
              <a:rPr lang="en-TT" sz="900" spc="-25" dirty="0">
                <a:solidFill>
                  <a:srgbClr val="1C216F"/>
                </a:solidFill>
                <a:latin typeface="HelveticaNeueLTPro-Md"/>
                <a:cs typeface="HelveticaNeueLTPro-Md"/>
              </a:rPr>
              <a:t>MAGICOTE GLOSS</a:t>
            </a:r>
          </a:p>
          <a:p>
            <a:pPr marL="12700" marR="5080">
              <a:lnSpc>
                <a:spcPts val="1000"/>
              </a:lnSpc>
              <a:spcBef>
                <a:spcPts val="200"/>
              </a:spcBef>
            </a:pPr>
            <a:r>
              <a:rPr lang="en-TT" sz="900" spc="5" dirty="0">
                <a:solidFill>
                  <a:srgbClr val="1C216F"/>
                </a:solidFill>
                <a:latin typeface="HelveticaNeueLTPro-Md"/>
                <a:cs typeface="HelveticaNeueLTPro-Md"/>
              </a:rPr>
              <a:t>P113588</a:t>
            </a:r>
          </a:p>
          <a:p>
            <a:pPr marL="12700" marR="5080">
              <a:lnSpc>
                <a:spcPts val="1000"/>
              </a:lnSpc>
              <a:spcBef>
                <a:spcPts val="200"/>
              </a:spcBef>
            </a:pPr>
            <a:r>
              <a:rPr sz="900" spc="5" dirty="0">
                <a:solidFill>
                  <a:srgbClr val="1C216F"/>
                </a:solidFill>
                <a:latin typeface="HelveticaNeueLTPro-Md"/>
                <a:cs typeface="HelveticaNeueLTPro-Md"/>
              </a:rPr>
              <a:t>Not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 </a:t>
            </a:r>
            <a:endParaRPr lang="en-US" sz="900" spc="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 available </a:t>
            </a:r>
            <a:r>
              <a:rPr sz="900" spc="10" dirty="0">
                <a:solidFill>
                  <a:srgbClr val="1C216F"/>
                </a:solidFill>
                <a:latin typeface="HelveticaNeueLTPro-Md"/>
                <a:cs typeface="HelveticaNeueLTPro-Md"/>
              </a:rPr>
              <a:t> </a:t>
            </a:r>
            <a:endParaRPr lang="en-US" sz="900" spc="1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app</a:t>
            </a:r>
            <a:r>
              <a:rPr sz="900" spc="5" dirty="0">
                <a:solidFill>
                  <a:srgbClr val="1C216F"/>
                </a:solidFill>
                <a:latin typeface="HelveticaNeueLTPro-Md"/>
                <a:cs typeface="HelveticaNeueLTPro-Md"/>
              </a:rPr>
              <a:t>li</a:t>
            </a:r>
            <a:r>
              <a:rPr sz="900" spc="10" dirty="0">
                <a:solidFill>
                  <a:srgbClr val="1C216F"/>
                </a:solidFill>
                <a:latin typeface="HelveticaNeueLTPro-Md"/>
                <a:cs typeface="HelveticaNeueLTPro-Md"/>
              </a:rPr>
              <a:t>cab</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14" name="object 14"/>
          <p:cNvSpPr txBox="1"/>
          <p:nvPr/>
        </p:nvSpPr>
        <p:spPr>
          <a:xfrm>
            <a:off x="457200" y="41910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2.</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HAZARDS</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endParaRPr sz="1100" dirty="0">
              <a:latin typeface="Helvetica Neue LT Pro 75"/>
              <a:cs typeface="Helvetica Neue LT Pro 75"/>
            </a:endParaRPr>
          </a:p>
        </p:txBody>
      </p:sp>
      <p:sp>
        <p:nvSpPr>
          <p:cNvPr id="15" name="object 15"/>
          <p:cNvSpPr txBox="1"/>
          <p:nvPr/>
        </p:nvSpPr>
        <p:spPr>
          <a:xfrm>
            <a:off x="623571" y="4511040"/>
            <a:ext cx="78422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Cl</a:t>
            </a:r>
            <a:r>
              <a:rPr sz="900" spc="15" dirty="0">
                <a:solidFill>
                  <a:srgbClr val="1C216F"/>
                </a:solidFill>
                <a:latin typeface="HelveticaNeueLTPro-Md"/>
                <a:cs typeface="HelveticaNeueLTPro-Md"/>
              </a:rPr>
              <a:t>as</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ifi</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ati</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  </a:t>
            </a:r>
            <a:r>
              <a:rPr sz="900" spc="5" dirty="0">
                <a:solidFill>
                  <a:srgbClr val="1C216F"/>
                </a:solidFill>
                <a:latin typeface="HelveticaNeueLTPro-Md"/>
                <a:cs typeface="HelveticaNeueLTPro-Md"/>
              </a:rPr>
              <a:t>Risk</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phrases:</a:t>
            </a:r>
            <a:endParaRPr sz="900" dirty="0">
              <a:latin typeface="HelveticaNeueLTPro-Md"/>
              <a:cs typeface="HelveticaNeueLTPro-Md"/>
            </a:endParaRPr>
          </a:p>
        </p:txBody>
      </p:sp>
      <p:sp>
        <p:nvSpPr>
          <p:cNvPr id="16" name="object 16"/>
          <p:cNvSpPr txBox="1"/>
          <p:nvPr/>
        </p:nvSpPr>
        <p:spPr>
          <a:xfrm>
            <a:off x="2666949" y="4495800"/>
            <a:ext cx="4481880" cy="2359620"/>
          </a:xfrm>
          <a:prstGeom prst="rect">
            <a:avLst/>
          </a:prstGeom>
        </p:spPr>
        <p:txBody>
          <a:bodyPr vert="horz" wrap="square" lIns="0" tIns="12700" rIns="0" bIns="0" rtlCol="0">
            <a:spAutoFit/>
          </a:bodyPr>
          <a:lstStyle/>
          <a:p>
            <a:pPr marL="12700">
              <a:lnSpc>
                <a:spcPts val="1040"/>
              </a:lnSpc>
              <a:spcBef>
                <a:spcPts val="100"/>
              </a:spcBef>
            </a:pPr>
            <a:r>
              <a:rPr lang="en-US" sz="900" spc="10" dirty="0">
                <a:solidFill>
                  <a:srgbClr val="1C216F"/>
                </a:solidFill>
                <a:latin typeface="HelveticaNeueLTPro-Md"/>
                <a:cs typeface="HelveticaNeueLTPro-Md"/>
              </a:rPr>
              <a:t>Toxic, Dangerous for the environment</a:t>
            </a:r>
            <a:endParaRPr sz="900" dirty="0">
              <a:latin typeface="HelveticaNeueLTPro-Md"/>
              <a:cs typeface="HelveticaNeueLTPro-Md"/>
            </a:endParaRPr>
          </a:p>
          <a:p>
            <a:pPr marL="12700">
              <a:lnSpc>
                <a:spcPts val="1000"/>
              </a:lnSpc>
            </a:pPr>
            <a:r>
              <a:rPr sz="900" spc="-5" dirty="0">
                <a:solidFill>
                  <a:srgbClr val="1C216F"/>
                </a:solidFill>
                <a:latin typeface="HelveticaNeueLTPro-Md"/>
                <a:cs typeface="HelveticaNeueLTPro-Md"/>
              </a:rPr>
              <a:t>R10-</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Flammable.</a:t>
            </a:r>
            <a:endParaRPr sz="900" dirty="0">
              <a:latin typeface="HelveticaNeueLTPro-Md"/>
              <a:cs typeface="HelveticaNeueLTPro-Md"/>
            </a:endParaRPr>
          </a:p>
          <a:p>
            <a:pPr marL="12700" marR="973455">
              <a:lnSpc>
                <a:spcPts val="1000"/>
              </a:lnSpc>
              <a:spcBef>
                <a:spcPts val="60"/>
              </a:spcBef>
            </a:pPr>
            <a:r>
              <a:rPr lang="en-US" sz="900" spc="-5" dirty="0">
                <a:solidFill>
                  <a:srgbClr val="1C216F"/>
                </a:solidFill>
                <a:latin typeface="HelveticaNeueLTPro-Md"/>
                <a:cs typeface="HelveticaNeueLTPro-Md"/>
              </a:rPr>
              <a:t>R45-May cause cancer.</a:t>
            </a:r>
          </a:p>
          <a:p>
            <a:pPr marL="12700" marR="973455">
              <a:lnSpc>
                <a:spcPts val="1000"/>
              </a:lnSpc>
              <a:spcBef>
                <a:spcPts val="60"/>
              </a:spcBef>
            </a:pPr>
            <a:r>
              <a:rPr lang="en-US" sz="900" spc="-5" dirty="0">
                <a:solidFill>
                  <a:srgbClr val="1C216F"/>
                </a:solidFill>
                <a:latin typeface="HelveticaNeueLTPro-Md"/>
                <a:cs typeface="HelveticaNeueLTPro-Md"/>
              </a:rPr>
              <a:t>R46-May cause heritable genetic damage.</a:t>
            </a:r>
          </a:p>
          <a:p>
            <a:pPr marL="12700" marR="973455">
              <a:lnSpc>
                <a:spcPts val="1000"/>
              </a:lnSpc>
              <a:spcBef>
                <a:spcPts val="60"/>
              </a:spcBef>
            </a:pPr>
            <a:r>
              <a:rPr lang="en-US" sz="900" spc="-5" dirty="0">
                <a:solidFill>
                  <a:srgbClr val="1C216F"/>
                </a:solidFill>
                <a:latin typeface="HelveticaNeueLTPro-Md"/>
                <a:cs typeface="HelveticaNeueLTPro-Md"/>
              </a:rPr>
              <a:t>R60- May impair fertility.</a:t>
            </a:r>
          </a:p>
          <a:p>
            <a:pPr marL="12700" marR="973455">
              <a:lnSpc>
                <a:spcPts val="1000"/>
              </a:lnSpc>
              <a:spcBef>
                <a:spcPts val="60"/>
              </a:spcBef>
            </a:pPr>
            <a:r>
              <a:rPr lang="en-US" sz="900" spc="-5" dirty="0">
                <a:solidFill>
                  <a:srgbClr val="1C216F"/>
                </a:solidFill>
                <a:latin typeface="HelveticaNeueLTPro-Md"/>
                <a:cs typeface="HelveticaNeueLTPro-Md"/>
              </a:rPr>
              <a:t>R61- May cause harm to the unborn child.</a:t>
            </a:r>
          </a:p>
          <a:p>
            <a:pPr marL="12700" marR="973455">
              <a:lnSpc>
                <a:spcPts val="1000"/>
              </a:lnSpc>
              <a:spcBef>
                <a:spcPts val="60"/>
              </a:spcBef>
            </a:pPr>
            <a:r>
              <a:rPr lang="en-US" sz="900" spc="-5" dirty="0">
                <a:solidFill>
                  <a:srgbClr val="1C216F"/>
                </a:solidFill>
                <a:latin typeface="HelveticaNeueLTPro-Md"/>
                <a:cs typeface="HelveticaNeueLTPro-Md"/>
              </a:rPr>
              <a:t>R20- Also harmful by inhalation.</a:t>
            </a:r>
          </a:p>
          <a:p>
            <a:pPr marL="12700" marR="973455">
              <a:lnSpc>
                <a:spcPts val="1000"/>
              </a:lnSpc>
              <a:spcBef>
                <a:spcPts val="60"/>
              </a:spcBef>
            </a:pPr>
            <a:r>
              <a:rPr lang="en-US" sz="900" spc="-5" dirty="0">
                <a:solidFill>
                  <a:srgbClr val="1C216F"/>
                </a:solidFill>
                <a:latin typeface="HelveticaNeueLTPro-Md"/>
                <a:cs typeface="HelveticaNeueLTPro-Md"/>
              </a:rPr>
              <a:t>R42/43- May cause sensitization by inhalation and skin contact.</a:t>
            </a:r>
          </a:p>
          <a:p>
            <a:pPr marL="12700" marR="973455">
              <a:lnSpc>
                <a:spcPts val="1000"/>
              </a:lnSpc>
              <a:spcBef>
                <a:spcPts val="60"/>
              </a:spcBef>
            </a:pPr>
            <a:r>
              <a:rPr lang="en-US" sz="900" spc="-5" dirty="0">
                <a:solidFill>
                  <a:srgbClr val="1C216F"/>
                </a:solidFill>
                <a:latin typeface="HelveticaNeueLTPro-Md"/>
                <a:cs typeface="HelveticaNeueLTPro-Md"/>
              </a:rPr>
              <a:t>R50/53- Very toxic to aquatic organisms, may cause long-term adverse effects in the aquatic environment.</a:t>
            </a:r>
          </a:p>
          <a:p>
            <a:pPr marL="12700" marR="973455">
              <a:lnSpc>
                <a:spcPts val="1000"/>
              </a:lnSpc>
              <a:spcBef>
                <a:spcPts val="60"/>
              </a:spcBef>
            </a:pPr>
            <a:r>
              <a:rPr lang="en-US" sz="900" spc="-5" dirty="0">
                <a:solidFill>
                  <a:srgbClr val="1C216F"/>
                </a:solidFill>
                <a:latin typeface="HelveticaNeueLTPro-Md"/>
                <a:cs typeface="HelveticaNeueLTPro-Md"/>
              </a:rPr>
              <a:t>Flammable.</a:t>
            </a:r>
          </a:p>
          <a:p>
            <a:pPr marL="12700" marR="5080">
              <a:lnSpc>
                <a:spcPts val="1000"/>
              </a:lnSpc>
              <a:spcBef>
                <a:spcPts val="60"/>
              </a:spcBef>
            </a:pPr>
            <a:r>
              <a:rPr lang="en-US" sz="900" spc="5" dirty="0">
                <a:solidFill>
                  <a:srgbClr val="1C216F"/>
                </a:solidFill>
                <a:latin typeface="HelveticaNeueLTPro-Md"/>
                <a:cs typeface="HelveticaNeueLTPro-Md"/>
              </a:rPr>
              <a:t>May cause cancer. May cause heritable genetic damage. May impair fertility. May</a:t>
            </a:r>
          </a:p>
          <a:p>
            <a:pPr marL="12700" marR="5080">
              <a:lnSpc>
                <a:spcPts val="1000"/>
              </a:lnSpc>
              <a:spcBef>
                <a:spcPts val="60"/>
              </a:spcBef>
            </a:pPr>
            <a:r>
              <a:rPr lang="en-US" sz="900" spc="5" dirty="0">
                <a:solidFill>
                  <a:srgbClr val="1C216F"/>
                </a:solidFill>
                <a:latin typeface="HelveticaNeueLTPro-Md"/>
                <a:cs typeface="HelveticaNeueLTPro-Md"/>
              </a:rPr>
              <a:t>cause harm to the unborn child. Also harmful by inhalation. May cause sensitization by inhalation and skin contact.</a:t>
            </a:r>
          </a:p>
          <a:p>
            <a:pPr marL="12700" marR="5080">
              <a:lnSpc>
                <a:spcPts val="1000"/>
              </a:lnSpc>
              <a:spcBef>
                <a:spcPts val="60"/>
              </a:spcBef>
            </a:pPr>
            <a:r>
              <a:rPr lang="en-US" sz="900" spc="5" dirty="0">
                <a:solidFill>
                  <a:srgbClr val="1C216F"/>
                </a:solidFill>
                <a:latin typeface="HelveticaNeueLTPro-Md"/>
                <a:cs typeface="HelveticaNeueLTPro-Md"/>
              </a:rPr>
              <a:t>Very toxic to aquatic organisms, may cause long-term adverse effects in the aquatic</a:t>
            </a:r>
          </a:p>
          <a:p>
            <a:pPr marL="12700" marR="5080">
              <a:lnSpc>
                <a:spcPts val="1000"/>
              </a:lnSpc>
              <a:spcBef>
                <a:spcPts val="60"/>
              </a:spcBef>
            </a:pPr>
            <a:r>
              <a:rPr lang="en-US" sz="900" spc="5" dirty="0">
                <a:solidFill>
                  <a:srgbClr val="1C216F"/>
                </a:solidFill>
                <a:latin typeface="HelveticaNeueLTPro-Md"/>
                <a:cs typeface="HelveticaNeueLTPro-Md"/>
              </a:rPr>
              <a:t>environment.</a:t>
            </a:r>
          </a:p>
          <a:p>
            <a:pPr marL="12700" marR="5080">
              <a:lnSpc>
                <a:spcPts val="1000"/>
              </a:lnSpc>
              <a:spcBef>
                <a:spcPts val="60"/>
              </a:spcBef>
            </a:pPr>
            <a:r>
              <a:rPr sz="900" spc="5" dirty="0">
                <a:solidFill>
                  <a:srgbClr val="1C216F"/>
                </a:solidFill>
                <a:latin typeface="HelveticaNeueLTPro-Md"/>
                <a:cs typeface="HelveticaNeueLTPro-Md"/>
              </a:rPr>
              <a:t>None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endParaRPr sz="900" dirty="0">
              <a:latin typeface="HelveticaNeueLTPro-Md"/>
              <a:cs typeface="HelveticaNeueLTPro-Md"/>
            </a:endParaRPr>
          </a:p>
        </p:txBody>
      </p:sp>
      <p:sp>
        <p:nvSpPr>
          <p:cNvPr id="21" name="object 21"/>
          <p:cNvSpPr txBox="1"/>
          <p:nvPr/>
        </p:nvSpPr>
        <p:spPr>
          <a:xfrm>
            <a:off x="615950" y="2580640"/>
            <a:ext cx="2483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COMPANY/UNDERTAKING</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IDENTIFICATION</a:t>
            </a:r>
            <a:endParaRPr sz="900" dirty="0">
              <a:latin typeface="Helvetica Neue LT Pro 75"/>
              <a:cs typeface="Helvetica Neue LT Pro 75"/>
            </a:endParaRPr>
          </a:p>
        </p:txBody>
      </p:sp>
      <p:sp>
        <p:nvSpPr>
          <p:cNvPr id="22" name="object 22"/>
          <p:cNvSpPr txBox="1"/>
          <p:nvPr/>
        </p:nvSpPr>
        <p:spPr>
          <a:xfrm>
            <a:off x="615950" y="2809240"/>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Manufacturer/Supplier:</a:t>
            </a:r>
            <a:endParaRPr sz="900" dirty="0">
              <a:latin typeface="HelveticaNeueLTPro-Md"/>
              <a:cs typeface="HelveticaNeueLTPro-Md"/>
            </a:endParaRPr>
          </a:p>
        </p:txBody>
      </p:sp>
      <p:sp>
        <p:nvSpPr>
          <p:cNvPr id="24" name="object 24"/>
          <p:cNvSpPr txBox="1"/>
          <p:nvPr/>
        </p:nvSpPr>
        <p:spPr>
          <a:xfrm>
            <a:off x="615950" y="3581400"/>
            <a:ext cx="1640839"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Emergency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telephone</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operation):</a:t>
            </a:r>
            <a:endParaRPr sz="900" dirty="0">
              <a:latin typeface="HelveticaNeueLTPro-Md"/>
              <a:cs typeface="HelveticaNeueLTPro-Md"/>
            </a:endParaRPr>
          </a:p>
        </p:txBody>
      </p:sp>
      <p:sp>
        <p:nvSpPr>
          <p:cNvPr id="25" name="object 25"/>
          <p:cNvSpPr/>
          <p:nvPr/>
        </p:nvSpPr>
        <p:spPr>
          <a:xfrm>
            <a:off x="457200" y="2514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8" name="object 28"/>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2</a:t>
            </a:fld>
            <a:endParaRPr sz="900">
              <a:latin typeface="Helvetica Neue LT Std 75"/>
              <a:cs typeface="Helvetica Neue LT Std 75"/>
            </a:endParaRPr>
          </a:p>
        </p:txBody>
      </p:sp>
      <p:sp>
        <p:nvSpPr>
          <p:cNvPr id="29" name="object 25">
            <a:extLst>
              <a:ext uri="{FF2B5EF4-FFF2-40B4-BE49-F238E27FC236}">
                <a16:creationId xmlns:a16="http://schemas.microsoft.com/office/drawing/2014/main" id="{5D3995E7-B147-4615-B18F-E733A42C2D92}"/>
              </a:ext>
            </a:extLst>
          </p:cNvPr>
          <p:cNvSpPr/>
          <p:nvPr/>
        </p:nvSpPr>
        <p:spPr>
          <a:xfrm>
            <a:off x="466674" y="3962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0" name="object 24">
            <a:extLst>
              <a:ext uri="{FF2B5EF4-FFF2-40B4-BE49-F238E27FC236}">
                <a16:creationId xmlns:a16="http://schemas.microsoft.com/office/drawing/2014/main" id="{EF92C2BF-0F9B-42CB-B04F-BF2E6DF4275F}"/>
              </a:ext>
            </a:extLst>
          </p:cNvPr>
          <p:cNvSpPr txBox="1"/>
          <p:nvPr/>
        </p:nvSpPr>
        <p:spPr>
          <a:xfrm>
            <a:off x="623571" y="3962400"/>
            <a:ext cx="1640839" cy="164148"/>
          </a:xfrm>
          <a:prstGeom prst="rect">
            <a:avLst/>
          </a:prstGeom>
        </p:spPr>
        <p:txBody>
          <a:bodyPr vert="horz" wrap="square" lIns="0" tIns="25400" rIns="0" bIns="0" rtlCol="0">
            <a:spAutoFit/>
          </a:bodyPr>
          <a:lstStyle/>
          <a:p>
            <a:pPr marL="12700">
              <a:lnSpc>
                <a:spcPct val="100000"/>
              </a:lnSpc>
              <a:spcBef>
                <a:spcPts val="100"/>
              </a:spcBef>
            </a:pPr>
            <a:r>
              <a:rPr lang="en-TT" sz="900" b="1" dirty="0">
                <a:solidFill>
                  <a:srgbClr val="025FAD"/>
                </a:solidFill>
                <a:latin typeface="Helvetica Neue LT Pro 75"/>
                <a:cs typeface="Helvetica Neue LT Pro 75"/>
              </a:rPr>
              <a:t>PRODUCT INFORMATION</a:t>
            </a:r>
            <a:endParaRPr lang="en-TT" sz="900" dirty="0">
              <a:latin typeface="Helvetica Neue LT Pro 75"/>
              <a:cs typeface="Helvetica Neue LT Pro 75"/>
            </a:endParaRPr>
          </a:p>
        </p:txBody>
      </p:sp>
      <p:sp>
        <p:nvSpPr>
          <p:cNvPr id="31" name="object 23">
            <a:extLst>
              <a:ext uri="{FF2B5EF4-FFF2-40B4-BE49-F238E27FC236}">
                <a16:creationId xmlns:a16="http://schemas.microsoft.com/office/drawing/2014/main" id="{425E9D70-5337-4DD4-AB7C-77DE57E3F08A}"/>
              </a:ext>
            </a:extLst>
          </p:cNvPr>
          <p:cNvSpPr txBox="1"/>
          <p:nvPr/>
        </p:nvSpPr>
        <p:spPr>
          <a:xfrm>
            <a:off x="2666949" y="3973736"/>
            <a:ext cx="3221990" cy="141064"/>
          </a:xfrm>
          <a:prstGeom prst="rect">
            <a:avLst/>
          </a:prstGeom>
        </p:spPr>
        <p:txBody>
          <a:bodyPr vert="horz" wrap="square" lIns="0" tIns="12700" rIns="0" bIns="0" rtlCol="0">
            <a:spAutoFit/>
          </a:bodyPr>
          <a:lstStyle/>
          <a:p>
            <a:pPr marL="12700">
              <a:lnSpc>
                <a:spcPts val="1040"/>
              </a:lnSpc>
              <a:spcBef>
                <a:spcPts val="100"/>
              </a:spcBef>
            </a:pPr>
            <a:r>
              <a:rPr lang="en-US" sz="900" u="sng" spc="5" dirty="0">
                <a:solidFill>
                  <a:srgbClr val="1C216F"/>
                </a:solidFill>
                <a:latin typeface="HelveticaNeueLTPro-Md"/>
                <a:cs typeface="HelveticaNeueLTPro-Md"/>
              </a:rPr>
              <a:t>www.bergerpaintscaribbean.com</a:t>
            </a:r>
            <a:endParaRPr sz="900" u="sng" dirty="0">
              <a:latin typeface="HelveticaNeueLTPro-Md"/>
              <a:cs typeface="HelveticaNeueLTPro-Md"/>
            </a:endParaRPr>
          </a:p>
        </p:txBody>
      </p:sp>
      <p:sp>
        <p:nvSpPr>
          <p:cNvPr id="32" name="object 10">
            <a:extLst>
              <a:ext uri="{FF2B5EF4-FFF2-40B4-BE49-F238E27FC236}">
                <a16:creationId xmlns:a16="http://schemas.microsoft.com/office/drawing/2014/main" id="{FA685776-9BAD-4983-B5AF-237C7D3665DB}"/>
              </a:ext>
            </a:extLst>
          </p:cNvPr>
          <p:cNvSpPr txBox="1"/>
          <p:nvPr/>
        </p:nvSpPr>
        <p:spPr>
          <a:xfrm>
            <a:off x="466674" y="70866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3.</a:t>
            </a:r>
            <a:r>
              <a:rPr sz="1100" b="1" spc="-2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COMPOSITION/INFORMATION</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ON</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INGREDIENTS</a:t>
            </a:r>
            <a:endParaRPr sz="1100" dirty="0">
              <a:latin typeface="Helvetica Neue LT Pro 75"/>
              <a:cs typeface="Helvetica Neue LT Pro 75"/>
            </a:endParaRPr>
          </a:p>
        </p:txBody>
      </p:sp>
      <p:sp>
        <p:nvSpPr>
          <p:cNvPr id="33" name="object 17">
            <a:extLst>
              <a:ext uri="{FF2B5EF4-FFF2-40B4-BE49-F238E27FC236}">
                <a16:creationId xmlns:a16="http://schemas.microsoft.com/office/drawing/2014/main" id="{EF255CC9-938F-4FBE-A228-131F7F643A00}"/>
              </a:ext>
            </a:extLst>
          </p:cNvPr>
          <p:cNvSpPr txBox="1"/>
          <p:nvPr/>
        </p:nvSpPr>
        <p:spPr>
          <a:xfrm>
            <a:off x="623571" y="5755878"/>
            <a:ext cx="1494790" cy="1025922"/>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P</a:t>
            </a:r>
            <a:r>
              <a:rPr sz="900" spc="-5" dirty="0">
                <a:solidFill>
                  <a:srgbClr val="1C216F"/>
                </a:solidFill>
                <a:latin typeface="HelveticaNeueLTPro-Md"/>
                <a:cs typeface="HelveticaNeueLTPro-Md"/>
              </a:rPr>
              <a:t>h</a:t>
            </a:r>
            <a:r>
              <a:rPr sz="900" spc="5" dirty="0">
                <a:solidFill>
                  <a:srgbClr val="1C216F"/>
                </a:solidFill>
                <a:latin typeface="HelveticaNeueLTPro-Md"/>
                <a:cs typeface="HelveticaNeueLTPro-Md"/>
              </a:rPr>
              <a:t>y</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spc="20" dirty="0">
                <a:solidFill>
                  <a:srgbClr val="1C216F"/>
                </a:solidFill>
                <a:latin typeface="HelveticaNeueLTPro-Md"/>
                <a:cs typeface="HelveticaNeueLTPro-Md"/>
              </a:rPr>
              <a:t>l</a:t>
            </a:r>
            <a:r>
              <a:rPr sz="900" spc="-30" dirty="0">
                <a:solidFill>
                  <a:srgbClr val="1C216F"/>
                </a:solidFill>
                <a:latin typeface="HelveticaNeueLTPro-Md"/>
                <a:cs typeface="HelveticaNeueLTPro-Md"/>
              </a:rPr>
              <a:t>/</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h</a:t>
            </a:r>
            <a:r>
              <a:rPr sz="900" spc="10" dirty="0">
                <a:solidFill>
                  <a:srgbClr val="1C216F"/>
                </a:solidFill>
                <a:latin typeface="HelveticaNeueLTPro-Md"/>
                <a:cs typeface="HelveticaNeueLTPro-Md"/>
              </a:rPr>
              <a:t>e</a:t>
            </a:r>
            <a:r>
              <a:rPr sz="900" spc="5" dirty="0">
                <a:solidFill>
                  <a:srgbClr val="1C216F"/>
                </a:solidFill>
                <a:latin typeface="HelveticaNeueLTPro-Md"/>
                <a:cs typeface="HelveticaNeueLTPro-Md"/>
              </a:rPr>
              <a:t>mi</a:t>
            </a:r>
            <a:r>
              <a:rPr sz="900" spc="10" dirty="0">
                <a:solidFill>
                  <a:srgbClr val="1C216F"/>
                </a:solidFill>
                <a:latin typeface="HelveticaNeueLTPro-Md"/>
                <a:cs typeface="HelveticaNeueLTPro-Md"/>
              </a:rPr>
              <a:t>c</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 </a:t>
            </a:r>
            <a:r>
              <a:rPr sz="900" spc="5" dirty="0">
                <a:solidFill>
                  <a:srgbClr val="1C216F"/>
                </a:solidFill>
                <a:latin typeface="HelveticaNeueLTPro-Md"/>
                <a:cs typeface="HelveticaNeueLTPro-Md"/>
              </a:rPr>
              <a:t>h</a:t>
            </a:r>
            <a:r>
              <a:rPr sz="900" spc="25" dirty="0">
                <a:solidFill>
                  <a:srgbClr val="1C216F"/>
                </a:solidFill>
                <a:latin typeface="HelveticaNeueLTPro-Md"/>
                <a:cs typeface="HelveticaNeueLTPro-Md"/>
              </a:rPr>
              <a:t>a</a:t>
            </a:r>
            <a:r>
              <a:rPr sz="900" spc="15" dirty="0">
                <a:solidFill>
                  <a:srgbClr val="1C216F"/>
                </a:solidFill>
                <a:latin typeface="HelveticaNeueLTPro-Md"/>
                <a:cs typeface="HelveticaNeueLTPro-Md"/>
              </a:rPr>
              <a:t>zar</a:t>
            </a:r>
            <a:r>
              <a:rPr sz="900" spc="5" dirty="0">
                <a:solidFill>
                  <a:srgbClr val="1C216F"/>
                </a:solidFill>
                <a:latin typeface="HelveticaNeueLTPro-Md"/>
                <a:cs typeface="HelveticaNeueLTPro-Md"/>
              </a:rPr>
              <a:t>d</a:t>
            </a:r>
            <a:r>
              <a:rPr sz="900" dirty="0">
                <a:solidFill>
                  <a:srgbClr val="1C216F"/>
                </a:solidFill>
                <a:latin typeface="HelveticaNeueLTPro-Md"/>
                <a:cs typeface="HelveticaNeueLTPro-Md"/>
              </a:rPr>
              <a:t>s: </a:t>
            </a:r>
            <a:r>
              <a:rPr sz="900" spc="5" dirty="0">
                <a:solidFill>
                  <a:srgbClr val="1C216F"/>
                </a:solidFill>
                <a:latin typeface="HelveticaNeueLTPro-Md"/>
                <a:cs typeface="HelveticaNeueLTPro-Md"/>
              </a:rPr>
              <a:t>Human health </a:t>
            </a:r>
            <a:r>
              <a:rPr sz="900" spc="10" dirty="0">
                <a:solidFill>
                  <a:srgbClr val="1C216F"/>
                </a:solidFill>
                <a:latin typeface="HelveticaNeueLTPro-Md"/>
                <a:cs typeface="HelveticaNeueLTPro-Md"/>
              </a:rPr>
              <a:t>hazards: </a:t>
            </a:r>
            <a:r>
              <a:rPr lang="en-US" sz="900" spc="10" dirty="0">
                <a:solidFill>
                  <a:srgbClr val="1C216F"/>
                </a:solidFill>
                <a:latin typeface="HelveticaNeueLTPro-Md"/>
                <a:cs typeface="HelveticaNeueLTPro-Md"/>
              </a:rPr>
              <a:t>	 </a:t>
            </a:r>
          </a:p>
          <a:p>
            <a:pPr marL="12700" marR="5080">
              <a:lnSpc>
                <a:spcPts val="1000"/>
              </a:lnSpc>
              <a:spcBef>
                <a:spcPts val="200"/>
              </a:spcBef>
            </a:pPr>
            <a:endParaRPr lang="en-US" sz="900" spc="10" dirty="0">
              <a:solidFill>
                <a:srgbClr val="1C216F"/>
              </a:solidFill>
              <a:latin typeface="HelveticaNeueLTPro-Md"/>
              <a:cs typeface="HelveticaNeueLTPro-Md"/>
            </a:endParaRPr>
          </a:p>
          <a:p>
            <a:pPr marL="12700" marR="5080">
              <a:lnSpc>
                <a:spcPts val="1000"/>
              </a:lnSpc>
              <a:spcBef>
                <a:spcPts val="200"/>
              </a:spcBef>
            </a:pPr>
            <a:r>
              <a:rPr lang="en-US" sz="900" spc="10" dirty="0">
                <a:solidFill>
                  <a:srgbClr val="1C216F"/>
                </a:solidFill>
                <a:latin typeface="HelveticaNeueLTPro-Md"/>
                <a:cs typeface="HelveticaNeueLTPro-Md"/>
              </a:rPr>
              <a:t>Environmental hazard:</a:t>
            </a:r>
          </a:p>
          <a:p>
            <a:pPr marL="12700" marR="5080">
              <a:lnSpc>
                <a:spcPts val="1000"/>
              </a:lnSpc>
              <a:spcBef>
                <a:spcPts val="200"/>
              </a:spcBef>
            </a:pPr>
            <a:endParaRPr lang="en-US" sz="900" spc="10"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Additional</a:t>
            </a:r>
            <a:r>
              <a:rPr sz="900" spc="-10"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34" name="object 18">
            <a:extLst>
              <a:ext uri="{FF2B5EF4-FFF2-40B4-BE49-F238E27FC236}">
                <a16:creationId xmlns:a16="http://schemas.microsoft.com/office/drawing/2014/main" id="{F720BEC3-070D-417E-A544-99442FF4C8F2}"/>
              </a:ext>
            </a:extLst>
          </p:cNvPr>
          <p:cNvSpPr txBox="1"/>
          <p:nvPr/>
        </p:nvSpPr>
        <p:spPr>
          <a:xfrm>
            <a:off x="615950" y="6847840"/>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dirty="0">
              <a:latin typeface="Helvetica Neue LT Pro 75"/>
              <a:cs typeface="Helvetica Neue LT Pro 75"/>
            </a:endParaRPr>
          </a:p>
        </p:txBody>
      </p:sp>
      <p:sp>
        <p:nvSpPr>
          <p:cNvPr id="36" name="object 23">
            <a:extLst>
              <a:ext uri="{FF2B5EF4-FFF2-40B4-BE49-F238E27FC236}">
                <a16:creationId xmlns:a16="http://schemas.microsoft.com/office/drawing/2014/main" id="{BD439F79-A77F-4389-868E-7DA1ED16A9A6}"/>
              </a:ext>
            </a:extLst>
          </p:cNvPr>
          <p:cNvSpPr txBox="1"/>
          <p:nvPr/>
        </p:nvSpPr>
        <p:spPr>
          <a:xfrm>
            <a:off x="2645410" y="2783840"/>
            <a:ext cx="3221990" cy="1178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ANSA</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MCAL</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INDUSTRIAL</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PARK,</a:t>
            </a:r>
            <a:endParaRPr sz="900" dirty="0">
              <a:latin typeface="HelveticaNeueLTPro-Md"/>
              <a:cs typeface="HelveticaNeueLTPro-Md"/>
            </a:endParaRPr>
          </a:p>
          <a:p>
            <a:pPr marL="12700" marR="835660">
              <a:lnSpc>
                <a:spcPts val="1000"/>
              </a:lnSpc>
              <a:spcBef>
                <a:spcPts val="60"/>
              </a:spcBef>
            </a:pPr>
            <a:r>
              <a:rPr sz="900" spc="-5" dirty="0">
                <a:solidFill>
                  <a:srgbClr val="1C216F"/>
                </a:solidFill>
                <a:latin typeface="HelveticaNeueLTPro-Md"/>
                <a:cs typeface="HelveticaNeueLTPro-Md"/>
              </a:rPr>
              <a:t>51-59 </a:t>
            </a:r>
            <a:r>
              <a:rPr sz="900" spc="5" dirty="0">
                <a:solidFill>
                  <a:srgbClr val="1C216F"/>
                </a:solidFill>
                <a:latin typeface="HelveticaNeueLTPro-Md"/>
                <a:cs typeface="HelveticaNeueLTPro-Md"/>
              </a:rPr>
              <a:t>TUMPUNA </a:t>
            </a:r>
            <a:r>
              <a:rPr sz="900" dirty="0">
                <a:solidFill>
                  <a:srgbClr val="1C216F"/>
                </a:solidFill>
                <a:latin typeface="HelveticaNeueLTPro-Md"/>
                <a:cs typeface="HelveticaNeueLTPro-Md"/>
              </a:rPr>
              <a:t>ROAD </a:t>
            </a:r>
            <a:r>
              <a:rPr sz="900" spc="5" dirty="0">
                <a:solidFill>
                  <a:srgbClr val="1C216F"/>
                </a:solidFill>
                <a:latin typeface="HelveticaNeueLTPro-Md"/>
                <a:cs typeface="HelveticaNeueLTPro-Md"/>
              </a:rPr>
              <a:t>SOUTH, </a:t>
            </a:r>
            <a:r>
              <a:rPr sz="900" dirty="0">
                <a:solidFill>
                  <a:srgbClr val="1C216F"/>
                </a:solidFill>
                <a:latin typeface="HelveticaNeueLTPro-Md"/>
                <a:cs typeface="HelveticaNeueLTPro-Md"/>
              </a:rPr>
              <a:t>GUANAPO,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ARIMA,</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TRINIDAD, </a:t>
            </a:r>
            <a:r>
              <a:rPr sz="900" spc="-5" dirty="0">
                <a:solidFill>
                  <a:srgbClr val="1C216F"/>
                </a:solidFill>
                <a:latin typeface="HelveticaNeueLTPro-Md"/>
                <a:cs typeface="HelveticaNeueLTPro-Md"/>
              </a:rPr>
              <a:t>W.I.</a:t>
            </a:r>
            <a:endParaRPr sz="900" dirty="0">
              <a:latin typeface="HelveticaNeueLTPro-Md"/>
              <a:cs typeface="HelveticaNeueLTPro-Md"/>
            </a:endParaRPr>
          </a:p>
          <a:p>
            <a:pPr marL="12700">
              <a:lnSpc>
                <a:spcPts val="940"/>
              </a:lnSpc>
            </a:pPr>
            <a:r>
              <a:rPr sz="900" spc="5" dirty="0">
                <a:solidFill>
                  <a:srgbClr val="1C216F"/>
                </a:solidFill>
                <a:latin typeface="HelveticaNeueLTPro-Md"/>
                <a:cs typeface="HelveticaNeueLTPro-Md"/>
              </a:rPr>
              <a:t>TEL</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665-5721-3/4913/5829/8046/1991,</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671-2722/</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3245</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FAX</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a:p>
            <a:pPr>
              <a:lnSpc>
                <a:spcPct val="100000"/>
              </a:lnSpc>
              <a:spcBef>
                <a:spcPts val="25"/>
              </a:spcBef>
            </a:pPr>
            <a:endParaRPr sz="65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TRINIDAD</a:t>
            </a:r>
            <a:endParaRPr sz="900" dirty="0">
              <a:latin typeface="HelveticaNeueLTPro-Md"/>
              <a:cs typeface="HelveticaNeueLTPro-Md"/>
            </a:endParaRPr>
          </a:p>
          <a:p>
            <a:pPr marL="12700" marR="5715">
              <a:lnSpc>
                <a:spcPts val="1000"/>
              </a:lnSpc>
              <a:spcBef>
                <a:spcPts val="60"/>
              </a:spcBef>
            </a:pPr>
            <a:r>
              <a:rPr sz="900" spc="5" dirty="0">
                <a:solidFill>
                  <a:srgbClr val="1C216F"/>
                </a:solidFill>
                <a:latin typeface="HelveticaNeueLTPro-Md"/>
                <a:cs typeface="HelveticaNeueLTPro-Md"/>
              </a:rPr>
              <a:t>TEL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868) </a:t>
            </a:r>
            <a:r>
              <a:rPr sz="900" dirty="0">
                <a:solidFill>
                  <a:srgbClr val="1C216F"/>
                </a:solidFill>
                <a:latin typeface="HelveticaNeueLTPro-Md"/>
                <a:cs typeface="HelveticaNeueLTPro-Md"/>
              </a:rPr>
              <a:t>665-5721-3/4913/5829/8046/1991, </a:t>
            </a:r>
            <a:r>
              <a:rPr sz="900" spc="-5" dirty="0">
                <a:solidFill>
                  <a:srgbClr val="1C216F"/>
                </a:solidFill>
                <a:latin typeface="HelveticaNeueLTPro-Md"/>
                <a:cs typeface="HelveticaNeueLTPro-Md"/>
              </a:rPr>
              <a:t>671-2722/3245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FAX:</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p:txBody>
      </p:sp>
      <p:graphicFrame>
        <p:nvGraphicFramePr>
          <p:cNvPr id="37" name="object 19">
            <a:extLst>
              <a:ext uri="{FF2B5EF4-FFF2-40B4-BE49-F238E27FC236}">
                <a16:creationId xmlns:a16="http://schemas.microsoft.com/office/drawing/2014/main" id="{F371D0A1-2A71-470E-9242-3CA6F248C8D6}"/>
              </a:ext>
            </a:extLst>
          </p:cNvPr>
          <p:cNvGraphicFramePr>
            <a:graphicFrameLocks noGrp="1"/>
          </p:cNvGraphicFramePr>
          <p:nvPr>
            <p:extLst>
              <p:ext uri="{D42A27DB-BD31-4B8C-83A1-F6EECF244321}">
                <p14:modId xmlns:p14="http://schemas.microsoft.com/office/powerpoint/2010/main" val="209413637"/>
              </p:ext>
            </p:extLst>
          </p:nvPr>
        </p:nvGraphicFramePr>
        <p:xfrm>
          <a:off x="457200" y="7421245"/>
          <a:ext cx="6692263" cy="2103755"/>
        </p:xfrm>
        <a:graphic>
          <a:graphicData uri="http://schemas.openxmlformats.org/drawingml/2006/table">
            <a:tbl>
              <a:tblPr firstRow="1" bandRow="1">
                <a:tableStyleId>{2D5ABB26-0587-4C30-8999-92F81FD0307C}</a:tableStyleId>
              </a:tblPr>
              <a:tblGrid>
                <a:gridCol w="1833245">
                  <a:extLst>
                    <a:ext uri="{9D8B030D-6E8A-4147-A177-3AD203B41FA5}">
                      <a16:colId xmlns:a16="http://schemas.microsoft.com/office/drawing/2014/main" val="20000"/>
                    </a:ext>
                  </a:extLst>
                </a:gridCol>
                <a:gridCol w="1672589">
                  <a:extLst>
                    <a:ext uri="{9D8B030D-6E8A-4147-A177-3AD203B41FA5}">
                      <a16:colId xmlns:a16="http://schemas.microsoft.com/office/drawing/2014/main" val="20001"/>
                    </a:ext>
                  </a:extLst>
                </a:gridCol>
                <a:gridCol w="3186429">
                  <a:extLst>
                    <a:ext uri="{9D8B030D-6E8A-4147-A177-3AD203B41FA5}">
                      <a16:colId xmlns:a16="http://schemas.microsoft.com/office/drawing/2014/main" val="20002"/>
                    </a:ext>
                  </a:extLst>
                </a:gridCol>
              </a:tblGrid>
              <a:tr h="215900">
                <a:tc>
                  <a:txBody>
                    <a:bodyPr/>
                    <a:lstStyle/>
                    <a:p>
                      <a:pPr marL="171450">
                        <a:lnSpc>
                          <a:spcPts val="1035"/>
                        </a:lnSpc>
                      </a:pPr>
                      <a:r>
                        <a:rPr sz="900" spc="5" dirty="0">
                          <a:solidFill>
                            <a:srgbClr val="1C216F"/>
                          </a:solidFill>
                          <a:latin typeface="HelveticaNeueLTPro-Md"/>
                          <a:cs typeface="HelveticaNeueLTPro-Md"/>
                        </a:rPr>
                        <a:t>Substance/preparation:</a:t>
                      </a:r>
                      <a:endParaRPr sz="900">
                        <a:latin typeface="HelveticaNeueLTPro-Md"/>
                        <a:cs typeface="HelveticaNeueLTPro-Md"/>
                      </a:endParaRPr>
                    </a:p>
                  </a:txBody>
                  <a:tcPr marL="0" marR="0" marT="0" marB="0">
                    <a:lnB w="12700">
                      <a:solidFill>
                        <a:srgbClr val="14B1E7"/>
                      </a:solidFill>
                      <a:prstDash val="solid"/>
                    </a:lnB>
                  </a:tcPr>
                </a:tc>
                <a:tc>
                  <a:txBody>
                    <a:bodyPr/>
                    <a:lstStyle/>
                    <a:p>
                      <a:pPr marL="388620">
                        <a:lnSpc>
                          <a:spcPts val="1035"/>
                        </a:lnSpc>
                      </a:pPr>
                      <a:r>
                        <a:rPr sz="900" spc="5" dirty="0">
                          <a:solidFill>
                            <a:srgbClr val="1C216F"/>
                          </a:solidFill>
                          <a:latin typeface="HelveticaNeueLTPro-Md"/>
                          <a:cs typeface="HelveticaNeueLTPro-Md"/>
                        </a:rPr>
                        <a:t>Mixture</a:t>
                      </a:r>
                      <a:endParaRPr sz="900">
                        <a:latin typeface="HelveticaNeueLTPro-Md"/>
                        <a:cs typeface="HelveticaNeueLTPro-Md"/>
                      </a:endParaRPr>
                    </a:p>
                  </a:txBody>
                  <a:tcPr marL="0" marR="0" marT="0" marB="0">
                    <a:lnB w="12700">
                      <a:solidFill>
                        <a:srgbClr val="14B1E7"/>
                      </a:solidFill>
                      <a:prstDash val="solid"/>
                    </a:lnB>
                  </a:tcPr>
                </a:tc>
                <a:tc>
                  <a:txBody>
                    <a:bodyPr/>
                    <a:lstStyle/>
                    <a:p>
                      <a:pPr>
                        <a:lnSpc>
                          <a:spcPct val="100000"/>
                        </a:lnSpc>
                      </a:pPr>
                      <a:endParaRPr sz="800">
                        <a:latin typeface="Times"/>
                        <a:cs typeface="Times"/>
                      </a:endParaRPr>
                    </a:p>
                  </a:txBody>
                  <a:tcPr marL="0" marR="0" marT="0" marB="0">
                    <a:lnB w="12700">
                      <a:solidFill>
                        <a:srgbClr val="14B1E7"/>
                      </a:solidFill>
                      <a:prstDash val="solid"/>
                    </a:lnB>
                  </a:tcPr>
                </a:tc>
                <a:extLst>
                  <a:ext uri="{0D108BD9-81ED-4DB2-BD59-A6C34878D82A}">
                    <a16:rowId xmlns:a16="http://schemas.microsoft.com/office/drawing/2014/main" val="10000"/>
                  </a:ext>
                </a:extLst>
              </a:tr>
              <a:tr h="297180">
                <a:tc>
                  <a:txBody>
                    <a:bodyPr/>
                    <a:lstStyle/>
                    <a:p>
                      <a:pPr marL="171450">
                        <a:lnSpc>
                          <a:spcPct val="100000"/>
                        </a:lnSpc>
                        <a:spcBef>
                          <a:spcPts val="770"/>
                        </a:spcBef>
                      </a:pPr>
                      <a:r>
                        <a:rPr sz="900" spc="5" dirty="0">
                          <a:solidFill>
                            <a:srgbClr val="1C216F"/>
                          </a:solidFill>
                          <a:latin typeface="HelveticaNeueLTPro-Md"/>
                          <a:cs typeface="HelveticaNeueLTPro-Md"/>
                        </a:rPr>
                        <a:t>Ingredient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name</a:t>
                      </a:r>
                      <a:endParaRPr sz="900" dirty="0">
                        <a:latin typeface="HelveticaNeueLTPro-Md"/>
                        <a:cs typeface="HelveticaNeueLTPro-Md"/>
                      </a:endParaRPr>
                    </a:p>
                  </a:txBody>
                  <a:tcPr marL="0" marR="0" marT="97790" marB="0">
                    <a:lnT w="12700">
                      <a:solidFill>
                        <a:srgbClr val="14B1E7"/>
                      </a:solidFill>
                      <a:prstDash val="solid"/>
                    </a:lnT>
                  </a:tcPr>
                </a:tc>
                <a:tc>
                  <a:txBody>
                    <a:bodyPr/>
                    <a:lstStyle/>
                    <a:p>
                      <a:pPr marL="388620">
                        <a:lnSpc>
                          <a:spcPct val="100000"/>
                        </a:lnSpc>
                        <a:spcBef>
                          <a:spcPts val="770"/>
                        </a:spcBef>
                      </a:pPr>
                      <a:r>
                        <a:rPr sz="900" dirty="0">
                          <a:solidFill>
                            <a:srgbClr val="1C216F"/>
                          </a:solidFill>
                          <a:latin typeface="HelveticaNeueLTPro-Md"/>
                          <a:cs typeface="HelveticaNeueLTPro-Md"/>
                        </a:rPr>
                        <a:t>CAS</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dirty="0">
                        <a:latin typeface="HelveticaNeueLTPro-Md"/>
                        <a:cs typeface="HelveticaNeueLTPro-Md"/>
                      </a:endParaRPr>
                    </a:p>
                  </a:txBody>
                  <a:tcPr marL="0" marR="0" marT="97790" marB="0">
                    <a:lnT w="12700">
                      <a:solidFill>
                        <a:srgbClr val="14B1E7"/>
                      </a:solidFill>
                      <a:prstDash val="solid"/>
                    </a:lnT>
                  </a:tcPr>
                </a:tc>
                <a:tc>
                  <a:txBody>
                    <a:bodyPr/>
                    <a:lstStyle/>
                    <a:p>
                      <a:pPr marL="608330">
                        <a:lnSpc>
                          <a:spcPct val="100000"/>
                        </a:lnSpc>
                        <a:spcBef>
                          <a:spcPts val="770"/>
                        </a:spcBef>
                      </a:pPr>
                      <a:r>
                        <a:rPr sz="900" dirty="0">
                          <a:solidFill>
                            <a:srgbClr val="1C216F"/>
                          </a:solidFill>
                          <a:latin typeface="HelveticaNeueLTPro-Md"/>
                          <a:cs typeface="HelveticaNeueLTPro-Md"/>
                        </a:rPr>
                        <a:t>%</a:t>
                      </a:r>
                      <a:endParaRPr sz="900">
                        <a:latin typeface="HelveticaNeueLTPro-Md"/>
                        <a:cs typeface="HelveticaNeueLTPro-Md"/>
                      </a:endParaRPr>
                    </a:p>
                  </a:txBody>
                  <a:tcPr marL="0" marR="0" marT="97790" marB="0">
                    <a:lnT w="12700">
                      <a:solidFill>
                        <a:srgbClr val="14B1E7"/>
                      </a:solidFill>
                      <a:prstDash val="solid"/>
                    </a:lnT>
                  </a:tcPr>
                </a:tc>
                <a:extLst>
                  <a:ext uri="{0D108BD9-81ED-4DB2-BD59-A6C34878D82A}">
                    <a16:rowId xmlns:a16="http://schemas.microsoft.com/office/drawing/2014/main" val="10001"/>
                  </a:ext>
                </a:extLst>
              </a:tr>
              <a:tr h="190500">
                <a:tc>
                  <a:txBody>
                    <a:bodyPr/>
                    <a:lstStyle/>
                    <a:p>
                      <a:pPr marL="171450">
                        <a:lnSpc>
                          <a:spcPts val="969"/>
                        </a:lnSpc>
                        <a:spcBef>
                          <a:spcPts val="425"/>
                        </a:spcBef>
                      </a:pPr>
                      <a:r>
                        <a:rPr lang="en-US" sz="900" spc="5" dirty="0" err="1">
                          <a:solidFill>
                            <a:srgbClr val="1C216F"/>
                          </a:solidFill>
                          <a:latin typeface="HelveticaNeueLTPro-Md"/>
                          <a:cs typeface="HelveticaNeueLTPro-Md"/>
                        </a:rPr>
                        <a:t>Phtalic</a:t>
                      </a:r>
                      <a:r>
                        <a:rPr lang="en-US" sz="900" spc="5" dirty="0">
                          <a:solidFill>
                            <a:srgbClr val="1C216F"/>
                          </a:solidFill>
                          <a:latin typeface="HelveticaNeueLTPro-Md"/>
                          <a:cs typeface="HelveticaNeueLTPro-Md"/>
                        </a:rPr>
                        <a:t> Anhydride</a:t>
                      </a:r>
                      <a:endParaRPr sz="900" dirty="0">
                        <a:latin typeface="HelveticaNeueLTPro-Md"/>
                        <a:cs typeface="HelveticaNeueLTPro-Md"/>
                      </a:endParaRPr>
                    </a:p>
                  </a:txBody>
                  <a:tcPr marL="0" marR="0" marT="53975" marB="0"/>
                </a:tc>
                <a:tc>
                  <a:txBody>
                    <a:bodyPr/>
                    <a:lstStyle/>
                    <a:p>
                      <a:pPr marL="388620">
                        <a:lnSpc>
                          <a:spcPts val="969"/>
                        </a:lnSpc>
                        <a:spcBef>
                          <a:spcPts val="425"/>
                        </a:spcBef>
                      </a:pPr>
                      <a:r>
                        <a:rPr lang="en-US" sz="900" dirty="0">
                          <a:solidFill>
                            <a:srgbClr val="1C216F"/>
                          </a:solidFill>
                          <a:latin typeface="HelveticaNeueLTPro-Md"/>
                          <a:cs typeface="HelveticaNeueLTPro-Md"/>
                        </a:rPr>
                        <a:t>85-44-9</a:t>
                      </a:r>
                      <a:endParaRPr sz="900" dirty="0">
                        <a:latin typeface="HelveticaNeueLTPro-Md"/>
                        <a:cs typeface="HelveticaNeueLTPro-Md"/>
                      </a:endParaRPr>
                    </a:p>
                  </a:txBody>
                  <a:tcPr marL="0" marR="0" marT="53975" marB="0"/>
                </a:tc>
                <a:tc>
                  <a:txBody>
                    <a:bodyPr/>
                    <a:lstStyle/>
                    <a:p>
                      <a:pPr marL="608330">
                        <a:lnSpc>
                          <a:spcPts val="969"/>
                        </a:lnSpc>
                        <a:spcBef>
                          <a:spcPts val="425"/>
                        </a:spcBef>
                      </a:pPr>
                      <a:r>
                        <a:rPr lang="en-US" sz="900" spc="5" dirty="0">
                          <a:solidFill>
                            <a:srgbClr val="1C216F"/>
                          </a:solidFill>
                          <a:latin typeface="HelveticaNeueLTPro-Md"/>
                          <a:cs typeface="HelveticaNeueLTPro-Md"/>
                        </a:rPr>
                        <a:t>&lt;10</a:t>
                      </a:r>
                      <a:endParaRPr sz="900" dirty="0">
                        <a:latin typeface="HelveticaNeueLTPro-Md"/>
                        <a:cs typeface="HelveticaNeueLTPro-Md"/>
                      </a:endParaRPr>
                    </a:p>
                  </a:txBody>
                  <a:tcPr marL="0" marR="0" marT="53975" marB="0"/>
                </a:tc>
                <a:extLst>
                  <a:ext uri="{0D108BD9-81ED-4DB2-BD59-A6C34878D82A}">
                    <a16:rowId xmlns:a16="http://schemas.microsoft.com/office/drawing/2014/main" val="10002"/>
                  </a:ext>
                </a:extLst>
              </a:tr>
              <a:tr h="127000">
                <a:tc>
                  <a:txBody>
                    <a:bodyPr/>
                    <a:lstStyle/>
                    <a:p>
                      <a:pPr marL="171450">
                        <a:lnSpc>
                          <a:spcPts val="900"/>
                        </a:lnSpc>
                      </a:pPr>
                      <a:r>
                        <a:rPr lang="en-US" sz="900" spc="5" dirty="0">
                          <a:solidFill>
                            <a:srgbClr val="1C216F"/>
                          </a:solidFill>
                          <a:latin typeface="HelveticaNeueLTPro-Md"/>
                          <a:cs typeface="HelveticaNeueLTPro-Md"/>
                        </a:rPr>
                        <a:t>Pentaerythritol</a:t>
                      </a:r>
                      <a:endParaRPr sz="900" dirty="0">
                        <a:latin typeface="HelveticaNeueLTPro-Md"/>
                        <a:cs typeface="HelveticaNeueLTPro-Md"/>
                      </a:endParaRPr>
                    </a:p>
                  </a:txBody>
                  <a:tcPr marL="0" marR="0" marT="0" marB="0"/>
                </a:tc>
                <a:tc>
                  <a:txBody>
                    <a:bodyPr/>
                    <a:lstStyle/>
                    <a:p>
                      <a:pPr marL="388620">
                        <a:lnSpc>
                          <a:spcPts val="900"/>
                        </a:lnSpc>
                      </a:pPr>
                      <a:r>
                        <a:rPr lang="en-US" sz="900" dirty="0">
                          <a:solidFill>
                            <a:srgbClr val="1C216F"/>
                          </a:solidFill>
                          <a:latin typeface="HelveticaNeueLTPro-Md"/>
                          <a:cs typeface="HelveticaNeueLTPro-Md"/>
                        </a:rPr>
                        <a:t>115-77-5</a:t>
                      </a:r>
                      <a:endParaRPr sz="900" dirty="0">
                        <a:latin typeface="HelveticaNeueLTPro-Md"/>
                        <a:cs typeface="HelveticaNeueLTPro-Md"/>
                      </a:endParaRPr>
                    </a:p>
                  </a:txBody>
                  <a:tcPr marL="0" marR="0" marT="0" marB="0"/>
                </a:tc>
                <a:tc>
                  <a:txBody>
                    <a:bodyPr/>
                    <a:lstStyle/>
                    <a:p>
                      <a:pPr marL="608330">
                        <a:lnSpc>
                          <a:spcPts val="900"/>
                        </a:lnSpc>
                      </a:pPr>
                      <a:r>
                        <a:rPr lang="en-US" sz="900" spc="-25" dirty="0">
                          <a:solidFill>
                            <a:srgbClr val="1C216F"/>
                          </a:solidFill>
                          <a:latin typeface="HelveticaNeueLTPro-Md"/>
                          <a:cs typeface="HelveticaNeueLTPro-Md"/>
                        </a:rPr>
                        <a:t>&lt;5</a:t>
                      </a:r>
                      <a:endParaRPr sz="900" dirty="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lang="en-US" sz="900" spc="5" dirty="0">
                          <a:solidFill>
                            <a:srgbClr val="1C216F"/>
                          </a:solidFill>
                          <a:latin typeface="HelveticaNeueLTPro-Md"/>
                          <a:cs typeface="HelveticaNeueLTPro-Md"/>
                        </a:rPr>
                        <a:t>Solvent Naphtha Med(Petroleum)</a:t>
                      </a:r>
                    </a:p>
                    <a:p>
                      <a:pPr marL="171450">
                        <a:lnSpc>
                          <a:spcPts val="900"/>
                        </a:lnSpc>
                      </a:pPr>
                      <a:r>
                        <a:rPr lang="en-US" sz="900" spc="5" dirty="0">
                          <a:solidFill>
                            <a:srgbClr val="1C216F"/>
                          </a:solidFill>
                          <a:latin typeface="HelveticaNeueLTPro-Md"/>
                          <a:cs typeface="HelveticaNeueLTPro-Md"/>
                        </a:rPr>
                        <a:t>Stoddard Solvent </a:t>
                      </a:r>
                    </a:p>
                    <a:p>
                      <a:pPr marL="171450">
                        <a:lnSpc>
                          <a:spcPts val="900"/>
                        </a:lnSpc>
                      </a:pPr>
                      <a:r>
                        <a:rPr lang="en-US" sz="900" spc="5" dirty="0">
                          <a:solidFill>
                            <a:srgbClr val="1C216F"/>
                          </a:solidFill>
                          <a:latin typeface="HelveticaNeueLTPro-Md"/>
                          <a:cs typeface="HelveticaNeueLTPro-Md"/>
                        </a:rPr>
                        <a:t>Titanium Dioxide</a:t>
                      </a:r>
                    </a:p>
                    <a:p>
                      <a:pPr marL="171450">
                        <a:lnSpc>
                          <a:spcPts val="900"/>
                        </a:lnSpc>
                      </a:pPr>
                      <a:r>
                        <a:rPr lang="en-US" sz="900" spc="5" dirty="0">
                          <a:solidFill>
                            <a:srgbClr val="1C216F"/>
                          </a:solidFill>
                          <a:latin typeface="HelveticaNeueLTPro-Md"/>
                          <a:cs typeface="HelveticaNeueLTPro-Md"/>
                        </a:rPr>
                        <a:t>Talc</a:t>
                      </a:r>
                    </a:p>
                    <a:p>
                      <a:pPr marL="171450">
                        <a:lnSpc>
                          <a:spcPts val="900"/>
                        </a:lnSpc>
                      </a:pPr>
                      <a:r>
                        <a:rPr lang="en-US" sz="900" spc="5" dirty="0">
                          <a:solidFill>
                            <a:srgbClr val="1C216F"/>
                          </a:solidFill>
                          <a:latin typeface="HelveticaNeueLTPro-Md"/>
                          <a:cs typeface="HelveticaNeueLTPro-Md"/>
                        </a:rPr>
                        <a:t>Zinc Oxide</a:t>
                      </a:r>
                    </a:p>
                    <a:p>
                      <a:pPr marL="171450">
                        <a:lnSpc>
                          <a:spcPts val="900"/>
                        </a:lnSpc>
                      </a:pPr>
                      <a:r>
                        <a:rPr lang="en-US" sz="900" spc="5" dirty="0">
                          <a:solidFill>
                            <a:srgbClr val="1C216F"/>
                          </a:solidFill>
                          <a:latin typeface="HelveticaNeueLTPro-Md"/>
                          <a:cs typeface="HelveticaNeueLTPro-Md"/>
                        </a:rPr>
                        <a:t>1- </a:t>
                      </a:r>
                      <a:r>
                        <a:rPr lang="en-US" sz="900" spc="5" dirty="0" err="1">
                          <a:solidFill>
                            <a:srgbClr val="1C216F"/>
                          </a:solidFill>
                          <a:latin typeface="HelveticaNeueLTPro-Md"/>
                          <a:cs typeface="HelveticaNeueLTPro-Md"/>
                        </a:rPr>
                        <a:t>Phenoxypropanol</a:t>
                      </a:r>
                      <a:r>
                        <a:rPr lang="en-US" sz="900" spc="5" dirty="0">
                          <a:solidFill>
                            <a:srgbClr val="1C216F"/>
                          </a:solidFill>
                          <a:latin typeface="HelveticaNeueLTPro-Md"/>
                          <a:cs typeface="HelveticaNeueLTPro-Md"/>
                        </a:rPr>
                        <a:t>- 2- </a:t>
                      </a:r>
                      <a:r>
                        <a:rPr lang="en-US" sz="900" spc="5" dirty="0" err="1">
                          <a:solidFill>
                            <a:srgbClr val="1C216F"/>
                          </a:solidFill>
                          <a:latin typeface="HelveticaNeueLTPro-Md"/>
                          <a:cs typeface="HelveticaNeueLTPro-Md"/>
                        </a:rPr>
                        <a:t>ol</a:t>
                      </a:r>
                      <a:endParaRPr lang="en-US" sz="900" spc="5" dirty="0">
                        <a:solidFill>
                          <a:srgbClr val="1C216F"/>
                        </a:solidFill>
                        <a:latin typeface="HelveticaNeueLTPro-Md"/>
                        <a:cs typeface="HelveticaNeueLTPro-Md"/>
                      </a:endParaRPr>
                    </a:p>
                    <a:p>
                      <a:pPr marL="171450">
                        <a:lnSpc>
                          <a:spcPts val="900"/>
                        </a:lnSpc>
                      </a:pPr>
                      <a:r>
                        <a:rPr lang="en-US" sz="900" spc="5" dirty="0">
                          <a:solidFill>
                            <a:srgbClr val="1C216F"/>
                          </a:solidFill>
                          <a:latin typeface="HelveticaNeueLTPro-Md"/>
                          <a:cs typeface="HelveticaNeueLTPro-Md"/>
                        </a:rPr>
                        <a:t>Diuron (ISO)</a:t>
                      </a:r>
                    </a:p>
                    <a:p>
                      <a:pPr marL="171450">
                        <a:lnSpc>
                          <a:spcPts val="900"/>
                        </a:lnSpc>
                      </a:pPr>
                      <a:r>
                        <a:rPr lang="en-US" sz="900" spc="5" dirty="0">
                          <a:solidFill>
                            <a:srgbClr val="1C216F"/>
                          </a:solidFill>
                          <a:latin typeface="HelveticaNeueLTPro-Md"/>
                          <a:cs typeface="HelveticaNeueLTPro-Md"/>
                        </a:rPr>
                        <a:t>(2 – Octyl – 2H- </a:t>
                      </a:r>
                      <a:r>
                        <a:rPr lang="en-US" sz="900" spc="5" dirty="0" err="1">
                          <a:solidFill>
                            <a:srgbClr val="1C216F"/>
                          </a:solidFill>
                          <a:latin typeface="HelveticaNeueLTPro-Md"/>
                          <a:cs typeface="HelveticaNeueLTPro-Md"/>
                        </a:rPr>
                        <a:t>isothiazol</a:t>
                      </a:r>
                      <a:r>
                        <a:rPr lang="en-US" sz="900" spc="5" dirty="0">
                          <a:solidFill>
                            <a:srgbClr val="1C216F"/>
                          </a:solidFill>
                          <a:latin typeface="HelveticaNeueLTPro-Md"/>
                          <a:cs typeface="HelveticaNeueLTPro-Md"/>
                        </a:rPr>
                        <a:t>- 3-one)</a:t>
                      </a:r>
                    </a:p>
                  </a:txBody>
                  <a:tcPr marL="0" marR="0" marT="0" marB="0"/>
                </a:tc>
                <a:tc>
                  <a:txBody>
                    <a:bodyPr/>
                    <a:lstStyle/>
                    <a:p>
                      <a:pPr marL="388620">
                        <a:lnSpc>
                          <a:spcPts val="900"/>
                        </a:lnSpc>
                      </a:pPr>
                      <a:r>
                        <a:rPr lang="en-US" sz="900" dirty="0">
                          <a:solidFill>
                            <a:srgbClr val="1C216F"/>
                          </a:solidFill>
                          <a:latin typeface="HelveticaNeueLTPro-Md"/>
                          <a:cs typeface="HelveticaNeueLTPro-Md"/>
                        </a:rPr>
                        <a:t>64742-88-7</a:t>
                      </a:r>
                    </a:p>
                    <a:p>
                      <a:pPr marL="388620">
                        <a:lnSpc>
                          <a:spcPts val="900"/>
                        </a:lnSpc>
                      </a:pPr>
                      <a:endParaRPr lang="en-US" sz="900" dirty="0">
                        <a:solidFill>
                          <a:srgbClr val="1C216F"/>
                        </a:solidFill>
                        <a:latin typeface="HelveticaNeueLTPro-Md"/>
                        <a:cs typeface="HelveticaNeueLTPro-Md"/>
                      </a:endParaRPr>
                    </a:p>
                    <a:p>
                      <a:pPr marL="388620">
                        <a:lnSpc>
                          <a:spcPts val="900"/>
                        </a:lnSpc>
                      </a:pPr>
                      <a:r>
                        <a:rPr lang="en-US" sz="900" dirty="0">
                          <a:solidFill>
                            <a:srgbClr val="1C216F"/>
                          </a:solidFill>
                          <a:latin typeface="HelveticaNeueLTPro-Md"/>
                          <a:cs typeface="HelveticaNeueLTPro-Md"/>
                        </a:rPr>
                        <a:t>8052-41-3</a:t>
                      </a:r>
                    </a:p>
                    <a:p>
                      <a:pPr marL="388620">
                        <a:lnSpc>
                          <a:spcPts val="900"/>
                        </a:lnSpc>
                      </a:pPr>
                      <a:r>
                        <a:rPr lang="en-US" sz="900" dirty="0">
                          <a:solidFill>
                            <a:srgbClr val="1C216F"/>
                          </a:solidFill>
                          <a:latin typeface="HelveticaNeueLTPro-Md"/>
                          <a:cs typeface="HelveticaNeueLTPro-Md"/>
                        </a:rPr>
                        <a:t>13463-67-7</a:t>
                      </a:r>
                    </a:p>
                    <a:p>
                      <a:pPr marL="388620">
                        <a:lnSpc>
                          <a:spcPts val="900"/>
                        </a:lnSpc>
                      </a:pPr>
                      <a:r>
                        <a:rPr lang="en-US" sz="900" dirty="0">
                          <a:solidFill>
                            <a:srgbClr val="1C216F"/>
                          </a:solidFill>
                          <a:latin typeface="HelveticaNeueLTPro-Md"/>
                          <a:cs typeface="HelveticaNeueLTPro-Md"/>
                        </a:rPr>
                        <a:t>14807-96-6</a:t>
                      </a:r>
                    </a:p>
                    <a:p>
                      <a:pPr marL="388620">
                        <a:lnSpc>
                          <a:spcPts val="900"/>
                        </a:lnSpc>
                      </a:pPr>
                      <a:r>
                        <a:rPr lang="en-US" sz="900" dirty="0">
                          <a:solidFill>
                            <a:srgbClr val="1C216F"/>
                          </a:solidFill>
                          <a:latin typeface="HelveticaNeueLTPro-Md"/>
                          <a:cs typeface="HelveticaNeueLTPro-Md"/>
                        </a:rPr>
                        <a:t>1314-13-2</a:t>
                      </a:r>
                    </a:p>
                    <a:p>
                      <a:pPr marL="388620">
                        <a:lnSpc>
                          <a:spcPts val="900"/>
                        </a:lnSpc>
                      </a:pPr>
                      <a:r>
                        <a:rPr lang="en-US" sz="900" dirty="0">
                          <a:solidFill>
                            <a:srgbClr val="1C216F"/>
                          </a:solidFill>
                          <a:latin typeface="HelveticaNeueLTPro-Md"/>
                          <a:cs typeface="HelveticaNeueLTPro-Md"/>
                        </a:rPr>
                        <a:t>770-35-4</a:t>
                      </a:r>
                    </a:p>
                    <a:p>
                      <a:pPr marL="388620">
                        <a:lnSpc>
                          <a:spcPts val="900"/>
                        </a:lnSpc>
                      </a:pPr>
                      <a:r>
                        <a:rPr lang="en-US" sz="900" dirty="0">
                          <a:solidFill>
                            <a:srgbClr val="1C216F"/>
                          </a:solidFill>
                          <a:latin typeface="HelveticaNeueLTPro-Md"/>
                          <a:cs typeface="HelveticaNeueLTPro-Md"/>
                        </a:rPr>
                        <a:t>330-54-1</a:t>
                      </a:r>
                    </a:p>
                    <a:p>
                      <a:pPr marL="388620">
                        <a:lnSpc>
                          <a:spcPts val="900"/>
                        </a:lnSpc>
                      </a:pPr>
                      <a:r>
                        <a:rPr lang="en-US" sz="900" dirty="0">
                          <a:solidFill>
                            <a:srgbClr val="1C216F"/>
                          </a:solidFill>
                          <a:latin typeface="HelveticaNeueLTPro-Md"/>
                          <a:cs typeface="HelveticaNeueLTPro-Md"/>
                        </a:rPr>
                        <a:t>26530-20-1</a:t>
                      </a:r>
                    </a:p>
                  </a:txBody>
                  <a:tcPr marL="0" marR="0" marT="0" marB="0"/>
                </a:tc>
                <a:tc>
                  <a:txBody>
                    <a:bodyPr/>
                    <a:lstStyle/>
                    <a:p>
                      <a:pPr marL="608330">
                        <a:lnSpc>
                          <a:spcPts val="900"/>
                        </a:lnSpc>
                      </a:pPr>
                      <a:r>
                        <a:rPr lang="en-US" sz="900" dirty="0">
                          <a:solidFill>
                            <a:srgbClr val="1C216F"/>
                          </a:solidFill>
                          <a:latin typeface="HelveticaNeueLTPro-Md"/>
                          <a:cs typeface="HelveticaNeueLTPro-Md"/>
                        </a:rPr>
                        <a:t>&lt;10</a:t>
                      </a:r>
                    </a:p>
                    <a:p>
                      <a:pPr marL="608330">
                        <a:lnSpc>
                          <a:spcPts val="900"/>
                        </a:lnSpc>
                      </a:pPr>
                      <a:endParaRPr lang="en-US" sz="900" dirty="0">
                        <a:solidFill>
                          <a:srgbClr val="1C216F"/>
                        </a:solidFill>
                        <a:latin typeface="HelveticaNeueLTPro-Md"/>
                        <a:cs typeface="HelveticaNeueLTPro-Md"/>
                      </a:endParaRPr>
                    </a:p>
                    <a:p>
                      <a:pPr marL="608330">
                        <a:lnSpc>
                          <a:spcPts val="900"/>
                        </a:lnSpc>
                      </a:pPr>
                      <a:r>
                        <a:rPr lang="en-US" sz="900" dirty="0">
                          <a:solidFill>
                            <a:srgbClr val="1C216F"/>
                          </a:solidFill>
                          <a:latin typeface="HelveticaNeueLTPro-Md"/>
                          <a:cs typeface="HelveticaNeueLTPro-Md"/>
                        </a:rPr>
                        <a:t>&lt;35</a:t>
                      </a:r>
                    </a:p>
                    <a:p>
                      <a:pPr marL="608330">
                        <a:lnSpc>
                          <a:spcPts val="900"/>
                        </a:lnSpc>
                      </a:pPr>
                      <a:r>
                        <a:rPr lang="en-US" sz="900" dirty="0">
                          <a:solidFill>
                            <a:srgbClr val="1C216F"/>
                          </a:solidFill>
                          <a:latin typeface="HelveticaNeueLTPro-Md"/>
                          <a:cs typeface="HelveticaNeueLTPro-Md"/>
                        </a:rPr>
                        <a:t>&lt;20</a:t>
                      </a:r>
                    </a:p>
                    <a:p>
                      <a:pPr marL="608330">
                        <a:lnSpc>
                          <a:spcPts val="900"/>
                        </a:lnSpc>
                      </a:pPr>
                      <a:r>
                        <a:rPr lang="en-US" sz="900" dirty="0">
                          <a:solidFill>
                            <a:srgbClr val="1C216F"/>
                          </a:solidFill>
                          <a:latin typeface="HelveticaNeueLTPro-Md"/>
                          <a:cs typeface="HelveticaNeueLTPro-Md"/>
                        </a:rPr>
                        <a:t>&lt;2</a:t>
                      </a:r>
                    </a:p>
                    <a:p>
                      <a:pPr marL="608330">
                        <a:lnSpc>
                          <a:spcPts val="900"/>
                        </a:lnSpc>
                      </a:pPr>
                      <a:r>
                        <a:rPr lang="en-US" sz="900" dirty="0">
                          <a:solidFill>
                            <a:srgbClr val="1C216F"/>
                          </a:solidFill>
                          <a:latin typeface="HelveticaNeueLTPro-Md"/>
                          <a:cs typeface="HelveticaNeueLTPro-Md"/>
                        </a:rPr>
                        <a:t>&lt;2</a:t>
                      </a:r>
                    </a:p>
                    <a:p>
                      <a:pPr marL="608330">
                        <a:lnSpc>
                          <a:spcPts val="900"/>
                        </a:lnSpc>
                      </a:pPr>
                      <a:r>
                        <a:rPr lang="en-US" sz="900" dirty="0">
                          <a:solidFill>
                            <a:srgbClr val="1C216F"/>
                          </a:solidFill>
                          <a:latin typeface="HelveticaNeueLTPro-Md"/>
                          <a:cs typeface="HelveticaNeueLTPro-Md"/>
                        </a:rPr>
                        <a:t>&lt;0.1</a:t>
                      </a:r>
                    </a:p>
                    <a:p>
                      <a:pPr marL="608330">
                        <a:lnSpc>
                          <a:spcPts val="900"/>
                        </a:lnSpc>
                      </a:pPr>
                      <a:r>
                        <a:rPr lang="en-US" sz="900" dirty="0">
                          <a:solidFill>
                            <a:srgbClr val="1C216F"/>
                          </a:solidFill>
                          <a:latin typeface="HelveticaNeueLTPro-Md"/>
                          <a:cs typeface="HelveticaNeueLTPro-Md"/>
                        </a:rPr>
                        <a:t>&lt;0.1</a:t>
                      </a:r>
                    </a:p>
                    <a:p>
                      <a:pPr marL="608330">
                        <a:lnSpc>
                          <a:spcPts val="900"/>
                        </a:lnSpc>
                      </a:pPr>
                      <a:r>
                        <a:rPr lang="en-US" sz="900" dirty="0">
                          <a:solidFill>
                            <a:srgbClr val="1C216F"/>
                          </a:solidFill>
                          <a:latin typeface="HelveticaNeueLTPro-Md"/>
                          <a:cs typeface="HelveticaNeueLTPro-Md"/>
                        </a:rPr>
                        <a:t>&lt;0.1</a:t>
                      </a: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endParaRPr sz="900" dirty="0">
                        <a:latin typeface="HelveticaNeueLTPro-Md"/>
                        <a:cs typeface="HelveticaNeueLTPro-Md"/>
                      </a:endParaRPr>
                    </a:p>
                  </a:txBody>
                  <a:tcPr marL="0" marR="0" marT="0" marB="0"/>
                </a:tc>
                <a:tc>
                  <a:txBody>
                    <a:bodyPr/>
                    <a:lstStyle/>
                    <a:p>
                      <a:pPr marL="388620">
                        <a:lnSpc>
                          <a:spcPts val="930"/>
                        </a:lnSpc>
                      </a:pPr>
                      <a:endParaRPr sz="900" dirty="0">
                        <a:latin typeface="HelveticaNeueLTPro-Md"/>
                        <a:cs typeface="HelveticaNeueLTPro-Md"/>
                      </a:endParaRPr>
                    </a:p>
                  </a:txBody>
                  <a:tcPr marL="0" marR="0" marT="0" marB="0"/>
                </a:tc>
                <a:tc>
                  <a:txBody>
                    <a:bodyPr/>
                    <a:lstStyle/>
                    <a:p>
                      <a:pPr marL="608330">
                        <a:lnSpc>
                          <a:spcPts val="930"/>
                        </a:lnSpc>
                      </a:pP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4.</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FIRST</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AID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8932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5.</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FIRE-FIGHTING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10" name="object 10"/>
          <p:cNvSpPr txBox="1"/>
          <p:nvPr/>
        </p:nvSpPr>
        <p:spPr>
          <a:xfrm>
            <a:off x="2675635" y="1648983"/>
            <a:ext cx="4215765" cy="1205458"/>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Get medical attention immediately. Remove victim to fresh air and keep at rest in a position comfortable for breathing. If it is suspected that fumes are still present, the rescuer should wear an appropriate mask or self-contained breathing apparatus. If not breathing, if breathing is irregular or if respiratory arrest occurs, provide artificial respiration or oxygen by trained personnel. It may be dangerous to the person</a:t>
            </a:r>
          </a:p>
          <a:p>
            <a:pPr marL="12700" marR="5080" algn="just">
              <a:lnSpc>
                <a:spcPts val="1000"/>
              </a:lnSpc>
              <a:spcBef>
                <a:spcPts val="200"/>
              </a:spcBef>
            </a:pPr>
            <a:r>
              <a:rPr lang="en-US" sz="900" spc="-20" dirty="0">
                <a:solidFill>
                  <a:srgbClr val="1C216F"/>
                </a:solidFill>
                <a:latin typeface="HelveticaNeueLTPro-Md"/>
                <a:cs typeface="HelveticaNeueLTPro-Md"/>
              </a:rPr>
              <a:t>providing aid to give mouth-to-mouth resuscitation. If unconscious, place in recovery position and get medical attention immediately. Maintain an open airway. Loosen tight clothing such as a collar, tie, belt or waistband. In the event of any complaints or symptoms, avoid further exposure.</a:t>
            </a:r>
          </a:p>
        </p:txBody>
      </p:sp>
      <p:sp>
        <p:nvSpPr>
          <p:cNvPr id="11" name="object 11"/>
          <p:cNvSpPr txBox="1"/>
          <p:nvPr/>
        </p:nvSpPr>
        <p:spPr>
          <a:xfrm>
            <a:off x="615950" y="1648983"/>
            <a:ext cx="74104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NHA</a:t>
            </a:r>
            <a:r>
              <a:rPr sz="900" b="1" spc="35" dirty="0">
                <a:solidFill>
                  <a:srgbClr val="025FAD"/>
                </a:solidFill>
                <a:latin typeface="Helvetica Neue LT Pro 75"/>
                <a:cs typeface="Helvetica Neue LT Pro 75"/>
              </a:rPr>
              <a:t>L</a:t>
            </a:r>
            <a:r>
              <a:rPr sz="900" b="1" spc="-55"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a:t>
            </a:r>
            <a:r>
              <a:rPr sz="900" b="1" dirty="0">
                <a:solidFill>
                  <a:srgbClr val="025FAD"/>
                </a:solidFill>
                <a:latin typeface="Helvetica Neue LT Pro 75"/>
                <a:cs typeface="Helvetica Neue LT Pro 75"/>
              </a:rPr>
              <a:t>N</a:t>
            </a:r>
            <a:endParaRPr sz="900">
              <a:latin typeface="Helvetica Neue LT Pro 75"/>
              <a:cs typeface="Helvetica Neue LT Pro 75"/>
            </a:endParaRPr>
          </a:p>
        </p:txBody>
      </p:sp>
      <p:sp>
        <p:nvSpPr>
          <p:cNvPr id="12" name="object 12"/>
          <p:cNvSpPr txBox="1"/>
          <p:nvPr/>
        </p:nvSpPr>
        <p:spPr>
          <a:xfrm>
            <a:off x="615950" y="4365297"/>
            <a:ext cx="8978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5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3" name="object 13"/>
          <p:cNvSpPr txBox="1"/>
          <p:nvPr/>
        </p:nvSpPr>
        <p:spPr>
          <a:xfrm>
            <a:off x="2675635" y="4390697"/>
            <a:ext cx="4214495" cy="666849"/>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Flush contaminated skin with plenty of water. Remove contaminated clothing and shoes. Wash contaminated clothing thoroughly with water before removing it, or wear gloves. Continue to rinse for at least 10 minutes. Get medical attention. In the event of any complaints or symptoms, avoid further exposure. Wash clothing before reuse. Clean shoes thoroughly before reuse.</a:t>
            </a:r>
            <a:endParaRPr sz="900" dirty="0">
              <a:latin typeface="HelveticaNeueLTPro-Md"/>
              <a:cs typeface="HelveticaNeueLTPro-Md"/>
            </a:endParaRPr>
          </a:p>
        </p:txBody>
      </p:sp>
      <p:sp>
        <p:nvSpPr>
          <p:cNvPr id="14" name="object 14"/>
          <p:cNvSpPr txBox="1"/>
          <p:nvPr/>
        </p:nvSpPr>
        <p:spPr>
          <a:xfrm>
            <a:off x="615950" y="2961640"/>
            <a:ext cx="671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GE</a:t>
            </a: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ION</a:t>
            </a:r>
            <a:endParaRPr sz="900">
              <a:latin typeface="Helvetica Neue LT Pro 75"/>
              <a:cs typeface="Helvetica Neue LT Pro 75"/>
            </a:endParaRPr>
          </a:p>
        </p:txBody>
      </p:sp>
      <p:sp>
        <p:nvSpPr>
          <p:cNvPr id="15" name="object 15"/>
          <p:cNvSpPr txBox="1"/>
          <p:nvPr/>
        </p:nvSpPr>
        <p:spPr>
          <a:xfrm>
            <a:off x="2675635" y="2961640"/>
            <a:ext cx="4214495" cy="1305560"/>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Get medical attention immediately. Wash out mouth with water. Remove dentures if any. Remove victim to fresh air and keep at rest in a position comfortable for breathing. If material has been swallowed and the exposed person is conscious, give small quantities of water to drink. Stop if the exposed person feels sick as vomiting may be dangerous. Do not induce vomiting unless directed to do so by medical personnel. If vomiting occurs, the head should be kept low so that vomit does not enter the lungs. Never give anything by mouth to an unconscious person.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6" name="object 16"/>
          <p:cNvSpPr txBox="1"/>
          <p:nvPr/>
        </p:nvSpPr>
        <p:spPr>
          <a:xfrm>
            <a:off x="615950" y="5139256"/>
            <a:ext cx="846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7" name="object 17"/>
          <p:cNvSpPr txBox="1"/>
          <p:nvPr/>
        </p:nvSpPr>
        <p:spPr>
          <a:xfrm>
            <a:off x="2675635" y="5139256"/>
            <a:ext cx="4213860"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Immediately flush eyes with plenty of water, occasionally lifting the upper and lower eyelids. Check for and remove any contact lenses. Continue to rinse for at least 10 minutes. Get medical attention if irritation occurs.</a:t>
            </a:r>
            <a:endParaRPr sz="900" dirty="0">
              <a:latin typeface="HelveticaNeueLTPro-Md"/>
              <a:cs typeface="HelveticaNeueLTPro-Md"/>
            </a:endParaRPr>
          </a:p>
        </p:txBody>
      </p:sp>
      <p:sp>
        <p:nvSpPr>
          <p:cNvPr id="18" name="object 18"/>
          <p:cNvSpPr txBox="1"/>
          <p:nvPr/>
        </p:nvSpPr>
        <p:spPr>
          <a:xfrm>
            <a:off x="615950" y="564217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sp>
        <p:nvSpPr>
          <p:cNvPr id="19" name="object 19"/>
          <p:cNvSpPr/>
          <p:nvPr/>
        </p:nvSpPr>
        <p:spPr>
          <a:xfrm>
            <a:off x="457200" y="2895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p:nvPr/>
        </p:nvSpPr>
        <p:spPr>
          <a:xfrm>
            <a:off x="457200" y="428041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1" name="object 21"/>
          <p:cNvSpPr/>
          <p:nvPr/>
        </p:nvSpPr>
        <p:spPr>
          <a:xfrm>
            <a:off x="457200" y="505437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2" name="object 22"/>
          <p:cNvSpPr/>
          <p:nvPr/>
        </p:nvSpPr>
        <p:spPr>
          <a:xfrm>
            <a:off x="457200" y="6781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3" name="object 23"/>
          <p:cNvSpPr/>
          <p:nvPr/>
        </p:nvSpPr>
        <p:spPr>
          <a:xfrm>
            <a:off x="457200" y="8153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4" name="object 24"/>
          <p:cNvSpPr/>
          <p:nvPr/>
        </p:nvSpPr>
        <p:spPr>
          <a:xfrm>
            <a:off x="457200" y="8538132"/>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5" name="object 25"/>
          <p:cNvSpPr txBox="1"/>
          <p:nvPr/>
        </p:nvSpPr>
        <p:spPr>
          <a:xfrm>
            <a:off x="615950" y="6265062"/>
            <a:ext cx="1375410" cy="508000"/>
          </a:xfrm>
          <a:prstGeom prst="rect">
            <a:avLst/>
          </a:prstGeom>
        </p:spPr>
        <p:txBody>
          <a:bodyPr vert="horz" wrap="square" lIns="0" tIns="53340" rIns="0" bIns="0" rtlCol="0">
            <a:spAutoFit/>
          </a:bodyPr>
          <a:lstStyle/>
          <a:p>
            <a:pPr marL="12700">
              <a:lnSpc>
                <a:spcPct val="100000"/>
              </a:lnSpc>
              <a:spcBef>
                <a:spcPts val="420"/>
              </a:spcBef>
            </a:pPr>
            <a:r>
              <a:rPr sz="900" b="1" spc="10" dirty="0">
                <a:solidFill>
                  <a:srgbClr val="025FAD"/>
                </a:solidFill>
                <a:latin typeface="Helvetica Neue LT Pro 75"/>
                <a:cs typeface="Helvetica Neue LT Pro 75"/>
              </a:rPr>
              <a:t>EXTINGUISHING</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MEDIA</a:t>
            </a:r>
            <a:endParaRPr sz="900">
              <a:latin typeface="Helvetica Neue LT Pro 75"/>
              <a:cs typeface="Helvetica Neue LT Pro 75"/>
            </a:endParaRPr>
          </a:p>
          <a:p>
            <a:pPr marL="12700" marR="675640">
              <a:lnSpc>
                <a:spcPts val="1000"/>
              </a:lnSpc>
              <a:spcBef>
                <a:spcPts val="420"/>
              </a:spcBef>
            </a:pPr>
            <a:r>
              <a:rPr sz="900" spc="5" dirty="0">
                <a:solidFill>
                  <a:srgbClr val="1C216F"/>
                </a:solidFill>
                <a:latin typeface="HelveticaNeueLTPro-Md"/>
                <a:cs typeface="HelveticaNeueLTPro-Md"/>
              </a:rPr>
              <a:t>Suitable: </a:t>
            </a:r>
            <a:r>
              <a:rPr sz="900" spc="10" dirty="0">
                <a:solidFill>
                  <a:srgbClr val="1C216F"/>
                </a:solidFill>
                <a:latin typeface="HelveticaNeueLTPro-Md"/>
                <a:cs typeface="HelveticaNeueLTPro-Md"/>
              </a:rPr>
              <a:t> 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ui</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ab</a:t>
            </a:r>
            <a:r>
              <a:rPr sz="900" spc="5" dirty="0">
                <a:solidFill>
                  <a:srgbClr val="1C216F"/>
                </a:solidFill>
                <a:latin typeface="HelveticaNeueLTPro-Md"/>
                <a:cs typeface="HelveticaNeueLTPro-Md"/>
              </a:rPr>
              <a:t>l</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4" name="object 34"/>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3</a:t>
            </a:fld>
            <a:endParaRPr sz="900">
              <a:latin typeface="Helvetica Neue LT Std 75"/>
              <a:cs typeface="Helvetica Neue LT Std 75"/>
            </a:endParaRPr>
          </a:p>
        </p:txBody>
      </p:sp>
      <p:sp>
        <p:nvSpPr>
          <p:cNvPr id="26" name="object 26"/>
          <p:cNvSpPr txBox="1"/>
          <p:nvPr/>
        </p:nvSpPr>
        <p:spPr>
          <a:xfrm>
            <a:off x="2675635" y="6483502"/>
            <a:ext cx="3670935" cy="30777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Recommended: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alcohol-resistant foam, CO2, powders, </a:t>
            </a:r>
            <a:r>
              <a:rPr sz="900" dirty="0">
                <a:solidFill>
                  <a:srgbClr val="1C216F"/>
                </a:solidFill>
                <a:latin typeface="HelveticaNeueLTPro-Md"/>
                <a:cs typeface="HelveticaNeueLTPro-Md"/>
              </a:rPr>
              <a:t>water</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spray.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Do</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use</a:t>
            </a:r>
            <a:r>
              <a:rPr sz="900" dirty="0">
                <a:solidFill>
                  <a:srgbClr val="1C216F"/>
                </a:solidFill>
                <a:latin typeface="HelveticaNeueLTPro-Md"/>
                <a:cs typeface="HelveticaNeueLTPro-Md"/>
              </a:rPr>
              <a:t> water </a:t>
            </a:r>
            <a:r>
              <a:rPr sz="900" spc="5" dirty="0">
                <a:solidFill>
                  <a:srgbClr val="1C216F"/>
                </a:solidFill>
                <a:latin typeface="HelveticaNeueLTPro-Md"/>
                <a:cs typeface="HelveticaNeueLTPro-Md"/>
              </a:rPr>
              <a:t>jet.</a:t>
            </a:r>
            <a:endParaRPr sz="900" dirty="0">
              <a:latin typeface="HelveticaNeueLTPro-Md"/>
              <a:cs typeface="HelveticaNeueLTPro-Md"/>
            </a:endParaRPr>
          </a:p>
        </p:txBody>
      </p:sp>
      <p:sp>
        <p:nvSpPr>
          <p:cNvPr id="27" name="object 27"/>
          <p:cNvSpPr txBox="1"/>
          <p:nvPr/>
        </p:nvSpPr>
        <p:spPr>
          <a:xfrm>
            <a:off x="2675635" y="8144610"/>
            <a:ext cx="3309620" cy="289560"/>
          </a:xfrm>
          <a:prstGeom prst="rect">
            <a:avLst/>
          </a:prstGeom>
        </p:spPr>
        <p:txBody>
          <a:bodyPr vert="horz" wrap="square" lIns="0" tIns="25400" rIns="0" bIns="0" rtlCol="0">
            <a:spAutoFit/>
          </a:bodyPr>
          <a:lstStyle/>
          <a:p>
            <a:pPr marL="12700" marR="5080">
              <a:lnSpc>
                <a:spcPts val="1000"/>
              </a:lnSpc>
              <a:spcBef>
                <a:spcPts val="200"/>
              </a:spcBef>
            </a:pPr>
            <a:r>
              <a:rPr lang="en-US" sz="900" spc="5" dirty="0">
                <a:solidFill>
                  <a:srgbClr val="1C216F"/>
                </a:solidFill>
                <a:latin typeface="HelveticaNeueLTPro-Md"/>
                <a:cs typeface="HelveticaNeueLTPro-Md"/>
              </a:rPr>
              <a:t>Decomposition products </a:t>
            </a:r>
            <a:r>
              <a:rPr lang="en-US" sz="900" dirty="0">
                <a:solidFill>
                  <a:srgbClr val="1C216F"/>
                </a:solidFill>
                <a:latin typeface="HelveticaNeueLTPro-Md"/>
                <a:cs typeface="HelveticaNeueLTPro-Md"/>
              </a:rPr>
              <a:t>may</a:t>
            </a:r>
            <a:r>
              <a:rPr lang="en-US" sz="900" spc="5" dirty="0">
                <a:solidFill>
                  <a:srgbClr val="1C216F"/>
                </a:solidFill>
                <a:latin typeface="HelveticaNeueLTPro-Md"/>
                <a:cs typeface="HelveticaNeueLTPro-Md"/>
              </a:rPr>
              <a:t> include </a:t>
            </a:r>
            <a:r>
              <a:rPr lang="en-US" sz="900" dirty="0">
                <a:solidFill>
                  <a:srgbClr val="1C216F"/>
                </a:solidFill>
                <a:latin typeface="HelveticaNeueLTPro-Md"/>
                <a:cs typeface="HelveticaNeueLTPro-Md"/>
              </a:rPr>
              <a:t>the</a:t>
            </a:r>
            <a:r>
              <a:rPr lang="en-US" sz="900" spc="5" dirty="0">
                <a:solidFill>
                  <a:srgbClr val="1C216F"/>
                </a:solidFill>
                <a:latin typeface="HelveticaNeueLTPro-Md"/>
                <a:cs typeface="HelveticaNeueLTPro-Md"/>
              </a:rPr>
              <a:t> </a:t>
            </a:r>
            <a:r>
              <a:rPr lang="en-US" sz="900" dirty="0">
                <a:solidFill>
                  <a:srgbClr val="1C216F"/>
                </a:solidFill>
                <a:latin typeface="HelveticaNeueLTPro-Md"/>
                <a:cs typeface="HelveticaNeueLTPro-Md"/>
              </a:rPr>
              <a:t>following</a:t>
            </a:r>
            <a:r>
              <a:rPr lang="en-US" sz="900" spc="5" dirty="0">
                <a:solidFill>
                  <a:srgbClr val="1C216F"/>
                </a:solidFill>
                <a:latin typeface="HelveticaNeueLTPro-Md"/>
                <a:cs typeface="HelveticaNeueLTPro-Md"/>
              </a:rPr>
              <a:t> materials: </a:t>
            </a:r>
            <a:r>
              <a:rPr lang="en-US" sz="900" spc="-235" dirty="0">
                <a:solidFill>
                  <a:srgbClr val="1C216F"/>
                </a:solidFill>
                <a:latin typeface="HelveticaNeueLTPro-Md"/>
                <a:cs typeface="HelveticaNeueLTPro-Md"/>
              </a:rPr>
              <a:t> </a:t>
            </a:r>
            <a:r>
              <a:rPr lang="en-US" sz="900" spc="10" dirty="0">
                <a:solidFill>
                  <a:srgbClr val="1C216F"/>
                </a:solidFill>
                <a:latin typeface="HelveticaNeueLTPro-Md"/>
                <a:cs typeface="HelveticaNeueLTPro-Md"/>
              </a:rPr>
              <a:t>carbon</a:t>
            </a:r>
            <a:r>
              <a:rPr lang="en-US" sz="900" spc="-5" dirty="0">
                <a:solidFill>
                  <a:srgbClr val="1C216F"/>
                </a:solidFill>
                <a:latin typeface="HelveticaNeueLTPro-Md"/>
                <a:cs typeface="HelveticaNeueLTPro-Md"/>
              </a:rPr>
              <a:t> </a:t>
            </a:r>
            <a:r>
              <a:rPr lang="en-US" sz="900" dirty="0">
                <a:solidFill>
                  <a:srgbClr val="1C216F"/>
                </a:solidFill>
                <a:latin typeface="HelveticaNeueLTPro-Md"/>
                <a:cs typeface="HelveticaNeueLTPro-Md"/>
              </a:rPr>
              <a:t>dioxide, </a:t>
            </a:r>
            <a:r>
              <a:rPr lang="en-US" sz="900" spc="10" dirty="0">
                <a:solidFill>
                  <a:srgbClr val="1C216F"/>
                </a:solidFill>
                <a:latin typeface="HelveticaNeueLTPro-Md"/>
                <a:cs typeface="HelveticaNeueLTPro-Md"/>
              </a:rPr>
              <a:t>carbon</a:t>
            </a:r>
            <a:r>
              <a:rPr lang="en-US" sz="900" dirty="0">
                <a:solidFill>
                  <a:srgbClr val="1C216F"/>
                </a:solidFill>
                <a:latin typeface="HelveticaNeueLTPro-Md"/>
                <a:cs typeface="HelveticaNeueLTPro-Md"/>
              </a:rPr>
              <a:t> monoxide, metal oxide/oxides</a:t>
            </a:r>
            <a:endParaRPr lang="en-US" sz="900" dirty="0">
              <a:latin typeface="HelveticaNeueLTPro-Md"/>
              <a:cs typeface="HelveticaNeueLTPro-Md"/>
            </a:endParaRPr>
          </a:p>
        </p:txBody>
      </p:sp>
      <p:sp>
        <p:nvSpPr>
          <p:cNvPr id="28" name="object 28"/>
          <p:cNvSpPr txBox="1"/>
          <p:nvPr/>
        </p:nvSpPr>
        <p:spPr>
          <a:xfrm>
            <a:off x="615950" y="8144610"/>
            <a:ext cx="171640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HAZARDOUS </a:t>
            </a:r>
            <a:r>
              <a:rPr sz="900" b="1" spc="10" dirty="0">
                <a:solidFill>
                  <a:srgbClr val="025FAD"/>
                </a:solidFill>
                <a:latin typeface="Helvetica Neue LT Pro 75"/>
                <a:cs typeface="Helvetica Neue LT Pro 75"/>
              </a:rPr>
              <a:t>THERMAL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DECOMPOSITION</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PRODUCTS</a:t>
            </a:r>
            <a:endParaRPr sz="900">
              <a:latin typeface="Helvetica Neue LT Pro 75"/>
              <a:cs typeface="Helvetica Neue LT Pro 75"/>
            </a:endParaRPr>
          </a:p>
        </p:txBody>
      </p:sp>
      <p:sp>
        <p:nvSpPr>
          <p:cNvPr id="29" name="object 29"/>
          <p:cNvSpPr txBox="1"/>
          <p:nvPr/>
        </p:nvSpPr>
        <p:spPr>
          <a:xfrm>
            <a:off x="2675635" y="8632265"/>
            <a:ext cx="4214495" cy="670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Fire-fighters</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should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wear</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appropriate</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protective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equipment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self-contained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breathing</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apparatus</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(SCBA)</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full</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face-piece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operated</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positive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pressure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mode.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Clothing</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for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fire-fighters</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(including</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helmets,</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protective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boots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gloves)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conforming</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European</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standard</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EN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469</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will</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provide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basic</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level</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of</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protection </a:t>
            </a:r>
            <a:r>
              <a:rPr sz="900" spc="-240" dirty="0">
                <a:solidFill>
                  <a:srgbClr val="1C216F"/>
                </a:solidFill>
                <a:latin typeface="HelveticaNeueLTPro-Md"/>
                <a:cs typeface="HelveticaNeueLTPro-Md"/>
              </a:rPr>
              <a:t> </a:t>
            </a:r>
            <a:r>
              <a:rPr sz="900" dirty="0">
                <a:solidFill>
                  <a:srgbClr val="1C216F"/>
                </a:solidFill>
                <a:latin typeface="HelveticaNeueLTPro-Md"/>
                <a:cs typeface="HelveticaNeueLTPro-Md"/>
              </a:rPr>
              <a:t>for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incidents.</a:t>
            </a:r>
            <a:endParaRPr sz="900">
              <a:latin typeface="HelveticaNeueLTPro-Md"/>
              <a:cs typeface="HelveticaNeueLTPro-Md"/>
            </a:endParaRPr>
          </a:p>
        </p:txBody>
      </p:sp>
      <p:sp>
        <p:nvSpPr>
          <p:cNvPr id="30" name="object 30"/>
          <p:cNvSpPr txBox="1"/>
          <p:nvPr/>
        </p:nvSpPr>
        <p:spPr>
          <a:xfrm>
            <a:off x="615950" y="8632265"/>
            <a:ext cx="192786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SPECIAL PROTECTIVE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EQUIPMENT</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FOR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FIRE-FIGHTERS</a:t>
            </a:r>
            <a:endParaRPr sz="900">
              <a:latin typeface="Helvetica Neue LT Pro 75"/>
              <a:cs typeface="Helvetica Neue LT Pro 75"/>
            </a:endParaRPr>
          </a:p>
        </p:txBody>
      </p:sp>
      <p:sp>
        <p:nvSpPr>
          <p:cNvPr id="31" name="object 31"/>
          <p:cNvSpPr txBox="1"/>
          <p:nvPr/>
        </p:nvSpPr>
        <p:spPr>
          <a:xfrm>
            <a:off x="2675635" y="6781800"/>
            <a:ext cx="4214495" cy="1333698"/>
          </a:xfrm>
          <a:prstGeom prst="rect">
            <a:avLst/>
          </a:prstGeom>
        </p:spPr>
        <p:txBody>
          <a:bodyPr vert="horz" wrap="square" lIns="0" tIns="25400" rIns="0" bIns="0" rtlCol="0">
            <a:spAutoFit/>
          </a:bodyPr>
          <a:lstStyle/>
          <a:p>
            <a:pPr marL="12700" marR="5715" algn="just">
              <a:lnSpc>
                <a:spcPts val="1000"/>
              </a:lnSpc>
              <a:spcBef>
                <a:spcPts val="200"/>
              </a:spcBef>
            </a:pPr>
            <a:r>
              <a:rPr lang="en-US" sz="900" spc="5" dirty="0">
                <a:solidFill>
                  <a:srgbClr val="1C216F"/>
                </a:solidFill>
                <a:latin typeface="HelveticaNeueLTPro-Md"/>
                <a:cs typeface="HelveticaNeueLTPro-Md"/>
              </a:rPr>
              <a:t>Flammable liquid. In a fire or if heated, a pressure increase will occur and the container may burst, with the risk of a subsequent explosion. Runoff to sewer may create fire or explosion hazard.</a:t>
            </a:r>
          </a:p>
          <a:p>
            <a:pPr marL="12700" marR="5715" algn="just">
              <a:lnSpc>
                <a:spcPts val="1000"/>
              </a:lnSpc>
              <a:spcBef>
                <a:spcPts val="200"/>
              </a:spcBef>
            </a:pPr>
            <a:r>
              <a:rPr lang="en-US" sz="900" spc="5" dirty="0">
                <a:solidFill>
                  <a:srgbClr val="1C216F"/>
                </a:solidFill>
                <a:latin typeface="HelveticaNeueLTPro-Md"/>
                <a:cs typeface="HelveticaNeueLTPro-Md"/>
              </a:rPr>
              <a:t>Promptly isolate the scene by removing all persons from the vicinity of the incident if there is a fire. No action shall be taken involving any personal risk or without suitable training. Move containers from fire area if this can be done without risk. Use water spray to keep fire-exposed containers cool. This material is very toxic to aquatic organisms. Fire water contaminated with this material must be contained and prevented from being discharged to any waterway, sewer or drain.</a:t>
            </a:r>
          </a:p>
        </p:txBody>
      </p:sp>
      <p:sp>
        <p:nvSpPr>
          <p:cNvPr id="32" name="object 32"/>
          <p:cNvSpPr txBox="1"/>
          <p:nvPr/>
        </p:nvSpPr>
        <p:spPr>
          <a:xfrm>
            <a:off x="615950" y="6858000"/>
            <a:ext cx="18059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SPECIAL</a:t>
            </a:r>
            <a:r>
              <a:rPr sz="900" b="1" spc="-2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1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HAZARDS</a:t>
            </a:r>
            <a:endParaRPr sz="900">
              <a:latin typeface="Helvetica Neue LT Pro 75"/>
              <a:cs typeface="Helvetica Neue LT Pro 75"/>
            </a:endParaRPr>
          </a:p>
        </p:txBody>
      </p:sp>
      <p:sp>
        <p:nvSpPr>
          <p:cNvPr id="36" name="object 8">
            <a:extLst>
              <a:ext uri="{FF2B5EF4-FFF2-40B4-BE49-F238E27FC236}">
                <a16:creationId xmlns:a16="http://schemas.microsoft.com/office/drawing/2014/main" id="{206CCB6B-51C2-456D-90BF-FF12CA8F5B67}"/>
              </a:ext>
            </a:extLst>
          </p:cNvPr>
          <p:cNvSpPr txBox="1">
            <a:spLocks noGrp="1"/>
          </p:cNvSpPr>
          <p:nvPr>
            <p:ph type="title"/>
          </p:nvPr>
        </p:nvSpPr>
        <p:spPr>
          <a:xfrm>
            <a:off x="444500" y="889000"/>
            <a:ext cx="6108700" cy="377825"/>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MAGICOTE GLOSS ENAMEL </a:t>
            </a:r>
            <a:endParaRPr sz="2350" dirty="0">
              <a:latin typeface="HelveticaNeueLTPro-Roman"/>
              <a:cs typeface="HelveticaNeueLTPro-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6.</a:t>
            </a:r>
            <a:r>
              <a:rPr sz="1100" b="1" spc="-10" dirty="0">
                <a:solidFill>
                  <a:srgbClr val="FFFFFF"/>
                </a:solidFill>
                <a:latin typeface="Helvetica Neue LT Pro 75"/>
                <a:cs typeface="Helvetica Neue LT Pro 75"/>
              </a:rPr>
              <a:t> ACCIDENTAL </a:t>
            </a:r>
            <a:r>
              <a:rPr sz="1100" b="1" spc="5" dirty="0">
                <a:solidFill>
                  <a:srgbClr val="FFFFFF"/>
                </a:solidFill>
                <a:latin typeface="Helvetica Neue LT Pro 75"/>
                <a:cs typeface="Helvetica Neue LT Pro 75"/>
              </a:rPr>
              <a:t>RELEASE</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5626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7.</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HANDLING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STORAGE</a:t>
            </a:r>
            <a:endParaRPr sz="1100">
              <a:latin typeface="Helvetica Neue LT Pro 75"/>
              <a:cs typeface="Helvetica Neue LT Pro 75"/>
            </a:endParaRPr>
          </a:p>
        </p:txBody>
      </p:sp>
      <p:sp>
        <p:nvSpPr>
          <p:cNvPr id="10" name="object 10"/>
          <p:cNvSpPr txBox="1"/>
          <p:nvPr/>
        </p:nvSpPr>
        <p:spPr>
          <a:xfrm>
            <a:off x="2675635" y="1687083"/>
            <a:ext cx="4213860" cy="12293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No </a:t>
            </a:r>
            <a:r>
              <a:rPr sz="900" spc="-10" dirty="0">
                <a:solidFill>
                  <a:srgbClr val="1C216F"/>
                </a:solidFill>
                <a:latin typeface="HelveticaNeueLTPro-Md"/>
                <a:cs typeface="HelveticaNeueLTPro-Md"/>
              </a:rPr>
              <a:t>action shall </a:t>
            </a:r>
            <a:r>
              <a:rPr sz="900" spc="-5" dirty="0">
                <a:solidFill>
                  <a:srgbClr val="1C216F"/>
                </a:solidFill>
                <a:latin typeface="HelveticaNeueLTPro-Md"/>
                <a:cs typeface="HelveticaNeueLTPro-Md"/>
              </a:rPr>
              <a:t>be </a:t>
            </a:r>
            <a:r>
              <a:rPr sz="900" spc="-10" dirty="0">
                <a:solidFill>
                  <a:srgbClr val="1C216F"/>
                </a:solidFill>
                <a:latin typeface="HelveticaNeueLTPro-Md"/>
                <a:cs typeface="HelveticaNeueLTPro-Md"/>
              </a:rPr>
              <a:t>taken </a:t>
            </a:r>
            <a:r>
              <a:rPr sz="900" spc="-15" dirty="0">
                <a:solidFill>
                  <a:srgbClr val="1C216F"/>
                </a:solidFill>
                <a:latin typeface="HelveticaNeueLTPro-Md"/>
                <a:cs typeface="HelveticaNeueLTPro-Md"/>
              </a:rPr>
              <a:t>involving </a:t>
            </a:r>
            <a:r>
              <a:rPr sz="900" spc="-10" dirty="0">
                <a:solidFill>
                  <a:srgbClr val="1C216F"/>
                </a:solidFill>
                <a:latin typeface="HelveticaNeueLTPro-Md"/>
                <a:cs typeface="HelveticaNeueLTPro-Md"/>
              </a:rPr>
              <a:t>any personal </a:t>
            </a:r>
            <a:r>
              <a:rPr sz="900" spc="-5" dirty="0">
                <a:solidFill>
                  <a:srgbClr val="1C216F"/>
                </a:solidFill>
                <a:latin typeface="HelveticaNeueLTPro-Md"/>
                <a:cs typeface="HelveticaNeueLTPro-Md"/>
              </a:rPr>
              <a:t>risk or </a:t>
            </a:r>
            <a:r>
              <a:rPr sz="900" spc="-10" dirty="0">
                <a:solidFill>
                  <a:srgbClr val="1C216F"/>
                </a:solidFill>
                <a:latin typeface="HelveticaNeueLTPro-Md"/>
                <a:cs typeface="HelveticaNeueLTPro-Md"/>
              </a:rPr>
              <a:t>without suitable training.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Evacuate </a:t>
            </a:r>
            <a:r>
              <a:rPr sz="900" spc="-10" dirty="0">
                <a:solidFill>
                  <a:srgbClr val="1C216F"/>
                </a:solidFill>
                <a:latin typeface="HelveticaNeueLTPro-Md"/>
                <a:cs typeface="HelveticaNeueLTPro-Md"/>
              </a:rPr>
              <a:t>surrounding </a:t>
            </a:r>
            <a:r>
              <a:rPr sz="900" spc="-5" dirty="0">
                <a:solidFill>
                  <a:srgbClr val="1C216F"/>
                </a:solidFill>
                <a:latin typeface="HelveticaNeueLTPro-Md"/>
                <a:cs typeface="HelveticaNeueLTPro-Md"/>
              </a:rPr>
              <a:t>areas. </a:t>
            </a:r>
            <a:r>
              <a:rPr sz="900" spc="-15" dirty="0">
                <a:solidFill>
                  <a:srgbClr val="1C216F"/>
                </a:solidFill>
                <a:latin typeface="HelveticaNeueLTPro-Md"/>
                <a:cs typeface="HelveticaNeueLTPro-Md"/>
              </a:rPr>
              <a:t>Keep </a:t>
            </a:r>
            <a:r>
              <a:rPr sz="900" spc="-5" dirty="0">
                <a:solidFill>
                  <a:srgbClr val="1C216F"/>
                </a:solidFill>
                <a:latin typeface="HelveticaNeueLTPro-Md"/>
                <a:cs typeface="HelveticaNeueLTPro-Md"/>
              </a:rPr>
              <a:t>unnecessary and </a:t>
            </a:r>
            <a:r>
              <a:rPr sz="900" spc="-10" dirty="0">
                <a:solidFill>
                  <a:srgbClr val="1C216F"/>
                </a:solidFill>
                <a:latin typeface="HelveticaNeueLTPro-Md"/>
                <a:cs typeface="HelveticaNeueLTPro-Md"/>
              </a:rPr>
              <a:t>unprotected personnel from </a:t>
            </a:r>
            <a:r>
              <a:rPr sz="900" spc="-240" dirty="0">
                <a:solidFill>
                  <a:srgbClr val="1C216F"/>
                </a:solidFill>
                <a:latin typeface="HelveticaNeueLTPro-Md"/>
                <a:cs typeface="HelveticaNeueLTPro-Md"/>
              </a:rPr>
              <a:t> </a:t>
            </a:r>
            <a:r>
              <a:rPr sz="900" spc="-15" dirty="0">
                <a:solidFill>
                  <a:srgbClr val="1C216F"/>
                </a:solidFill>
                <a:latin typeface="HelveticaNeueLTPro-Md"/>
                <a:cs typeface="HelveticaNeueLTPro-Md"/>
              </a:rPr>
              <a:t>entering.</a:t>
            </a:r>
            <a:r>
              <a:rPr sz="900" spc="-9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touch</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or</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walk</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through</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spilled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material.</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Shut</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off</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flares,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smoking</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flames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Avoid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breathing</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vapor</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mist.</a:t>
            </a:r>
            <a:endParaRPr sz="900">
              <a:latin typeface="HelveticaNeueLTPro-Md"/>
              <a:cs typeface="HelveticaNeueLTPro-Md"/>
            </a:endParaRPr>
          </a:p>
          <a:p>
            <a:pPr marL="12700" marR="5715" algn="just">
              <a:lnSpc>
                <a:spcPts val="1000"/>
              </a:lnSpc>
              <a:spcBef>
                <a:spcPts val="400"/>
              </a:spcBef>
            </a:pPr>
            <a:r>
              <a:rPr sz="900" spc="5" dirty="0">
                <a:solidFill>
                  <a:srgbClr val="1C216F"/>
                </a:solidFill>
                <a:latin typeface="HelveticaNeueLTPro-Md"/>
                <a:cs typeface="HelveticaNeueLTPro-Md"/>
              </a:rPr>
              <a:t>Provide adequate </a:t>
            </a:r>
            <a:r>
              <a:rPr sz="900" dirty="0">
                <a:solidFill>
                  <a:srgbClr val="1C216F"/>
                </a:solidFill>
                <a:latin typeface="HelveticaNeueLTPro-Md"/>
                <a:cs typeface="HelveticaNeueLTPro-Md"/>
              </a:rPr>
              <a:t>ventilation. </a:t>
            </a:r>
            <a:r>
              <a:rPr sz="900" spc="5" dirty="0">
                <a:solidFill>
                  <a:srgbClr val="1C216F"/>
                </a:solidFill>
                <a:latin typeface="HelveticaNeueLTPro-Md"/>
                <a:cs typeface="HelveticaNeueLTPro-Md"/>
              </a:rPr>
              <a:t>Wear appropriate respirator </a:t>
            </a:r>
            <a:r>
              <a:rPr sz="900" spc="10" dirty="0">
                <a:solidFill>
                  <a:srgbClr val="1C216F"/>
                </a:solidFill>
                <a:latin typeface="HelveticaNeueLTPro-Md"/>
                <a:cs typeface="HelveticaNeueLTPro-Md"/>
              </a:rPr>
              <a:t>when </a:t>
            </a:r>
            <a:r>
              <a:rPr sz="900" dirty="0">
                <a:solidFill>
                  <a:srgbClr val="1C216F"/>
                </a:solidFill>
                <a:latin typeface="HelveticaNeueLTPro-Md"/>
                <a:cs typeface="HelveticaNeueLTPro-Md"/>
              </a:rPr>
              <a:t>ventilation is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inadequate.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Put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on</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appropriate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personal</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protective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r>
              <a:rPr sz="900" spc="-30" dirty="0">
                <a:solidFill>
                  <a:srgbClr val="1C216F"/>
                </a:solidFill>
                <a:latin typeface="HelveticaNeueLTPro-Md"/>
                <a:cs typeface="HelveticaNeueLTPro-Md"/>
              </a:rPr>
              <a:t> </a:t>
            </a:r>
            <a:r>
              <a:rPr sz="900" spc="-10" dirty="0">
                <a:solidFill>
                  <a:srgbClr val="1C216F"/>
                </a:solidFill>
                <a:latin typeface="HelveticaNeueLTPro-Md"/>
                <a:cs typeface="HelveticaNeueLTPro-Md"/>
              </a:rPr>
              <a:t>(see</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Section</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8).</a:t>
            </a:r>
            <a:endParaRPr sz="900">
              <a:latin typeface="HelveticaNeueLTPro-Md"/>
              <a:cs typeface="HelveticaNeueLTPro-Md"/>
            </a:endParaRPr>
          </a:p>
          <a:p>
            <a:pPr marL="12700" marR="5080" algn="just">
              <a:lnSpc>
                <a:spcPts val="1000"/>
              </a:lnSpc>
            </a:pPr>
            <a:r>
              <a:rPr sz="900" spc="-10" dirty="0">
                <a:solidFill>
                  <a:srgbClr val="1C216F"/>
                </a:solidFill>
                <a:latin typeface="HelveticaNeueLTPro-Md"/>
                <a:cs typeface="HelveticaNeueLTPro-Md"/>
              </a:rPr>
              <a:t>:</a:t>
            </a:r>
            <a:r>
              <a:rPr sz="900" spc="-100" dirty="0">
                <a:solidFill>
                  <a:srgbClr val="1C216F"/>
                </a:solidFill>
                <a:latin typeface="HelveticaNeueLTPro-Md"/>
                <a:cs typeface="HelveticaNeueLTPro-Md"/>
              </a:rPr>
              <a:t> </a:t>
            </a:r>
            <a:r>
              <a:rPr sz="900" spc="-35" dirty="0">
                <a:solidFill>
                  <a:srgbClr val="1C216F"/>
                </a:solidFill>
                <a:latin typeface="HelveticaNeueLTPro-Md"/>
                <a:cs typeface="HelveticaNeueLTPro-Md"/>
              </a:rPr>
              <a:t>Avoid</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dispersal</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of</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spilled</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material</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0" dirty="0">
                <a:solidFill>
                  <a:srgbClr val="1C216F"/>
                </a:solidFill>
                <a:latin typeface="HelveticaNeueLTPro-Md"/>
                <a:cs typeface="HelveticaNeueLTPro-Md"/>
              </a:rPr>
              <a:t>runoff</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and</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contact</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with</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soil,</a:t>
            </a:r>
            <a:r>
              <a:rPr sz="900" spc="-95" dirty="0">
                <a:solidFill>
                  <a:srgbClr val="1C216F"/>
                </a:solidFill>
                <a:latin typeface="HelveticaNeueLTPro-Md"/>
                <a:cs typeface="HelveticaNeueLTPro-Md"/>
              </a:rPr>
              <a:t> </a:t>
            </a:r>
            <a:r>
              <a:rPr sz="900" spc="-30" dirty="0">
                <a:solidFill>
                  <a:srgbClr val="1C216F"/>
                </a:solidFill>
                <a:latin typeface="HelveticaNeueLTPro-Md"/>
                <a:cs typeface="HelveticaNeueLTPro-Md"/>
              </a:rPr>
              <a:t>waterways,</a:t>
            </a:r>
            <a:r>
              <a:rPr sz="900" spc="-100" dirty="0">
                <a:solidFill>
                  <a:srgbClr val="1C216F"/>
                </a:solidFill>
                <a:latin typeface="HelveticaNeueLTPro-Md"/>
                <a:cs typeface="HelveticaNeueLTPro-Md"/>
              </a:rPr>
              <a:t> </a:t>
            </a:r>
            <a:r>
              <a:rPr sz="900" spc="-25" dirty="0">
                <a:solidFill>
                  <a:srgbClr val="1C216F"/>
                </a:solidFill>
                <a:latin typeface="HelveticaNeueLTPro-Md"/>
                <a:cs typeface="HelveticaNeueLTPro-Md"/>
              </a:rPr>
              <a:t>drains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and</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sewers.</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Inform</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the</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relevant</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authorities</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if</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product</a:t>
            </a:r>
            <a:r>
              <a:rPr sz="900" spc="-90" dirty="0">
                <a:solidFill>
                  <a:srgbClr val="1C216F"/>
                </a:solidFill>
                <a:latin typeface="HelveticaNeueLTPro-Md"/>
                <a:cs typeface="HelveticaNeueLTPro-Md"/>
              </a:rPr>
              <a:t> </a:t>
            </a:r>
            <a:r>
              <a:rPr sz="900" spc="-10" dirty="0">
                <a:solidFill>
                  <a:srgbClr val="1C216F"/>
                </a:solidFill>
                <a:latin typeface="HelveticaNeueLTPro-Md"/>
                <a:cs typeface="HelveticaNeueLTPro-Md"/>
              </a:rPr>
              <a:t>has</a:t>
            </a:r>
            <a:r>
              <a:rPr sz="900" spc="-85" dirty="0">
                <a:solidFill>
                  <a:srgbClr val="1C216F"/>
                </a:solidFill>
                <a:latin typeface="HelveticaNeueLTPro-Md"/>
                <a:cs typeface="HelveticaNeueLTPro-Md"/>
              </a:rPr>
              <a:t> </a:t>
            </a:r>
            <a:r>
              <a:rPr sz="900" spc="-15" dirty="0">
                <a:solidFill>
                  <a:srgbClr val="1C216F"/>
                </a:solidFill>
                <a:latin typeface="HelveticaNeueLTPro-Md"/>
                <a:cs typeface="HelveticaNeueLTPro-Md"/>
              </a:rPr>
              <a:t>caused</a:t>
            </a:r>
            <a:r>
              <a:rPr sz="900" spc="-90" dirty="0">
                <a:solidFill>
                  <a:srgbClr val="1C216F"/>
                </a:solidFill>
                <a:latin typeface="HelveticaNeueLTPro-Md"/>
                <a:cs typeface="HelveticaNeueLTPro-Md"/>
              </a:rPr>
              <a:t> </a:t>
            </a:r>
            <a:r>
              <a:rPr sz="900" spc="-15" dirty="0">
                <a:solidFill>
                  <a:srgbClr val="1C216F"/>
                </a:solidFill>
                <a:latin typeface="HelveticaNeueLTPro-Md"/>
                <a:cs typeface="HelveticaNeueLTPro-Md"/>
              </a:rPr>
              <a:t>environmental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pollution</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(sewers,</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waterways,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soil</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air).</a:t>
            </a:r>
            <a:endParaRPr sz="900">
              <a:latin typeface="HelveticaNeueLTPro-Md"/>
              <a:cs typeface="HelveticaNeueLTPro-Md"/>
            </a:endParaRPr>
          </a:p>
        </p:txBody>
      </p:sp>
      <p:sp>
        <p:nvSpPr>
          <p:cNvPr id="11" name="object 11"/>
          <p:cNvSpPr txBox="1"/>
          <p:nvPr/>
        </p:nvSpPr>
        <p:spPr>
          <a:xfrm>
            <a:off x="615950" y="1648983"/>
            <a:ext cx="1536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PERSONAL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2" name="object 12"/>
          <p:cNvSpPr txBox="1"/>
          <p:nvPr/>
        </p:nvSpPr>
        <p:spPr>
          <a:xfrm>
            <a:off x="2675635" y="3082541"/>
            <a:ext cx="4213225" cy="538609"/>
          </a:xfrm>
          <a:prstGeom prst="rect">
            <a:avLst/>
          </a:prstGeom>
        </p:spPr>
        <p:txBody>
          <a:bodyPr vert="horz" wrap="square" lIns="0" tIns="25400" rIns="0" bIns="0" rtlCol="0">
            <a:spAutoFit/>
          </a:bodyPr>
          <a:lstStyle/>
          <a:p>
            <a:pPr marL="12700" marR="5080" algn="just">
              <a:lnSpc>
                <a:spcPts val="1000"/>
              </a:lnSpc>
              <a:spcBef>
                <a:spcPts val="200"/>
              </a:spcBef>
            </a:pPr>
            <a:r>
              <a:rPr lang="en-US" sz="900" spc="-30" dirty="0">
                <a:solidFill>
                  <a:srgbClr val="1C216F"/>
                </a:solidFill>
                <a:latin typeface="HelveticaNeueLTPro-Md"/>
                <a:cs typeface="HelveticaNeueLTPro-Md"/>
              </a:rPr>
              <a:t>Avoid dispersal of spilled material and runoff and contact with soil, waterways, drains and sewers. Inform the relevant authorities if the product has caused environmental pollution (sewers, waterways, soil or air). Water polluting material. May be harmful to the environment if released in large quantities.</a:t>
            </a:r>
            <a:endParaRPr sz="900" dirty="0">
              <a:latin typeface="HelveticaNeueLTPro-Md"/>
              <a:cs typeface="HelveticaNeueLTPro-Md"/>
            </a:endParaRPr>
          </a:p>
        </p:txBody>
      </p:sp>
      <p:sp>
        <p:nvSpPr>
          <p:cNvPr id="13" name="object 13"/>
          <p:cNvSpPr txBox="1"/>
          <p:nvPr/>
        </p:nvSpPr>
        <p:spPr>
          <a:xfrm>
            <a:off x="615950" y="3082541"/>
            <a:ext cx="19113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ENVIRONMENTAL</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4" name="object 14"/>
          <p:cNvSpPr txBox="1"/>
          <p:nvPr/>
        </p:nvSpPr>
        <p:spPr>
          <a:xfrm>
            <a:off x="615950" y="3657927"/>
            <a:ext cx="162369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025FAD"/>
                </a:solidFill>
                <a:latin typeface="Helvetica Neue LT Pro 75"/>
                <a:cs typeface="Helvetica Neue LT Pro 75"/>
              </a:rPr>
              <a:t>ME</a:t>
            </a:r>
            <a:r>
              <a:rPr sz="900" b="1" spc="-25" dirty="0">
                <a:solidFill>
                  <a:srgbClr val="025FAD"/>
                </a:solidFill>
                <a:latin typeface="Helvetica Neue LT Pro 75"/>
                <a:cs typeface="Helvetica Neue LT Pro 75"/>
              </a:rPr>
              <a:t>T</a:t>
            </a:r>
            <a:r>
              <a:rPr sz="900" b="1" spc="-20" dirty="0">
                <a:solidFill>
                  <a:srgbClr val="025FAD"/>
                </a:solidFill>
                <a:latin typeface="Helvetica Neue LT Pro 75"/>
                <a:cs typeface="Helvetica Neue LT Pro 75"/>
              </a:rPr>
              <a:t>HODS</a:t>
            </a:r>
            <a:r>
              <a:rPr sz="900" b="1" spc="-90" dirty="0">
                <a:solidFill>
                  <a:srgbClr val="025FAD"/>
                </a:solidFill>
                <a:latin typeface="Helvetica Neue LT Pro 75"/>
                <a:cs typeface="Helvetica Neue LT Pro 75"/>
              </a:rPr>
              <a:t> </a:t>
            </a:r>
            <a:r>
              <a:rPr sz="900" b="1" spc="-35" dirty="0">
                <a:solidFill>
                  <a:srgbClr val="025FAD"/>
                </a:solidFill>
                <a:latin typeface="Helvetica Neue LT Pro 75"/>
                <a:cs typeface="Helvetica Neue LT Pro 75"/>
              </a:rPr>
              <a:t>F</a:t>
            </a:r>
            <a:r>
              <a:rPr sz="900" b="1" spc="-25" dirty="0">
                <a:solidFill>
                  <a:srgbClr val="025FAD"/>
                </a:solidFill>
                <a:latin typeface="Helvetica Neue LT Pro 75"/>
                <a:cs typeface="Helvetica Neue LT Pro 75"/>
              </a:rPr>
              <a:t>OR</a:t>
            </a:r>
            <a:r>
              <a:rPr sz="900" b="1" spc="-90" dirty="0">
                <a:solidFill>
                  <a:srgbClr val="025FAD"/>
                </a:solidFill>
                <a:latin typeface="Helvetica Neue LT Pro 75"/>
                <a:cs typeface="Helvetica Neue LT Pro 75"/>
              </a:rPr>
              <a:t> </a:t>
            </a:r>
            <a:r>
              <a:rPr sz="900" b="1" spc="-20" dirty="0">
                <a:solidFill>
                  <a:srgbClr val="025FAD"/>
                </a:solidFill>
                <a:latin typeface="Helvetica Neue LT Pro 75"/>
                <a:cs typeface="Helvetica Neue LT Pro 75"/>
              </a:rPr>
              <a:t>C</a:t>
            </a:r>
            <a:r>
              <a:rPr sz="900" b="1" spc="-25" dirty="0">
                <a:solidFill>
                  <a:srgbClr val="025FAD"/>
                </a:solidFill>
                <a:latin typeface="Helvetica Neue LT Pro 75"/>
                <a:cs typeface="Helvetica Neue LT Pro 75"/>
              </a:rPr>
              <a:t>L</a:t>
            </a:r>
            <a:r>
              <a:rPr sz="900" b="1" dirty="0">
                <a:solidFill>
                  <a:srgbClr val="025FAD"/>
                </a:solidFill>
                <a:latin typeface="Helvetica Neue LT Pro 75"/>
                <a:cs typeface="Helvetica Neue LT Pro 75"/>
              </a:rPr>
              <a:t>E</a:t>
            </a:r>
            <a:r>
              <a:rPr sz="900" b="1" spc="-15" dirty="0">
                <a:solidFill>
                  <a:srgbClr val="025FAD"/>
                </a:solidFill>
                <a:latin typeface="Helvetica Neue LT Pro 75"/>
                <a:cs typeface="Helvetica Neue LT Pro 75"/>
              </a:rPr>
              <a:t>AN</a:t>
            </a:r>
            <a:r>
              <a:rPr sz="900" b="1" spc="-20" dirty="0">
                <a:solidFill>
                  <a:srgbClr val="025FAD"/>
                </a:solidFill>
                <a:latin typeface="Helvetica Neue LT Pro 75"/>
                <a:cs typeface="Helvetica Neue LT Pro 75"/>
              </a:rPr>
              <a:t>ING</a:t>
            </a:r>
            <a:r>
              <a:rPr sz="900" b="1" spc="-90"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a:t>
            </a:r>
            <a:r>
              <a:rPr sz="900" b="1" spc="-20" dirty="0">
                <a:solidFill>
                  <a:srgbClr val="025FAD"/>
                </a:solidFill>
                <a:latin typeface="Helvetica Neue LT Pro 75"/>
                <a:cs typeface="Helvetica Neue LT Pro 75"/>
              </a:rPr>
              <a:t>P</a:t>
            </a:r>
            <a:endParaRPr sz="900">
              <a:latin typeface="Helvetica Neue LT Pro 75"/>
              <a:cs typeface="Helvetica Neue LT Pro 75"/>
            </a:endParaRPr>
          </a:p>
        </p:txBody>
      </p:sp>
      <p:sp>
        <p:nvSpPr>
          <p:cNvPr id="15" name="object 15"/>
          <p:cNvSpPr/>
          <p:nvPr/>
        </p:nvSpPr>
        <p:spPr>
          <a:xfrm>
            <a:off x="457200" y="299643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3657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5867400"/>
            <a:ext cx="6445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HAN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L</a:t>
            </a:r>
            <a:r>
              <a:rPr sz="900" b="1" spc="10" dirty="0">
                <a:solidFill>
                  <a:srgbClr val="025FAD"/>
                </a:solidFill>
                <a:latin typeface="Helvetica Neue LT Pro 75"/>
                <a:cs typeface="Helvetica Neue LT Pro 75"/>
              </a:rPr>
              <a:t>ING</a:t>
            </a:r>
            <a:endParaRPr sz="900" dirty="0">
              <a:latin typeface="Helvetica Neue LT Pro 75"/>
              <a:cs typeface="Helvetica Neue LT Pro 75"/>
            </a:endParaRPr>
          </a:p>
        </p:txBody>
      </p:sp>
      <p:sp>
        <p:nvSpPr>
          <p:cNvPr id="26" name="object 26"/>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4</a:t>
            </a:fld>
            <a:endParaRPr sz="900">
              <a:latin typeface="Helvetica Neue LT Std 75"/>
              <a:cs typeface="Helvetica Neue LT Std 75"/>
            </a:endParaRPr>
          </a:p>
        </p:txBody>
      </p:sp>
      <p:sp>
        <p:nvSpPr>
          <p:cNvPr id="18" name="object 18"/>
          <p:cNvSpPr txBox="1"/>
          <p:nvPr/>
        </p:nvSpPr>
        <p:spPr>
          <a:xfrm>
            <a:off x="2675635" y="5791200"/>
            <a:ext cx="4213860" cy="2641749"/>
          </a:xfrm>
          <a:prstGeom prst="rect">
            <a:avLst/>
          </a:prstGeom>
        </p:spPr>
        <p:txBody>
          <a:bodyPr vert="horz" wrap="square" lIns="0" tIns="25400" rIns="0" bIns="0" rtlCol="0">
            <a:spAutoFit/>
          </a:bodyPr>
          <a:lstStyle/>
          <a:p>
            <a:pPr marL="12700" marR="5080">
              <a:lnSpc>
                <a:spcPts val="1000"/>
              </a:lnSpc>
              <a:spcBef>
                <a:spcPts val="200"/>
              </a:spcBef>
            </a:pPr>
            <a:r>
              <a:rPr lang="en-US" sz="900" spc="-10" dirty="0">
                <a:solidFill>
                  <a:srgbClr val="1C216F"/>
                </a:solidFill>
                <a:latin typeface="HelveticaNeueLTPro-Md"/>
                <a:cs typeface="HelveticaNeueLTPro-Md"/>
              </a:rPr>
              <a:t>Put on appropriate personal protective equipment (see Section 8). Eating, drinking and smoking should be prohibited in areas where this material is handled, stored and processed. Workers should wash hands and face before eating, drinking and smoking. Remove contaminated clothing and protective equipment before entering eating areas. Persons with a history of skin sensitization problems or asthma, allergies or chronic or recurrent respiratory disease should not be employed in any process in which this product is used. Avoid exposure - obtain special instructions before use. Avoid exposure during pregnancy. Do not get in eyes or on skin or clothing. Do not ingest. Avoid breathing vapor or mist. Avoid release to the environment. Refer to special instructions/safety data sheet. Use only with adequate ventilation. Wear appropriate respirator when ventilation is inadequate.</a:t>
            </a:r>
          </a:p>
          <a:p>
            <a:pPr marL="12700" marR="5080">
              <a:lnSpc>
                <a:spcPts val="1000"/>
              </a:lnSpc>
              <a:spcBef>
                <a:spcPts val="200"/>
              </a:spcBef>
            </a:pPr>
            <a:r>
              <a:rPr lang="en-US" sz="900" spc="-10" dirty="0">
                <a:solidFill>
                  <a:srgbClr val="1C216F"/>
                </a:solidFill>
                <a:latin typeface="HelveticaNeueLTPro-Md"/>
                <a:cs typeface="HelveticaNeueLTPro-Md"/>
              </a:rPr>
              <a:t>Do not enter storage areas and confined spaces unless adequately ventilated. Keep in the original container or an approved alternative made from a compatible material, kept tightly closed when not in use. Store and use away from heat, sparks, open flame or any other ignition source. Use explosion-proof electrical (ventilating, lighting and material handling) equipment. Use non-sparking tools. Take precautionary measures against electrostatic discharges. To avoid fire or explosion, dissipate static electricity during transfer by grounding and bonding containers and equipment before transferring material. Empty containers retain product residue</a:t>
            </a:r>
          </a:p>
          <a:p>
            <a:pPr marL="12700" marR="5080">
              <a:lnSpc>
                <a:spcPts val="1000"/>
              </a:lnSpc>
              <a:spcBef>
                <a:spcPts val="200"/>
              </a:spcBef>
            </a:pPr>
            <a:r>
              <a:rPr lang="en-US" sz="900" spc="-10" dirty="0">
                <a:solidFill>
                  <a:srgbClr val="1C216F"/>
                </a:solidFill>
                <a:latin typeface="HelveticaNeueLTPro-Md"/>
                <a:cs typeface="HelveticaNeueLTPro-Md"/>
              </a:rPr>
              <a:t>and can be hazardous. Do not reuse container.</a:t>
            </a:r>
          </a:p>
        </p:txBody>
      </p:sp>
      <p:sp>
        <p:nvSpPr>
          <p:cNvPr id="19" name="object 19"/>
          <p:cNvSpPr txBox="1"/>
          <p:nvPr/>
        </p:nvSpPr>
        <p:spPr>
          <a:xfrm>
            <a:off x="615950" y="8524240"/>
            <a:ext cx="58801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O</a:t>
            </a:r>
            <a:r>
              <a:rPr sz="900" b="1" spc="3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0" name="object 20"/>
          <p:cNvSpPr txBox="1"/>
          <p:nvPr/>
        </p:nvSpPr>
        <p:spPr>
          <a:xfrm>
            <a:off x="2675635" y="8458200"/>
            <a:ext cx="4213860" cy="1051560"/>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Store</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accordance</a:t>
            </a:r>
            <a:r>
              <a:rPr sz="900" spc="-40"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local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regulations.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Store</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segregated</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approved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area.</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Store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original</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container</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protected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from</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direct</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sunlight</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dry,</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cool</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 </a:t>
            </a:r>
            <a:r>
              <a:rPr sz="900" spc="-240" dirty="0">
                <a:solidFill>
                  <a:srgbClr val="1C216F"/>
                </a:solidFill>
                <a:latin typeface="HelveticaNeueLTPro-Md"/>
                <a:cs typeface="HelveticaNeueLTPro-Md"/>
              </a:rPr>
              <a:t> </a:t>
            </a:r>
            <a:r>
              <a:rPr sz="900" spc="-20" dirty="0">
                <a:solidFill>
                  <a:srgbClr val="1C216F"/>
                </a:solidFill>
                <a:latin typeface="HelveticaNeueLTPro-Md"/>
                <a:cs typeface="HelveticaNeueLTPro-Md"/>
              </a:rPr>
              <a:t>w</a:t>
            </a:r>
            <a:r>
              <a:rPr sz="900" dirty="0">
                <a:solidFill>
                  <a:srgbClr val="1C216F"/>
                </a:solidFill>
                <a:latin typeface="HelveticaNeueLTPro-Md"/>
                <a:cs typeface="HelveticaNeueLTPro-Md"/>
              </a:rPr>
              <a:t>e</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l</a:t>
            </a:r>
            <a:r>
              <a:rPr sz="900" spc="-15" dirty="0">
                <a:solidFill>
                  <a:srgbClr val="1C216F"/>
                </a:solidFill>
                <a:latin typeface="HelveticaNeueLTPro-Md"/>
                <a:cs typeface="HelveticaNeueLTPro-Md"/>
              </a:rPr>
              <a:t>-v</a:t>
            </a:r>
            <a:r>
              <a:rPr sz="900" dirty="0">
                <a:solidFill>
                  <a:srgbClr val="1C216F"/>
                </a:solidFill>
                <a:latin typeface="HelveticaNeueLTPro-Md"/>
                <a:cs typeface="HelveticaNeueLTPro-Md"/>
              </a:rPr>
              <a:t>ent</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la</a:t>
            </a:r>
            <a:r>
              <a:rPr sz="900" spc="-10" dirty="0">
                <a:solidFill>
                  <a:srgbClr val="1C216F"/>
                </a:solidFill>
                <a:latin typeface="HelveticaNeueLTPro-Md"/>
                <a:cs typeface="HelveticaNeueLTPro-Md"/>
              </a:rPr>
              <a:t>t</a:t>
            </a:r>
            <a:r>
              <a:rPr sz="900" spc="5" dirty="0">
                <a:solidFill>
                  <a:srgbClr val="1C216F"/>
                </a:solidFill>
                <a:latin typeface="HelveticaNeueLTPro-Md"/>
                <a:cs typeface="HelveticaNeueLTPro-Md"/>
              </a:rPr>
              <a:t>e</a:t>
            </a:r>
            <a:r>
              <a:rPr sz="900" spc="-10" dirty="0">
                <a:solidFill>
                  <a:srgbClr val="1C216F"/>
                </a:solidFill>
                <a:latin typeface="HelveticaNeueLTPro-Md"/>
                <a:cs typeface="HelveticaNeueLTPro-Md"/>
              </a:rPr>
              <a:t>d</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awa</a:t>
            </a:r>
            <a:r>
              <a:rPr sz="900" spc="-5" dirty="0">
                <a:solidFill>
                  <a:srgbClr val="1C216F"/>
                </a:solidFill>
                <a:latin typeface="HelveticaNeueLTPro-Md"/>
                <a:cs typeface="HelveticaNeueLTPro-Md"/>
              </a:rPr>
              <a:t>y</a:t>
            </a:r>
            <a:r>
              <a:rPr sz="900" spc="-60" dirty="0">
                <a:solidFill>
                  <a:srgbClr val="1C216F"/>
                </a:solidFill>
                <a:latin typeface="HelveticaNeueLTPro-Md"/>
                <a:cs typeface="HelveticaNeueLTPro-Md"/>
              </a:rPr>
              <a:t> </a:t>
            </a:r>
            <a:r>
              <a:rPr sz="900" dirty="0">
                <a:solidFill>
                  <a:srgbClr val="1C216F"/>
                </a:solidFill>
                <a:latin typeface="HelveticaNeueLTPro-Md"/>
                <a:cs typeface="HelveticaNeueLTPro-Md"/>
              </a:rPr>
              <a:t>f</a:t>
            </a:r>
            <a:r>
              <a:rPr sz="900" spc="5" dirty="0">
                <a:solidFill>
                  <a:srgbClr val="1C216F"/>
                </a:solidFill>
                <a:latin typeface="HelveticaNeueLTPro-Md"/>
                <a:cs typeface="HelveticaNeueLTPro-Md"/>
              </a:rPr>
              <a:t>r</a:t>
            </a:r>
            <a:r>
              <a:rPr sz="900" dirty="0">
                <a:solidFill>
                  <a:srgbClr val="1C216F"/>
                </a:solidFill>
                <a:latin typeface="HelveticaNeueLTPro-Md"/>
                <a:cs typeface="HelveticaNeueLTPro-Md"/>
              </a:rPr>
              <a:t>o</a:t>
            </a:r>
            <a:r>
              <a:rPr sz="900" spc="-10" dirty="0">
                <a:solidFill>
                  <a:srgbClr val="1C216F"/>
                </a:solidFill>
                <a:latin typeface="HelveticaNeueLTPro-Md"/>
                <a:cs typeface="HelveticaNeueLTPro-Md"/>
              </a:rPr>
              <a:t>m</a:t>
            </a:r>
            <a:r>
              <a:rPr sz="900" spc="-60" dirty="0">
                <a:solidFill>
                  <a:srgbClr val="1C216F"/>
                </a:solidFill>
                <a:latin typeface="HelveticaNeueLTPro-Md"/>
                <a:cs typeface="HelveticaNeueLTPro-Md"/>
              </a:rPr>
              <a:t> </a:t>
            </a:r>
            <a:r>
              <a:rPr sz="900" dirty="0">
                <a:solidFill>
                  <a:srgbClr val="1C216F"/>
                </a:solidFill>
                <a:latin typeface="HelveticaNeueLTPro-Md"/>
                <a:cs typeface="HelveticaNeueLTPro-Md"/>
              </a:rPr>
              <a:t>incompat</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bl</a:t>
            </a:r>
            <a:r>
              <a:rPr sz="900" spc="-5" dirty="0">
                <a:solidFill>
                  <a:srgbClr val="1C216F"/>
                </a:solidFill>
                <a:latin typeface="HelveticaNeueLTPro-Md"/>
                <a:cs typeface="HelveticaNeueLTPro-Md"/>
              </a:rPr>
              <a:t>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ma</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e</a:t>
            </a:r>
            <a:r>
              <a:rPr sz="900" spc="10" dirty="0">
                <a:solidFill>
                  <a:srgbClr val="1C216F"/>
                </a:solidFill>
                <a:latin typeface="HelveticaNeueLTPro-Md"/>
                <a:cs typeface="HelveticaNeueLTPro-Md"/>
              </a:rPr>
              <a:t>r</a:t>
            </a:r>
            <a:r>
              <a:rPr sz="900" dirty="0">
                <a:solidFill>
                  <a:srgbClr val="1C216F"/>
                </a:solidFill>
                <a:latin typeface="HelveticaNeueLTPro-Md"/>
                <a:cs typeface="HelveticaNeueLTPro-Md"/>
              </a:rPr>
              <a:t>i</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l</a:t>
            </a:r>
            <a:r>
              <a:rPr sz="900" spc="-5" dirty="0">
                <a:solidFill>
                  <a:srgbClr val="1C216F"/>
                </a:solidFill>
                <a:latin typeface="HelveticaNeueLTPro-Md"/>
                <a:cs typeface="HelveticaNeueLTPro-Md"/>
              </a:rPr>
              <a:t>s</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a:t>
            </a:r>
            <a:r>
              <a:rPr sz="900" dirty="0">
                <a:solidFill>
                  <a:srgbClr val="1C216F"/>
                </a:solidFill>
                <a:latin typeface="HelveticaNeueLTPro-Md"/>
                <a:cs typeface="HelveticaNeueLTPro-Md"/>
              </a:rPr>
              <a:t>s</a:t>
            </a:r>
            <a:r>
              <a:rPr sz="900" spc="5" dirty="0">
                <a:solidFill>
                  <a:srgbClr val="1C216F"/>
                </a:solidFill>
                <a:latin typeface="HelveticaNeueLTPro-Md"/>
                <a:cs typeface="HelveticaNeueLTPro-Md"/>
              </a:rPr>
              <a:t>e</a:t>
            </a:r>
            <a:r>
              <a:rPr sz="900" spc="-5" dirty="0">
                <a:solidFill>
                  <a:srgbClr val="1C216F"/>
                </a:solidFill>
                <a:latin typeface="HelveticaNeueLTPro-Md"/>
                <a:cs typeface="HelveticaNeueLTPro-Md"/>
              </a:rPr>
              <a:t>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Sec</a:t>
            </a:r>
            <a:r>
              <a:rPr sz="900" dirty="0">
                <a:solidFill>
                  <a:srgbClr val="1C216F"/>
                </a:solidFill>
                <a:latin typeface="HelveticaNeueLTPro-Md"/>
                <a:cs typeface="HelveticaNeueLTPro-Md"/>
              </a:rPr>
              <a:t>tio</a:t>
            </a:r>
            <a:r>
              <a:rPr sz="900" spc="-5" dirty="0">
                <a:solidFill>
                  <a:srgbClr val="1C216F"/>
                </a:solidFill>
                <a:latin typeface="HelveticaNeueLTPro-Md"/>
                <a:cs typeface="HelveticaNeueLTPro-Md"/>
              </a:rPr>
              <a:t>n</a:t>
            </a:r>
            <a:r>
              <a:rPr sz="900" spc="-60" dirty="0">
                <a:solidFill>
                  <a:srgbClr val="1C216F"/>
                </a:solidFill>
                <a:latin typeface="HelveticaNeueLTPro-Md"/>
                <a:cs typeface="HelveticaNeueLTPro-Md"/>
              </a:rPr>
              <a:t> </a:t>
            </a:r>
            <a:r>
              <a:rPr sz="900" spc="-50" dirty="0">
                <a:solidFill>
                  <a:srgbClr val="1C216F"/>
                </a:solidFill>
                <a:latin typeface="HelveticaNeueLTPro-Md"/>
                <a:cs typeface="HelveticaNeueLTPro-Md"/>
              </a:rPr>
              <a:t>1</a:t>
            </a:r>
            <a:r>
              <a:rPr sz="900" spc="-5" dirty="0">
                <a:solidFill>
                  <a:srgbClr val="1C216F"/>
                </a:solidFill>
                <a:latin typeface="HelveticaNeueLTPro-Md"/>
                <a:cs typeface="HelveticaNeueLTPro-Md"/>
              </a:rPr>
              <a:t>0)</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a</a:t>
            </a:r>
            <a:r>
              <a:rPr sz="900" dirty="0">
                <a:solidFill>
                  <a:srgbClr val="1C216F"/>
                </a:solidFill>
                <a:latin typeface="HelveticaNeueLTPro-Md"/>
                <a:cs typeface="HelveticaNeueLTPro-Md"/>
              </a:rPr>
              <a:t>n</a:t>
            </a:r>
            <a:r>
              <a:rPr sz="900" spc="-10" dirty="0">
                <a:solidFill>
                  <a:srgbClr val="1C216F"/>
                </a:solidFill>
                <a:latin typeface="HelveticaNeueLTPro-Md"/>
                <a:cs typeface="HelveticaNeueLTPro-Md"/>
              </a:rPr>
              <a:t>d</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f</a:t>
            </a:r>
            <a:r>
              <a:rPr sz="900" dirty="0">
                <a:solidFill>
                  <a:srgbClr val="1C216F"/>
                </a:solidFill>
                <a:latin typeface="HelveticaNeueLTPro-Md"/>
                <a:cs typeface="HelveticaNeueLTPro-Md"/>
              </a:rPr>
              <a:t>oo</a:t>
            </a:r>
            <a:r>
              <a:rPr sz="900" spc="-5" dirty="0">
                <a:solidFill>
                  <a:srgbClr val="1C216F"/>
                </a:solidFill>
                <a:latin typeface="HelveticaNeueLTPro-Md"/>
                <a:cs typeface="HelveticaNeueLTPro-Md"/>
              </a:rPr>
              <a:t>d  </a:t>
            </a:r>
            <a:r>
              <a:rPr sz="900" dirty="0">
                <a:solidFill>
                  <a:srgbClr val="1C216F"/>
                </a:solidFill>
                <a:latin typeface="HelveticaNeueLTPro-Md"/>
                <a:cs typeface="HelveticaNeueLTPro-Md"/>
              </a:rPr>
              <a:t>and</a:t>
            </a:r>
            <a:r>
              <a:rPr sz="900" spc="-60" dirty="0">
                <a:solidFill>
                  <a:srgbClr val="1C216F"/>
                </a:solidFill>
                <a:latin typeface="HelveticaNeueLTPro-Md"/>
                <a:cs typeface="HelveticaNeueLTPro-Md"/>
              </a:rPr>
              <a:t> </a:t>
            </a:r>
            <a:r>
              <a:rPr sz="900" dirty="0">
                <a:solidFill>
                  <a:srgbClr val="1C216F"/>
                </a:solidFill>
                <a:latin typeface="HelveticaNeueLTPro-Md"/>
                <a:cs typeface="HelveticaNeueLTPro-Md"/>
              </a:rPr>
              <a:t>drink.</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Eliminate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all</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ignition</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sources.</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Separate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from</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oxidizing</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materials.</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Keep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container</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tightly</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closed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sealed</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until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ready</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use.</a:t>
            </a:r>
            <a:r>
              <a:rPr sz="900" spc="-55" dirty="0">
                <a:solidFill>
                  <a:srgbClr val="1C216F"/>
                </a:solidFill>
                <a:latin typeface="HelveticaNeueLTPro-Md"/>
                <a:cs typeface="HelveticaNeueLTPro-Md"/>
              </a:rPr>
              <a:t> </a:t>
            </a:r>
            <a:r>
              <a:rPr sz="900" dirty="0">
                <a:solidFill>
                  <a:srgbClr val="1C216F"/>
                </a:solidFill>
                <a:latin typeface="HelveticaNeueLTPro-Md"/>
                <a:cs typeface="HelveticaNeueLTPro-Md"/>
              </a:rPr>
              <a:t>Containers</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that</a:t>
            </a:r>
            <a:r>
              <a:rPr sz="900" spc="-55" dirty="0">
                <a:solidFill>
                  <a:srgbClr val="1C216F"/>
                </a:solidFill>
                <a:latin typeface="HelveticaNeueLTPro-Md"/>
                <a:cs typeface="HelveticaNeueLTPro-Md"/>
              </a:rPr>
              <a:t> </a:t>
            </a:r>
            <a:r>
              <a:rPr sz="900" spc="-15" dirty="0">
                <a:solidFill>
                  <a:srgbClr val="1C216F"/>
                </a:solidFill>
                <a:latin typeface="HelveticaNeueLTPro-Md"/>
                <a:cs typeface="HelveticaNeueLTPro-Md"/>
              </a:rPr>
              <a:t>have</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been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opened</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must</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be</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carefully</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resealed</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kept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upright</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prevent</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leakage.</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240" dirty="0">
                <a:solidFill>
                  <a:srgbClr val="1C216F"/>
                </a:solidFill>
                <a:latin typeface="HelveticaNeueLTPro-Md"/>
                <a:cs typeface="HelveticaNeueLTPro-Md"/>
              </a:rPr>
              <a:t> </a:t>
            </a:r>
            <a:r>
              <a:rPr sz="900" spc="-15" dirty="0">
                <a:solidFill>
                  <a:srgbClr val="1C216F"/>
                </a:solidFill>
                <a:latin typeface="HelveticaNeueLTPro-Md"/>
                <a:cs typeface="HelveticaNeueLTPro-Md"/>
              </a:rPr>
              <a:t>store</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in</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unlabeled</a:t>
            </a:r>
            <a:r>
              <a:rPr sz="900" spc="-7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Use</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appropriate</a:t>
            </a:r>
            <a:r>
              <a:rPr sz="900" spc="-70" dirty="0">
                <a:solidFill>
                  <a:srgbClr val="1C216F"/>
                </a:solidFill>
                <a:latin typeface="HelveticaNeueLTPro-Md"/>
                <a:cs typeface="HelveticaNeueLTPro-Md"/>
              </a:rPr>
              <a:t> </a:t>
            </a:r>
            <a:r>
              <a:rPr sz="900" spc="-15" dirty="0">
                <a:solidFill>
                  <a:srgbClr val="1C216F"/>
                </a:solidFill>
                <a:latin typeface="HelveticaNeueLTPro-Md"/>
                <a:cs typeface="HelveticaNeueLTPro-Md"/>
              </a:rPr>
              <a:t>containment</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70" dirty="0">
                <a:solidFill>
                  <a:srgbClr val="1C216F"/>
                </a:solidFill>
                <a:latin typeface="HelveticaNeueLTPro-Md"/>
                <a:cs typeface="HelveticaNeueLTPro-Md"/>
              </a:rPr>
              <a:t> </a:t>
            </a:r>
            <a:r>
              <a:rPr sz="900" spc="-20" dirty="0">
                <a:solidFill>
                  <a:srgbClr val="1C216F"/>
                </a:solidFill>
                <a:latin typeface="HelveticaNeueLTPro-Md"/>
                <a:cs typeface="HelveticaNeueLTPro-Md"/>
              </a:rPr>
              <a:t>avoid</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environmental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contamination.</a:t>
            </a:r>
            <a:endParaRPr sz="900" dirty="0">
              <a:latin typeface="HelveticaNeueLTPro-Md"/>
              <a:cs typeface="HelveticaNeueLTPro-Md"/>
            </a:endParaRPr>
          </a:p>
        </p:txBody>
      </p:sp>
      <p:sp>
        <p:nvSpPr>
          <p:cNvPr id="21" name="object 21"/>
          <p:cNvSpPr txBox="1"/>
          <p:nvPr/>
        </p:nvSpPr>
        <p:spPr>
          <a:xfrm>
            <a:off x="615950" y="4267200"/>
            <a:ext cx="1563370" cy="392415"/>
          </a:xfrm>
          <a:prstGeom prst="rect">
            <a:avLst/>
          </a:prstGeom>
        </p:spPr>
        <p:txBody>
          <a:bodyPr vert="horz" wrap="square" lIns="0" tIns="12700" rIns="0" bIns="0" rtlCol="0">
            <a:spAutoFit/>
          </a:bodyPr>
          <a:lstStyle/>
          <a:p>
            <a:pPr marL="12700">
              <a:lnSpc>
                <a:spcPct val="100000"/>
              </a:lnSpc>
              <a:spcBef>
                <a:spcPts val="780"/>
              </a:spcBef>
            </a:pPr>
            <a:endParaRPr lang="en-US" sz="900" spc="10" dirty="0">
              <a:solidFill>
                <a:srgbClr val="1C216F"/>
              </a:solidFill>
              <a:latin typeface="HelveticaNeueLTPro-Md"/>
              <a:cs typeface="HelveticaNeueLTPro-Md"/>
            </a:endParaRPr>
          </a:p>
          <a:p>
            <a:pPr marL="12700">
              <a:lnSpc>
                <a:spcPct val="100000"/>
              </a:lnSpc>
              <a:spcBef>
                <a:spcPts val="780"/>
              </a:spcBef>
            </a:pPr>
            <a:r>
              <a:rPr sz="900" spc="10" dirty="0">
                <a:solidFill>
                  <a:srgbClr val="1C216F"/>
                </a:solidFill>
                <a:latin typeface="HelveticaNeueLTPro-Md"/>
                <a:cs typeface="HelveticaNeueLTPro-Md"/>
              </a:rPr>
              <a:t>Large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2" name="object 22"/>
          <p:cNvSpPr txBox="1"/>
          <p:nvPr/>
        </p:nvSpPr>
        <p:spPr>
          <a:xfrm>
            <a:off x="2675635" y="4280198"/>
            <a:ext cx="4213860" cy="1282402"/>
          </a:xfrm>
          <a:prstGeom prst="rect">
            <a:avLst/>
          </a:prstGeom>
        </p:spPr>
        <p:txBody>
          <a:bodyPr vert="horz" wrap="square" lIns="0" tIns="12700" rIns="0" bIns="0" rtlCol="0">
            <a:spAutoFit/>
          </a:bodyPr>
          <a:lstStyle/>
          <a:p>
            <a:pPr marL="12700" marR="5080" algn="just">
              <a:lnSpc>
                <a:spcPts val="1000"/>
              </a:lnSpc>
              <a:spcBef>
                <a:spcPts val="880"/>
              </a:spcBef>
            </a:pPr>
            <a:endParaRPr lang="en-US" sz="900" spc="-10" dirty="0">
              <a:solidFill>
                <a:srgbClr val="1C216F"/>
              </a:solidFill>
              <a:latin typeface="HelveticaNeueLTPro-Md"/>
              <a:cs typeface="HelveticaNeueLTPro-Md"/>
            </a:endParaRPr>
          </a:p>
          <a:p>
            <a:pPr marL="12700" marR="5080" algn="just">
              <a:lnSpc>
                <a:spcPts val="1000"/>
              </a:lnSpc>
              <a:spcBef>
                <a:spcPts val="880"/>
              </a:spcBef>
            </a:pPr>
            <a:r>
              <a:rPr sz="900" spc="-10" dirty="0">
                <a:solidFill>
                  <a:srgbClr val="1C216F"/>
                </a:solidFill>
                <a:latin typeface="HelveticaNeueLTPro-Md"/>
                <a:cs typeface="HelveticaNeueLTPro-Md"/>
              </a:rPr>
              <a:t>Stop </a:t>
            </a:r>
            <a:r>
              <a:rPr sz="900" spc="-5" dirty="0">
                <a:solidFill>
                  <a:srgbClr val="1C216F"/>
                </a:solidFill>
                <a:latin typeface="HelveticaNeueLTPro-Md"/>
                <a:cs typeface="HelveticaNeueLTPro-Md"/>
              </a:rPr>
              <a:t>leak if </a:t>
            </a:r>
            <a:r>
              <a:rPr sz="900" spc="-10" dirty="0">
                <a:solidFill>
                  <a:srgbClr val="1C216F"/>
                </a:solidFill>
                <a:latin typeface="HelveticaNeueLTPro-Md"/>
                <a:cs typeface="HelveticaNeueLTPro-Md"/>
              </a:rPr>
              <a:t>without </a:t>
            </a:r>
            <a:r>
              <a:rPr sz="900" spc="-5" dirty="0">
                <a:solidFill>
                  <a:srgbClr val="1C216F"/>
                </a:solidFill>
                <a:latin typeface="HelveticaNeueLTPro-Md"/>
                <a:cs typeface="HelveticaNeueLTPro-Md"/>
              </a:rPr>
              <a:t>risk. </a:t>
            </a:r>
            <a:r>
              <a:rPr sz="900" spc="-15" dirty="0">
                <a:solidFill>
                  <a:srgbClr val="1C216F"/>
                </a:solidFill>
                <a:latin typeface="HelveticaNeueLTPro-Md"/>
                <a:cs typeface="HelveticaNeueLTPro-Md"/>
              </a:rPr>
              <a:t>Move </a:t>
            </a:r>
            <a:r>
              <a:rPr sz="900" spc="-10" dirty="0">
                <a:solidFill>
                  <a:srgbClr val="1C216F"/>
                </a:solidFill>
                <a:latin typeface="HelveticaNeueLTPro-Md"/>
                <a:cs typeface="HelveticaNeueLTPro-Md"/>
              </a:rPr>
              <a:t>containers from spill </a:t>
            </a:r>
            <a:r>
              <a:rPr sz="900" spc="-5" dirty="0">
                <a:solidFill>
                  <a:srgbClr val="1C216F"/>
                </a:solidFill>
                <a:latin typeface="HelveticaNeueLTPro-Md"/>
                <a:cs typeface="HelveticaNeueLTPro-Md"/>
              </a:rPr>
              <a:t>area. </a:t>
            </a:r>
            <a:r>
              <a:rPr sz="900" spc="-10" dirty="0">
                <a:solidFill>
                  <a:srgbClr val="1C216F"/>
                </a:solidFill>
                <a:latin typeface="HelveticaNeueLTPro-Md"/>
                <a:cs typeface="HelveticaNeueLTPro-Md"/>
              </a:rPr>
              <a:t>Approach release from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upwind. Prevent </a:t>
            </a:r>
            <a:r>
              <a:rPr sz="900" spc="-5" dirty="0">
                <a:solidFill>
                  <a:srgbClr val="1C216F"/>
                </a:solidFill>
                <a:latin typeface="HelveticaNeueLTPro-Md"/>
                <a:cs typeface="HelveticaNeueLTPro-Md"/>
              </a:rPr>
              <a:t>entry </a:t>
            </a:r>
            <a:r>
              <a:rPr sz="900" spc="-15" dirty="0">
                <a:solidFill>
                  <a:srgbClr val="1C216F"/>
                </a:solidFill>
                <a:latin typeface="HelveticaNeueLTPro-Md"/>
                <a:cs typeface="HelveticaNeueLTPro-Md"/>
              </a:rPr>
              <a:t>into </a:t>
            </a:r>
            <a:r>
              <a:rPr sz="900" spc="-10" dirty="0">
                <a:solidFill>
                  <a:srgbClr val="1C216F"/>
                </a:solidFill>
                <a:latin typeface="HelveticaNeueLTPro-Md"/>
                <a:cs typeface="HelveticaNeueLTPro-Md"/>
              </a:rPr>
              <a:t>sewers, </a:t>
            </a:r>
            <a:r>
              <a:rPr sz="900" spc="-15" dirty="0">
                <a:solidFill>
                  <a:srgbClr val="1C216F"/>
                </a:solidFill>
                <a:latin typeface="HelveticaNeueLTPro-Md"/>
                <a:cs typeface="HelveticaNeueLTPro-Md"/>
              </a:rPr>
              <a:t>water </a:t>
            </a:r>
            <a:r>
              <a:rPr sz="900" spc="-10" dirty="0">
                <a:solidFill>
                  <a:srgbClr val="1C216F"/>
                </a:solidFill>
                <a:latin typeface="HelveticaNeueLTPro-Md"/>
                <a:cs typeface="HelveticaNeueLTPro-Md"/>
              </a:rPr>
              <a:t>courses, basements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confined </a:t>
            </a:r>
            <a:r>
              <a:rPr sz="900" spc="-5" dirty="0">
                <a:solidFill>
                  <a:srgbClr val="1C216F"/>
                </a:solidFill>
                <a:latin typeface="HelveticaNeueLTPro-Md"/>
                <a:cs typeface="HelveticaNeueLTPro-Md"/>
              </a:rPr>
              <a:t>areas.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Wash spillages </a:t>
            </a:r>
            <a:r>
              <a:rPr sz="900" spc="-10" dirty="0">
                <a:solidFill>
                  <a:srgbClr val="1C216F"/>
                </a:solidFill>
                <a:latin typeface="HelveticaNeueLTPro-Md"/>
                <a:cs typeface="HelveticaNeueLTPro-Md"/>
              </a:rPr>
              <a:t>into </a:t>
            </a:r>
            <a:r>
              <a:rPr sz="900" spc="5" dirty="0">
                <a:solidFill>
                  <a:srgbClr val="1C216F"/>
                </a:solidFill>
                <a:latin typeface="HelveticaNeueLTPro-Md"/>
                <a:cs typeface="HelveticaNeueLTPro-Md"/>
              </a:rPr>
              <a:t>an </a:t>
            </a:r>
            <a:r>
              <a:rPr sz="900" dirty="0">
                <a:solidFill>
                  <a:srgbClr val="1C216F"/>
                </a:solidFill>
                <a:latin typeface="HelveticaNeueLTPro-Md"/>
                <a:cs typeface="HelveticaNeueLTPro-Md"/>
              </a:rPr>
              <a:t>effluent </a:t>
            </a:r>
            <a:r>
              <a:rPr sz="900" spc="-5" dirty="0">
                <a:solidFill>
                  <a:srgbClr val="1C216F"/>
                </a:solidFill>
                <a:latin typeface="HelveticaNeueLTPro-Md"/>
                <a:cs typeface="HelveticaNeueLTPro-Md"/>
              </a:rPr>
              <a:t>treatment </a:t>
            </a:r>
            <a:r>
              <a:rPr sz="900" dirty="0">
                <a:solidFill>
                  <a:srgbClr val="1C216F"/>
                </a:solidFill>
                <a:latin typeface="HelveticaNeueLTPro-Md"/>
                <a:cs typeface="HelveticaNeueLTPro-Md"/>
              </a:rPr>
              <a:t>plant or proceed </a:t>
            </a:r>
            <a:r>
              <a:rPr sz="900" spc="5" dirty="0">
                <a:solidFill>
                  <a:srgbClr val="1C216F"/>
                </a:solidFill>
                <a:latin typeface="HelveticaNeueLTPro-Md"/>
                <a:cs typeface="HelveticaNeueLTPro-Md"/>
              </a:rPr>
              <a:t>as </a:t>
            </a:r>
            <a:r>
              <a:rPr sz="900" spc="-10" dirty="0">
                <a:solidFill>
                  <a:srgbClr val="1C216F"/>
                </a:solidFill>
                <a:latin typeface="HelveticaNeueLTPro-Md"/>
                <a:cs typeface="HelveticaNeueLTPro-Md"/>
              </a:rPr>
              <a:t>follows. </a:t>
            </a:r>
            <a:r>
              <a:rPr sz="900" dirty="0">
                <a:solidFill>
                  <a:srgbClr val="1C216F"/>
                </a:solidFill>
                <a:latin typeface="HelveticaNeueLTPro-Md"/>
                <a:cs typeface="HelveticaNeueLTPro-Md"/>
              </a:rPr>
              <a:t>Contain </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and collect spillage with non-combustible, absorbent material </a:t>
            </a:r>
            <a:r>
              <a:rPr sz="900" spc="-10" dirty="0">
                <a:solidFill>
                  <a:srgbClr val="1C216F"/>
                </a:solidFill>
                <a:latin typeface="HelveticaNeueLTPro-Md"/>
                <a:cs typeface="HelveticaNeueLTPro-Md"/>
              </a:rPr>
              <a:t>e.g. </a:t>
            </a:r>
            <a:r>
              <a:rPr sz="900" spc="-5" dirty="0">
                <a:solidFill>
                  <a:srgbClr val="1C216F"/>
                </a:solidFill>
                <a:latin typeface="HelveticaNeueLTPro-Md"/>
                <a:cs typeface="HelveticaNeueLTPro-Md"/>
              </a:rPr>
              <a:t>sand, </a:t>
            </a:r>
            <a:r>
              <a:rPr sz="900" dirty="0">
                <a:solidFill>
                  <a:srgbClr val="1C216F"/>
                </a:solidFill>
                <a:latin typeface="HelveticaNeueLTPro-Md"/>
                <a:cs typeface="HelveticaNeueLTPro-Md"/>
              </a:rPr>
              <a:t>earth,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vermiculite</a:t>
            </a:r>
            <a:r>
              <a:rPr sz="900" spc="-8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diatomaceous</a:t>
            </a:r>
            <a:r>
              <a:rPr sz="900" spc="-80" dirty="0">
                <a:solidFill>
                  <a:srgbClr val="1C216F"/>
                </a:solidFill>
                <a:latin typeface="HelveticaNeueLTPro-Md"/>
                <a:cs typeface="HelveticaNeueLTPro-Md"/>
              </a:rPr>
              <a:t> </a:t>
            </a:r>
            <a:r>
              <a:rPr sz="900" dirty="0">
                <a:solidFill>
                  <a:srgbClr val="1C216F"/>
                </a:solidFill>
                <a:latin typeface="HelveticaNeueLTPro-Md"/>
                <a:cs typeface="HelveticaNeueLTPro-Md"/>
              </a:rPr>
              <a:t>earth</a:t>
            </a:r>
            <a:r>
              <a:rPr sz="900" spc="-8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place</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in</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for</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disposal</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according</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to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local regulations. Use </a:t>
            </a:r>
            <a:r>
              <a:rPr sz="900" spc="-15" dirty="0">
                <a:solidFill>
                  <a:srgbClr val="1C216F"/>
                </a:solidFill>
                <a:latin typeface="HelveticaNeueLTPro-Md"/>
                <a:cs typeface="HelveticaNeueLTPro-Md"/>
              </a:rPr>
              <a:t>spark-proof </a:t>
            </a:r>
            <a:r>
              <a:rPr sz="900" spc="-10" dirty="0">
                <a:solidFill>
                  <a:srgbClr val="1C216F"/>
                </a:solidFill>
                <a:latin typeface="HelveticaNeueLTPro-Md"/>
                <a:cs typeface="HelveticaNeueLTPro-Md"/>
              </a:rPr>
              <a:t>tools </a:t>
            </a:r>
            <a:r>
              <a:rPr sz="900" spc="-5" dirty="0">
                <a:solidFill>
                  <a:srgbClr val="1C216F"/>
                </a:solidFill>
                <a:latin typeface="HelveticaNeueLTPro-Md"/>
                <a:cs typeface="HelveticaNeueLTPro-Md"/>
              </a:rPr>
              <a:t>and </a:t>
            </a:r>
            <a:r>
              <a:rPr sz="900" spc="-10" dirty="0">
                <a:solidFill>
                  <a:srgbClr val="1C216F"/>
                </a:solidFill>
                <a:latin typeface="HelveticaNeueLTPro-Md"/>
                <a:cs typeface="HelveticaNeueLTPro-Md"/>
              </a:rPr>
              <a:t>explosion-proof equipment. Dispose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via</a:t>
            </a:r>
            <a:r>
              <a:rPr sz="900" spc="-75" dirty="0">
                <a:solidFill>
                  <a:srgbClr val="1C216F"/>
                </a:solidFill>
                <a:latin typeface="HelveticaNeueLTPro-Md"/>
                <a:cs typeface="HelveticaNeueLTPro-Md"/>
              </a:rPr>
              <a:t> </a:t>
            </a:r>
            <a:r>
              <a:rPr sz="900" dirty="0">
                <a:solidFill>
                  <a:srgbClr val="1C216F"/>
                </a:solidFill>
                <a:latin typeface="HelveticaNeueLTPro-Md"/>
                <a:cs typeface="HelveticaNeueLTPro-Md"/>
              </a:rPr>
              <a:t>a</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licensed</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waste</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disposal</a:t>
            </a:r>
            <a:r>
              <a:rPr sz="900" spc="-75" dirty="0">
                <a:solidFill>
                  <a:srgbClr val="1C216F"/>
                </a:solidFill>
                <a:latin typeface="HelveticaNeueLTPro-Md"/>
                <a:cs typeface="HelveticaNeueLTPro-Md"/>
              </a:rPr>
              <a:t> </a:t>
            </a:r>
            <a:r>
              <a:rPr sz="900" spc="-15" dirty="0">
                <a:solidFill>
                  <a:srgbClr val="1C216F"/>
                </a:solidFill>
                <a:latin typeface="HelveticaNeueLTPro-Md"/>
                <a:cs typeface="HelveticaNeueLTPro-Md"/>
              </a:rPr>
              <a:t>contractor.</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Contaminated</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absorbent</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material</a:t>
            </a:r>
            <a:r>
              <a:rPr sz="900" spc="-75" dirty="0">
                <a:solidFill>
                  <a:srgbClr val="1C216F"/>
                </a:solidFill>
                <a:latin typeface="HelveticaNeueLTPro-Md"/>
                <a:cs typeface="HelveticaNeueLTPro-Md"/>
              </a:rPr>
              <a:t> </a:t>
            </a:r>
            <a:r>
              <a:rPr sz="900" spc="-10" dirty="0">
                <a:solidFill>
                  <a:srgbClr val="1C216F"/>
                </a:solidFill>
                <a:latin typeface="HelveticaNeueLTPro-Md"/>
                <a:cs typeface="HelveticaNeueLTPro-Md"/>
              </a:rPr>
              <a:t>may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pose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same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spilled</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product.</a:t>
            </a:r>
            <a:endParaRPr sz="900" dirty="0">
              <a:latin typeface="HelveticaNeueLTPro-Md"/>
              <a:cs typeface="HelveticaNeueLTPro-Md"/>
            </a:endParaRPr>
          </a:p>
        </p:txBody>
      </p:sp>
      <p:sp>
        <p:nvSpPr>
          <p:cNvPr id="23" name="object 23"/>
          <p:cNvSpPr txBox="1"/>
          <p:nvPr/>
        </p:nvSpPr>
        <p:spPr>
          <a:xfrm>
            <a:off x="2670354" y="3810000"/>
            <a:ext cx="4214495"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Stop leak if without risk. Move containers from spill area. Dilute with water and mop up if water-soluble. Alternatively, or if water-insoluble, absorb with an inert dry material and place in an appropriate waste disposal container. Use spark-proof tools and explosion-proof equipment. Dispose of via a licensed waste disposal contractor</a:t>
            </a:r>
            <a:endParaRPr sz="900" dirty="0">
              <a:latin typeface="HelveticaNeueLTPro-Md"/>
              <a:cs typeface="HelveticaNeueLTPro-Md"/>
            </a:endParaRPr>
          </a:p>
        </p:txBody>
      </p:sp>
      <p:sp>
        <p:nvSpPr>
          <p:cNvPr id="24" name="object 24"/>
          <p:cNvSpPr txBox="1"/>
          <p:nvPr/>
        </p:nvSpPr>
        <p:spPr>
          <a:xfrm>
            <a:off x="615950" y="3799840"/>
            <a:ext cx="5727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Small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8" name="object 8">
            <a:extLst>
              <a:ext uri="{FF2B5EF4-FFF2-40B4-BE49-F238E27FC236}">
                <a16:creationId xmlns:a16="http://schemas.microsoft.com/office/drawing/2014/main" id="{B6CF693A-8B03-4F88-8FFA-5EC185A59D69}"/>
              </a:ext>
            </a:extLst>
          </p:cNvPr>
          <p:cNvSpPr txBox="1">
            <a:spLocks noGrp="1"/>
          </p:cNvSpPr>
          <p:nvPr>
            <p:ph type="title"/>
          </p:nvPr>
        </p:nvSpPr>
        <p:spPr>
          <a:xfrm>
            <a:off x="444500" y="889000"/>
            <a:ext cx="5575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MAGICOTE GLOSS ENAMEL </a:t>
            </a:r>
            <a:endParaRPr sz="2350" dirty="0">
              <a:latin typeface="HelveticaNeueLTPro-Roman"/>
              <a:cs typeface="HelveticaNeueLTPro-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2192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sp>
        <p:nvSpPr>
          <p:cNvPr id="35" name="object 3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5</a:t>
            </a:fld>
            <a:endParaRPr dirty="0"/>
          </a:p>
        </p:txBody>
      </p:sp>
      <p:sp>
        <p:nvSpPr>
          <p:cNvPr id="11" name="object 25">
            <a:extLst>
              <a:ext uri="{FF2B5EF4-FFF2-40B4-BE49-F238E27FC236}">
                <a16:creationId xmlns:a16="http://schemas.microsoft.com/office/drawing/2014/main" id="{4FE12791-FC87-495B-9D2D-F47731CD37D0}"/>
              </a:ext>
            </a:extLst>
          </p:cNvPr>
          <p:cNvSpPr txBox="1"/>
          <p:nvPr/>
        </p:nvSpPr>
        <p:spPr>
          <a:xfrm>
            <a:off x="533400" y="1513840"/>
            <a:ext cx="1410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a:t>
            </a:r>
            <a:r>
              <a:rPr sz="900" b="1" spc="-20" dirty="0">
                <a:solidFill>
                  <a:srgbClr val="025FAD"/>
                </a:solidFill>
                <a:latin typeface="Helvetica Neue LT Pro 75"/>
                <a:cs typeface="Helvetica Neue LT Pro 75"/>
              </a:rPr>
              <a:t>X</a:t>
            </a:r>
            <a:r>
              <a:rPr sz="900" b="1" spc="-25" dirty="0">
                <a:solidFill>
                  <a:srgbClr val="025FAD"/>
                </a:solidFill>
                <a:latin typeface="Helvetica Neue LT Pro 75"/>
                <a:cs typeface="Helvetica Neue LT Pro 75"/>
              </a:rPr>
              <a:t>PO</a:t>
            </a:r>
            <a:r>
              <a:rPr sz="900" b="1" spc="-20" dirty="0">
                <a:solidFill>
                  <a:srgbClr val="025FAD"/>
                </a:solidFill>
                <a:latin typeface="Helvetica Neue LT Pro 75"/>
                <a:cs typeface="Helvetica Neue LT Pro 75"/>
              </a:rPr>
              <a:t>SURE</a:t>
            </a:r>
            <a:r>
              <a:rPr sz="900" b="1" spc="-105" dirty="0">
                <a:solidFill>
                  <a:srgbClr val="025FAD"/>
                </a:solidFill>
                <a:latin typeface="Helvetica Neue LT Pro 75"/>
                <a:cs typeface="Helvetica Neue LT Pro 75"/>
              </a:rPr>
              <a:t> </a:t>
            </a:r>
            <a:r>
              <a:rPr sz="900" b="1" spc="-30"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IM</a:t>
            </a:r>
            <a:r>
              <a:rPr sz="900" b="1" spc="-15" dirty="0">
                <a:solidFill>
                  <a:srgbClr val="025FAD"/>
                </a:solidFill>
                <a:latin typeface="Helvetica Neue LT Pro 75"/>
                <a:cs typeface="Helvetica Neue LT Pro 75"/>
              </a:rPr>
              <a:t>I</a:t>
            </a:r>
            <a:r>
              <a:rPr sz="900" b="1" spc="-20" dirty="0">
                <a:solidFill>
                  <a:srgbClr val="025FAD"/>
                </a:solidFill>
                <a:latin typeface="Helvetica Neue LT Pro 75"/>
                <a:cs typeface="Helvetica Neue LT Pro 75"/>
              </a:rPr>
              <a:t>T</a:t>
            </a:r>
            <a:r>
              <a:rPr sz="900" b="1" spc="-105" dirty="0">
                <a:solidFill>
                  <a:srgbClr val="025FAD"/>
                </a:solidFill>
                <a:latin typeface="Helvetica Neue LT Pro 75"/>
                <a:cs typeface="Helvetica Neue LT Pro 75"/>
              </a:rPr>
              <a:t> </a:t>
            </a:r>
            <a:r>
              <a:rPr sz="900" b="1" spc="-60" dirty="0">
                <a:solidFill>
                  <a:srgbClr val="025FAD"/>
                </a:solidFill>
                <a:latin typeface="Helvetica Neue LT Pro 75"/>
                <a:cs typeface="Helvetica Neue LT Pro 75"/>
              </a:rPr>
              <a:t>V</a:t>
            </a:r>
            <a:r>
              <a:rPr sz="900" b="1" spc="-20" dirty="0">
                <a:solidFill>
                  <a:srgbClr val="025FAD"/>
                </a:solidFill>
                <a:latin typeface="Helvetica Neue LT Pro 75"/>
                <a:cs typeface="Helvetica Neue LT Pro 75"/>
              </a:rPr>
              <a:t>A</a:t>
            </a:r>
            <a:r>
              <a:rPr sz="900" b="1" spc="-35" dirty="0">
                <a:solidFill>
                  <a:srgbClr val="025FAD"/>
                </a:solidFill>
                <a:latin typeface="Helvetica Neue LT Pro 75"/>
                <a:cs typeface="Helvetica Neue LT Pro 75"/>
              </a:rPr>
              <a:t>L</a:t>
            </a:r>
            <a:r>
              <a:rPr sz="900" b="1" spc="-20" dirty="0">
                <a:solidFill>
                  <a:srgbClr val="025FAD"/>
                </a:solidFill>
                <a:latin typeface="Helvetica Neue LT Pro 75"/>
                <a:cs typeface="Helvetica Neue LT Pro 75"/>
              </a:rPr>
              <a:t>UES</a:t>
            </a:r>
            <a:endParaRPr sz="900" dirty="0">
              <a:latin typeface="Helvetica Neue LT Pro 75"/>
              <a:cs typeface="Helvetica Neue LT Pro 75"/>
            </a:endParaRPr>
          </a:p>
        </p:txBody>
      </p:sp>
      <p:sp>
        <p:nvSpPr>
          <p:cNvPr id="12" name="object 26">
            <a:extLst>
              <a:ext uri="{FF2B5EF4-FFF2-40B4-BE49-F238E27FC236}">
                <a16:creationId xmlns:a16="http://schemas.microsoft.com/office/drawing/2014/main" id="{33313090-AE84-46AF-B4DC-761636B4E33A}"/>
              </a:ext>
            </a:extLst>
          </p:cNvPr>
          <p:cNvSpPr/>
          <p:nvPr/>
        </p:nvSpPr>
        <p:spPr>
          <a:xfrm>
            <a:off x="576072" y="1676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3" name="object 23">
            <a:extLst>
              <a:ext uri="{FF2B5EF4-FFF2-40B4-BE49-F238E27FC236}">
                <a16:creationId xmlns:a16="http://schemas.microsoft.com/office/drawing/2014/main" id="{FE5E5C9D-B749-4A8C-A820-5DDAFCC24828}"/>
              </a:ext>
            </a:extLst>
          </p:cNvPr>
          <p:cNvSpPr txBox="1"/>
          <p:nvPr/>
        </p:nvSpPr>
        <p:spPr>
          <a:xfrm>
            <a:off x="533400" y="1676400"/>
            <a:ext cx="112966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a:t>
            </a:r>
            <a:r>
              <a:rPr sz="900" b="1" spc="1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DI</a:t>
            </a:r>
            <a:r>
              <a:rPr sz="900" b="1" spc="15"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p:txBody>
      </p:sp>
      <p:sp>
        <p:nvSpPr>
          <p:cNvPr id="14" name="object 24">
            <a:extLst>
              <a:ext uri="{FF2B5EF4-FFF2-40B4-BE49-F238E27FC236}">
                <a16:creationId xmlns:a16="http://schemas.microsoft.com/office/drawing/2014/main" id="{58471E85-2535-4D13-9BBE-2E623C0DB8EE}"/>
              </a:ext>
            </a:extLst>
          </p:cNvPr>
          <p:cNvSpPr txBox="1"/>
          <p:nvPr/>
        </p:nvSpPr>
        <p:spPr>
          <a:xfrm>
            <a:off x="2675635" y="1666240"/>
            <a:ext cx="1986914"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C216F"/>
                </a:solidFill>
                <a:latin typeface="Helvetica Neue LT Pro 75"/>
                <a:cs typeface="Helvetica Neue LT Pro 75"/>
              </a:rPr>
              <a:t>OCC</a:t>
            </a:r>
            <a:r>
              <a:rPr sz="900" b="1" spc="-5" dirty="0">
                <a:solidFill>
                  <a:srgbClr val="1C216F"/>
                </a:solidFill>
                <a:latin typeface="Helvetica Neue LT Pro 75"/>
                <a:cs typeface="Helvetica Neue LT Pro 75"/>
              </a:rPr>
              <a:t>U</a:t>
            </a:r>
            <a:r>
              <a:rPr sz="900" b="1" spc="-55" dirty="0">
                <a:solidFill>
                  <a:srgbClr val="1C216F"/>
                </a:solidFill>
                <a:latin typeface="Helvetica Neue LT Pro 75"/>
                <a:cs typeface="Helvetica Neue LT Pro 75"/>
              </a:rPr>
              <a:t>P</a:t>
            </a:r>
            <a:r>
              <a:rPr sz="900" b="1" spc="-70" dirty="0">
                <a:solidFill>
                  <a:srgbClr val="1C216F"/>
                </a:solidFill>
                <a:latin typeface="Helvetica Neue LT Pro 75"/>
                <a:cs typeface="Helvetica Neue LT Pro 75"/>
              </a:rPr>
              <a:t>A</a:t>
            </a:r>
            <a:r>
              <a:rPr sz="900" b="1" spc="-10" dirty="0">
                <a:solidFill>
                  <a:srgbClr val="1C216F"/>
                </a:solidFill>
                <a:latin typeface="Helvetica Neue LT Pro 75"/>
                <a:cs typeface="Helvetica Neue LT Pro 75"/>
              </a:rPr>
              <a:t>T</a:t>
            </a:r>
            <a:r>
              <a:rPr sz="900" b="1" spc="-5" dirty="0">
                <a:solidFill>
                  <a:srgbClr val="1C216F"/>
                </a:solidFill>
                <a:latin typeface="Helvetica Neue LT Pro 75"/>
                <a:cs typeface="Helvetica Neue LT Pro 75"/>
              </a:rPr>
              <a:t>IONA</a:t>
            </a:r>
            <a:r>
              <a:rPr sz="900" b="1" dirty="0">
                <a:solidFill>
                  <a:srgbClr val="1C216F"/>
                </a:solidFill>
                <a:latin typeface="Helvetica Neue LT Pro 75"/>
                <a:cs typeface="Helvetica Neue LT Pro 75"/>
              </a:rPr>
              <a:t>L</a:t>
            </a:r>
            <a:r>
              <a:rPr sz="900" b="1" spc="-40" dirty="0">
                <a:solidFill>
                  <a:srgbClr val="1C216F"/>
                </a:solidFill>
                <a:latin typeface="Helvetica Neue LT Pro 75"/>
                <a:cs typeface="Helvetica Neue LT Pro 75"/>
              </a:rPr>
              <a:t> </a:t>
            </a:r>
            <a:r>
              <a:rPr sz="900" b="1" spc="10" dirty="0">
                <a:solidFill>
                  <a:srgbClr val="1C216F"/>
                </a:solidFill>
                <a:latin typeface="Helvetica Neue LT Pro 75"/>
                <a:cs typeface="Helvetica Neue LT Pro 75"/>
              </a:rPr>
              <a:t>E</a:t>
            </a:r>
            <a:r>
              <a:rPr sz="900" b="1" spc="-5" dirty="0">
                <a:solidFill>
                  <a:srgbClr val="1C216F"/>
                </a:solidFill>
                <a:latin typeface="Helvetica Neue LT Pro 75"/>
                <a:cs typeface="Helvetica Neue LT Pro 75"/>
              </a:rPr>
              <a:t>X</a:t>
            </a:r>
            <a:r>
              <a:rPr sz="900" b="1" spc="-10" dirty="0">
                <a:solidFill>
                  <a:srgbClr val="1C216F"/>
                </a:solidFill>
                <a:latin typeface="Helvetica Neue LT Pro 75"/>
                <a:cs typeface="Helvetica Neue LT Pro 75"/>
              </a:rPr>
              <a:t>PO</a:t>
            </a:r>
            <a:r>
              <a:rPr sz="900" b="1" spc="-5" dirty="0">
                <a:solidFill>
                  <a:srgbClr val="1C216F"/>
                </a:solidFill>
                <a:latin typeface="Helvetica Neue LT Pro 75"/>
                <a:cs typeface="Helvetica Neue LT Pro 75"/>
              </a:rPr>
              <a:t>SUR</a:t>
            </a:r>
            <a:r>
              <a:rPr sz="900" b="1" dirty="0">
                <a:solidFill>
                  <a:srgbClr val="1C216F"/>
                </a:solidFill>
                <a:latin typeface="Helvetica Neue LT Pro 75"/>
                <a:cs typeface="Helvetica Neue LT Pro 75"/>
              </a:rPr>
              <a:t>E</a:t>
            </a:r>
            <a:r>
              <a:rPr sz="900" b="1" spc="-40" dirty="0">
                <a:solidFill>
                  <a:srgbClr val="1C216F"/>
                </a:solidFill>
                <a:latin typeface="Helvetica Neue LT Pro 75"/>
                <a:cs typeface="Helvetica Neue LT Pro 75"/>
              </a:rPr>
              <a:t> </a:t>
            </a:r>
            <a:r>
              <a:rPr sz="900" b="1" spc="-15" dirty="0">
                <a:solidFill>
                  <a:srgbClr val="1C216F"/>
                </a:solidFill>
                <a:latin typeface="Helvetica Neue LT Pro 75"/>
                <a:cs typeface="Helvetica Neue LT Pro 75"/>
              </a:rPr>
              <a:t>L</a:t>
            </a:r>
            <a:r>
              <a:rPr sz="900" b="1" spc="-5" dirty="0">
                <a:solidFill>
                  <a:srgbClr val="1C216F"/>
                </a:solidFill>
                <a:latin typeface="Helvetica Neue LT Pro 75"/>
                <a:cs typeface="Helvetica Neue LT Pro 75"/>
              </a:rPr>
              <a:t>IM</a:t>
            </a:r>
            <a:r>
              <a:rPr sz="900" b="1" spc="-15" dirty="0">
                <a:solidFill>
                  <a:srgbClr val="1C216F"/>
                </a:solidFill>
                <a:latin typeface="Helvetica Neue LT Pro 75"/>
                <a:cs typeface="Helvetica Neue LT Pro 75"/>
              </a:rPr>
              <a:t>I</a:t>
            </a:r>
            <a:r>
              <a:rPr sz="900" b="1" spc="-5" dirty="0">
                <a:solidFill>
                  <a:srgbClr val="1C216F"/>
                </a:solidFill>
                <a:latin typeface="Helvetica Neue LT Pro 75"/>
                <a:cs typeface="Helvetica Neue LT Pro 75"/>
              </a:rPr>
              <a:t>T</a:t>
            </a:r>
            <a:r>
              <a:rPr sz="900" b="1" dirty="0">
                <a:solidFill>
                  <a:srgbClr val="1C216F"/>
                </a:solidFill>
                <a:latin typeface="Helvetica Neue LT Pro 75"/>
                <a:cs typeface="Helvetica Neue LT Pro 75"/>
              </a:rPr>
              <a:t>S</a:t>
            </a:r>
            <a:endParaRPr sz="900" dirty="0">
              <a:latin typeface="Helvetica Neue LT Pro 75"/>
              <a:cs typeface="Helvetica Neue LT Pro 75"/>
            </a:endParaRPr>
          </a:p>
        </p:txBody>
      </p:sp>
      <p:sp>
        <p:nvSpPr>
          <p:cNvPr id="15" name="object 27">
            <a:extLst>
              <a:ext uri="{FF2B5EF4-FFF2-40B4-BE49-F238E27FC236}">
                <a16:creationId xmlns:a16="http://schemas.microsoft.com/office/drawing/2014/main" id="{EAEE58EF-9863-46CA-9C38-1E07B8C7EE45}"/>
              </a:ext>
            </a:extLst>
          </p:cNvPr>
          <p:cNvSpPr/>
          <p:nvPr/>
        </p:nvSpPr>
        <p:spPr>
          <a:xfrm>
            <a:off x="533400" y="1828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6" name="object 10">
            <a:extLst>
              <a:ext uri="{FF2B5EF4-FFF2-40B4-BE49-F238E27FC236}">
                <a16:creationId xmlns:a16="http://schemas.microsoft.com/office/drawing/2014/main" id="{53191D08-D80E-4CA8-8483-23D2222D6D70}"/>
              </a:ext>
            </a:extLst>
          </p:cNvPr>
          <p:cNvSpPr txBox="1"/>
          <p:nvPr/>
        </p:nvSpPr>
        <p:spPr>
          <a:xfrm>
            <a:off x="615950" y="18288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17" name="object 9">
            <a:extLst>
              <a:ext uri="{FF2B5EF4-FFF2-40B4-BE49-F238E27FC236}">
                <a16:creationId xmlns:a16="http://schemas.microsoft.com/office/drawing/2014/main" id="{45566A25-C364-44A2-8AE3-B6BFDCCB48B7}"/>
              </a:ext>
            </a:extLst>
          </p:cNvPr>
          <p:cNvSpPr txBox="1"/>
          <p:nvPr/>
        </p:nvSpPr>
        <p:spPr>
          <a:xfrm>
            <a:off x="2675634" y="1828800"/>
            <a:ext cx="4770819"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18" name="object 33">
            <a:extLst>
              <a:ext uri="{FF2B5EF4-FFF2-40B4-BE49-F238E27FC236}">
                <a16:creationId xmlns:a16="http://schemas.microsoft.com/office/drawing/2014/main" id="{300D7717-B909-48D8-B741-3F1327D863FE}"/>
              </a:ext>
            </a:extLst>
          </p:cNvPr>
          <p:cNvSpPr/>
          <p:nvPr/>
        </p:nvSpPr>
        <p:spPr>
          <a:xfrm>
            <a:off x="576072" y="2133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9" name="object 10">
            <a:extLst>
              <a:ext uri="{FF2B5EF4-FFF2-40B4-BE49-F238E27FC236}">
                <a16:creationId xmlns:a16="http://schemas.microsoft.com/office/drawing/2014/main" id="{0C836C6F-4324-40FF-946C-249F12ABE271}"/>
              </a:ext>
            </a:extLst>
          </p:cNvPr>
          <p:cNvSpPr txBox="1"/>
          <p:nvPr/>
        </p:nvSpPr>
        <p:spPr>
          <a:xfrm>
            <a:off x="609600" y="21336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zinc oxide</a:t>
            </a:r>
            <a:endParaRPr sz="900" dirty="0">
              <a:latin typeface="Helvetica Neue LT Pro 75"/>
              <a:cs typeface="Helvetica Neue LT Pro 75"/>
            </a:endParaRPr>
          </a:p>
        </p:txBody>
      </p:sp>
      <p:sp>
        <p:nvSpPr>
          <p:cNvPr id="20" name="object 9">
            <a:extLst>
              <a:ext uri="{FF2B5EF4-FFF2-40B4-BE49-F238E27FC236}">
                <a16:creationId xmlns:a16="http://schemas.microsoft.com/office/drawing/2014/main" id="{DF206348-8AAA-41B5-A5FB-08F021F54111}"/>
              </a:ext>
            </a:extLst>
          </p:cNvPr>
          <p:cNvSpPr txBox="1"/>
          <p:nvPr/>
        </p:nvSpPr>
        <p:spPr>
          <a:xfrm>
            <a:off x="2667000" y="2180431"/>
            <a:ext cx="4770819" cy="41036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2 mg/m3 8 hours. Form: Respirable fraction STEL: 10 mg/m3 15 minutes. Form: Respirable fraction</a:t>
            </a:r>
          </a:p>
        </p:txBody>
      </p:sp>
      <p:sp>
        <p:nvSpPr>
          <p:cNvPr id="21" name="object 33">
            <a:extLst>
              <a:ext uri="{FF2B5EF4-FFF2-40B4-BE49-F238E27FC236}">
                <a16:creationId xmlns:a16="http://schemas.microsoft.com/office/drawing/2014/main" id="{A4813835-52EF-4277-8A90-2E0FC0352564}"/>
              </a:ext>
            </a:extLst>
          </p:cNvPr>
          <p:cNvSpPr/>
          <p:nvPr/>
        </p:nvSpPr>
        <p:spPr>
          <a:xfrm>
            <a:off x="609600" y="2590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2" name="object 10">
            <a:extLst>
              <a:ext uri="{FF2B5EF4-FFF2-40B4-BE49-F238E27FC236}">
                <a16:creationId xmlns:a16="http://schemas.microsoft.com/office/drawing/2014/main" id="{7D01F431-2BDF-412B-B6A1-43F10674CA46}"/>
              </a:ext>
            </a:extLst>
          </p:cNvPr>
          <p:cNvSpPr txBox="1"/>
          <p:nvPr/>
        </p:nvSpPr>
        <p:spPr>
          <a:xfrm>
            <a:off x="609600" y="25908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phthalic anhydride</a:t>
            </a:r>
            <a:endParaRPr sz="900" dirty="0">
              <a:latin typeface="Helvetica Neue LT Pro 75"/>
              <a:cs typeface="Helvetica Neue LT Pro 75"/>
            </a:endParaRPr>
          </a:p>
        </p:txBody>
      </p:sp>
      <p:sp>
        <p:nvSpPr>
          <p:cNvPr id="23" name="object 9">
            <a:extLst>
              <a:ext uri="{FF2B5EF4-FFF2-40B4-BE49-F238E27FC236}">
                <a16:creationId xmlns:a16="http://schemas.microsoft.com/office/drawing/2014/main" id="{BA48CDCE-81D2-46FE-93CE-7F673533A164}"/>
              </a:ext>
            </a:extLst>
          </p:cNvPr>
          <p:cNvSpPr txBox="1"/>
          <p:nvPr/>
        </p:nvSpPr>
        <p:spPr>
          <a:xfrm>
            <a:off x="2667000" y="2624807"/>
            <a:ext cx="4770819" cy="423193"/>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 Skin sensitizer.</a:t>
            </a:r>
          </a:p>
          <a:p>
            <a:pPr marL="12700">
              <a:lnSpc>
                <a:spcPts val="1040"/>
              </a:lnSpc>
              <a:spcBef>
                <a:spcPts val="100"/>
              </a:spcBef>
            </a:pPr>
            <a:r>
              <a:rPr lang="en-US" sz="900" b="1" spc="-5" dirty="0">
                <a:solidFill>
                  <a:srgbClr val="1C216F"/>
                </a:solidFill>
                <a:latin typeface="Helvetica Neue LT Pro 75"/>
                <a:cs typeface="Helvetica Neue LT Pro 75"/>
              </a:rPr>
              <a:t>TWA: 1 ppm 8 hours.</a:t>
            </a:r>
          </a:p>
          <a:p>
            <a:pPr marL="12700">
              <a:lnSpc>
                <a:spcPts val="1040"/>
              </a:lnSpc>
              <a:spcBef>
                <a:spcPts val="100"/>
              </a:spcBef>
            </a:pPr>
            <a:r>
              <a:rPr lang="en-US" sz="900" b="1" spc="-5" dirty="0">
                <a:solidFill>
                  <a:srgbClr val="1C216F"/>
                </a:solidFill>
                <a:latin typeface="Helvetica Neue LT Pro 75"/>
                <a:cs typeface="Helvetica Neue LT Pro 75"/>
              </a:rPr>
              <a:t>TWA: 6.1 mg/m3 8 hours.</a:t>
            </a:r>
          </a:p>
        </p:txBody>
      </p:sp>
      <p:sp>
        <p:nvSpPr>
          <p:cNvPr id="24" name="object 33">
            <a:extLst>
              <a:ext uri="{FF2B5EF4-FFF2-40B4-BE49-F238E27FC236}">
                <a16:creationId xmlns:a16="http://schemas.microsoft.com/office/drawing/2014/main" id="{946ED132-A9B3-4A64-AA57-762EEF86E955}"/>
              </a:ext>
            </a:extLst>
          </p:cNvPr>
          <p:cNvSpPr/>
          <p:nvPr/>
        </p:nvSpPr>
        <p:spPr>
          <a:xfrm>
            <a:off x="609600" y="3048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5" name="object 10">
            <a:extLst>
              <a:ext uri="{FF2B5EF4-FFF2-40B4-BE49-F238E27FC236}">
                <a16:creationId xmlns:a16="http://schemas.microsoft.com/office/drawing/2014/main" id="{27B3DD9F-4BDE-4986-8A40-B0A579681E96}"/>
              </a:ext>
            </a:extLst>
          </p:cNvPr>
          <p:cNvSpPr txBox="1"/>
          <p:nvPr/>
        </p:nvSpPr>
        <p:spPr>
          <a:xfrm>
            <a:off x="609600" y="30480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26" name="object 9">
            <a:extLst>
              <a:ext uri="{FF2B5EF4-FFF2-40B4-BE49-F238E27FC236}">
                <a16:creationId xmlns:a16="http://schemas.microsoft.com/office/drawing/2014/main" id="{14DC4226-2849-428B-9ED5-32FCD30620E0}"/>
              </a:ext>
            </a:extLst>
          </p:cNvPr>
          <p:cNvSpPr txBox="1"/>
          <p:nvPr/>
        </p:nvSpPr>
        <p:spPr>
          <a:xfrm>
            <a:off x="2667000" y="3048000"/>
            <a:ext cx="4770819"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27" name="object 33">
            <a:extLst>
              <a:ext uri="{FF2B5EF4-FFF2-40B4-BE49-F238E27FC236}">
                <a16:creationId xmlns:a16="http://schemas.microsoft.com/office/drawing/2014/main" id="{9CB89C56-4EAF-46D7-B304-9D51AE753114}"/>
              </a:ext>
            </a:extLst>
          </p:cNvPr>
          <p:cNvSpPr/>
          <p:nvPr/>
        </p:nvSpPr>
        <p:spPr>
          <a:xfrm>
            <a:off x="609600" y="3352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10">
            <a:extLst>
              <a:ext uri="{FF2B5EF4-FFF2-40B4-BE49-F238E27FC236}">
                <a16:creationId xmlns:a16="http://schemas.microsoft.com/office/drawing/2014/main" id="{78BFF52A-3960-48B3-9E0F-392684224542}"/>
              </a:ext>
            </a:extLst>
          </p:cNvPr>
          <p:cNvSpPr txBox="1"/>
          <p:nvPr/>
        </p:nvSpPr>
        <p:spPr>
          <a:xfrm>
            <a:off x="609600" y="33528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pentaerythritol</a:t>
            </a:r>
            <a:endParaRPr sz="900" dirty="0">
              <a:latin typeface="Helvetica Neue LT Pro 75"/>
              <a:cs typeface="Helvetica Neue LT Pro 75"/>
            </a:endParaRPr>
          </a:p>
        </p:txBody>
      </p:sp>
      <p:sp>
        <p:nvSpPr>
          <p:cNvPr id="29" name="object 9">
            <a:extLst>
              <a:ext uri="{FF2B5EF4-FFF2-40B4-BE49-F238E27FC236}">
                <a16:creationId xmlns:a16="http://schemas.microsoft.com/office/drawing/2014/main" id="{9B890F4F-84FB-474F-8049-E979C1FD4B1E}"/>
              </a:ext>
            </a:extLst>
          </p:cNvPr>
          <p:cNvSpPr txBox="1"/>
          <p:nvPr/>
        </p:nvSpPr>
        <p:spPr>
          <a:xfrm>
            <a:off x="2667000" y="3375471"/>
            <a:ext cx="4770819"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p:txBody>
      </p:sp>
      <p:sp>
        <p:nvSpPr>
          <p:cNvPr id="30" name="object 33">
            <a:extLst>
              <a:ext uri="{FF2B5EF4-FFF2-40B4-BE49-F238E27FC236}">
                <a16:creationId xmlns:a16="http://schemas.microsoft.com/office/drawing/2014/main" id="{98754B44-0C35-48C2-8F46-E3FF1375226C}"/>
              </a:ext>
            </a:extLst>
          </p:cNvPr>
          <p:cNvSpPr/>
          <p:nvPr/>
        </p:nvSpPr>
        <p:spPr>
          <a:xfrm>
            <a:off x="609600" y="3657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3">
            <a:extLst>
              <a:ext uri="{FF2B5EF4-FFF2-40B4-BE49-F238E27FC236}">
                <a16:creationId xmlns:a16="http://schemas.microsoft.com/office/drawing/2014/main" id="{0766723E-46FC-42B1-B310-E063316EAB0E}"/>
              </a:ext>
            </a:extLst>
          </p:cNvPr>
          <p:cNvSpPr/>
          <p:nvPr/>
        </p:nvSpPr>
        <p:spPr>
          <a:xfrm>
            <a:off x="609600" y="4114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10">
            <a:extLst>
              <a:ext uri="{FF2B5EF4-FFF2-40B4-BE49-F238E27FC236}">
                <a16:creationId xmlns:a16="http://schemas.microsoft.com/office/drawing/2014/main" id="{C8B0D2CE-D1CB-491C-8C3D-7FCC3051455A}"/>
              </a:ext>
            </a:extLst>
          </p:cNvPr>
          <p:cNvSpPr txBox="1"/>
          <p:nvPr/>
        </p:nvSpPr>
        <p:spPr>
          <a:xfrm>
            <a:off x="609600" y="36576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Stoddard solvent</a:t>
            </a:r>
            <a:endParaRPr sz="900" dirty="0">
              <a:latin typeface="Helvetica Neue LT Pro 75"/>
              <a:cs typeface="Helvetica Neue LT Pro 75"/>
            </a:endParaRPr>
          </a:p>
        </p:txBody>
      </p:sp>
      <p:sp>
        <p:nvSpPr>
          <p:cNvPr id="33" name="object 9">
            <a:extLst>
              <a:ext uri="{FF2B5EF4-FFF2-40B4-BE49-F238E27FC236}">
                <a16:creationId xmlns:a16="http://schemas.microsoft.com/office/drawing/2014/main" id="{CA34B3E9-D831-46C5-A0E9-1F1A5703419E}"/>
              </a:ext>
            </a:extLst>
          </p:cNvPr>
          <p:cNvSpPr txBox="1"/>
          <p:nvPr/>
        </p:nvSpPr>
        <p:spPr>
          <a:xfrm>
            <a:off x="2667000" y="3691607"/>
            <a:ext cx="4770819" cy="423193"/>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100 ppm 8 hours.</a:t>
            </a:r>
          </a:p>
          <a:p>
            <a:pPr marL="12700">
              <a:lnSpc>
                <a:spcPts val="1040"/>
              </a:lnSpc>
              <a:spcBef>
                <a:spcPts val="100"/>
              </a:spcBef>
            </a:pPr>
            <a:r>
              <a:rPr lang="en-US" sz="900" b="1" spc="-5" dirty="0">
                <a:solidFill>
                  <a:srgbClr val="1C216F"/>
                </a:solidFill>
                <a:latin typeface="Helvetica Neue LT Pro 75"/>
                <a:cs typeface="Helvetica Neue LT Pro 75"/>
              </a:rPr>
              <a:t>TWA: 525 mg/m3 8 hours.</a:t>
            </a:r>
          </a:p>
        </p:txBody>
      </p:sp>
      <p:sp>
        <p:nvSpPr>
          <p:cNvPr id="36" name="object 10">
            <a:extLst>
              <a:ext uri="{FF2B5EF4-FFF2-40B4-BE49-F238E27FC236}">
                <a16:creationId xmlns:a16="http://schemas.microsoft.com/office/drawing/2014/main" id="{5A0F05E4-E2EA-41F6-B60C-1281BA639BB7}"/>
              </a:ext>
            </a:extLst>
          </p:cNvPr>
          <p:cNvSpPr txBox="1"/>
          <p:nvPr/>
        </p:nvSpPr>
        <p:spPr>
          <a:xfrm>
            <a:off x="609600" y="4114800"/>
            <a:ext cx="1129664"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Limestone</a:t>
            </a:r>
            <a:endParaRPr sz="900" dirty="0">
              <a:latin typeface="Helvetica Neue LT Pro 75"/>
              <a:cs typeface="Helvetica Neue LT Pro 75"/>
            </a:endParaRPr>
          </a:p>
        </p:txBody>
      </p:sp>
      <p:sp>
        <p:nvSpPr>
          <p:cNvPr id="37" name="object 9">
            <a:extLst>
              <a:ext uri="{FF2B5EF4-FFF2-40B4-BE49-F238E27FC236}">
                <a16:creationId xmlns:a16="http://schemas.microsoft.com/office/drawing/2014/main" id="{335690EF-B1E3-43FF-BBD2-E041FDA46C73}"/>
              </a:ext>
            </a:extLst>
          </p:cNvPr>
          <p:cNvSpPr txBox="1"/>
          <p:nvPr/>
        </p:nvSpPr>
        <p:spPr>
          <a:xfrm>
            <a:off x="2667000" y="4179094"/>
            <a:ext cx="4062731" cy="1231106"/>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15 mg/m3 8 hours. Form: Total dust</a:t>
            </a:r>
          </a:p>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Respirable fraction TWA: 10 mg/m3 10 hours. Form: Total</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15 mg/m3 8 hours. Form: Total dust</a:t>
            </a:r>
          </a:p>
        </p:txBody>
      </p:sp>
      <p:sp>
        <p:nvSpPr>
          <p:cNvPr id="38" name="object 33">
            <a:extLst>
              <a:ext uri="{FF2B5EF4-FFF2-40B4-BE49-F238E27FC236}">
                <a16:creationId xmlns:a16="http://schemas.microsoft.com/office/drawing/2014/main" id="{0C197FDD-17ED-4F0D-B1F9-C48BF295CE57}"/>
              </a:ext>
            </a:extLst>
          </p:cNvPr>
          <p:cNvSpPr/>
          <p:nvPr/>
        </p:nvSpPr>
        <p:spPr>
          <a:xfrm>
            <a:off x="609600" y="5410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9" name="object 10">
            <a:extLst>
              <a:ext uri="{FF2B5EF4-FFF2-40B4-BE49-F238E27FC236}">
                <a16:creationId xmlns:a16="http://schemas.microsoft.com/office/drawing/2014/main" id="{0273D9F1-D163-4934-8642-3B95D7EB811C}"/>
              </a:ext>
            </a:extLst>
          </p:cNvPr>
          <p:cNvSpPr txBox="1"/>
          <p:nvPr/>
        </p:nvSpPr>
        <p:spPr>
          <a:xfrm>
            <a:off x="609599" y="5410200"/>
            <a:ext cx="1334135" cy="428322"/>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solvent naphtha (petroleum), medium </a:t>
            </a:r>
            <a:r>
              <a:rPr lang="en-TT" sz="900" b="1" spc="40" dirty="0" err="1">
                <a:solidFill>
                  <a:srgbClr val="025FAD"/>
                </a:solidFill>
                <a:latin typeface="Helvetica Neue LT Pro 75"/>
                <a:cs typeface="Helvetica Neue LT Pro 75"/>
              </a:rPr>
              <a:t>aliph</a:t>
            </a:r>
            <a:r>
              <a:rPr lang="en-TT" sz="900" b="1" spc="40" dirty="0">
                <a:solidFill>
                  <a:srgbClr val="025FAD"/>
                </a:solidFill>
                <a:latin typeface="Helvetica Neue LT Pro 75"/>
                <a:cs typeface="Helvetica Neue LT Pro 75"/>
              </a:rPr>
              <a:t>.</a:t>
            </a:r>
            <a:endParaRPr sz="900" dirty="0">
              <a:latin typeface="Helvetica Neue LT Pro 75"/>
              <a:cs typeface="Helvetica Neue LT Pro 75"/>
            </a:endParaRPr>
          </a:p>
        </p:txBody>
      </p:sp>
      <p:sp>
        <p:nvSpPr>
          <p:cNvPr id="40" name="object 9">
            <a:extLst>
              <a:ext uri="{FF2B5EF4-FFF2-40B4-BE49-F238E27FC236}">
                <a16:creationId xmlns:a16="http://schemas.microsoft.com/office/drawing/2014/main" id="{7DD7801F-ADAA-40A3-936C-2553CFBAB635}"/>
              </a:ext>
            </a:extLst>
          </p:cNvPr>
          <p:cNvSpPr txBox="1"/>
          <p:nvPr/>
        </p:nvSpPr>
        <p:spPr>
          <a:xfrm>
            <a:off x="2666999" y="5410200"/>
            <a:ext cx="4770819" cy="705321"/>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100 ppm 8 hours.</a:t>
            </a:r>
          </a:p>
          <a:p>
            <a:pPr marL="12700">
              <a:lnSpc>
                <a:spcPts val="1040"/>
              </a:lnSpc>
              <a:spcBef>
                <a:spcPts val="100"/>
              </a:spcBef>
            </a:pPr>
            <a:r>
              <a:rPr lang="en-US" sz="900" b="1" spc="-5" dirty="0">
                <a:solidFill>
                  <a:srgbClr val="1C216F"/>
                </a:solidFill>
                <a:latin typeface="Helvetica Neue LT Pro 75"/>
                <a:cs typeface="Helvetica Neue LT Pro 75"/>
              </a:rPr>
              <a:t>TWA: 400 mg/m3 8 hours.</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 TWA: 100 ppm 8 hours.</a:t>
            </a:r>
          </a:p>
          <a:p>
            <a:pPr marL="12700">
              <a:lnSpc>
                <a:spcPts val="1040"/>
              </a:lnSpc>
              <a:spcBef>
                <a:spcPts val="100"/>
              </a:spcBef>
            </a:pPr>
            <a:r>
              <a:rPr lang="en-US" sz="900" b="1" spc="-5" dirty="0">
                <a:solidFill>
                  <a:srgbClr val="1C216F"/>
                </a:solidFill>
                <a:latin typeface="Helvetica Neue LT Pro 75"/>
                <a:cs typeface="Helvetica Neue LT Pro 75"/>
              </a:rPr>
              <a:t>TWA: 400 mg/m3 8 hours.</a:t>
            </a:r>
          </a:p>
        </p:txBody>
      </p:sp>
      <p:sp>
        <p:nvSpPr>
          <p:cNvPr id="41" name="object 33">
            <a:extLst>
              <a:ext uri="{FF2B5EF4-FFF2-40B4-BE49-F238E27FC236}">
                <a16:creationId xmlns:a16="http://schemas.microsoft.com/office/drawing/2014/main" id="{C50B346F-CDE2-4718-8E85-CC04A6615202}"/>
              </a:ext>
            </a:extLst>
          </p:cNvPr>
          <p:cNvSpPr/>
          <p:nvPr/>
        </p:nvSpPr>
        <p:spPr>
          <a:xfrm>
            <a:off x="609600" y="6096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10">
            <a:extLst>
              <a:ext uri="{FF2B5EF4-FFF2-40B4-BE49-F238E27FC236}">
                <a16:creationId xmlns:a16="http://schemas.microsoft.com/office/drawing/2014/main" id="{31D3DC1B-52B3-429F-A94B-CFEB1B7696D6}"/>
              </a:ext>
            </a:extLst>
          </p:cNvPr>
          <p:cNvSpPr txBox="1"/>
          <p:nvPr/>
        </p:nvSpPr>
        <p:spPr>
          <a:xfrm>
            <a:off x="609600" y="60960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43" name="object 9">
            <a:extLst>
              <a:ext uri="{FF2B5EF4-FFF2-40B4-BE49-F238E27FC236}">
                <a16:creationId xmlns:a16="http://schemas.microsoft.com/office/drawing/2014/main" id="{5AB19A1D-0F4C-46EE-9D2F-B0231084841B}"/>
              </a:ext>
            </a:extLst>
          </p:cNvPr>
          <p:cNvSpPr txBox="1"/>
          <p:nvPr/>
        </p:nvSpPr>
        <p:spPr>
          <a:xfrm>
            <a:off x="2667000" y="6152679"/>
            <a:ext cx="4770819" cy="705321"/>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15 mg/m3 8 hours. Form: Total dust</a:t>
            </a:r>
          </a:p>
        </p:txBody>
      </p:sp>
      <p:sp>
        <p:nvSpPr>
          <p:cNvPr id="44" name="object 33">
            <a:extLst>
              <a:ext uri="{FF2B5EF4-FFF2-40B4-BE49-F238E27FC236}">
                <a16:creationId xmlns:a16="http://schemas.microsoft.com/office/drawing/2014/main" id="{50A0EEDF-6C1A-4D3A-8814-D2726CE7FC1C}"/>
              </a:ext>
            </a:extLst>
          </p:cNvPr>
          <p:cNvSpPr/>
          <p:nvPr/>
        </p:nvSpPr>
        <p:spPr>
          <a:xfrm>
            <a:off x="609600" y="6858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5" name="object 10">
            <a:extLst>
              <a:ext uri="{FF2B5EF4-FFF2-40B4-BE49-F238E27FC236}">
                <a16:creationId xmlns:a16="http://schemas.microsoft.com/office/drawing/2014/main" id="{37EC6579-2D6A-4383-8657-D5FEDEAD471C}"/>
              </a:ext>
            </a:extLst>
          </p:cNvPr>
          <p:cNvSpPr txBox="1"/>
          <p:nvPr/>
        </p:nvSpPr>
        <p:spPr>
          <a:xfrm>
            <a:off x="609600" y="68580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46" name="object 9">
            <a:extLst>
              <a:ext uri="{FF2B5EF4-FFF2-40B4-BE49-F238E27FC236}">
                <a16:creationId xmlns:a16="http://schemas.microsoft.com/office/drawing/2014/main" id="{5C3EFA55-28B1-4E84-A48E-292AF76D67BC}"/>
              </a:ext>
            </a:extLst>
          </p:cNvPr>
          <p:cNvSpPr txBox="1"/>
          <p:nvPr/>
        </p:nvSpPr>
        <p:spPr>
          <a:xfrm>
            <a:off x="2667000" y="6914679"/>
            <a:ext cx="4770819" cy="705321"/>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15 mg/m3 8 hours. Form: Total dust</a:t>
            </a:r>
          </a:p>
        </p:txBody>
      </p:sp>
      <p:sp>
        <p:nvSpPr>
          <p:cNvPr id="47" name="object 33">
            <a:extLst>
              <a:ext uri="{FF2B5EF4-FFF2-40B4-BE49-F238E27FC236}">
                <a16:creationId xmlns:a16="http://schemas.microsoft.com/office/drawing/2014/main" id="{427C3AC2-A725-43B2-81CA-5CE8213E6F6A}"/>
              </a:ext>
            </a:extLst>
          </p:cNvPr>
          <p:cNvSpPr/>
          <p:nvPr/>
        </p:nvSpPr>
        <p:spPr>
          <a:xfrm>
            <a:off x="609600" y="7620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10">
            <a:extLst>
              <a:ext uri="{FF2B5EF4-FFF2-40B4-BE49-F238E27FC236}">
                <a16:creationId xmlns:a16="http://schemas.microsoft.com/office/drawing/2014/main" id="{1FEEF88C-0EC5-475F-AD1E-7993ED3BC4C8}"/>
              </a:ext>
            </a:extLst>
          </p:cNvPr>
          <p:cNvSpPr txBox="1"/>
          <p:nvPr/>
        </p:nvSpPr>
        <p:spPr>
          <a:xfrm>
            <a:off x="609600" y="76200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zinc oxide</a:t>
            </a:r>
            <a:endParaRPr sz="900" dirty="0">
              <a:latin typeface="Helvetica Neue LT Pro 75"/>
              <a:cs typeface="Helvetica Neue LT Pro 75"/>
            </a:endParaRPr>
          </a:p>
        </p:txBody>
      </p:sp>
      <p:sp>
        <p:nvSpPr>
          <p:cNvPr id="49" name="object 9">
            <a:extLst>
              <a:ext uri="{FF2B5EF4-FFF2-40B4-BE49-F238E27FC236}">
                <a16:creationId xmlns:a16="http://schemas.microsoft.com/office/drawing/2014/main" id="{E8404D20-FE1D-4D5B-8EC8-30BDDA63C3E2}"/>
              </a:ext>
            </a:extLst>
          </p:cNvPr>
          <p:cNvSpPr txBox="1"/>
          <p:nvPr/>
        </p:nvSpPr>
        <p:spPr>
          <a:xfrm>
            <a:off x="2667000" y="7696200"/>
            <a:ext cx="4770819" cy="1641475"/>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CEIL: 15 mg/m3 Form: Dust</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Dust and fumes</a:t>
            </a:r>
          </a:p>
          <a:p>
            <a:pPr marL="12700">
              <a:lnSpc>
                <a:spcPts val="1040"/>
              </a:lnSpc>
              <a:spcBef>
                <a:spcPts val="100"/>
              </a:spcBef>
            </a:pPr>
            <a:r>
              <a:rPr lang="en-US" sz="900" b="1" spc="-5" dirty="0">
                <a:solidFill>
                  <a:srgbClr val="1C216F"/>
                </a:solidFill>
                <a:latin typeface="Helvetica Neue LT Pro 75"/>
                <a:cs typeface="Helvetica Neue LT Pro 75"/>
              </a:rPr>
              <a:t>STEL: 10 mg/m3 15 minutes. Form: Fume OSHA PEL 1989 (United States, 3/1989). TWA: 5 mg/m3 8 hours. Form: Fume STEL: 10 mg/m3 15 minutes. Form: Fume</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10 mg/m3 8 hours. Form: Total dust</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 TWA: 5 mg/m3 8 hours. Form: Fume</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15 mg/m3 8 hours. Form: Total dust 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2 mg/m3 8 hours. Form: Respirable fraction STEL: 10 mg/m3 15 minutes. Form: Respirable fraction</a:t>
            </a:r>
          </a:p>
        </p:txBody>
      </p:sp>
      <p:sp>
        <p:nvSpPr>
          <p:cNvPr id="50" name="object 33">
            <a:extLst>
              <a:ext uri="{FF2B5EF4-FFF2-40B4-BE49-F238E27FC236}">
                <a16:creationId xmlns:a16="http://schemas.microsoft.com/office/drawing/2014/main" id="{0F60F389-A3F3-4EE0-99BA-8EE81258AEA9}"/>
              </a:ext>
            </a:extLst>
          </p:cNvPr>
          <p:cNvSpPr/>
          <p:nvPr/>
        </p:nvSpPr>
        <p:spPr>
          <a:xfrm>
            <a:off x="609600" y="9448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1" name="object 8">
            <a:extLst>
              <a:ext uri="{FF2B5EF4-FFF2-40B4-BE49-F238E27FC236}">
                <a16:creationId xmlns:a16="http://schemas.microsoft.com/office/drawing/2014/main" id="{0708B995-5922-4189-B681-81B87FD5CF9B}"/>
              </a:ext>
            </a:extLst>
          </p:cNvPr>
          <p:cNvSpPr txBox="1">
            <a:spLocks noGrp="1"/>
          </p:cNvSpPr>
          <p:nvPr>
            <p:ph type="title"/>
          </p:nvPr>
        </p:nvSpPr>
        <p:spPr>
          <a:xfrm>
            <a:off x="444500" y="838200"/>
            <a:ext cx="5575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MAGICOTE GLOSS ENAMEL </a:t>
            </a:r>
            <a:endParaRPr sz="2350" dirty="0">
              <a:latin typeface="HelveticaNeueLTPro-Roman"/>
              <a:cs typeface="HelveticaNeueLTPro-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33" name="object 33"/>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6</a:t>
            </a:fld>
            <a:endParaRPr dirty="0"/>
          </a:p>
        </p:txBody>
      </p:sp>
      <p:sp>
        <p:nvSpPr>
          <p:cNvPr id="27" name="object 8">
            <a:extLst>
              <a:ext uri="{FF2B5EF4-FFF2-40B4-BE49-F238E27FC236}">
                <a16:creationId xmlns:a16="http://schemas.microsoft.com/office/drawing/2014/main" id="{FD2246A8-1AB4-479E-9957-3AA3FD04BCD0}"/>
              </a:ext>
            </a:extLst>
          </p:cNvPr>
          <p:cNvSpPr txBox="1"/>
          <p:nvPr/>
        </p:nvSpPr>
        <p:spPr>
          <a:xfrm>
            <a:off x="381000" y="12954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sp>
        <p:nvSpPr>
          <p:cNvPr id="28" name="object 10">
            <a:extLst>
              <a:ext uri="{FF2B5EF4-FFF2-40B4-BE49-F238E27FC236}">
                <a16:creationId xmlns:a16="http://schemas.microsoft.com/office/drawing/2014/main" id="{20E39496-D4EF-4A14-A3BF-AE8B139C75D9}"/>
              </a:ext>
            </a:extLst>
          </p:cNvPr>
          <p:cNvSpPr txBox="1"/>
          <p:nvPr/>
        </p:nvSpPr>
        <p:spPr>
          <a:xfrm>
            <a:off x="609600" y="16002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phthalic anhydride</a:t>
            </a:r>
            <a:endParaRPr sz="900" dirty="0">
              <a:latin typeface="Helvetica Neue LT Pro 75"/>
              <a:cs typeface="Helvetica Neue LT Pro 75"/>
            </a:endParaRPr>
          </a:p>
        </p:txBody>
      </p:sp>
      <p:sp>
        <p:nvSpPr>
          <p:cNvPr id="29" name="object 9">
            <a:extLst>
              <a:ext uri="{FF2B5EF4-FFF2-40B4-BE49-F238E27FC236}">
                <a16:creationId xmlns:a16="http://schemas.microsoft.com/office/drawing/2014/main" id="{992EF15D-DBAF-4866-909B-C737567D01EA}"/>
              </a:ext>
            </a:extLst>
          </p:cNvPr>
          <p:cNvSpPr txBox="1"/>
          <p:nvPr/>
        </p:nvSpPr>
        <p:spPr>
          <a:xfrm>
            <a:off x="2468181" y="1600200"/>
            <a:ext cx="4770819" cy="1128514"/>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 Skin sensitizer.</a:t>
            </a:r>
          </a:p>
          <a:p>
            <a:pPr marL="12700">
              <a:lnSpc>
                <a:spcPts val="1040"/>
              </a:lnSpc>
              <a:spcBef>
                <a:spcPts val="100"/>
              </a:spcBef>
            </a:pPr>
            <a:r>
              <a:rPr lang="en-US" sz="900" b="1" spc="-5" dirty="0">
                <a:solidFill>
                  <a:srgbClr val="1C216F"/>
                </a:solidFill>
                <a:latin typeface="Helvetica Neue LT Pro 75"/>
                <a:cs typeface="Helvetica Neue LT Pro 75"/>
              </a:rPr>
              <a:t>TWA: 1 ppm 8 hours. TWA: 6.1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1 ppm 8 hours. TWA: 6 mg/m3 8 hours.</a:t>
            </a:r>
          </a:p>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6 mg/m3 10 hours. TWA: 1 ppm 10 hours.</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2 ppm 8 hours. TWA: 12 mg/m3 8 hours.</a:t>
            </a:r>
          </a:p>
        </p:txBody>
      </p:sp>
      <p:sp>
        <p:nvSpPr>
          <p:cNvPr id="30" name="object 10">
            <a:extLst>
              <a:ext uri="{FF2B5EF4-FFF2-40B4-BE49-F238E27FC236}">
                <a16:creationId xmlns:a16="http://schemas.microsoft.com/office/drawing/2014/main" id="{E798E140-FA73-4721-A39F-1F2A7F44D4B5}"/>
              </a:ext>
            </a:extLst>
          </p:cNvPr>
          <p:cNvSpPr txBox="1"/>
          <p:nvPr/>
        </p:nvSpPr>
        <p:spPr>
          <a:xfrm>
            <a:off x="609600" y="2744277"/>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titanium dioxide</a:t>
            </a:r>
            <a:endParaRPr sz="900" dirty="0">
              <a:latin typeface="Helvetica Neue LT Pro 75"/>
              <a:cs typeface="Helvetica Neue LT Pro 75"/>
            </a:endParaRPr>
          </a:p>
        </p:txBody>
      </p:sp>
      <p:sp>
        <p:nvSpPr>
          <p:cNvPr id="31" name="object 9">
            <a:extLst>
              <a:ext uri="{FF2B5EF4-FFF2-40B4-BE49-F238E27FC236}">
                <a16:creationId xmlns:a16="http://schemas.microsoft.com/office/drawing/2014/main" id="{11A5BE80-B0ED-42CD-9B49-CDA4AF8F0A64}"/>
              </a:ext>
            </a:extLst>
          </p:cNvPr>
          <p:cNvSpPr txBox="1"/>
          <p:nvPr/>
        </p:nvSpPr>
        <p:spPr>
          <a:xfrm>
            <a:off x="2438400" y="2757686"/>
            <a:ext cx="4770819" cy="692497"/>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 TWA: 10 mg/m3 8 hours. Form: Total dust 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15 mg/m3 8 hours. Form: Total dust</a:t>
            </a:r>
          </a:p>
        </p:txBody>
      </p:sp>
      <p:sp>
        <p:nvSpPr>
          <p:cNvPr id="36" name="object 33">
            <a:extLst>
              <a:ext uri="{FF2B5EF4-FFF2-40B4-BE49-F238E27FC236}">
                <a16:creationId xmlns:a16="http://schemas.microsoft.com/office/drawing/2014/main" id="{D711A4F2-8DC7-43E6-B4B6-0769E0E1B7B9}"/>
              </a:ext>
            </a:extLst>
          </p:cNvPr>
          <p:cNvSpPr/>
          <p:nvPr/>
        </p:nvSpPr>
        <p:spPr>
          <a:xfrm>
            <a:off x="533400" y="2743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2" name="object 33">
            <a:extLst>
              <a:ext uri="{FF2B5EF4-FFF2-40B4-BE49-F238E27FC236}">
                <a16:creationId xmlns:a16="http://schemas.microsoft.com/office/drawing/2014/main" id="{2FCD8BE0-BD7A-43FB-8C90-3C606F86008D}"/>
              </a:ext>
            </a:extLst>
          </p:cNvPr>
          <p:cNvSpPr/>
          <p:nvPr/>
        </p:nvSpPr>
        <p:spPr>
          <a:xfrm>
            <a:off x="609600" y="3505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3" name="object 10">
            <a:extLst>
              <a:ext uri="{FF2B5EF4-FFF2-40B4-BE49-F238E27FC236}">
                <a16:creationId xmlns:a16="http://schemas.microsoft.com/office/drawing/2014/main" id="{18101D5C-7415-48FF-9C9F-E393C1BF720D}"/>
              </a:ext>
            </a:extLst>
          </p:cNvPr>
          <p:cNvSpPr txBox="1"/>
          <p:nvPr/>
        </p:nvSpPr>
        <p:spPr>
          <a:xfrm>
            <a:off x="609600" y="3505200"/>
            <a:ext cx="1334135" cy="2898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Talc , containing asbestiform fibres</a:t>
            </a:r>
            <a:endParaRPr sz="900" dirty="0">
              <a:latin typeface="Helvetica Neue LT Pro 75"/>
              <a:cs typeface="Helvetica Neue LT Pro 75"/>
            </a:endParaRPr>
          </a:p>
        </p:txBody>
      </p:sp>
      <p:sp>
        <p:nvSpPr>
          <p:cNvPr id="54" name="object 9">
            <a:extLst>
              <a:ext uri="{FF2B5EF4-FFF2-40B4-BE49-F238E27FC236}">
                <a16:creationId xmlns:a16="http://schemas.microsoft.com/office/drawing/2014/main" id="{4F9B74EA-3C1E-45B5-AA64-C1EB3DBEE236}"/>
              </a:ext>
            </a:extLst>
          </p:cNvPr>
          <p:cNvSpPr txBox="1"/>
          <p:nvPr/>
        </p:nvSpPr>
        <p:spPr>
          <a:xfrm>
            <a:off x="2438400" y="3574703"/>
            <a:ext cx="4770819" cy="1115690"/>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2 mg/m3 8 hours. Form: Respirable dust 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2 mg/m3 10 hours. Form: Respirable fraction OSHA PEL Z3 (United States, 9/2005).</a:t>
            </a:r>
          </a:p>
          <a:p>
            <a:pPr marL="12700">
              <a:lnSpc>
                <a:spcPts val="1040"/>
              </a:lnSpc>
              <a:spcBef>
                <a:spcPts val="100"/>
              </a:spcBef>
            </a:pPr>
            <a:r>
              <a:rPr lang="en-US" sz="900" b="1" spc="-5" dirty="0">
                <a:solidFill>
                  <a:srgbClr val="1C216F"/>
                </a:solidFill>
                <a:latin typeface="Helvetica Neue LT Pro 75"/>
                <a:cs typeface="Helvetica Neue LT Pro 75"/>
              </a:rPr>
              <a:t>TWA: 20 </a:t>
            </a:r>
            <a:r>
              <a:rPr lang="en-US" sz="900" b="1" spc="-5" dirty="0" err="1">
                <a:solidFill>
                  <a:srgbClr val="1C216F"/>
                </a:solidFill>
                <a:latin typeface="Helvetica Neue LT Pro 75"/>
                <a:cs typeface="Helvetica Neue LT Pro 75"/>
              </a:rPr>
              <a:t>mppcf</a:t>
            </a:r>
            <a:r>
              <a:rPr lang="en-US" sz="900" b="1" spc="-5" dirty="0">
                <a:solidFill>
                  <a:srgbClr val="1C216F"/>
                </a:solidFill>
                <a:latin typeface="Helvetica Neue LT Pro 75"/>
                <a:cs typeface="Helvetica Neue LT Pro 75"/>
              </a:rPr>
              <a:t> 8 hours. Form: not containing asbestos</a:t>
            </a:r>
          </a:p>
          <a:p>
            <a:pPr marL="12700">
              <a:lnSpc>
                <a:spcPts val="1040"/>
              </a:lnSpc>
              <a:spcBef>
                <a:spcPts val="100"/>
              </a:spcBef>
            </a:pPr>
            <a:r>
              <a:rPr lang="en-US" sz="900" b="1" spc="-5" dirty="0">
                <a:solidFill>
                  <a:srgbClr val="1C216F"/>
                </a:solidFill>
                <a:latin typeface="Helvetica Neue LT Pro 75"/>
                <a:cs typeface="Helvetica Neue LT Pro 75"/>
              </a:rPr>
              <a:t>STEL: 1 f/cc 30 minutes. Form: not containing asbestos</a:t>
            </a:r>
          </a:p>
          <a:p>
            <a:pPr marL="12700">
              <a:lnSpc>
                <a:spcPts val="1040"/>
              </a:lnSpc>
              <a:spcBef>
                <a:spcPts val="100"/>
              </a:spcBef>
            </a:pPr>
            <a:r>
              <a:rPr lang="en-US" sz="900" b="1" spc="-5" dirty="0">
                <a:solidFill>
                  <a:srgbClr val="1C216F"/>
                </a:solidFill>
                <a:latin typeface="Helvetica Neue LT Pro 75"/>
                <a:cs typeface="Helvetica Neue LT Pro 75"/>
              </a:rPr>
              <a:t>TWA: 0.1 f/cc 8 hours.</a:t>
            </a:r>
          </a:p>
          <a:p>
            <a:pPr marL="12700">
              <a:lnSpc>
                <a:spcPts val="1040"/>
              </a:lnSpc>
              <a:spcBef>
                <a:spcPts val="100"/>
              </a:spcBef>
            </a:pPr>
            <a:r>
              <a:rPr lang="en-US" sz="900" b="1" spc="-5" dirty="0">
                <a:solidFill>
                  <a:srgbClr val="1C216F"/>
                </a:solidFill>
                <a:latin typeface="Helvetica Neue LT Pro 75"/>
                <a:cs typeface="Helvetica Neue LT Pro 75"/>
              </a:rPr>
              <a:t>STEL: 1 f/cc 30 minutes.</a:t>
            </a:r>
          </a:p>
        </p:txBody>
      </p:sp>
      <p:sp>
        <p:nvSpPr>
          <p:cNvPr id="55" name="object 33">
            <a:extLst>
              <a:ext uri="{FF2B5EF4-FFF2-40B4-BE49-F238E27FC236}">
                <a16:creationId xmlns:a16="http://schemas.microsoft.com/office/drawing/2014/main" id="{6ADA640D-7ED5-4B9C-976F-BE8B26699A95}"/>
              </a:ext>
            </a:extLst>
          </p:cNvPr>
          <p:cNvSpPr/>
          <p:nvPr/>
        </p:nvSpPr>
        <p:spPr>
          <a:xfrm>
            <a:off x="609600" y="4724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6" name="object 10">
            <a:extLst>
              <a:ext uri="{FF2B5EF4-FFF2-40B4-BE49-F238E27FC236}">
                <a16:creationId xmlns:a16="http://schemas.microsoft.com/office/drawing/2014/main" id="{09366FD5-4DDE-40CC-8C2C-4F5E67A910A9}"/>
              </a:ext>
            </a:extLst>
          </p:cNvPr>
          <p:cNvSpPr txBox="1"/>
          <p:nvPr/>
        </p:nvSpPr>
        <p:spPr>
          <a:xfrm>
            <a:off x="609600" y="4800600"/>
            <a:ext cx="1334135" cy="428322"/>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solvent naphtha (petroleum), light </a:t>
            </a:r>
            <a:r>
              <a:rPr lang="en-TT" sz="900" b="1" spc="40" dirty="0" err="1">
                <a:solidFill>
                  <a:srgbClr val="025FAD"/>
                </a:solidFill>
                <a:latin typeface="Helvetica Neue LT Pro 75"/>
                <a:cs typeface="Helvetica Neue LT Pro 75"/>
              </a:rPr>
              <a:t>arom</a:t>
            </a:r>
            <a:r>
              <a:rPr lang="en-TT" sz="900" b="1" spc="40" dirty="0">
                <a:solidFill>
                  <a:srgbClr val="025FAD"/>
                </a:solidFill>
                <a:latin typeface="Helvetica Neue LT Pro 75"/>
                <a:cs typeface="Helvetica Neue LT Pro 75"/>
              </a:rPr>
              <a:t>.</a:t>
            </a:r>
            <a:endParaRPr sz="900" dirty="0">
              <a:latin typeface="Helvetica Neue LT Pro 75"/>
              <a:cs typeface="Helvetica Neue LT Pro 75"/>
            </a:endParaRPr>
          </a:p>
        </p:txBody>
      </p:sp>
      <p:sp>
        <p:nvSpPr>
          <p:cNvPr id="57" name="object 9">
            <a:extLst>
              <a:ext uri="{FF2B5EF4-FFF2-40B4-BE49-F238E27FC236}">
                <a16:creationId xmlns:a16="http://schemas.microsoft.com/office/drawing/2014/main" id="{71D8DD85-8426-41CA-9EAB-606965221185}"/>
              </a:ext>
            </a:extLst>
          </p:cNvPr>
          <p:cNvSpPr txBox="1"/>
          <p:nvPr/>
        </p:nvSpPr>
        <p:spPr>
          <a:xfrm>
            <a:off x="2438400" y="4800600"/>
            <a:ext cx="4770819" cy="282129"/>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Mist STEL: 10 mg/m3 15 minutes. Form: Mist</a:t>
            </a:r>
          </a:p>
        </p:txBody>
      </p:sp>
      <p:sp>
        <p:nvSpPr>
          <p:cNvPr id="58" name="object 33">
            <a:extLst>
              <a:ext uri="{FF2B5EF4-FFF2-40B4-BE49-F238E27FC236}">
                <a16:creationId xmlns:a16="http://schemas.microsoft.com/office/drawing/2014/main" id="{9766D610-159E-4D17-BD84-ECFF9172EDDC}"/>
              </a:ext>
            </a:extLst>
          </p:cNvPr>
          <p:cNvSpPr/>
          <p:nvPr/>
        </p:nvSpPr>
        <p:spPr>
          <a:xfrm>
            <a:off x="685800" y="5334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9" name="object 10">
            <a:extLst>
              <a:ext uri="{FF2B5EF4-FFF2-40B4-BE49-F238E27FC236}">
                <a16:creationId xmlns:a16="http://schemas.microsoft.com/office/drawing/2014/main" id="{C3294488-8E32-4C0A-8949-2A55C35019EF}"/>
              </a:ext>
            </a:extLst>
          </p:cNvPr>
          <p:cNvSpPr txBox="1"/>
          <p:nvPr/>
        </p:nvSpPr>
        <p:spPr>
          <a:xfrm>
            <a:off x="609600" y="5410200"/>
            <a:ext cx="1334135" cy="151323"/>
          </a:xfrm>
          <a:prstGeom prst="rect">
            <a:avLst/>
          </a:prstGeom>
        </p:spPr>
        <p:txBody>
          <a:bodyPr vert="horz" wrap="square" lIns="0" tIns="12700" rIns="0" bIns="0" rtlCol="0">
            <a:spAutoFit/>
          </a:bodyPr>
          <a:lstStyle/>
          <a:p>
            <a:pPr marL="12700">
              <a:lnSpc>
                <a:spcPct val="100000"/>
              </a:lnSpc>
              <a:spcBef>
                <a:spcPts val="100"/>
              </a:spcBef>
            </a:pPr>
            <a:r>
              <a:rPr lang="en-TT" sz="900" b="1" spc="40" dirty="0">
                <a:solidFill>
                  <a:srgbClr val="025FAD"/>
                </a:solidFill>
                <a:latin typeface="Helvetica Neue LT Pro 75"/>
                <a:cs typeface="Helvetica Neue LT Pro 75"/>
              </a:rPr>
              <a:t>pentaerythritol</a:t>
            </a:r>
            <a:endParaRPr sz="900" dirty="0">
              <a:latin typeface="Helvetica Neue LT Pro 75"/>
              <a:cs typeface="Helvetica Neue LT Pro 75"/>
            </a:endParaRPr>
          </a:p>
        </p:txBody>
      </p:sp>
      <p:sp>
        <p:nvSpPr>
          <p:cNvPr id="60" name="object 9">
            <a:extLst>
              <a:ext uri="{FF2B5EF4-FFF2-40B4-BE49-F238E27FC236}">
                <a16:creationId xmlns:a16="http://schemas.microsoft.com/office/drawing/2014/main" id="{4001DFBC-C8A3-46DA-80B1-A8EDB1FD0F90}"/>
              </a:ext>
            </a:extLst>
          </p:cNvPr>
          <p:cNvSpPr txBox="1"/>
          <p:nvPr/>
        </p:nvSpPr>
        <p:spPr>
          <a:xfrm>
            <a:off x="2438400" y="5432871"/>
            <a:ext cx="4770819" cy="1372171"/>
          </a:xfrm>
          <a:prstGeom prst="rect">
            <a:avLst/>
          </a:prstGeom>
        </p:spPr>
        <p:txBody>
          <a:bodyPr vert="horz" wrap="square" lIns="0" tIns="12700" rIns="0" bIns="0" rtlCol="0">
            <a:spAutoFit/>
          </a:bodyPr>
          <a:lstStyle/>
          <a:p>
            <a:pPr marL="12700">
              <a:lnSpc>
                <a:spcPts val="1040"/>
              </a:lnSpc>
              <a:spcBef>
                <a:spcPts val="100"/>
              </a:spcBef>
            </a:pPr>
            <a:r>
              <a:rPr lang="en-US" sz="900" b="1" spc="-5" dirty="0">
                <a:solidFill>
                  <a:srgbClr val="1C216F"/>
                </a:solidFill>
                <a:latin typeface="Helvetica Neue LT Pro 75"/>
                <a:cs typeface="Helvetica Neue LT Pro 75"/>
              </a:rPr>
              <a:t>OSHA PEL 1989 (United States, 3/1989).</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10 mg/m3 8 hours. Form: Total dust ACGIH TLV (United States, 3/2012).</a:t>
            </a:r>
          </a:p>
          <a:p>
            <a:pPr marL="12700">
              <a:lnSpc>
                <a:spcPts val="1040"/>
              </a:lnSpc>
              <a:spcBef>
                <a:spcPts val="100"/>
              </a:spcBef>
            </a:pPr>
            <a:r>
              <a:rPr lang="en-US" sz="900" b="1" spc="-5" dirty="0">
                <a:solidFill>
                  <a:srgbClr val="1C216F"/>
                </a:solidFill>
                <a:latin typeface="Helvetica Neue LT Pro 75"/>
                <a:cs typeface="Helvetica Neue LT Pro 75"/>
              </a:rPr>
              <a:t>TWA: 10 mg/m3 8 hours.</a:t>
            </a:r>
          </a:p>
          <a:p>
            <a:pPr marL="12700">
              <a:lnSpc>
                <a:spcPts val="1040"/>
              </a:lnSpc>
              <a:spcBef>
                <a:spcPts val="100"/>
              </a:spcBef>
            </a:pPr>
            <a:r>
              <a:rPr lang="en-US" sz="900" b="1" spc="-5" dirty="0">
                <a:solidFill>
                  <a:srgbClr val="1C216F"/>
                </a:solidFill>
                <a:latin typeface="Helvetica Neue LT Pro 75"/>
                <a:cs typeface="Helvetica Neue LT Pro 75"/>
              </a:rPr>
              <a:t>NIOSH REL (United States, 1/2013).</a:t>
            </a:r>
          </a:p>
          <a:p>
            <a:pPr marL="12700">
              <a:lnSpc>
                <a:spcPts val="1040"/>
              </a:lnSpc>
              <a:spcBef>
                <a:spcPts val="100"/>
              </a:spcBef>
            </a:pPr>
            <a:r>
              <a:rPr lang="en-US" sz="900" b="1" spc="-5" dirty="0">
                <a:solidFill>
                  <a:srgbClr val="1C216F"/>
                </a:solidFill>
                <a:latin typeface="Helvetica Neue LT Pro 75"/>
                <a:cs typeface="Helvetica Neue LT Pro 75"/>
              </a:rPr>
              <a:t>TWA: 5 mg/m3 10 hours. Form: Respirable fraction TWA: 10 mg/m3 10 hours. Form: Total</a:t>
            </a:r>
          </a:p>
          <a:p>
            <a:pPr marL="12700">
              <a:lnSpc>
                <a:spcPts val="1040"/>
              </a:lnSpc>
              <a:spcBef>
                <a:spcPts val="100"/>
              </a:spcBef>
            </a:pPr>
            <a:r>
              <a:rPr lang="en-US" sz="900" b="1" spc="-5" dirty="0">
                <a:solidFill>
                  <a:srgbClr val="1C216F"/>
                </a:solidFill>
                <a:latin typeface="Helvetica Neue LT Pro 75"/>
                <a:cs typeface="Helvetica Neue LT Pro 75"/>
              </a:rPr>
              <a:t>OSHA PEL (United States, 6/2010).</a:t>
            </a:r>
          </a:p>
          <a:p>
            <a:pPr marL="12700">
              <a:lnSpc>
                <a:spcPts val="1040"/>
              </a:lnSpc>
              <a:spcBef>
                <a:spcPts val="100"/>
              </a:spcBef>
            </a:pPr>
            <a:r>
              <a:rPr lang="en-US" sz="900" b="1" spc="-5" dirty="0">
                <a:solidFill>
                  <a:srgbClr val="1C216F"/>
                </a:solidFill>
                <a:latin typeface="Helvetica Neue LT Pro 75"/>
                <a:cs typeface="Helvetica Neue LT Pro 75"/>
              </a:rPr>
              <a:t>TWA: 5 mg/m3 8 hours. Form: Respirable fraction TWA: 15 mg/m3 8 hours. Form: Total dust</a:t>
            </a:r>
          </a:p>
        </p:txBody>
      </p:sp>
      <p:sp>
        <p:nvSpPr>
          <p:cNvPr id="61" name="object 33">
            <a:extLst>
              <a:ext uri="{FF2B5EF4-FFF2-40B4-BE49-F238E27FC236}">
                <a16:creationId xmlns:a16="http://schemas.microsoft.com/office/drawing/2014/main" id="{A2889F9C-6E60-426F-A2C1-3AF6AC383197}"/>
              </a:ext>
            </a:extLst>
          </p:cNvPr>
          <p:cNvSpPr/>
          <p:nvPr/>
        </p:nvSpPr>
        <p:spPr>
          <a:xfrm>
            <a:off x="685800" y="6858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8">
            <a:extLst>
              <a:ext uri="{FF2B5EF4-FFF2-40B4-BE49-F238E27FC236}">
                <a16:creationId xmlns:a16="http://schemas.microsoft.com/office/drawing/2014/main" id="{97D3DC70-9E3A-44F0-9A5E-1CC289D76788}"/>
              </a:ext>
            </a:extLst>
          </p:cNvPr>
          <p:cNvSpPr txBox="1">
            <a:spLocks noGrp="1"/>
          </p:cNvSpPr>
          <p:nvPr>
            <p:ph type="title"/>
          </p:nvPr>
        </p:nvSpPr>
        <p:spPr>
          <a:xfrm>
            <a:off x="444500" y="889000"/>
            <a:ext cx="54991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MAGICOTE GLOSS ENAMEL </a:t>
            </a:r>
            <a:endParaRPr sz="2350" dirty="0">
              <a:latin typeface="HelveticaNeueLTPro-Roman"/>
              <a:cs typeface="HelveticaNeueLTPro-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id="{65E37D9A-ADA7-4092-B064-8DFD605DC533}"/>
              </a:ext>
            </a:extLst>
          </p:cNvPr>
          <p:cNvSpPr txBox="1"/>
          <p:nvPr/>
        </p:nvSpPr>
        <p:spPr>
          <a:xfrm>
            <a:off x="457200" y="13716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sp>
        <p:nvSpPr>
          <p:cNvPr id="4" name="object 10">
            <a:extLst>
              <a:ext uri="{FF2B5EF4-FFF2-40B4-BE49-F238E27FC236}">
                <a16:creationId xmlns:a16="http://schemas.microsoft.com/office/drawing/2014/main" id="{C8890280-C280-471E-8A2C-92481E9FCE2D}"/>
              </a:ext>
            </a:extLst>
          </p:cNvPr>
          <p:cNvSpPr txBox="1"/>
          <p:nvPr/>
        </p:nvSpPr>
        <p:spPr>
          <a:xfrm>
            <a:off x="615950" y="1767577"/>
            <a:ext cx="1410335" cy="289823"/>
          </a:xfrm>
          <a:prstGeom prst="rect">
            <a:avLst/>
          </a:prstGeom>
        </p:spPr>
        <p:txBody>
          <a:bodyPr vert="horz" wrap="square" lIns="0" tIns="12700" rIns="0" bIns="0" rtlCol="0">
            <a:spAutoFit/>
          </a:bodyPr>
          <a:lstStyle/>
          <a:p>
            <a:pPr marL="12700">
              <a:lnSpc>
                <a:spcPct val="100000"/>
              </a:lnSpc>
              <a:spcBef>
                <a:spcPts val="100"/>
              </a:spcBef>
            </a:pPr>
            <a:r>
              <a:rPr lang="en-US" sz="900" b="1" spc="-5" dirty="0">
                <a:solidFill>
                  <a:srgbClr val="025FAD"/>
                </a:solidFill>
                <a:latin typeface="Helvetica Neue LT Pro 75"/>
                <a:cs typeface="Helvetica Neue LT Pro 75"/>
              </a:rPr>
              <a:t>RECOMMENNDEED PROCEDURE</a:t>
            </a:r>
            <a:endParaRPr sz="900" dirty="0">
              <a:latin typeface="Helvetica Neue LT Pro 75"/>
              <a:cs typeface="Helvetica Neue LT Pro 75"/>
            </a:endParaRPr>
          </a:p>
        </p:txBody>
      </p:sp>
      <p:sp>
        <p:nvSpPr>
          <p:cNvPr id="5" name="object 9">
            <a:extLst>
              <a:ext uri="{FF2B5EF4-FFF2-40B4-BE49-F238E27FC236}">
                <a16:creationId xmlns:a16="http://schemas.microsoft.com/office/drawing/2014/main" id="{18E7A287-2A44-4789-A60D-F43003704FF8}"/>
              </a:ext>
            </a:extLst>
          </p:cNvPr>
          <p:cNvSpPr txBox="1"/>
          <p:nvPr/>
        </p:nvSpPr>
        <p:spPr>
          <a:xfrm>
            <a:off x="2644140" y="1717040"/>
            <a:ext cx="4213860" cy="1692771"/>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If this product contains ingredients with exposure limits, personal, workplace atmosphere or biological monitoring may be required to determine the effectiveness of the ventilation or other control measures and/or the necessity to use respiratory protective equipment. Reference should be made to monitoring standards, such as the following: European Standard EN 689 (Workplace atmospheres - Guidance for the assessment of exposure by inhalation to chemical agents for comparison with limit values and measurement strategy) European Standard EN 14042 (Workplace atmospheres - Guide for the application and use of procedures for the assessment of exposure to chemical and biological agents) European Standard EN 482 (Workplace atmospheres - General requirements for the performance of procedures for the measurement of chemical agents) Reference to national guidance documents for methods for the determination of hazardous substances will also be required.</a:t>
            </a:r>
            <a:endParaRPr sz="900" dirty="0">
              <a:latin typeface="HelveticaNeueLTPro-Md"/>
              <a:cs typeface="HelveticaNeueLTPro-Md"/>
            </a:endParaRPr>
          </a:p>
        </p:txBody>
      </p:sp>
      <p:sp>
        <p:nvSpPr>
          <p:cNvPr id="6" name="object 25">
            <a:extLst>
              <a:ext uri="{FF2B5EF4-FFF2-40B4-BE49-F238E27FC236}">
                <a16:creationId xmlns:a16="http://schemas.microsoft.com/office/drawing/2014/main" id="{1B5A2942-1357-4738-BE96-2562CD92A132}"/>
              </a:ext>
            </a:extLst>
          </p:cNvPr>
          <p:cNvSpPr/>
          <p:nvPr/>
        </p:nvSpPr>
        <p:spPr>
          <a:xfrm>
            <a:off x="600115" y="3429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7" name="object 12">
            <a:extLst>
              <a:ext uri="{FF2B5EF4-FFF2-40B4-BE49-F238E27FC236}">
                <a16:creationId xmlns:a16="http://schemas.microsoft.com/office/drawing/2014/main" id="{E81027D2-26C6-4ACD-AF1D-443940A2D2AA}"/>
              </a:ext>
            </a:extLst>
          </p:cNvPr>
          <p:cNvSpPr txBox="1"/>
          <p:nvPr/>
        </p:nvSpPr>
        <p:spPr>
          <a:xfrm>
            <a:off x="615950" y="342900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OCCUPATIONAL </a:t>
            </a:r>
            <a:r>
              <a:rPr sz="900" b="1" spc="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dirty="0">
              <a:latin typeface="Helvetica Neue LT Pro 75"/>
              <a:cs typeface="Helvetica Neue LT Pro 75"/>
            </a:endParaRPr>
          </a:p>
        </p:txBody>
      </p:sp>
      <p:sp>
        <p:nvSpPr>
          <p:cNvPr id="8" name="object 11">
            <a:extLst>
              <a:ext uri="{FF2B5EF4-FFF2-40B4-BE49-F238E27FC236}">
                <a16:creationId xmlns:a16="http://schemas.microsoft.com/office/drawing/2014/main" id="{19E0B7C1-864B-4DC7-A7F2-C0A63D9493B2}"/>
              </a:ext>
            </a:extLst>
          </p:cNvPr>
          <p:cNvSpPr txBox="1"/>
          <p:nvPr/>
        </p:nvSpPr>
        <p:spPr>
          <a:xfrm>
            <a:off x="2675635" y="3429000"/>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sz="900" spc="-20" dirty="0">
                <a:solidFill>
                  <a:srgbClr val="1C216F"/>
                </a:solidFill>
                <a:latin typeface="HelveticaNeueLTPro-Md"/>
                <a:cs typeface="HelveticaNeueLTPro-Md"/>
              </a:rPr>
              <a:t>Use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only</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with</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adequate</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ventilation.</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Use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process</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enclosures,</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local</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exhaust</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ventilation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other engineering controls to </a:t>
            </a:r>
            <a:r>
              <a:rPr sz="900" spc="-15" dirty="0">
                <a:solidFill>
                  <a:srgbClr val="1C216F"/>
                </a:solidFill>
                <a:latin typeface="HelveticaNeueLTPro-Md"/>
                <a:cs typeface="HelveticaNeueLTPro-Md"/>
              </a:rPr>
              <a:t>keep worker </a:t>
            </a:r>
            <a:r>
              <a:rPr sz="900" spc="-10" dirty="0">
                <a:solidFill>
                  <a:srgbClr val="1C216F"/>
                </a:solidFill>
                <a:latin typeface="HelveticaNeueLTPro-Md"/>
                <a:cs typeface="HelveticaNeueLTPro-Md"/>
              </a:rPr>
              <a:t>exposure to airborne contaminants </a:t>
            </a:r>
            <a:r>
              <a:rPr sz="900" spc="-5" dirty="0">
                <a:solidFill>
                  <a:srgbClr val="1C216F"/>
                </a:solidFill>
                <a:latin typeface="HelveticaNeueLTPro-Md"/>
                <a:cs typeface="HelveticaNeueLTPro-Md"/>
              </a:rPr>
              <a:t> </a:t>
            </a:r>
            <a:r>
              <a:rPr sz="900" spc="-15" dirty="0">
                <a:solidFill>
                  <a:srgbClr val="1C216F"/>
                </a:solidFill>
                <a:latin typeface="HelveticaNeueLTPro-Md"/>
                <a:cs typeface="HelveticaNeueLTPro-Md"/>
              </a:rPr>
              <a:t>below </a:t>
            </a:r>
            <a:r>
              <a:rPr sz="900" spc="-10" dirty="0">
                <a:solidFill>
                  <a:srgbClr val="1C216F"/>
                </a:solidFill>
                <a:latin typeface="HelveticaNeueLTPro-Md"/>
                <a:cs typeface="HelveticaNeueLTPro-Md"/>
              </a:rPr>
              <a:t>any recommended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statutory limits. </a:t>
            </a:r>
            <a:r>
              <a:rPr sz="900" spc="-5" dirty="0">
                <a:solidFill>
                  <a:srgbClr val="1C216F"/>
                </a:solidFill>
                <a:latin typeface="HelveticaNeueLTPro-Md"/>
                <a:cs typeface="HelveticaNeueLTPro-Md"/>
              </a:rPr>
              <a:t>The </a:t>
            </a:r>
            <a:r>
              <a:rPr sz="900" spc="-10" dirty="0">
                <a:solidFill>
                  <a:srgbClr val="1C216F"/>
                </a:solidFill>
                <a:latin typeface="HelveticaNeueLTPro-Md"/>
                <a:cs typeface="HelveticaNeueLTPro-Md"/>
              </a:rPr>
              <a:t>engineering controls also </a:t>
            </a:r>
            <a:r>
              <a:rPr sz="900" spc="-5" dirty="0">
                <a:solidFill>
                  <a:srgbClr val="1C216F"/>
                </a:solidFill>
                <a:latin typeface="HelveticaNeueLTPro-Md"/>
                <a:cs typeface="HelveticaNeueLTPro-Md"/>
              </a:rPr>
              <a:t>need </a:t>
            </a:r>
            <a:r>
              <a:rPr sz="900" dirty="0">
                <a:solidFill>
                  <a:srgbClr val="1C216F"/>
                </a:solidFill>
                <a:latin typeface="HelveticaNeueLTPro-Md"/>
                <a:cs typeface="HelveticaNeueLTPro-Md"/>
              </a:rPr>
              <a:t> </a:t>
            </a:r>
            <a:r>
              <a:rPr sz="900" spc="-10" dirty="0">
                <a:solidFill>
                  <a:srgbClr val="1C216F"/>
                </a:solidFill>
                <a:latin typeface="HelveticaNeueLTPro-Md"/>
                <a:cs typeface="HelveticaNeueLTPro-Md"/>
              </a:rPr>
              <a:t>to </a:t>
            </a:r>
            <a:r>
              <a:rPr sz="900" spc="-15" dirty="0">
                <a:solidFill>
                  <a:srgbClr val="1C216F"/>
                </a:solidFill>
                <a:latin typeface="HelveticaNeueLTPro-Md"/>
                <a:cs typeface="HelveticaNeueLTPro-Md"/>
              </a:rPr>
              <a:t>keep </a:t>
            </a:r>
            <a:r>
              <a:rPr sz="900" spc="-5" dirty="0">
                <a:solidFill>
                  <a:srgbClr val="1C216F"/>
                </a:solidFill>
                <a:latin typeface="HelveticaNeueLTPro-Md"/>
                <a:cs typeface="HelveticaNeueLTPro-Md"/>
              </a:rPr>
              <a:t>gas, </a:t>
            </a:r>
            <a:r>
              <a:rPr sz="900" spc="-10" dirty="0">
                <a:solidFill>
                  <a:srgbClr val="1C216F"/>
                </a:solidFill>
                <a:latin typeface="HelveticaNeueLTPro-Md"/>
                <a:cs typeface="HelveticaNeueLTPro-Md"/>
              </a:rPr>
              <a:t>vapor </a:t>
            </a:r>
            <a:r>
              <a:rPr sz="900" spc="-5" dirty="0">
                <a:solidFill>
                  <a:srgbClr val="1C216F"/>
                </a:solidFill>
                <a:latin typeface="HelveticaNeueLTPro-Md"/>
                <a:cs typeface="HelveticaNeueLTPro-Md"/>
              </a:rPr>
              <a:t>or </a:t>
            </a:r>
            <a:r>
              <a:rPr sz="900" spc="-10" dirty="0">
                <a:solidFill>
                  <a:srgbClr val="1C216F"/>
                </a:solidFill>
                <a:latin typeface="HelveticaNeueLTPro-Md"/>
                <a:cs typeface="HelveticaNeueLTPro-Md"/>
              </a:rPr>
              <a:t>dust concentrations </a:t>
            </a:r>
            <a:r>
              <a:rPr sz="900" spc="-15" dirty="0">
                <a:solidFill>
                  <a:srgbClr val="1C216F"/>
                </a:solidFill>
                <a:latin typeface="HelveticaNeueLTPro-Md"/>
                <a:cs typeface="HelveticaNeueLTPro-Md"/>
              </a:rPr>
              <a:t>below </a:t>
            </a:r>
            <a:r>
              <a:rPr sz="900" spc="-10" dirty="0">
                <a:solidFill>
                  <a:srgbClr val="1C216F"/>
                </a:solidFill>
                <a:latin typeface="HelveticaNeueLTPro-Md"/>
                <a:cs typeface="HelveticaNeueLTPro-Md"/>
              </a:rPr>
              <a:t>any </a:t>
            </a:r>
            <a:r>
              <a:rPr sz="900" spc="-15" dirty="0">
                <a:solidFill>
                  <a:srgbClr val="1C216F"/>
                </a:solidFill>
                <a:latin typeface="HelveticaNeueLTPro-Md"/>
                <a:cs typeface="HelveticaNeueLTPro-Md"/>
              </a:rPr>
              <a:t>lower explosive </a:t>
            </a:r>
            <a:r>
              <a:rPr sz="900" spc="-10" dirty="0">
                <a:solidFill>
                  <a:srgbClr val="1C216F"/>
                </a:solidFill>
                <a:latin typeface="HelveticaNeueLTPro-Md"/>
                <a:cs typeface="HelveticaNeueLTPro-Md"/>
              </a:rPr>
              <a:t>limits. Use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explosion-proof</a:t>
            </a:r>
            <a:r>
              <a:rPr sz="900" spc="-45" dirty="0">
                <a:solidFill>
                  <a:srgbClr val="1C216F"/>
                </a:solidFill>
                <a:latin typeface="HelveticaNeueLTPro-Md"/>
                <a:cs typeface="HelveticaNeueLTPro-Md"/>
              </a:rPr>
              <a:t> </a:t>
            </a:r>
            <a:r>
              <a:rPr sz="900" spc="-15" dirty="0">
                <a:solidFill>
                  <a:srgbClr val="1C216F"/>
                </a:solidFill>
                <a:latin typeface="HelveticaNeueLTPro-Md"/>
                <a:cs typeface="HelveticaNeueLTPro-Md"/>
              </a:rPr>
              <a:t>ventilation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equipment.</a:t>
            </a:r>
            <a:endParaRPr sz="900" dirty="0">
              <a:latin typeface="HelveticaNeueLTPro-Md"/>
              <a:cs typeface="HelveticaNeueLTPro-Md"/>
            </a:endParaRPr>
          </a:p>
        </p:txBody>
      </p:sp>
      <p:sp>
        <p:nvSpPr>
          <p:cNvPr id="9" name="object 14">
            <a:extLst>
              <a:ext uri="{FF2B5EF4-FFF2-40B4-BE49-F238E27FC236}">
                <a16:creationId xmlns:a16="http://schemas.microsoft.com/office/drawing/2014/main" id="{97EE6A2E-67E4-4C0B-BDCA-5645FD691CDB}"/>
              </a:ext>
            </a:extLst>
          </p:cNvPr>
          <p:cNvSpPr txBox="1"/>
          <p:nvPr/>
        </p:nvSpPr>
        <p:spPr>
          <a:xfrm>
            <a:off x="615950" y="4333240"/>
            <a:ext cx="123952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HYGIENE</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MEASURES</a:t>
            </a:r>
            <a:endParaRPr sz="900" dirty="0">
              <a:latin typeface="Helvetica Neue LT Pro 75"/>
              <a:cs typeface="Helvetica Neue LT Pro 75"/>
            </a:endParaRPr>
          </a:p>
        </p:txBody>
      </p:sp>
      <p:sp>
        <p:nvSpPr>
          <p:cNvPr id="10" name="object 13">
            <a:extLst>
              <a:ext uri="{FF2B5EF4-FFF2-40B4-BE49-F238E27FC236}">
                <a16:creationId xmlns:a16="http://schemas.microsoft.com/office/drawing/2014/main" id="{83B0F5AD-6BD9-4428-BAB0-4B4BB30D8B1E}"/>
              </a:ext>
            </a:extLst>
          </p:cNvPr>
          <p:cNvSpPr txBox="1"/>
          <p:nvPr/>
        </p:nvSpPr>
        <p:spPr>
          <a:xfrm>
            <a:off x="2675635" y="4282440"/>
            <a:ext cx="4213860" cy="670560"/>
          </a:xfrm>
          <a:prstGeom prst="rect">
            <a:avLst/>
          </a:prstGeom>
        </p:spPr>
        <p:txBody>
          <a:bodyPr vert="horz" wrap="square" lIns="0" tIns="25400" rIns="0" bIns="0" rtlCol="0">
            <a:spAutoFit/>
          </a:bodyPr>
          <a:lstStyle/>
          <a:p>
            <a:pPr marL="12700" marR="5080" algn="just">
              <a:lnSpc>
                <a:spcPts val="1000"/>
              </a:lnSpc>
              <a:spcBef>
                <a:spcPts val="200"/>
              </a:spcBef>
            </a:pPr>
            <a:r>
              <a:rPr sz="900" dirty="0">
                <a:solidFill>
                  <a:srgbClr val="1C216F"/>
                </a:solidFill>
                <a:latin typeface="HelveticaNeueLTPro-Md"/>
                <a:cs typeface="HelveticaNeueLTPro-Md"/>
              </a:rPr>
              <a:t>Wash hands, forearms </a:t>
            </a:r>
            <a:r>
              <a:rPr sz="900" spc="5" dirty="0">
                <a:solidFill>
                  <a:srgbClr val="1C216F"/>
                </a:solidFill>
                <a:latin typeface="HelveticaNeueLTPro-Md"/>
                <a:cs typeface="HelveticaNeueLTPro-Md"/>
              </a:rPr>
              <a:t>and </a:t>
            </a:r>
            <a:r>
              <a:rPr sz="900" dirty="0">
                <a:solidFill>
                  <a:srgbClr val="1C216F"/>
                </a:solidFill>
                <a:latin typeface="HelveticaNeueLTPro-Md"/>
                <a:cs typeface="HelveticaNeueLTPro-Md"/>
              </a:rPr>
              <a:t>face thoroughly after handling chemical products, </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before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eating,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smoking</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using</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lavatory</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85" dirty="0">
                <a:solidFill>
                  <a:srgbClr val="1C216F"/>
                </a:solidFill>
                <a:latin typeface="HelveticaNeueLTPro-Md"/>
                <a:cs typeface="HelveticaNeueLTPro-Md"/>
              </a:rPr>
              <a:t> </a:t>
            </a:r>
            <a:r>
              <a:rPr sz="900" spc="-5" dirty="0">
                <a:solidFill>
                  <a:srgbClr val="1C216F"/>
                </a:solidFill>
                <a:latin typeface="HelveticaNeueLTPro-Md"/>
                <a:cs typeface="HelveticaNeueLTPro-Md"/>
              </a:rPr>
              <a:t>at</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0" dirty="0">
                <a:solidFill>
                  <a:srgbClr val="1C216F"/>
                </a:solidFill>
                <a:latin typeface="HelveticaNeueLTPro-Md"/>
                <a:cs typeface="HelveticaNeueLTPro-Md"/>
              </a:rPr>
              <a:t> </a:t>
            </a:r>
            <a:r>
              <a:rPr sz="900" spc="-10" dirty="0">
                <a:solidFill>
                  <a:srgbClr val="1C216F"/>
                </a:solidFill>
                <a:latin typeface="HelveticaNeueLTPro-Md"/>
                <a:cs typeface="HelveticaNeueLTPro-Md"/>
              </a:rPr>
              <a:t>end</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working</a:t>
            </a:r>
            <a:r>
              <a:rPr sz="900" spc="-85" dirty="0">
                <a:solidFill>
                  <a:srgbClr val="1C216F"/>
                </a:solidFill>
                <a:latin typeface="HelveticaNeueLTPro-Md"/>
                <a:cs typeface="HelveticaNeueLTPro-Md"/>
              </a:rPr>
              <a:t> </a:t>
            </a:r>
            <a:r>
              <a:rPr sz="900" spc="-10" dirty="0">
                <a:solidFill>
                  <a:srgbClr val="1C216F"/>
                </a:solidFill>
                <a:latin typeface="HelveticaNeueLTPro-Md"/>
                <a:cs typeface="HelveticaNeueLTPro-Md"/>
              </a:rPr>
              <a:t>period. </a:t>
            </a:r>
            <a:r>
              <a:rPr sz="900" spc="-235" dirty="0">
                <a:solidFill>
                  <a:srgbClr val="1C216F"/>
                </a:solidFill>
                <a:latin typeface="HelveticaNeueLTPro-Md"/>
                <a:cs typeface="HelveticaNeueLTPro-Md"/>
              </a:rPr>
              <a:t> </a:t>
            </a:r>
            <a:r>
              <a:rPr sz="900" spc="-20" dirty="0">
                <a:solidFill>
                  <a:srgbClr val="1C216F"/>
                </a:solidFill>
                <a:latin typeface="HelveticaNeueLTPro-Md"/>
                <a:cs typeface="HelveticaNeueLTPro-Md"/>
              </a:rPr>
              <a:t>Appropriate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techniques</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should</a:t>
            </a:r>
            <a:r>
              <a:rPr sz="900" spc="-90" dirty="0">
                <a:solidFill>
                  <a:srgbClr val="1C216F"/>
                </a:solidFill>
                <a:latin typeface="HelveticaNeueLTPro-Md"/>
                <a:cs typeface="HelveticaNeueLTPro-Md"/>
              </a:rPr>
              <a:t> </a:t>
            </a:r>
            <a:r>
              <a:rPr sz="900" spc="-20" dirty="0">
                <a:solidFill>
                  <a:srgbClr val="1C216F"/>
                </a:solidFill>
                <a:latin typeface="HelveticaNeueLTPro-Md"/>
                <a:cs typeface="HelveticaNeueLTPro-Md"/>
              </a:rPr>
              <a:t>be</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used</a:t>
            </a:r>
            <a:r>
              <a:rPr sz="900" spc="-95" dirty="0">
                <a:solidFill>
                  <a:srgbClr val="1C216F"/>
                </a:solidFill>
                <a:latin typeface="HelveticaNeueLTPro-Md"/>
                <a:cs typeface="HelveticaNeueLTPro-Md"/>
              </a:rPr>
              <a:t> </a:t>
            </a:r>
            <a:r>
              <a:rPr sz="900" spc="-20" dirty="0">
                <a:solidFill>
                  <a:srgbClr val="1C216F"/>
                </a:solidFill>
                <a:latin typeface="HelveticaNeueLTPro-Md"/>
                <a:cs typeface="HelveticaNeueLTPro-Md"/>
              </a:rPr>
              <a:t>to</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remove</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potentially</a:t>
            </a:r>
            <a:r>
              <a:rPr sz="900" spc="-95" dirty="0">
                <a:solidFill>
                  <a:srgbClr val="1C216F"/>
                </a:solidFill>
                <a:latin typeface="HelveticaNeueLTPro-Md"/>
                <a:cs typeface="HelveticaNeueLTPro-Md"/>
              </a:rPr>
              <a:t> </a:t>
            </a:r>
            <a:r>
              <a:rPr sz="900" spc="-25" dirty="0">
                <a:solidFill>
                  <a:srgbClr val="1C216F"/>
                </a:solidFill>
                <a:latin typeface="HelveticaNeueLTPro-Md"/>
                <a:cs typeface="HelveticaNeueLTPro-Md"/>
              </a:rPr>
              <a:t>contaminated</a:t>
            </a:r>
            <a:r>
              <a:rPr sz="900" spc="-90" dirty="0">
                <a:solidFill>
                  <a:srgbClr val="1C216F"/>
                </a:solidFill>
                <a:latin typeface="HelveticaNeueLTPro-Md"/>
                <a:cs typeface="HelveticaNeueLTPro-Md"/>
              </a:rPr>
              <a:t> </a:t>
            </a:r>
            <a:r>
              <a:rPr sz="900" spc="-25" dirty="0">
                <a:solidFill>
                  <a:srgbClr val="1C216F"/>
                </a:solidFill>
                <a:latin typeface="HelveticaNeueLTPro-Md"/>
                <a:cs typeface="HelveticaNeueLTPro-Md"/>
              </a:rPr>
              <a:t>clothing.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Wash </a:t>
            </a:r>
            <a:r>
              <a:rPr sz="900" spc="-10" dirty="0">
                <a:solidFill>
                  <a:srgbClr val="1C216F"/>
                </a:solidFill>
                <a:latin typeface="HelveticaNeueLTPro-Md"/>
                <a:cs typeface="HelveticaNeueLTPro-Md"/>
              </a:rPr>
              <a:t>contaminated clothing </a:t>
            </a:r>
            <a:r>
              <a:rPr sz="900" spc="-5" dirty="0">
                <a:solidFill>
                  <a:srgbClr val="1C216F"/>
                </a:solidFill>
                <a:latin typeface="HelveticaNeueLTPro-Md"/>
                <a:cs typeface="HelveticaNeueLTPro-Md"/>
              </a:rPr>
              <a:t>before reusing. Ensure that </a:t>
            </a:r>
            <a:r>
              <a:rPr sz="900" spc="-10" dirty="0">
                <a:solidFill>
                  <a:srgbClr val="1C216F"/>
                </a:solidFill>
                <a:latin typeface="HelveticaNeueLTPro-Md"/>
                <a:cs typeface="HelveticaNeueLTPro-Md"/>
              </a:rPr>
              <a:t>eyewash </a:t>
            </a:r>
            <a:r>
              <a:rPr sz="900" spc="-5" dirty="0">
                <a:solidFill>
                  <a:srgbClr val="1C216F"/>
                </a:solidFill>
                <a:latin typeface="HelveticaNeueLTPro-Md"/>
                <a:cs typeface="HelveticaNeueLTPro-Md"/>
              </a:rPr>
              <a:t>stations and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safety</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showers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are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close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workstation</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location.</a:t>
            </a:r>
            <a:endParaRPr sz="900" dirty="0">
              <a:latin typeface="HelveticaNeueLTPro-Md"/>
              <a:cs typeface="HelveticaNeueLTPro-Md"/>
            </a:endParaRPr>
          </a:p>
        </p:txBody>
      </p:sp>
      <p:sp>
        <p:nvSpPr>
          <p:cNvPr id="11" name="object 16">
            <a:extLst>
              <a:ext uri="{FF2B5EF4-FFF2-40B4-BE49-F238E27FC236}">
                <a16:creationId xmlns:a16="http://schemas.microsoft.com/office/drawing/2014/main" id="{6FBB6AB8-12B7-4AAF-946A-A8B26FDB063D}"/>
              </a:ext>
            </a:extLst>
          </p:cNvPr>
          <p:cNvSpPr txBox="1"/>
          <p:nvPr/>
        </p:nvSpPr>
        <p:spPr>
          <a:xfrm>
            <a:off x="615950" y="5334000"/>
            <a:ext cx="1644014"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RESPIRATORY</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dirty="0">
              <a:latin typeface="Helvetica Neue LT Pro 75"/>
              <a:cs typeface="Helvetica Neue LT Pro 75"/>
            </a:endParaRPr>
          </a:p>
        </p:txBody>
      </p:sp>
      <p:sp>
        <p:nvSpPr>
          <p:cNvPr id="12" name="object 15">
            <a:extLst>
              <a:ext uri="{FF2B5EF4-FFF2-40B4-BE49-F238E27FC236}">
                <a16:creationId xmlns:a16="http://schemas.microsoft.com/office/drawing/2014/main" id="{E8A22FF0-F94E-4996-B5D6-21CBB59E4ACC}"/>
              </a:ext>
            </a:extLst>
          </p:cNvPr>
          <p:cNvSpPr txBox="1"/>
          <p:nvPr/>
        </p:nvSpPr>
        <p:spPr>
          <a:xfrm>
            <a:off x="2675635" y="5174903"/>
            <a:ext cx="4213860" cy="692497"/>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 </a:t>
            </a:r>
          </a:p>
          <a:p>
            <a:pPr marL="12700" marR="5080" algn="just">
              <a:lnSpc>
                <a:spcPts val="1000"/>
              </a:lnSpc>
              <a:spcBef>
                <a:spcPts val="200"/>
              </a:spcBef>
            </a:pPr>
            <a:r>
              <a:rPr lang="en-US" sz="900" spc="-10" dirty="0">
                <a:solidFill>
                  <a:srgbClr val="1C216F"/>
                </a:solidFill>
                <a:latin typeface="HelveticaNeueLTPro-Md"/>
                <a:cs typeface="HelveticaNeueLTPro-Md"/>
              </a:rPr>
              <a:t>Use a properly fitted, air-purifying or air-fed respirator complying with an approved standard if a risk assessment indicates this is necessary. Respirator selection must be based on known or anticipated exposure levels, the hazards of the product and the safe working limits of the selected respirator.</a:t>
            </a:r>
          </a:p>
        </p:txBody>
      </p:sp>
      <p:sp>
        <p:nvSpPr>
          <p:cNvPr id="13" name="object 18">
            <a:extLst>
              <a:ext uri="{FF2B5EF4-FFF2-40B4-BE49-F238E27FC236}">
                <a16:creationId xmlns:a16="http://schemas.microsoft.com/office/drawing/2014/main" id="{0FB03CD0-D477-4076-82BF-9A312315144C}"/>
              </a:ext>
            </a:extLst>
          </p:cNvPr>
          <p:cNvSpPr txBox="1"/>
          <p:nvPr/>
        </p:nvSpPr>
        <p:spPr>
          <a:xfrm>
            <a:off x="615950" y="6248400"/>
            <a:ext cx="11576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HAND</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dirty="0">
              <a:latin typeface="Helvetica Neue LT Pro 75"/>
              <a:cs typeface="Helvetica Neue LT Pro 75"/>
            </a:endParaRPr>
          </a:p>
        </p:txBody>
      </p:sp>
      <p:sp>
        <p:nvSpPr>
          <p:cNvPr id="14" name="object 17">
            <a:extLst>
              <a:ext uri="{FF2B5EF4-FFF2-40B4-BE49-F238E27FC236}">
                <a16:creationId xmlns:a16="http://schemas.microsoft.com/office/drawing/2014/main" id="{E148826E-26CE-432A-9516-EE933BAF9824}"/>
              </a:ext>
            </a:extLst>
          </p:cNvPr>
          <p:cNvSpPr txBox="1"/>
          <p:nvPr/>
        </p:nvSpPr>
        <p:spPr>
          <a:xfrm>
            <a:off x="2675635" y="6172200"/>
            <a:ext cx="4213860" cy="948978"/>
          </a:xfrm>
          <a:prstGeom prst="rect">
            <a:avLst/>
          </a:prstGeom>
        </p:spPr>
        <p:txBody>
          <a:bodyPr vert="horz" wrap="square" lIns="0" tIns="25400" rIns="0" bIns="0" rtlCol="0">
            <a:spAutoFit/>
          </a:bodyPr>
          <a:lstStyle/>
          <a:p>
            <a:pPr marL="12700" marR="5080">
              <a:lnSpc>
                <a:spcPts val="1000"/>
              </a:lnSpc>
              <a:spcBef>
                <a:spcPts val="200"/>
              </a:spcBef>
            </a:pPr>
            <a:r>
              <a:rPr lang="en-US" sz="900" spc="-20" dirty="0">
                <a:solidFill>
                  <a:srgbClr val="1C216F"/>
                </a:solidFill>
                <a:latin typeface="HelveticaNeueLTPro-Md"/>
                <a:cs typeface="HelveticaNeueLTPro-Md"/>
              </a:rPr>
              <a:t>Chemical-resistant, impervious gloves complying with an approved standard should be worn at all times when handling chemical products if a risk assessment indicates this is necessary. Considering the parameters specified by the glove manufacturer, check during use that the gloves are still retaining their protective properties. It</a:t>
            </a:r>
          </a:p>
          <a:p>
            <a:pPr marL="12700" marR="5080">
              <a:lnSpc>
                <a:spcPts val="1000"/>
              </a:lnSpc>
              <a:spcBef>
                <a:spcPts val="200"/>
              </a:spcBef>
            </a:pPr>
            <a:r>
              <a:rPr lang="en-US" sz="900" spc="-20" dirty="0">
                <a:solidFill>
                  <a:srgbClr val="1C216F"/>
                </a:solidFill>
                <a:latin typeface="HelveticaNeueLTPro-Md"/>
                <a:cs typeface="HelveticaNeueLTPro-Md"/>
              </a:rPr>
              <a:t>should be noted that the time to breakthrough for any glove material may be different for different glove manufacturers. In the case of mixtures, consisting of several substances, the protection time of the gloves cannot be accurately estimated.</a:t>
            </a:r>
          </a:p>
        </p:txBody>
      </p:sp>
      <p:sp>
        <p:nvSpPr>
          <p:cNvPr id="15" name="object 26">
            <a:extLst>
              <a:ext uri="{FF2B5EF4-FFF2-40B4-BE49-F238E27FC236}">
                <a16:creationId xmlns:a16="http://schemas.microsoft.com/office/drawing/2014/main" id="{6E57FC0F-CFE0-47D2-BC7C-D7812B5D8A7C}"/>
              </a:ext>
            </a:extLst>
          </p:cNvPr>
          <p:cNvSpPr/>
          <p:nvPr/>
        </p:nvSpPr>
        <p:spPr>
          <a:xfrm>
            <a:off x="600115" y="4191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6" name="object 26">
            <a:extLst>
              <a:ext uri="{FF2B5EF4-FFF2-40B4-BE49-F238E27FC236}">
                <a16:creationId xmlns:a16="http://schemas.microsoft.com/office/drawing/2014/main" id="{9EBF9A90-1E59-4149-A936-1B0D58AFAE0B}"/>
              </a:ext>
            </a:extLst>
          </p:cNvPr>
          <p:cNvSpPr/>
          <p:nvPr/>
        </p:nvSpPr>
        <p:spPr>
          <a:xfrm>
            <a:off x="600115" y="5105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7" name="object 26">
            <a:extLst>
              <a:ext uri="{FF2B5EF4-FFF2-40B4-BE49-F238E27FC236}">
                <a16:creationId xmlns:a16="http://schemas.microsoft.com/office/drawing/2014/main" id="{FF86BB30-FCFB-4CF9-9F69-748CF106D0B5}"/>
              </a:ext>
            </a:extLst>
          </p:cNvPr>
          <p:cNvSpPr/>
          <p:nvPr/>
        </p:nvSpPr>
        <p:spPr>
          <a:xfrm>
            <a:off x="600115" y="6019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18" name="object 26">
            <a:extLst>
              <a:ext uri="{FF2B5EF4-FFF2-40B4-BE49-F238E27FC236}">
                <a16:creationId xmlns:a16="http://schemas.microsoft.com/office/drawing/2014/main" id="{D4EEB326-2536-4AA5-8C05-396747A7E598}"/>
              </a:ext>
            </a:extLst>
          </p:cNvPr>
          <p:cNvSpPr/>
          <p:nvPr/>
        </p:nvSpPr>
        <p:spPr>
          <a:xfrm>
            <a:off x="600115" y="7239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0" name="object 8">
            <a:extLst>
              <a:ext uri="{FF2B5EF4-FFF2-40B4-BE49-F238E27FC236}">
                <a16:creationId xmlns:a16="http://schemas.microsoft.com/office/drawing/2014/main" id="{2D158E81-C526-478C-B22A-746920EF9AE4}"/>
              </a:ext>
            </a:extLst>
          </p:cNvPr>
          <p:cNvSpPr txBox="1">
            <a:spLocks/>
          </p:cNvSpPr>
          <p:nvPr/>
        </p:nvSpPr>
        <p:spPr>
          <a:xfrm>
            <a:off x="444499" y="838200"/>
            <a:ext cx="5625465" cy="378309"/>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TT" sz="2350" kern="0" spc="-85">
                <a:solidFill>
                  <a:srgbClr val="2DBEEF"/>
                </a:solidFill>
                <a:latin typeface="HelveticaNeueLTPro-Roman"/>
                <a:cs typeface="HelveticaNeueLTPro-Roman"/>
              </a:rPr>
              <a:t>BERGER MAGICOTE GLOSS ENAMEL </a:t>
            </a:r>
            <a:endParaRPr lang="en-TT" sz="2350" kern="0" dirty="0">
              <a:solidFill>
                <a:sysClr val="windowText" lastClr="000000"/>
              </a:solidFill>
              <a:latin typeface="HelveticaNeueLTPro-Roman"/>
              <a:cs typeface="HelveticaNeueLTPro-Roman"/>
            </a:endParaRPr>
          </a:p>
        </p:txBody>
      </p:sp>
    </p:spTree>
    <p:extLst>
      <p:ext uri="{BB962C8B-B14F-4D97-AF65-F5344CB8AC3E}">
        <p14:creationId xmlns:p14="http://schemas.microsoft.com/office/powerpoint/2010/main" val="421041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A76E57D-F301-4A9B-ABBB-201F5CB7AF5B}"/>
              </a:ext>
            </a:extLst>
          </p:cNvPr>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a:extLst>
              <a:ext uri="{FF2B5EF4-FFF2-40B4-BE49-F238E27FC236}">
                <a16:creationId xmlns:a16="http://schemas.microsoft.com/office/drawing/2014/main" id="{703EF8DA-4761-4A6B-8D08-2991DD448726}"/>
              </a:ext>
            </a:extLst>
          </p:cNvPr>
          <p:cNvGrpSpPr/>
          <p:nvPr/>
        </p:nvGrpSpPr>
        <p:grpSpPr>
          <a:xfrm>
            <a:off x="7318184" y="1508086"/>
            <a:ext cx="128270" cy="6530340"/>
            <a:chOff x="7318184" y="1508086"/>
            <a:chExt cx="128270" cy="6530340"/>
          </a:xfrm>
        </p:grpSpPr>
        <p:sp>
          <p:nvSpPr>
            <p:cNvPr id="4" name="object 4">
              <a:extLst>
                <a:ext uri="{FF2B5EF4-FFF2-40B4-BE49-F238E27FC236}">
                  <a16:creationId xmlns:a16="http://schemas.microsoft.com/office/drawing/2014/main" id="{D3FDBBE1-AE69-4402-B00C-DA03B30F856F}"/>
                </a:ext>
              </a:extLst>
            </p:cNvPr>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a:extLst>
                <a:ext uri="{FF2B5EF4-FFF2-40B4-BE49-F238E27FC236}">
                  <a16:creationId xmlns:a16="http://schemas.microsoft.com/office/drawing/2014/main" id="{74E932B3-9D27-49BC-9B9E-AF420F94ACDA}"/>
                </a:ext>
              </a:extLst>
            </p:cNvPr>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a:extLst>
                <a:ext uri="{FF2B5EF4-FFF2-40B4-BE49-F238E27FC236}">
                  <a16:creationId xmlns:a16="http://schemas.microsoft.com/office/drawing/2014/main" id="{3BB3ECA6-992C-40BF-A26E-AA7A00C5D878}"/>
                </a:ext>
              </a:extLst>
            </p:cNvPr>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a:extLst>
                <a:ext uri="{FF2B5EF4-FFF2-40B4-BE49-F238E27FC236}">
                  <a16:creationId xmlns:a16="http://schemas.microsoft.com/office/drawing/2014/main" id="{2476607F-6C62-4C43-A11A-3CF82CE3B53D}"/>
                </a:ext>
              </a:extLst>
            </p:cNvPr>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33" name="object 33">
            <a:extLst>
              <a:ext uri="{FF2B5EF4-FFF2-40B4-BE49-F238E27FC236}">
                <a16:creationId xmlns:a16="http://schemas.microsoft.com/office/drawing/2014/main" id="{B73ADFBB-D6ED-4910-8994-D882B2ABDF4C}"/>
              </a:ext>
            </a:extLst>
          </p:cNvPr>
          <p:cNvSpPr txBox="1">
            <a:spLocks noGrp="1"/>
          </p:cNvSpPr>
          <p:nvPr>
            <p:ph type="sldNum" sz="quarter" idx="7"/>
          </p:nvPr>
        </p:nvSpPr>
        <p:spPr>
          <a:xfrm>
            <a:off x="419100" y="9598104"/>
            <a:ext cx="21272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8</a:t>
            </a:fld>
            <a:endParaRPr dirty="0"/>
          </a:p>
        </p:txBody>
      </p:sp>
      <p:sp>
        <p:nvSpPr>
          <p:cNvPr id="45" name="object 19">
            <a:extLst>
              <a:ext uri="{FF2B5EF4-FFF2-40B4-BE49-F238E27FC236}">
                <a16:creationId xmlns:a16="http://schemas.microsoft.com/office/drawing/2014/main" id="{72DD3F71-A122-4A34-A46D-5C9B1E088AB9}"/>
              </a:ext>
            </a:extLst>
          </p:cNvPr>
          <p:cNvSpPr txBox="1"/>
          <p:nvPr/>
        </p:nvSpPr>
        <p:spPr>
          <a:xfrm>
            <a:off x="2675635" y="1524000"/>
            <a:ext cx="4213860" cy="692497"/>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Safety eyewear complying with an approved standard should be used when a risk assessment indicates this is necessary to avoid exposure to liquid splashes, mists or dusts. If contact is possible, the following protection should be worn, unless the assessment indicates a higher degree of protection: safety glasses with side-</a:t>
            </a:r>
          </a:p>
          <a:p>
            <a:pPr marL="12700" marR="5080" algn="just">
              <a:lnSpc>
                <a:spcPts val="1000"/>
              </a:lnSpc>
              <a:spcBef>
                <a:spcPts val="200"/>
              </a:spcBef>
            </a:pPr>
            <a:r>
              <a:rPr lang="en-US" sz="900" spc="-5" dirty="0">
                <a:solidFill>
                  <a:srgbClr val="1C216F"/>
                </a:solidFill>
                <a:latin typeface="HelveticaNeueLTPro-Md"/>
                <a:cs typeface="HelveticaNeueLTPro-Md"/>
              </a:rPr>
              <a:t>shields.</a:t>
            </a:r>
          </a:p>
        </p:txBody>
      </p:sp>
      <p:sp>
        <p:nvSpPr>
          <p:cNvPr id="46" name="object 20">
            <a:extLst>
              <a:ext uri="{FF2B5EF4-FFF2-40B4-BE49-F238E27FC236}">
                <a16:creationId xmlns:a16="http://schemas.microsoft.com/office/drawing/2014/main" id="{059B4954-287B-4CA6-8B93-F7DB0C51B10D}"/>
              </a:ext>
            </a:extLst>
          </p:cNvPr>
          <p:cNvSpPr txBox="1"/>
          <p:nvPr/>
        </p:nvSpPr>
        <p:spPr>
          <a:xfrm>
            <a:off x="615950" y="1604077"/>
            <a:ext cx="10496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3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47" name="object 21">
            <a:extLst>
              <a:ext uri="{FF2B5EF4-FFF2-40B4-BE49-F238E27FC236}">
                <a16:creationId xmlns:a16="http://schemas.microsoft.com/office/drawing/2014/main" id="{3853A2D4-23B7-4F2F-A40D-A9716F88B932}"/>
              </a:ext>
            </a:extLst>
          </p:cNvPr>
          <p:cNvSpPr txBox="1"/>
          <p:nvPr/>
        </p:nvSpPr>
        <p:spPr>
          <a:xfrm>
            <a:off x="2675635" y="2317622"/>
            <a:ext cx="4213860" cy="948978"/>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Personal protective equipment for the body should be selected based on the task</a:t>
            </a:r>
          </a:p>
          <a:p>
            <a:pPr marL="12700" marR="5080" algn="just">
              <a:lnSpc>
                <a:spcPts val="1000"/>
              </a:lnSpc>
              <a:spcBef>
                <a:spcPts val="200"/>
              </a:spcBef>
            </a:pPr>
            <a:r>
              <a:rPr lang="en-US" sz="900" spc="-10" dirty="0">
                <a:solidFill>
                  <a:srgbClr val="1C216F"/>
                </a:solidFill>
                <a:latin typeface="HelveticaNeueLTPro-Md"/>
                <a:cs typeface="HelveticaNeueLTPro-Md"/>
              </a:rPr>
              <a:t>being performed and the risks involved and should be approved by a specialist before handling this product. When there is a risk of ignition from static electricity, wear anti-static protective clothing. For the greatest protection from static discharges, clothing should include anti-static overalls, boots and gloves. Refer to European Standard EN 1149 for further information on material and design requirements and test methods.</a:t>
            </a:r>
          </a:p>
        </p:txBody>
      </p:sp>
      <p:sp>
        <p:nvSpPr>
          <p:cNvPr id="48" name="object 22">
            <a:extLst>
              <a:ext uri="{FF2B5EF4-FFF2-40B4-BE49-F238E27FC236}">
                <a16:creationId xmlns:a16="http://schemas.microsoft.com/office/drawing/2014/main" id="{7823CCAE-9C7F-4440-8BDD-E1D1A06222CC}"/>
              </a:ext>
            </a:extLst>
          </p:cNvPr>
          <p:cNvSpPr txBox="1"/>
          <p:nvPr/>
        </p:nvSpPr>
        <p:spPr>
          <a:xfrm>
            <a:off x="615950" y="2317622"/>
            <a:ext cx="1100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49" name="object 23">
            <a:extLst>
              <a:ext uri="{FF2B5EF4-FFF2-40B4-BE49-F238E27FC236}">
                <a16:creationId xmlns:a16="http://schemas.microsoft.com/office/drawing/2014/main" id="{C9937A9D-A224-42EB-A82B-BA2142786E8D}"/>
              </a:ext>
            </a:extLst>
          </p:cNvPr>
          <p:cNvSpPr txBox="1"/>
          <p:nvPr/>
        </p:nvSpPr>
        <p:spPr>
          <a:xfrm>
            <a:off x="2675635" y="3412168"/>
            <a:ext cx="4213860" cy="589905"/>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Emissions from ventilation or work process equipment should be checked to ensure</a:t>
            </a:r>
          </a:p>
          <a:p>
            <a:pPr marL="12700" marR="5080" algn="just">
              <a:lnSpc>
                <a:spcPts val="1000"/>
              </a:lnSpc>
              <a:spcBef>
                <a:spcPts val="200"/>
              </a:spcBef>
            </a:pPr>
            <a:r>
              <a:rPr lang="en-US" sz="900" spc="-20" dirty="0">
                <a:solidFill>
                  <a:srgbClr val="1C216F"/>
                </a:solidFill>
                <a:latin typeface="HelveticaNeueLTPro-Md"/>
                <a:cs typeface="HelveticaNeueLTPro-Md"/>
              </a:rPr>
              <a:t>they comply with the requirements of environmental protection legislation. In some </a:t>
            </a:r>
          </a:p>
          <a:p>
            <a:pPr marL="12700" marR="5080" algn="just">
              <a:lnSpc>
                <a:spcPts val="1000"/>
              </a:lnSpc>
              <a:spcBef>
                <a:spcPts val="200"/>
              </a:spcBef>
            </a:pPr>
            <a:r>
              <a:rPr lang="en-US" sz="900" spc="-20" dirty="0">
                <a:solidFill>
                  <a:srgbClr val="1C216F"/>
                </a:solidFill>
                <a:latin typeface="HelveticaNeueLTPro-Md"/>
                <a:cs typeface="HelveticaNeueLTPro-Md"/>
              </a:rPr>
              <a:t>cases, fume scrubbers, filters or engineering modifications to the process equipment will be necessary to reduce emissions to acceptable levels.</a:t>
            </a:r>
          </a:p>
        </p:txBody>
      </p:sp>
      <p:sp>
        <p:nvSpPr>
          <p:cNvPr id="50" name="object 24">
            <a:extLst>
              <a:ext uri="{FF2B5EF4-FFF2-40B4-BE49-F238E27FC236}">
                <a16:creationId xmlns:a16="http://schemas.microsoft.com/office/drawing/2014/main" id="{FD71283E-B3DF-4A81-8F34-DFC472247363}"/>
              </a:ext>
            </a:extLst>
          </p:cNvPr>
          <p:cNvSpPr txBox="1"/>
          <p:nvPr/>
        </p:nvSpPr>
        <p:spPr>
          <a:xfrm>
            <a:off x="615950" y="3412168"/>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ENVIRONMENTAL </a:t>
            </a:r>
            <a:r>
              <a:rPr sz="900" b="1" spc="10" dirty="0">
                <a:solidFill>
                  <a:srgbClr val="025FAD"/>
                </a:solidFill>
                <a:latin typeface="Helvetica Neue LT Pro 75"/>
                <a:cs typeface="Helvetica Neue LT Pro 75"/>
              </a:rPr>
              <a:t> 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a:latin typeface="Helvetica Neue LT Pro 75"/>
              <a:cs typeface="Helvetica Neue LT Pro 75"/>
            </a:endParaRPr>
          </a:p>
        </p:txBody>
      </p:sp>
      <p:sp>
        <p:nvSpPr>
          <p:cNvPr id="55" name="object 29">
            <a:extLst>
              <a:ext uri="{FF2B5EF4-FFF2-40B4-BE49-F238E27FC236}">
                <a16:creationId xmlns:a16="http://schemas.microsoft.com/office/drawing/2014/main" id="{7BDD4A27-EC69-4BE8-929F-306DEEC55F36}"/>
              </a:ext>
            </a:extLst>
          </p:cNvPr>
          <p:cNvSpPr/>
          <p:nvPr/>
        </p:nvSpPr>
        <p:spPr>
          <a:xfrm>
            <a:off x="600115" y="1447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6" name="object 30">
            <a:extLst>
              <a:ext uri="{FF2B5EF4-FFF2-40B4-BE49-F238E27FC236}">
                <a16:creationId xmlns:a16="http://schemas.microsoft.com/office/drawing/2014/main" id="{A30E7675-3D42-4FDC-BC82-9903D4FF77DF}"/>
              </a:ext>
            </a:extLst>
          </p:cNvPr>
          <p:cNvSpPr/>
          <p:nvPr/>
        </p:nvSpPr>
        <p:spPr>
          <a:xfrm>
            <a:off x="600115" y="223754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7" name="object 31">
            <a:extLst>
              <a:ext uri="{FF2B5EF4-FFF2-40B4-BE49-F238E27FC236}">
                <a16:creationId xmlns:a16="http://schemas.microsoft.com/office/drawing/2014/main" id="{2301F1EF-33EB-4E0A-BF1D-6AEEAD2603A3}"/>
              </a:ext>
            </a:extLst>
          </p:cNvPr>
          <p:cNvSpPr/>
          <p:nvPr/>
        </p:nvSpPr>
        <p:spPr>
          <a:xfrm>
            <a:off x="600115" y="333209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58" name="object 8">
            <a:extLst>
              <a:ext uri="{FF2B5EF4-FFF2-40B4-BE49-F238E27FC236}">
                <a16:creationId xmlns:a16="http://schemas.microsoft.com/office/drawing/2014/main" id="{BC85AB56-A403-45AA-9808-3C306CEC26DC}"/>
              </a:ext>
            </a:extLst>
          </p:cNvPr>
          <p:cNvSpPr txBox="1"/>
          <p:nvPr/>
        </p:nvSpPr>
        <p:spPr>
          <a:xfrm>
            <a:off x="457200" y="40386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dirty="0">
                <a:solidFill>
                  <a:srgbClr val="FFFFFF"/>
                </a:solidFill>
                <a:latin typeface="Helvetica Neue LT Pro 75"/>
                <a:cs typeface="Helvetica Neue LT Pro 75"/>
              </a:rPr>
              <a:t>9.</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PHYSICAL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CHEMICAL</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PROPERTIES</a:t>
            </a:r>
            <a:endParaRPr sz="1100">
              <a:latin typeface="Helvetica Neue LT Pro 75"/>
              <a:cs typeface="Helvetica Neue LT Pro 75"/>
            </a:endParaRPr>
          </a:p>
        </p:txBody>
      </p:sp>
      <p:sp>
        <p:nvSpPr>
          <p:cNvPr id="59" name="object 9">
            <a:extLst>
              <a:ext uri="{FF2B5EF4-FFF2-40B4-BE49-F238E27FC236}">
                <a16:creationId xmlns:a16="http://schemas.microsoft.com/office/drawing/2014/main" id="{761E7F19-CCBB-47E7-90B5-03F4131B91B8}"/>
              </a:ext>
            </a:extLst>
          </p:cNvPr>
          <p:cNvSpPr txBox="1"/>
          <p:nvPr/>
        </p:nvSpPr>
        <p:spPr>
          <a:xfrm>
            <a:off x="615950" y="4358967"/>
            <a:ext cx="2427605" cy="162560"/>
          </a:xfrm>
          <a:prstGeom prst="rect">
            <a:avLst/>
          </a:prstGeom>
        </p:spPr>
        <p:txBody>
          <a:bodyPr vert="horz" wrap="square" lIns="0" tIns="12700" rIns="0" bIns="0" rtlCol="0">
            <a:spAutoFit/>
          </a:bodyPr>
          <a:lstStyle/>
          <a:p>
            <a:pPr marL="12700">
              <a:lnSpc>
                <a:spcPct val="100000"/>
              </a:lnSpc>
              <a:spcBef>
                <a:spcPts val="100"/>
              </a:spcBef>
              <a:tabLst>
                <a:tab pos="2063114" algn="l"/>
              </a:tabLst>
            </a:pPr>
            <a:r>
              <a:rPr sz="900" b="1"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H</a:t>
            </a:r>
            <a:r>
              <a:rPr sz="900" b="1" spc="-5" dirty="0">
                <a:solidFill>
                  <a:srgbClr val="025FAD"/>
                </a:solidFill>
                <a:latin typeface="Helvetica Neue LT Pro 75"/>
                <a:cs typeface="Helvetica Neue LT Pro 75"/>
              </a:rPr>
              <a:t>Y</a:t>
            </a:r>
            <a:r>
              <a:rPr sz="900" b="1" spc="20" dirty="0">
                <a:solidFill>
                  <a:srgbClr val="025FAD"/>
                </a:solidFill>
                <a:latin typeface="Helvetica Neue LT Pro 75"/>
                <a:cs typeface="Helvetica Neue LT Pro 75"/>
              </a:rPr>
              <a:t>S</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a:t>
            </a:r>
            <a:r>
              <a:rPr sz="900" b="1" spc="5"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E	</a:t>
            </a:r>
            <a:r>
              <a:rPr sz="900" spc="-10" dirty="0">
                <a:solidFill>
                  <a:srgbClr val="1C216F"/>
                </a:solidFill>
                <a:latin typeface="HelveticaNeueLTPro-Md"/>
                <a:cs typeface="HelveticaNeueLTPro-Md"/>
              </a:rPr>
              <a:t>Liqui</a:t>
            </a:r>
            <a:r>
              <a:rPr sz="900" spc="-15" dirty="0">
                <a:solidFill>
                  <a:srgbClr val="1C216F"/>
                </a:solidFill>
                <a:latin typeface="HelveticaNeueLTPro-Md"/>
                <a:cs typeface="HelveticaNeueLTPro-Md"/>
              </a:rPr>
              <a:t>d</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0" name="object 10">
            <a:extLst>
              <a:ext uri="{FF2B5EF4-FFF2-40B4-BE49-F238E27FC236}">
                <a16:creationId xmlns:a16="http://schemas.microsoft.com/office/drawing/2014/main" id="{58D37A5A-CF0B-4CDE-8634-9D9909184742}"/>
              </a:ext>
            </a:extLst>
          </p:cNvPr>
          <p:cNvSpPr txBox="1"/>
          <p:nvPr/>
        </p:nvSpPr>
        <p:spPr>
          <a:xfrm>
            <a:off x="615950" y="4765367"/>
            <a:ext cx="3771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ODOR</a:t>
            </a:r>
            <a:endParaRPr sz="900">
              <a:latin typeface="Helvetica Neue LT Pro 75"/>
              <a:cs typeface="Helvetica Neue LT Pro 75"/>
            </a:endParaRPr>
          </a:p>
        </p:txBody>
      </p:sp>
      <p:sp>
        <p:nvSpPr>
          <p:cNvPr id="61" name="object 11">
            <a:extLst>
              <a:ext uri="{FF2B5EF4-FFF2-40B4-BE49-F238E27FC236}">
                <a16:creationId xmlns:a16="http://schemas.microsoft.com/office/drawing/2014/main" id="{836B633F-D3F1-43B3-AFDC-051BE979CE10}"/>
              </a:ext>
            </a:extLst>
          </p:cNvPr>
          <p:cNvSpPr txBox="1"/>
          <p:nvPr/>
        </p:nvSpPr>
        <p:spPr>
          <a:xfrm>
            <a:off x="2667000" y="47653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2" name="object 12">
            <a:extLst>
              <a:ext uri="{FF2B5EF4-FFF2-40B4-BE49-F238E27FC236}">
                <a16:creationId xmlns:a16="http://schemas.microsoft.com/office/drawing/2014/main" id="{2A8C873B-D27E-4C2E-ABA8-B8AB04ADF643}"/>
              </a:ext>
            </a:extLst>
          </p:cNvPr>
          <p:cNvSpPr txBox="1"/>
          <p:nvPr/>
        </p:nvSpPr>
        <p:spPr>
          <a:xfrm>
            <a:off x="615950" y="5171767"/>
            <a:ext cx="113220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ODOR</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THRESHOLD</a:t>
            </a:r>
            <a:endParaRPr sz="900">
              <a:latin typeface="Helvetica Neue LT Pro 75"/>
              <a:cs typeface="Helvetica Neue LT Pro 75"/>
            </a:endParaRPr>
          </a:p>
        </p:txBody>
      </p:sp>
      <p:sp>
        <p:nvSpPr>
          <p:cNvPr id="63" name="object 13">
            <a:extLst>
              <a:ext uri="{FF2B5EF4-FFF2-40B4-BE49-F238E27FC236}">
                <a16:creationId xmlns:a16="http://schemas.microsoft.com/office/drawing/2014/main" id="{B2E30F76-4C2A-4970-B6E2-7DD6520AF8E7}"/>
              </a:ext>
            </a:extLst>
          </p:cNvPr>
          <p:cNvSpPr txBox="1"/>
          <p:nvPr/>
        </p:nvSpPr>
        <p:spPr>
          <a:xfrm>
            <a:off x="2667000" y="51717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4" name="object 14">
            <a:extLst>
              <a:ext uri="{FF2B5EF4-FFF2-40B4-BE49-F238E27FC236}">
                <a16:creationId xmlns:a16="http://schemas.microsoft.com/office/drawing/2014/main" id="{5D512210-4850-4A8F-97E8-B01C370240C7}"/>
              </a:ext>
            </a:extLst>
          </p:cNvPr>
          <p:cNvSpPr txBox="1"/>
          <p:nvPr/>
        </p:nvSpPr>
        <p:spPr>
          <a:xfrm>
            <a:off x="615950" y="5578167"/>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PH</a:t>
            </a:r>
            <a:endParaRPr sz="900">
              <a:latin typeface="Helvetica Neue LT Pro 75"/>
              <a:cs typeface="Helvetica Neue LT Pro 75"/>
            </a:endParaRPr>
          </a:p>
        </p:txBody>
      </p:sp>
      <p:sp>
        <p:nvSpPr>
          <p:cNvPr id="65" name="object 15">
            <a:extLst>
              <a:ext uri="{FF2B5EF4-FFF2-40B4-BE49-F238E27FC236}">
                <a16:creationId xmlns:a16="http://schemas.microsoft.com/office/drawing/2014/main" id="{5E951F1F-2EB9-4965-9054-B8DC7BE48D48}"/>
              </a:ext>
            </a:extLst>
          </p:cNvPr>
          <p:cNvSpPr txBox="1"/>
          <p:nvPr/>
        </p:nvSpPr>
        <p:spPr>
          <a:xfrm>
            <a:off x="2667000" y="55781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6" name="object 16">
            <a:extLst>
              <a:ext uri="{FF2B5EF4-FFF2-40B4-BE49-F238E27FC236}">
                <a16:creationId xmlns:a16="http://schemas.microsoft.com/office/drawing/2014/main" id="{92793F3E-79AC-4D4A-9A58-3CE5D4DA72BE}"/>
              </a:ext>
            </a:extLst>
          </p:cNvPr>
          <p:cNvSpPr txBox="1"/>
          <p:nvPr/>
        </p:nvSpPr>
        <p:spPr>
          <a:xfrm>
            <a:off x="615950" y="5984567"/>
            <a:ext cx="901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BOILING</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67" name="object 17">
            <a:extLst>
              <a:ext uri="{FF2B5EF4-FFF2-40B4-BE49-F238E27FC236}">
                <a16:creationId xmlns:a16="http://schemas.microsoft.com/office/drawing/2014/main" id="{ACE77383-4BB8-4E31-9D62-C8F80C725199}"/>
              </a:ext>
            </a:extLst>
          </p:cNvPr>
          <p:cNvSpPr txBox="1"/>
          <p:nvPr/>
        </p:nvSpPr>
        <p:spPr>
          <a:xfrm>
            <a:off x="2667000" y="59845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68" name="object 18">
            <a:extLst>
              <a:ext uri="{FF2B5EF4-FFF2-40B4-BE49-F238E27FC236}">
                <a16:creationId xmlns:a16="http://schemas.microsoft.com/office/drawing/2014/main" id="{19EF402D-FA08-4F96-834F-16E55E3420FC}"/>
              </a:ext>
            </a:extLst>
          </p:cNvPr>
          <p:cNvSpPr txBox="1"/>
          <p:nvPr/>
        </p:nvSpPr>
        <p:spPr>
          <a:xfrm>
            <a:off x="615950" y="6390967"/>
            <a:ext cx="9385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MELTING</a:t>
            </a:r>
            <a:r>
              <a:rPr sz="900" b="1" spc="-4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69" name="object 19">
            <a:extLst>
              <a:ext uri="{FF2B5EF4-FFF2-40B4-BE49-F238E27FC236}">
                <a16:creationId xmlns:a16="http://schemas.microsoft.com/office/drawing/2014/main" id="{9239DD68-EDF6-4C4D-8677-F3E9107996DC}"/>
              </a:ext>
            </a:extLst>
          </p:cNvPr>
          <p:cNvSpPr txBox="1"/>
          <p:nvPr/>
        </p:nvSpPr>
        <p:spPr>
          <a:xfrm>
            <a:off x="2667000" y="63909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b="1" dirty="0">
                <a:solidFill>
                  <a:srgbClr val="025FAD"/>
                </a:solidFill>
                <a:latin typeface="Helvetica Neue LT Pro 75"/>
                <a:cs typeface="Helvetica Neue LT Pro 75"/>
              </a:rPr>
              <a:t>.</a:t>
            </a:r>
            <a:endParaRPr sz="900">
              <a:latin typeface="Helvetica Neue LT Pro 75"/>
              <a:cs typeface="Helvetica Neue LT Pro 75"/>
            </a:endParaRPr>
          </a:p>
        </p:txBody>
      </p:sp>
      <p:sp>
        <p:nvSpPr>
          <p:cNvPr id="70" name="object 20">
            <a:extLst>
              <a:ext uri="{FF2B5EF4-FFF2-40B4-BE49-F238E27FC236}">
                <a16:creationId xmlns:a16="http://schemas.microsoft.com/office/drawing/2014/main" id="{D7525C29-7B1B-4E22-89A1-25BA1D3E6F03}"/>
              </a:ext>
            </a:extLst>
          </p:cNvPr>
          <p:cNvSpPr txBox="1"/>
          <p:nvPr/>
        </p:nvSpPr>
        <p:spPr>
          <a:xfrm>
            <a:off x="615950" y="6797367"/>
            <a:ext cx="798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FLASH</a:t>
            </a:r>
            <a:r>
              <a:rPr sz="900" b="1" spc="-5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71" name="object 21">
            <a:extLst>
              <a:ext uri="{FF2B5EF4-FFF2-40B4-BE49-F238E27FC236}">
                <a16:creationId xmlns:a16="http://schemas.microsoft.com/office/drawing/2014/main" id="{4600B1DA-D566-459C-9420-B78BE0ECB4DD}"/>
              </a:ext>
            </a:extLst>
          </p:cNvPr>
          <p:cNvSpPr txBox="1"/>
          <p:nvPr/>
        </p:nvSpPr>
        <p:spPr>
          <a:xfrm>
            <a:off x="2667000" y="6797367"/>
            <a:ext cx="2436495"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Closed cup: 43°C (109.4°F) [Abel's close cup] </a:t>
            </a:r>
            <a:endParaRPr sz="900" dirty="0">
              <a:latin typeface="HelveticaNeueLTPro-Md"/>
              <a:cs typeface="HelveticaNeueLTPro-Md"/>
            </a:endParaRPr>
          </a:p>
        </p:txBody>
      </p:sp>
      <p:sp>
        <p:nvSpPr>
          <p:cNvPr id="72" name="object 22">
            <a:extLst>
              <a:ext uri="{FF2B5EF4-FFF2-40B4-BE49-F238E27FC236}">
                <a16:creationId xmlns:a16="http://schemas.microsoft.com/office/drawing/2014/main" id="{2F9830FC-3BF6-4302-9650-D4A38B11D299}"/>
              </a:ext>
            </a:extLst>
          </p:cNvPr>
          <p:cNvSpPr txBox="1"/>
          <p:nvPr/>
        </p:nvSpPr>
        <p:spPr>
          <a:xfrm>
            <a:off x="615950" y="7203767"/>
            <a:ext cx="10941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VAPOR</a:t>
            </a:r>
            <a:r>
              <a:rPr sz="900" b="1" spc="-5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PRESSURE</a:t>
            </a:r>
            <a:endParaRPr sz="900">
              <a:latin typeface="Helvetica Neue LT Pro 75"/>
              <a:cs typeface="Helvetica Neue LT Pro 75"/>
            </a:endParaRPr>
          </a:p>
        </p:txBody>
      </p:sp>
      <p:sp>
        <p:nvSpPr>
          <p:cNvPr id="73" name="object 23">
            <a:extLst>
              <a:ext uri="{FF2B5EF4-FFF2-40B4-BE49-F238E27FC236}">
                <a16:creationId xmlns:a16="http://schemas.microsoft.com/office/drawing/2014/main" id="{508E8DB7-F014-4CA5-BAA4-5E683B912088}"/>
              </a:ext>
            </a:extLst>
          </p:cNvPr>
          <p:cNvSpPr txBox="1"/>
          <p:nvPr/>
        </p:nvSpPr>
        <p:spPr>
          <a:xfrm>
            <a:off x="2667000" y="72037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74" name="object 24">
            <a:extLst>
              <a:ext uri="{FF2B5EF4-FFF2-40B4-BE49-F238E27FC236}">
                <a16:creationId xmlns:a16="http://schemas.microsoft.com/office/drawing/2014/main" id="{FA7EAD6F-5EBB-4B96-9540-9B8F4138B3E4}"/>
              </a:ext>
            </a:extLst>
          </p:cNvPr>
          <p:cNvSpPr txBox="1"/>
          <p:nvPr/>
        </p:nvSpPr>
        <p:spPr>
          <a:xfrm>
            <a:off x="615950" y="7610167"/>
            <a:ext cx="71882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SO</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U</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75" name="object 25">
            <a:extLst>
              <a:ext uri="{FF2B5EF4-FFF2-40B4-BE49-F238E27FC236}">
                <a16:creationId xmlns:a16="http://schemas.microsoft.com/office/drawing/2014/main" id="{E6456CD0-B819-4B3A-A7B2-15B2469DDA4E}"/>
              </a:ext>
            </a:extLst>
          </p:cNvPr>
          <p:cNvSpPr txBox="1"/>
          <p:nvPr/>
        </p:nvSpPr>
        <p:spPr>
          <a:xfrm>
            <a:off x="2667000" y="76101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76" name="object 26">
            <a:extLst>
              <a:ext uri="{FF2B5EF4-FFF2-40B4-BE49-F238E27FC236}">
                <a16:creationId xmlns:a16="http://schemas.microsoft.com/office/drawing/2014/main" id="{284D7D64-5D3A-4776-AE65-2468C52C1009}"/>
              </a:ext>
            </a:extLst>
          </p:cNvPr>
          <p:cNvSpPr txBox="1"/>
          <p:nvPr/>
        </p:nvSpPr>
        <p:spPr>
          <a:xfrm>
            <a:off x="615950" y="8016567"/>
            <a:ext cx="969644"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025FAD"/>
                </a:solidFill>
                <a:latin typeface="Helvetica Neue LT Pro 75"/>
                <a:cs typeface="Helvetica Neue LT Pro 75"/>
              </a:rPr>
              <a:t>V</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PO</a:t>
            </a:r>
            <a:r>
              <a:rPr sz="900" b="1" dirty="0">
                <a:solidFill>
                  <a:srgbClr val="025FAD"/>
                </a:solidFill>
                <a:latin typeface="Helvetica Neue LT Pro 75"/>
                <a:cs typeface="Helvetica Neue LT Pro 75"/>
              </a:rPr>
              <a:t>R </a:t>
            </a: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77" name="object 27">
            <a:extLst>
              <a:ext uri="{FF2B5EF4-FFF2-40B4-BE49-F238E27FC236}">
                <a16:creationId xmlns:a16="http://schemas.microsoft.com/office/drawing/2014/main" id="{5ECDB01C-3338-4CC1-8B13-3487C68DFDE6}"/>
              </a:ext>
            </a:extLst>
          </p:cNvPr>
          <p:cNvSpPr txBox="1"/>
          <p:nvPr/>
        </p:nvSpPr>
        <p:spPr>
          <a:xfrm>
            <a:off x="2667000" y="80165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78" name="object 28">
            <a:extLst>
              <a:ext uri="{FF2B5EF4-FFF2-40B4-BE49-F238E27FC236}">
                <a16:creationId xmlns:a16="http://schemas.microsoft.com/office/drawing/2014/main" id="{DB679894-B4BB-4622-A73F-04804B32EF2F}"/>
              </a:ext>
            </a:extLst>
          </p:cNvPr>
          <p:cNvSpPr txBox="1"/>
          <p:nvPr/>
        </p:nvSpPr>
        <p:spPr>
          <a:xfrm>
            <a:off x="615950" y="8422967"/>
            <a:ext cx="18383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AUTO-IGNITION</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TEMPERATURE</a:t>
            </a:r>
            <a:endParaRPr sz="900">
              <a:latin typeface="Helvetica Neue LT Pro 75"/>
              <a:cs typeface="Helvetica Neue LT Pro 75"/>
            </a:endParaRPr>
          </a:p>
        </p:txBody>
      </p:sp>
      <p:sp>
        <p:nvSpPr>
          <p:cNvPr id="79" name="object 29">
            <a:extLst>
              <a:ext uri="{FF2B5EF4-FFF2-40B4-BE49-F238E27FC236}">
                <a16:creationId xmlns:a16="http://schemas.microsoft.com/office/drawing/2014/main" id="{7BD295C8-FE3A-4B85-9D47-DA315FC774C7}"/>
              </a:ext>
            </a:extLst>
          </p:cNvPr>
          <p:cNvSpPr txBox="1"/>
          <p:nvPr/>
        </p:nvSpPr>
        <p:spPr>
          <a:xfrm>
            <a:off x="2667000" y="8422967"/>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80" name="object 30">
            <a:extLst>
              <a:ext uri="{FF2B5EF4-FFF2-40B4-BE49-F238E27FC236}">
                <a16:creationId xmlns:a16="http://schemas.microsoft.com/office/drawing/2014/main" id="{3C1C62A9-3F9C-45F9-A478-EB97B8E3FA9D}"/>
              </a:ext>
            </a:extLst>
          </p:cNvPr>
          <p:cNvSpPr txBox="1"/>
          <p:nvPr/>
        </p:nvSpPr>
        <p:spPr>
          <a:xfrm>
            <a:off x="615950" y="8829367"/>
            <a:ext cx="5384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81" name="object 31">
            <a:extLst>
              <a:ext uri="{FF2B5EF4-FFF2-40B4-BE49-F238E27FC236}">
                <a16:creationId xmlns:a16="http://schemas.microsoft.com/office/drawing/2014/main" id="{5162B233-977A-4DE1-9426-36C36B43E6F2}"/>
              </a:ext>
            </a:extLst>
          </p:cNvPr>
          <p:cNvSpPr txBox="1"/>
          <p:nvPr/>
        </p:nvSpPr>
        <p:spPr>
          <a:xfrm>
            <a:off x="2667000" y="8829367"/>
            <a:ext cx="838200" cy="151323"/>
          </a:xfrm>
          <a:prstGeom prst="rect">
            <a:avLst/>
          </a:prstGeom>
        </p:spPr>
        <p:txBody>
          <a:bodyPr vert="horz" wrap="square" lIns="0" tIns="12700" rIns="0" bIns="0" rtlCol="0">
            <a:spAutoFit/>
          </a:bodyPr>
          <a:lstStyle/>
          <a:p>
            <a:pPr marL="12700">
              <a:lnSpc>
                <a:spcPct val="100000"/>
              </a:lnSpc>
              <a:spcBef>
                <a:spcPts val="100"/>
              </a:spcBef>
            </a:pPr>
            <a:r>
              <a:rPr lang="en-TT" sz="900" spc="-15" dirty="0">
                <a:solidFill>
                  <a:srgbClr val="1C216F"/>
                </a:solidFill>
                <a:latin typeface="HelveticaNeueLTPro-Md"/>
                <a:cs typeface="HelveticaNeueLTPro-Md"/>
              </a:rPr>
              <a:t>1.10 g/cm3</a:t>
            </a:r>
            <a:endParaRPr sz="900" dirty="0">
              <a:latin typeface="HelveticaNeueLTPro-Md"/>
              <a:cs typeface="HelveticaNeueLTPro-Md"/>
            </a:endParaRPr>
          </a:p>
        </p:txBody>
      </p:sp>
      <p:sp>
        <p:nvSpPr>
          <p:cNvPr id="82" name="object 32">
            <a:extLst>
              <a:ext uri="{FF2B5EF4-FFF2-40B4-BE49-F238E27FC236}">
                <a16:creationId xmlns:a16="http://schemas.microsoft.com/office/drawing/2014/main" id="{7A3AAD51-9880-44ED-92AF-3FC8BC035C26}"/>
              </a:ext>
            </a:extLst>
          </p:cNvPr>
          <p:cNvSpPr txBox="1"/>
          <p:nvPr/>
        </p:nvSpPr>
        <p:spPr>
          <a:xfrm>
            <a:off x="615950" y="9235767"/>
            <a:ext cx="91122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FLAMMABILITY</a:t>
            </a:r>
            <a:endParaRPr sz="900">
              <a:latin typeface="Helvetica Neue LT Pro 75"/>
              <a:cs typeface="Helvetica Neue LT Pro 75"/>
            </a:endParaRPr>
          </a:p>
        </p:txBody>
      </p:sp>
      <p:sp>
        <p:nvSpPr>
          <p:cNvPr id="83" name="object 33">
            <a:extLst>
              <a:ext uri="{FF2B5EF4-FFF2-40B4-BE49-F238E27FC236}">
                <a16:creationId xmlns:a16="http://schemas.microsoft.com/office/drawing/2014/main" id="{75C9BCCB-F1E7-492E-A5C0-EC2D0683C571}"/>
              </a:ext>
            </a:extLst>
          </p:cNvPr>
          <p:cNvSpPr txBox="1"/>
          <p:nvPr/>
        </p:nvSpPr>
        <p:spPr>
          <a:xfrm>
            <a:off x="2667000" y="9235767"/>
            <a:ext cx="69405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dirty="0">
                <a:solidFill>
                  <a:srgbClr val="1C216F"/>
                </a:solidFill>
                <a:latin typeface="HelveticaNeueLTPro-Md"/>
                <a:cs typeface="HelveticaNeueLTPro-Md"/>
              </a:rPr>
              <a:t>e</a:t>
            </a:r>
            <a:endParaRPr sz="900">
              <a:latin typeface="HelveticaNeueLTPro-Md"/>
              <a:cs typeface="HelveticaNeueLTPro-Md"/>
            </a:endParaRPr>
          </a:p>
        </p:txBody>
      </p:sp>
      <p:sp>
        <p:nvSpPr>
          <p:cNvPr id="84" name="object 34">
            <a:extLst>
              <a:ext uri="{FF2B5EF4-FFF2-40B4-BE49-F238E27FC236}">
                <a16:creationId xmlns:a16="http://schemas.microsoft.com/office/drawing/2014/main" id="{0B38282D-E789-4C55-BD96-4381F025E5B9}"/>
              </a:ext>
            </a:extLst>
          </p:cNvPr>
          <p:cNvSpPr/>
          <p:nvPr/>
        </p:nvSpPr>
        <p:spPr>
          <a:xfrm>
            <a:off x="600115" y="465759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5" name="object 35">
            <a:extLst>
              <a:ext uri="{FF2B5EF4-FFF2-40B4-BE49-F238E27FC236}">
                <a16:creationId xmlns:a16="http://schemas.microsoft.com/office/drawing/2014/main" id="{1FA05C0F-32DC-4BD7-B46B-F5711A5F583D}"/>
              </a:ext>
            </a:extLst>
          </p:cNvPr>
          <p:cNvSpPr/>
          <p:nvPr/>
        </p:nvSpPr>
        <p:spPr>
          <a:xfrm>
            <a:off x="600115" y="708076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6" name="object 36">
            <a:extLst>
              <a:ext uri="{FF2B5EF4-FFF2-40B4-BE49-F238E27FC236}">
                <a16:creationId xmlns:a16="http://schemas.microsoft.com/office/drawing/2014/main" id="{1E5F4567-C370-4CF9-BB1C-0B1CF20E773B}"/>
              </a:ext>
            </a:extLst>
          </p:cNvPr>
          <p:cNvSpPr/>
          <p:nvPr/>
        </p:nvSpPr>
        <p:spPr>
          <a:xfrm>
            <a:off x="600115" y="546531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7" name="object 37">
            <a:extLst>
              <a:ext uri="{FF2B5EF4-FFF2-40B4-BE49-F238E27FC236}">
                <a16:creationId xmlns:a16="http://schemas.microsoft.com/office/drawing/2014/main" id="{EEA37B4B-8194-4FD1-8266-50649F6F4307}"/>
              </a:ext>
            </a:extLst>
          </p:cNvPr>
          <p:cNvSpPr/>
          <p:nvPr/>
        </p:nvSpPr>
        <p:spPr>
          <a:xfrm>
            <a:off x="600115" y="788848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8" name="object 38">
            <a:extLst>
              <a:ext uri="{FF2B5EF4-FFF2-40B4-BE49-F238E27FC236}">
                <a16:creationId xmlns:a16="http://schemas.microsoft.com/office/drawing/2014/main" id="{A5FDEE07-7E25-4559-82D5-0FF3EB53A446}"/>
              </a:ext>
            </a:extLst>
          </p:cNvPr>
          <p:cNvSpPr/>
          <p:nvPr/>
        </p:nvSpPr>
        <p:spPr>
          <a:xfrm>
            <a:off x="600115" y="627303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89" name="object 39">
            <a:extLst>
              <a:ext uri="{FF2B5EF4-FFF2-40B4-BE49-F238E27FC236}">
                <a16:creationId xmlns:a16="http://schemas.microsoft.com/office/drawing/2014/main" id="{86EDF19D-B37F-4AF4-B7A5-E2FBD22F1F69}"/>
              </a:ext>
            </a:extLst>
          </p:cNvPr>
          <p:cNvSpPr/>
          <p:nvPr/>
        </p:nvSpPr>
        <p:spPr>
          <a:xfrm>
            <a:off x="600115" y="8292339"/>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0" name="object 40">
            <a:extLst>
              <a:ext uri="{FF2B5EF4-FFF2-40B4-BE49-F238E27FC236}">
                <a16:creationId xmlns:a16="http://schemas.microsoft.com/office/drawing/2014/main" id="{A6A5B332-5EB9-4E8B-885F-E933D81E3A87}"/>
              </a:ext>
            </a:extLst>
          </p:cNvPr>
          <p:cNvSpPr/>
          <p:nvPr/>
        </p:nvSpPr>
        <p:spPr>
          <a:xfrm>
            <a:off x="594359" y="506146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1" name="object 41">
            <a:extLst>
              <a:ext uri="{FF2B5EF4-FFF2-40B4-BE49-F238E27FC236}">
                <a16:creationId xmlns:a16="http://schemas.microsoft.com/office/drawing/2014/main" id="{B5D52C5B-0C44-4F4F-874F-929B32296203}"/>
              </a:ext>
            </a:extLst>
          </p:cNvPr>
          <p:cNvSpPr/>
          <p:nvPr/>
        </p:nvSpPr>
        <p:spPr>
          <a:xfrm>
            <a:off x="600115" y="748461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2" name="object 42">
            <a:extLst>
              <a:ext uri="{FF2B5EF4-FFF2-40B4-BE49-F238E27FC236}">
                <a16:creationId xmlns:a16="http://schemas.microsoft.com/office/drawing/2014/main" id="{0836BDF8-A4EA-4E35-AF57-335F7C0E6DDB}"/>
              </a:ext>
            </a:extLst>
          </p:cNvPr>
          <p:cNvSpPr/>
          <p:nvPr/>
        </p:nvSpPr>
        <p:spPr>
          <a:xfrm>
            <a:off x="600115" y="586918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3" name="object 43">
            <a:extLst>
              <a:ext uri="{FF2B5EF4-FFF2-40B4-BE49-F238E27FC236}">
                <a16:creationId xmlns:a16="http://schemas.microsoft.com/office/drawing/2014/main" id="{6117858C-C8C5-4FCB-AAAA-763BB27BCCFF}"/>
              </a:ext>
            </a:extLst>
          </p:cNvPr>
          <p:cNvSpPr/>
          <p:nvPr/>
        </p:nvSpPr>
        <p:spPr>
          <a:xfrm>
            <a:off x="600115" y="667689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4" name="object 44">
            <a:extLst>
              <a:ext uri="{FF2B5EF4-FFF2-40B4-BE49-F238E27FC236}">
                <a16:creationId xmlns:a16="http://schemas.microsoft.com/office/drawing/2014/main" id="{C4C191B8-ABC6-475D-8378-0D0B06E9F148}"/>
              </a:ext>
            </a:extLst>
          </p:cNvPr>
          <p:cNvSpPr/>
          <p:nvPr/>
        </p:nvSpPr>
        <p:spPr>
          <a:xfrm>
            <a:off x="600115" y="869619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5" name="object 45">
            <a:extLst>
              <a:ext uri="{FF2B5EF4-FFF2-40B4-BE49-F238E27FC236}">
                <a16:creationId xmlns:a16="http://schemas.microsoft.com/office/drawing/2014/main" id="{F3C43804-44AA-4818-8C0E-D7624DA9F4FF}"/>
              </a:ext>
            </a:extLst>
          </p:cNvPr>
          <p:cNvSpPr/>
          <p:nvPr/>
        </p:nvSpPr>
        <p:spPr>
          <a:xfrm>
            <a:off x="600115" y="9100057"/>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97" name="object 8">
            <a:extLst>
              <a:ext uri="{FF2B5EF4-FFF2-40B4-BE49-F238E27FC236}">
                <a16:creationId xmlns:a16="http://schemas.microsoft.com/office/drawing/2014/main" id="{F2E043A6-7540-4204-A3DA-77BC445A9B47}"/>
              </a:ext>
            </a:extLst>
          </p:cNvPr>
          <p:cNvSpPr txBox="1">
            <a:spLocks/>
          </p:cNvSpPr>
          <p:nvPr/>
        </p:nvSpPr>
        <p:spPr>
          <a:xfrm>
            <a:off x="444499" y="838200"/>
            <a:ext cx="5625465" cy="378309"/>
          </a:xfrm>
          <a:prstGeom prst="rect">
            <a:avLst/>
          </a:prstGeom>
        </p:spPr>
        <p:txBody>
          <a:bodyPr vert="horz" wrap="square" lIns="0" tIns="16510" rIns="0" bIns="0" rtlCol="0">
            <a:spAutoFit/>
          </a:bodyPr>
          <a:lstStyle>
            <a:lvl1pPr>
              <a:defRPr>
                <a:latin typeface="+mj-lt"/>
                <a:ea typeface="+mj-ea"/>
                <a:cs typeface="+mj-cs"/>
              </a:defRPr>
            </a:lvl1pPr>
          </a:lstStyle>
          <a:p>
            <a:pPr marL="12700">
              <a:spcBef>
                <a:spcPts val="130"/>
              </a:spcBef>
            </a:pPr>
            <a:r>
              <a:rPr lang="en-TT" sz="2350" kern="0" spc="-85">
                <a:solidFill>
                  <a:srgbClr val="2DBEEF"/>
                </a:solidFill>
                <a:latin typeface="HelveticaNeueLTPro-Roman"/>
                <a:cs typeface="HelveticaNeueLTPro-Roman"/>
              </a:rPr>
              <a:t>BERGER MAGICOTE GLOSS ENAMEL </a:t>
            </a:r>
            <a:endParaRPr lang="en-TT" sz="2350" kern="0" dirty="0">
              <a:solidFill>
                <a:sysClr val="windowText" lastClr="000000"/>
              </a:solidFill>
              <a:latin typeface="HelveticaNeueLTPro-Roman"/>
              <a:cs typeface="HelveticaNeueLTPro-Roman"/>
            </a:endParaRPr>
          </a:p>
        </p:txBody>
      </p:sp>
    </p:spTree>
    <p:extLst>
      <p:ext uri="{BB962C8B-B14F-4D97-AF65-F5344CB8AC3E}">
        <p14:creationId xmlns:p14="http://schemas.microsoft.com/office/powerpoint/2010/main" val="163986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46" name="object 46"/>
          <p:cNvSpPr/>
          <p:nvPr/>
        </p:nvSpPr>
        <p:spPr>
          <a:xfrm>
            <a:off x="600115" y="1828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7" name="object 47"/>
          <p:cNvSpPr/>
          <p:nvPr/>
        </p:nvSpPr>
        <p:spPr>
          <a:xfrm>
            <a:off x="600115" y="2133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48"/>
          <p:cNvSpPr/>
          <p:nvPr/>
        </p:nvSpPr>
        <p:spPr>
          <a:xfrm>
            <a:off x="600115" y="2438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9" name="object 49"/>
          <p:cNvSpPr txBox="1"/>
          <p:nvPr/>
        </p:nvSpPr>
        <p:spPr>
          <a:xfrm>
            <a:off x="457200" y="12954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10.</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STABILITY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REACTIVITY</a:t>
            </a:r>
            <a:endParaRPr sz="1100">
              <a:latin typeface="Helvetica Neue LT Pro 75"/>
              <a:cs typeface="Helvetica Neue LT Pro 75"/>
            </a:endParaRPr>
          </a:p>
        </p:txBody>
      </p:sp>
      <p:sp>
        <p:nvSpPr>
          <p:cNvPr id="58" name="object 5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9</a:t>
            </a:fld>
            <a:endParaRPr dirty="0"/>
          </a:p>
        </p:txBody>
      </p:sp>
      <p:sp>
        <p:nvSpPr>
          <p:cNvPr id="50" name="object 50"/>
          <p:cNvSpPr txBox="1"/>
          <p:nvPr/>
        </p:nvSpPr>
        <p:spPr>
          <a:xfrm>
            <a:off x="615950" y="1600200"/>
            <a:ext cx="3206750" cy="162560"/>
          </a:xfrm>
          <a:prstGeom prst="rect">
            <a:avLst/>
          </a:prstGeom>
        </p:spPr>
        <p:txBody>
          <a:bodyPr vert="horz" wrap="square" lIns="0" tIns="12700" rIns="0" bIns="0" rtlCol="0">
            <a:spAutoFit/>
          </a:bodyPr>
          <a:lstStyle/>
          <a:p>
            <a:pPr marL="12700">
              <a:lnSpc>
                <a:spcPct val="100000"/>
              </a:lnSpc>
              <a:spcBef>
                <a:spcPts val="100"/>
              </a:spcBef>
              <a:tabLst>
                <a:tab pos="2072005" algn="l"/>
              </a:tabLst>
            </a:pPr>
            <a:r>
              <a:rPr sz="900" b="1" spc="10"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HEM</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spc="-5" dirty="0">
                <a:solidFill>
                  <a:srgbClr val="1C216F"/>
                </a:solidFill>
                <a:latin typeface="HelveticaNeueLTPro-Md"/>
                <a:cs typeface="HelveticaNeueLTPro-Md"/>
              </a:rPr>
              <a:t>T</a:t>
            </a:r>
            <a:r>
              <a:rPr sz="900" spc="-10" dirty="0">
                <a:solidFill>
                  <a:srgbClr val="1C216F"/>
                </a:solidFill>
                <a:latin typeface="HelveticaNeueLTPro-Md"/>
                <a:cs typeface="HelveticaNeueLTPro-Md"/>
              </a:rPr>
              <a:t>h</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odu</a:t>
            </a:r>
            <a:r>
              <a:rPr sz="900" spc="-5" dirty="0">
                <a:solidFill>
                  <a:srgbClr val="1C216F"/>
                </a:solidFill>
                <a:latin typeface="HelveticaNeueLTPro-Md"/>
                <a:cs typeface="HelveticaNeueLTPro-Md"/>
              </a:rPr>
              <a:t>c</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a:t>
            </a:r>
            <a:r>
              <a:rPr sz="900" dirty="0">
                <a:solidFill>
                  <a:srgbClr val="1C216F"/>
                </a:solidFill>
                <a:latin typeface="HelveticaNeueLTPro-Md"/>
                <a:cs typeface="HelveticaNeueLTPro-Md"/>
              </a:rPr>
              <a:t>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51" name="object 51"/>
          <p:cNvSpPr txBox="1"/>
          <p:nvPr/>
        </p:nvSpPr>
        <p:spPr>
          <a:xfrm>
            <a:off x="2675635" y="1828800"/>
            <a:ext cx="232219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Under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normal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conditions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reactions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occur.</a:t>
            </a:r>
            <a:endParaRPr sz="900" dirty="0">
              <a:latin typeface="HelveticaNeueLTPro-Md"/>
              <a:cs typeface="HelveticaNeueLTPro-Md"/>
            </a:endParaRPr>
          </a:p>
        </p:txBody>
      </p:sp>
      <p:sp>
        <p:nvSpPr>
          <p:cNvPr id="52" name="object 52"/>
          <p:cNvSpPr txBox="1"/>
          <p:nvPr/>
        </p:nvSpPr>
        <p:spPr>
          <a:xfrm>
            <a:off x="615950" y="1828800"/>
            <a:ext cx="945515" cy="289560"/>
          </a:xfrm>
          <a:prstGeom prst="rect">
            <a:avLst/>
          </a:prstGeom>
        </p:spPr>
        <p:txBody>
          <a:bodyPr vert="horz" wrap="square" lIns="0" tIns="25400" rIns="0" bIns="0" rtlCol="0">
            <a:spAutoFit/>
          </a:bodyPr>
          <a:lstStyle/>
          <a:p>
            <a:pPr marL="12700" marR="5080">
              <a:lnSpc>
                <a:spcPts val="1000"/>
              </a:lnSpc>
              <a:spcBef>
                <a:spcPts val="200"/>
              </a:spcBef>
            </a:pPr>
            <a:r>
              <a:rPr sz="900" b="1" spc="10" dirty="0">
                <a:solidFill>
                  <a:srgbClr val="025FAD"/>
                </a:solidFill>
                <a:latin typeface="Helvetica Neue LT Pro 75"/>
                <a:cs typeface="Helvetica Neue LT Pro 75"/>
              </a:rPr>
              <a:t>POSSIBILITY</a:t>
            </a:r>
            <a:r>
              <a:rPr sz="900" b="1" spc="-6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REACTIONS</a:t>
            </a:r>
            <a:endParaRPr sz="900" dirty="0">
              <a:latin typeface="Helvetica Neue LT Pro 75"/>
              <a:cs typeface="Helvetica Neue LT Pro 75"/>
            </a:endParaRPr>
          </a:p>
        </p:txBody>
      </p:sp>
      <p:sp>
        <p:nvSpPr>
          <p:cNvPr id="53" name="object 53"/>
          <p:cNvSpPr txBox="1"/>
          <p:nvPr/>
        </p:nvSpPr>
        <p:spPr>
          <a:xfrm>
            <a:off x="2675635" y="2133600"/>
            <a:ext cx="4213860" cy="289560"/>
          </a:xfrm>
          <a:prstGeom prst="rect">
            <a:avLst/>
          </a:prstGeom>
        </p:spPr>
        <p:txBody>
          <a:bodyPr vert="horz" wrap="square" lIns="0" tIns="25400" rIns="0" bIns="0" rtlCol="0">
            <a:spAutoFit/>
          </a:bodyPr>
          <a:lstStyle/>
          <a:p>
            <a:pPr marL="12700" marR="5080">
              <a:lnSpc>
                <a:spcPts val="1000"/>
              </a:lnSpc>
              <a:spcBef>
                <a:spcPts val="200"/>
              </a:spcBef>
            </a:pP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possible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flame).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pressurize,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cut,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weld,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braze,</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solder,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grind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expose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endParaRPr sz="900" dirty="0">
              <a:latin typeface="HelveticaNeueLTPro-Md"/>
              <a:cs typeface="HelveticaNeueLTPro-Md"/>
            </a:endParaRPr>
          </a:p>
        </p:txBody>
      </p:sp>
      <p:sp>
        <p:nvSpPr>
          <p:cNvPr id="54" name="object 54"/>
          <p:cNvSpPr txBox="1"/>
          <p:nvPr/>
        </p:nvSpPr>
        <p:spPr>
          <a:xfrm>
            <a:off x="615950" y="2148840"/>
            <a:ext cx="767715"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a:t>
            </a:r>
            <a:r>
              <a:rPr sz="900" b="1" spc="10" dirty="0">
                <a:solidFill>
                  <a:srgbClr val="025FAD"/>
                </a:solidFill>
                <a:latin typeface="Helvetica Neue LT Pro 75"/>
                <a:cs typeface="Helvetica Neue LT Pro 75"/>
              </a:rPr>
              <a:t>O</a:t>
            </a:r>
            <a:r>
              <a:rPr sz="900" b="1" spc="15" dirty="0">
                <a:solidFill>
                  <a:srgbClr val="025FAD"/>
                </a:solidFill>
                <a:latin typeface="Helvetica Neue LT Pro 75"/>
                <a:cs typeface="Helvetica Neue LT Pro 75"/>
              </a:rPr>
              <a:t>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IT</a:t>
            </a:r>
            <a:r>
              <a:rPr sz="900" b="1" spc="10" dirty="0">
                <a:solidFill>
                  <a:srgbClr val="025FAD"/>
                </a:solidFill>
                <a:latin typeface="Helvetica Neue LT Pro 75"/>
                <a:cs typeface="Helvetica Neue LT Pro 75"/>
              </a:rPr>
              <a:t>IO</a:t>
            </a:r>
            <a:r>
              <a:rPr sz="900" b="1" spc="1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S  </a:t>
            </a:r>
            <a:r>
              <a:rPr sz="900" b="1" spc="-5" dirty="0">
                <a:solidFill>
                  <a:srgbClr val="025FAD"/>
                </a:solidFill>
                <a:latin typeface="Helvetica Neue LT Pro 75"/>
                <a:cs typeface="Helvetica Neue LT Pro 75"/>
              </a:rPr>
              <a:t>TO</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dirty="0">
              <a:latin typeface="Helvetica Neue LT Pro 75"/>
              <a:cs typeface="Helvetica Neue LT Pro 75"/>
            </a:endParaRPr>
          </a:p>
        </p:txBody>
      </p:sp>
      <p:sp>
        <p:nvSpPr>
          <p:cNvPr id="55" name="object 55"/>
          <p:cNvSpPr txBox="1"/>
          <p:nvPr/>
        </p:nvSpPr>
        <p:spPr>
          <a:xfrm>
            <a:off x="2675635" y="2438400"/>
            <a:ext cx="13328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k</a:t>
            </a:r>
            <a:r>
              <a:rPr sz="900" spc="-10" dirty="0">
                <a:solidFill>
                  <a:srgbClr val="1C216F"/>
                </a:solidFill>
                <a:latin typeface="HelveticaNeueLTPro-Md"/>
                <a:cs typeface="HelveticaNeueLTPro-Md"/>
              </a:rPr>
              <a:t>n</a:t>
            </a:r>
            <a:r>
              <a:rPr sz="900" spc="-25" dirty="0">
                <a:solidFill>
                  <a:srgbClr val="1C216F"/>
                </a:solidFill>
                <a:latin typeface="HelveticaNeueLTPro-Md"/>
                <a:cs typeface="HelveticaNeueLTPro-Md"/>
              </a:rPr>
              <a:t>o</a:t>
            </a:r>
            <a:r>
              <a:rPr sz="900" spc="-10" dirty="0">
                <a:solidFill>
                  <a:srgbClr val="1C216F"/>
                </a:solidFill>
                <a:latin typeface="HelveticaNeueLTPro-Md"/>
                <a:cs typeface="HelveticaNeueLTPro-Md"/>
              </a:rPr>
              <a:t>w</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ncompat</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il</a:t>
            </a:r>
            <a:r>
              <a:rPr sz="900" spc="-10" dirty="0">
                <a:solidFill>
                  <a:srgbClr val="1C216F"/>
                </a:solidFill>
                <a:latin typeface="HelveticaNeueLTPro-Md"/>
                <a:cs typeface="HelveticaNeueLTPro-Md"/>
              </a:rPr>
              <a:t>i</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dirty="0">
              <a:latin typeface="HelveticaNeueLTPro-Md"/>
              <a:cs typeface="HelveticaNeueLTPro-Md"/>
            </a:endParaRPr>
          </a:p>
        </p:txBody>
      </p:sp>
      <p:sp>
        <p:nvSpPr>
          <p:cNvPr id="56" name="object 56"/>
          <p:cNvSpPr txBox="1"/>
          <p:nvPr/>
        </p:nvSpPr>
        <p:spPr>
          <a:xfrm>
            <a:off x="615950" y="2514600"/>
            <a:ext cx="127508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MATERIALS</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TO</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dirty="0">
              <a:latin typeface="Helvetica Neue LT Pro 75"/>
              <a:cs typeface="Helvetica Neue LT Pro 75"/>
            </a:endParaRPr>
          </a:p>
        </p:txBody>
      </p:sp>
      <p:sp>
        <p:nvSpPr>
          <p:cNvPr id="59" name="object 8">
            <a:extLst>
              <a:ext uri="{FF2B5EF4-FFF2-40B4-BE49-F238E27FC236}">
                <a16:creationId xmlns:a16="http://schemas.microsoft.com/office/drawing/2014/main" id="{1B16B654-ECAB-4E3A-B6E8-7ABE42D0AB9F}"/>
              </a:ext>
            </a:extLst>
          </p:cNvPr>
          <p:cNvSpPr txBox="1"/>
          <p:nvPr/>
        </p:nvSpPr>
        <p:spPr>
          <a:xfrm>
            <a:off x="457200" y="27432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11.</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TOXICOLOGICAL</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60" name="object 9">
            <a:extLst>
              <a:ext uri="{FF2B5EF4-FFF2-40B4-BE49-F238E27FC236}">
                <a16:creationId xmlns:a16="http://schemas.microsoft.com/office/drawing/2014/main" id="{F578BDB5-EDB4-481B-A784-3EE05A1C572F}"/>
              </a:ext>
            </a:extLst>
          </p:cNvPr>
          <p:cNvSpPr txBox="1"/>
          <p:nvPr/>
        </p:nvSpPr>
        <p:spPr>
          <a:xfrm>
            <a:off x="615950" y="2971800"/>
            <a:ext cx="2149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POTENTIAL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ACUTE</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HEALTH</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61" name="object 10">
            <a:extLst>
              <a:ext uri="{FF2B5EF4-FFF2-40B4-BE49-F238E27FC236}">
                <a16:creationId xmlns:a16="http://schemas.microsoft.com/office/drawing/2014/main" id="{689CE5BA-C9E0-48F2-AEB0-1F08DAB82514}"/>
              </a:ext>
            </a:extLst>
          </p:cNvPr>
          <p:cNvSpPr txBox="1"/>
          <p:nvPr/>
        </p:nvSpPr>
        <p:spPr>
          <a:xfrm>
            <a:off x="615950" y="3124200"/>
            <a:ext cx="732155" cy="666849"/>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Inhalation: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 </a:t>
            </a:r>
            <a:r>
              <a:rPr sz="900" spc="-235" dirty="0">
                <a:solidFill>
                  <a:srgbClr val="1C216F"/>
                </a:solidFill>
                <a:latin typeface="HelveticaNeueLTPro-Md"/>
                <a:cs typeface="HelveticaNeueLTPro-Md"/>
              </a:rPr>
              <a:t> </a:t>
            </a:r>
            <a:r>
              <a:rPr lang="en-US"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Eye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a:t>
            </a:r>
            <a:endParaRPr sz="900" dirty="0">
              <a:latin typeface="HelveticaNeueLTPro-Md"/>
              <a:cs typeface="HelveticaNeueLTPro-Md"/>
            </a:endParaRPr>
          </a:p>
        </p:txBody>
      </p:sp>
      <p:sp>
        <p:nvSpPr>
          <p:cNvPr id="62" name="object 11">
            <a:extLst>
              <a:ext uri="{FF2B5EF4-FFF2-40B4-BE49-F238E27FC236}">
                <a16:creationId xmlns:a16="http://schemas.microsoft.com/office/drawing/2014/main" id="{A869BD73-2765-4038-BC17-81F306AC0854}"/>
              </a:ext>
            </a:extLst>
          </p:cNvPr>
          <p:cNvSpPr txBox="1"/>
          <p:nvPr/>
        </p:nvSpPr>
        <p:spPr>
          <a:xfrm>
            <a:off x="2425660" y="3200400"/>
            <a:ext cx="4048216" cy="538609"/>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Harmful by inhalation. May cause sensitization by inhalation. No known significant effects or critical hazards.</a:t>
            </a:r>
          </a:p>
          <a:p>
            <a:pPr marL="12700">
              <a:lnSpc>
                <a:spcPts val="1040"/>
              </a:lnSpc>
              <a:spcBef>
                <a:spcPts val="100"/>
              </a:spcBef>
            </a:pPr>
            <a:r>
              <a:rPr lang="en-US" sz="900" spc="10" dirty="0">
                <a:solidFill>
                  <a:srgbClr val="1C216F"/>
                </a:solidFill>
                <a:latin typeface="HelveticaNeueLTPro-Md"/>
                <a:cs typeface="HelveticaNeueLTPro-Md"/>
              </a:rPr>
              <a:t>May cause skin irritation. May cause sensitization by skin </a:t>
            </a:r>
            <a:r>
              <a:rPr lang="en-US" sz="900" spc="10" dirty="0" err="1">
                <a:solidFill>
                  <a:srgbClr val="1C216F"/>
                </a:solidFill>
                <a:latin typeface="HelveticaNeueLTPro-Md"/>
                <a:cs typeface="HelveticaNeueLTPro-Md"/>
              </a:rPr>
              <a:t>contact.contact</a:t>
            </a:r>
            <a:r>
              <a:rPr lang="en-US" sz="900" spc="10" dirty="0">
                <a:solidFill>
                  <a:srgbClr val="1C216F"/>
                </a:solidFill>
                <a:latin typeface="HelveticaNeueLTPro-Md"/>
                <a:cs typeface="HelveticaNeueLTPro-Md"/>
              </a:rPr>
              <a:t>.</a:t>
            </a:r>
            <a:r>
              <a:rPr sz="900" spc="-235"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May cause eye irritation.</a:t>
            </a:r>
            <a:endParaRPr sz="900" dirty="0">
              <a:latin typeface="HelveticaNeueLTPro-Md"/>
              <a:cs typeface="HelveticaNeueLTPro-Md"/>
            </a:endParaRPr>
          </a:p>
        </p:txBody>
      </p:sp>
      <p:sp>
        <p:nvSpPr>
          <p:cNvPr id="63" name="object 15">
            <a:extLst>
              <a:ext uri="{FF2B5EF4-FFF2-40B4-BE49-F238E27FC236}">
                <a16:creationId xmlns:a16="http://schemas.microsoft.com/office/drawing/2014/main" id="{C329B482-5E57-432A-B92A-0B5F73A2385B}"/>
              </a:ext>
            </a:extLst>
          </p:cNvPr>
          <p:cNvSpPr txBox="1"/>
          <p:nvPr/>
        </p:nvSpPr>
        <p:spPr>
          <a:xfrm>
            <a:off x="615950" y="8077200"/>
            <a:ext cx="1739900" cy="1231106"/>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CHRONIC 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CARCINOGENICITY </a:t>
            </a:r>
            <a:r>
              <a:rPr sz="900" b="1" spc="15" dirty="0">
                <a:solidFill>
                  <a:srgbClr val="025FAD"/>
                </a:solidFill>
                <a:latin typeface="Helvetica Neue LT Pro 75"/>
                <a:cs typeface="Helvetica Neue LT Pro 75"/>
              </a:rPr>
              <a:t> </a:t>
            </a:r>
            <a:endParaRPr lang="en-US" sz="900" b="1" spc="15"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MUTAGENICITY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TERATOGENICITY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5" dirty="0">
                <a:solidFill>
                  <a:srgbClr val="025FAD"/>
                </a:solidFill>
                <a:latin typeface="Helvetica Neue LT Pro 75"/>
                <a:cs typeface="Helvetica Neue LT Pro 75"/>
              </a:rPr>
              <a:t>DEVELOPMENTAL EFFECTS </a:t>
            </a:r>
            <a:r>
              <a:rPr sz="900" b="1" spc="10" dirty="0">
                <a:solidFill>
                  <a:srgbClr val="025FAD"/>
                </a:solidFill>
                <a:latin typeface="Helvetica Neue LT Pro 75"/>
                <a:cs typeface="Helvetica Neue LT Pro 75"/>
              </a:rPr>
              <a:t> </a:t>
            </a:r>
            <a:endParaRPr lang="en-US" sz="900" b="1" spc="10" dirty="0">
              <a:solidFill>
                <a:srgbClr val="025FAD"/>
              </a:solidFill>
              <a:latin typeface="Helvetica Neue LT Pro 75"/>
              <a:cs typeface="Helvetica Neue LT Pro 75"/>
            </a:endParaRPr>
          </a:p>
          <a:p>
            <a:pPr marL="12700" marR="5080">
              <a:lnSpc>
                <a:spcPts val="1000"/>
              </a:lnSpc>
              <a:spcBef>
                <a:spcPts val="200"/>
              </a:spcBef>
            </a:pPr>
            <a:r>
              <a:rPr sz="900" b="1" spc="10" dirty="0">
                <a:solidFill>
                  <a:srgbClr val="025FAD"/>
                </a:solidFill>
                <a:latin typeface="Helvetica Neue LT Pro 75"/>
                <a:cs typeface="Helvetica Neue LT Pro 75"/>
              </a:rPr>
              <a:t>FERTILITY </a:t>
            </a:r>
            <a:r>
              <a:rPr sz="900" b="1" spc="5" dirty="0">
                <a:solidFill>
                  <a:srgbClr val="025FAD"/>
                </a:solidFill>
                <a:latin typeface="Helvetica Neue LT Pro 75"/>
                <a:cs typeface="Helvetica Neue LT Pro 75"/>
              </a:rPr>
              <a:t>EFFECTS</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lang="en-TT" sz="900" b="1" dirty="0">
                <a:solidFill>
                  <a:srgbClr val="1C6FB5"/>
                </a:solidFill>
                <a:latin typeface="Helvetica Neue LT Pro 75"/>
                <a:cs typeface="Helvetica Neue LT Pro 75"/>
              </a:rPr>
              <a:t>Denmark Carcinogen list</a:t>
            </a:r>
            <a:endParaRPr sz="900" b="1" dirty="0">
              <a:solidFill>
                <a:srgbClr val="1C6FB5"/>
              </a:solidFill>
              <a:latin typeface="Helvetica Neue LT Pro 75"/>
              <a:cs typeface="Helvetica Neue LT Pro 75"/>
            </a:endParaRPr>
          </a:p>
        </p:txBody>
      </p:sp>
      <p:sp>
        <p:nvSpPr>
          <p:cNvPr id="64" name="object 16">
            <a:extLst>
              <a:ext uri="{FF2B5EF4-FFF2-40B4-BE49-F238E27FC236}">
                <a16:creationId xmlns:a16="http://schemas.microsoft.com/office/drawing/2014/main" id="{05C5481B-4D06-44EF-AAA8-97FBE7EAE780}"/>
              </a:ext>
            </a:extLst>
          </p:cNvPr>
          <p:cNvSpPr txBox="1"/>
          <p:nvPr/>
        </p:nvSpPr>
        <p:spPr>
          <a:xfrm>
            <a:off x="2425730" y="8001000"/>
            <a:ext cx="5651470" cy="1461939"/>
          </a:xfrm>
          <a:prstGeom prst="rect">
            <a:avLst/>
          </a:prstGeom>
        </p:spPr>
        <p:txBody>
          <a:bodyPr vert="horz" wrap="square" lIns="0" tIns="25400" rIns="0" bIns="0" rtlCol="0">
            <a:spAutoFit/>
          </a:bodyPr>
          <a:lstStyle/>
          <a:p>
            <a:pPr marL="12700" marR="1769745" algn="just">
              <a:lnSpc>
                <a:spcPts val="1000"/>
              </a:lnSpc>
              <a:spcBef>
                <a:spcPts val="200"/>
              </a:spcBef>
            </a:pPr>
            <a:r>
              <a:rPr lang="en-US" sz="900" spc="5" dirty="0">
                <a:solidFill>
                  <a:srgbClr val="002060"/>
                </a:solidFill>
                <a:latin typeface="HelveticaNeueLTPro-Md"/>
                <a:cs typeface="HelveticaNeueLTPro-Md"/>
              </a:rPr>
              <a:t>Once sensitized, a severe allergic reaction may occur when subsequently exposed to very low levels.</a:t>
            </a:r>
          </a:p>
          <a:p>
            <a:pPr marL="12700" marR="1769745" algn="just">
              <a:lnSpc>
                <a:spcPts val="1000"/>
              </a:lnSpc>
              <a:spcBef>
                <a:spcPts val="200"/>
              </a:spcBef>
            </a:pPr>
            <a:r>
              <a:rPr lang="en-US" sz="900" spc="5" dirty="0">
                <a:solidFill>
                  <a:srgbClr val="002060"/>
                </a:solidFill>
                <a:latin typeface="HelveticaNeueLTPro-Md"/>
                <a:cs typeface="HelveticaNeueLTPro-Md"/>
              </a:rPr>
              <a:t>May cause cancer. Risk of cancer depends on duration and level of exposure. </a:t>
            </a:r>
          </a:p>
          <a:p>
            <a:pPr marL="12700" marR="1769745" algn="just">
              <a:lnSpc>
                <a:spcPts val="1000"/>
              </a:lnSpc>
              <a:spcBef>
                <a:spcPts val="200"/>
              </a:spcBef>
            </a:pPr>
            <a:r>
              <a:rPr lang="en-US" sz="900" spc="5" dirty="0">
                <a:solidFill>
                  <a:srgbClr val="002060"/>
                </a:solidFill>
                <a:latin typeface="HelveticaNeueLTPro-Md"/>
                <a:cs typeface="HelveticaNeueLTPro-Md"/>
              </a:rPr>
              <a:t>May cause heritable genetic effects.</a:t>
            </a:r>
          </a:p>
          <a:p>
            <a:pPr marL="12700" marR="1769745" algn="just">
              <a:lnSpc>
                <a:spcPts val="1000"/>
              </a:lnSpc>
              <a:spcBef>
                <a:spcPts val="200"/>
              </a:spcBef>
            </a:pPr>
            <a:r>
              <a:rPr lang="en-TT" sz="900" spc="5" dirty="0">
                <a:solidFill>
                  <a:srgbClr val="002060"/>
                </a:solidFill>
                <a:latin typeface="HelveticaNeueLTPro-Md"/>
                <a:cs typeface="HelveticaNeueLTPro-Md"/>
              </a:rPr>
              <a:t>May cause birth defects</a:t>
            </a:r>
          </a:p>
          <a:p>
            <a:pPr marL="12700" marR="1769745" algn="just">
              <a:lnSpc>
                <a:spcPts val="1000"/>
              </a:lnSpc>
              <a:spcBef>
                <a:spcPts val="200"/>
              </a:spcBef>
            </a:pPr>
            <a:r>
              <a:rPr lang="en-US" sz="900" spc="5" dirty="0">
                <a:solidFill>
                  <a:srgbClr val="002060"/>
                </a:solidFill>
                <a:latin typeface="HelveticaNeueLTPro-Md"/>
                <a:cs typeface="HelveticaNeueLTPro-Md"/>
              </a:rPr>
              <a:t>No known significant effects or critical hazards.</a:t>
            </a:r>
          </a:p>
          <a:p>
            <a:pPr marL="12700" marR="1769745" algn="just">
              <a:lnSpc>
                <a:spcPts val="1000"/>
              </a:lnSpc>
              <a:spcBef>
                <a:spcPts val="200"/>
              </a:spcBef>
            </a:pPr>
            <a:r>
              <a:rPr lang="en-TT" sz="900" spc="5" dirty="0">
                <a:solidFill>
                  <a:srgbClr val="002060"/>
                </a:solidFill>
                <a:latin typeface="HelveticaNeueLTPro-Md"/>
                <a:cs typeface="HelveticaNeueLTPro-Md"/>
              </a:rPr>
              <a:t>May impair fertility.</a:t>
            </a:r>
          </a:p>
          <a:p>
            <a:pPr marL="12700" marR="1769745" algn="just">
              <a:lnSpc>
                <a:spcPts val="1000"/>
              </a:lnSpc>
              <a:spcBef>
                <a:spcPts val="200"/>
              </a:spcBef>
            </a:pPr>
            <a:r>
              <a:rPr lang="en-US" sz="900" dirty="0">
                <a:solidFill>
                  <a:srgbClr val="002060"/>
                </a:solidFill>
                <a:latin typeface="HelveticaNeueLTPro-Md"/>
                <a:cs typeface="HelveticaNeueLTPro-Md"/>
              </a:rPr>
              <a:t>Contains a substance or substances listed under National Working Environment Authorities Executive Order 908/2005.</a:t>
            </a:r>
            <a:endParaRPr sz="900" dirty="0">
              <a:solidFill>
                <a:srgbClr val="002060"/>
              </a:solidFill>
              <a:latin typeface="HelveticaNeueLTPro-Md"/>
              <a:cs typeface="HelveticaNeueLTPro-Md"/>
            </a:endParaRPr>
          </a:p>
        </p:txBody>
      </p:sp>
      <p:sp>
        <p:nvSpPr>
          <p:cNvPr id="65" name="object 18">
            <a:extLst>
              <a:ext uri="{FF2B5EF4-FFF2-40B4-BE49-F238E27FC236}">
                <a16:creationId xmlns:a16="http://schemas.microsoft.com/office/drawing/2014/main" id="{A810D1E7-1E32-4417-B6AA-9DD9294F591E}"/>
              </a:ext>
            </a:extLst>
          </p:cNvPr>
          <p:cNvSpPr/>
          <p:nvPr/>
        </p:nvSpPr>
        <p:spPr>
          <a:xfrm>
            <a:off x="457200" y="3810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67" name="object 20">
            <a:extLst>
              <a:ext uri="{FF2B5EF4-FFF2-40B4-BE49-F238E27FC236}">
                <a16:creationId xmlns:a16="http://schemas.microsoft.com/office/drawing/2014/main" id="{BCFA54DF-D54E-48FD-8D72-878C8AFBCAEA}"/>
              </a:ext>
            </a:extLst>
          </p:cNvPr>
          <p:cNvSpPr txBox="1"/>
          <p:nvPr/>
        </p:nvSpPr>
        <p:spPr>
          <a:xfrm>
            <a:off x="615950" y="3886200"/>
            <a:ext cx="169418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PRODUCT/INGREDIENT</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NAME</a:t>
            </a:r>
            <a:endParaRPr sz="900" dirty="0">
              <a:latin typeface="Helvetica Neue LT Pro 75"/>
              <a:cs typeface="Helvetica Neue LT Pro 75"/>
            </a:endParaRPr>
          </a:p>
        </p:txBody>
      </p:sp>
      <p:sp>
        <p:nvSpPr>
          <p:cNvPr id="68" name="object 21">
            <a:extLst>
              <a:ext uri="{FF2B5EF4-FFF2-40B4-BE49-F238E27FC236}">
                <a16:creationId xmlns:a16="http://schemas.microsoft.com/office/drawing/2014/main" id="{E4C425FE-D899-4AC9-81F6-4C473B452095}"/>
              </a:ext>
            </a:extLst>
          </p:cNvPr>
          <p:cNvSpPr txBox="1"/>
          <p:nvPr/>
        </p:nvSpPr>
        <p:spPr>
          <a:xfrm>
            <a:off x="2425700" y="3886200"/>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RESU</a:t>
            </a:r>
            <a:r>
              <a:rPr sz="900" b="1" spc="-8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T</a:t>
            </a:r>
            <a:endParaRPr sz="900">
              <a:latin typeface="Helvetica Neue LT Pro 75"/>
              <a:cs typeface="Helvetica Neue LT Pro 75"/>
            </a:endParaRPr>
          </a:p>
        </p:txBody>
      </p:sp>
      <p:sp>
        <p:nvSpPr>
          <p:cNvPr id="69" name="object 22">
            <a:extLst>
              <a:ext uri="{FF2B5EF4-FFF2-40B4-BE49-F238E27FC236}">
                <a16:creationId xmlns:a16="http://schemas.microsoft.com/office/drawing/2014/main" id="{885F2B00-0F63-4322-AB87-A9128C64D2C4}"/>
              </a:ext>
            </a:extLst>
          </p:cNvPr>
          <p:cNvSpPr txBox="1"/>
          <p:nvPr/>
        </p:nvSpPr>
        <p:spPr>
          <a:xfrm>
            <a:off x="3810004" y="3886200"/>
            <a:ext cx="985519"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SPECIES</a:t>
            </a:r>
            <a:r>
              <a:rPr sz="900" b="1" spc="2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SCORE</a:t>
            </a:r>
            <a:endParaRPr sz="900" dirty="0">
              <a:latin typeface="Helvetica Neue LT Pro 75"/>
              <a:cs typeface="Helvetica Neue LT Pro 75"/>
            </a:endParaRPr>
          </a:p>
        </p:txBody>
      </p:sp>
      <p:sp>
        <p:nvSpPr>
          <p:cNvPr id="70" name="object 23">
            <a:extLst>
              <a:ext uri="{FF2B5EF4-FFF2-40B4-BE49-F238E27FC236}">
                <a16:creationId xmlns:a16="http://schemas.microsoft.com/office/drawing/2014/main" id="{6A958477-483B-4588-BB83-6C980D2FB05C}"/>
              </a:ext>
            </a:extLst>
          </p:cNvPr>
          <p:cNvSpPr txBox="1"/>
          <p:nvPr/>
        </p:nvSpPr>
        <p:spPr>
          <a:xfrm>
            <a:off x="4889558" y="3886200"/>
            <a:ext cx="6546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X</a:t>
            </a:r>
            <a:r>
              <a:rPr sz="900" b="1" spc="-10" dirty="0">
                <a:solidFill>
                  <a:srgbClr val="025FAD"/>
                </a:solidFill>
                <a:latin typeface="Helvetica Neue LT Pro 75"/>
                <a:cs typeface="Helvetica Neue LT Pro 75"/>
              </a:rPr>
              <a:t>POSURE</a:t>
            </a:r>
            <a:endParaRPr sz="900" dirty="0">
              <a:latin typeface="Helvetica Neue LT Pro 75"/>
              <a:cs typeface="Helvetica Neue LT Pro 75"/>
            </a:endParaRPr>
          </a:p>
        </p:txBody>
      </p:sp>
      <p:sp>
        <p:nvSpPr>
          <p:cNvPr id="71" name="object 24">
            <a:extLst>
              <a:ext uri="{FF2B5EF4-FFF2-40B4-BE49-F238E27FC236}">
                <a16:creationId xmlns:a16="http://schemas.microsoft.com/office/drawing/2014/main" id="{2A3A35C8-F569-46F2-B5DD-E7FDC80A2A11}"/>
              </a:ext>
            </a:extLst>
          </p:cNvPr>
          <p:cNvSpPr txBox="1"/>
          <p:nvPr/>
        </p:nvSpPr>
        <p:spPr>
          <a:xfrm>
            <a:off x="6098302" y="3876040"/>
            <a:ext cx="80645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OBSERVATION</a:t>
            </a:r>
            <a:endParaRPr sz="900" dirty="0">
              <a:latin typeface="Helvetica Neue LT Pro 75"/>
              <a:cs typeface="Helvetica Neue LT Pro 75"/>
            </a:endParaRPr>
          </a:p>
        </p:txBody>
      </p:sp>
      <p:sp>
        <p:nvSpPr>
          <p:cNvPr id="72" name="object 25">
            <a:extLst>
              <a:ext uri="{FF2B5EF4-FFF2-40B4-BE49-F238E27FC236}">
                <a16:creationId xmlns:a16="http://schemas.microsoft.com/office/drawing/2014/main" id="{807CC132-5E03-4FC7-8D7B-B525230B8920}"/>
              </a:ext>
            </a:extLst>
          </p:cNvPr>
          <p:cNvSpPr txBox="1"/>
          <p:nvPr/>
        </p:nvSpPr>
        <p:spPr>
          <a:xfrm>
            <a:off x="615949" y="4114800"/>
            <a:ext cx="9455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73" name="object 26">
            <a:extLst>
              <a:ext uri="{FF2B5EF4-FFF2-40B4-BE49-F238E27FC236}">
                <a16:creationId xmlns:a16="http://schemas.microsoft.com/office/drawing/2014/main" id="{E6C91F95-8D61-45E3-A14A-4233D9AD5074}"/>
              </a:ext>
            </a:extLst>
          </p:cNvPr>
          <p:cNvSpPr txBox="1"/>
          <p:nvPr/>
        </p:nvSpPr>
        <p:spPr>
          <a:xfrm>
            <a:off x="2425661" y="4114800"/>
            <a:ext cx="1377939" cy="151323"/>
          </a:xfrm>
          <a:prstGeom prst="rect">
            <a:avLst/>
          </a:prstGeom>
        </p:spPr>
        <p:txBody>
          <a:bodyPr vert="horz" wrap="square" lIns="0" tIns="12700" rIns="0" bIns="0" rtlCol="0">
            <a:spAutoFit/>
          </a:bodyPr>
          <a:lstStyle/>
          <a:p>
            <a:pPr marL="12700" marR="132080">
              <a:lnSpc>
                <a:spcPct val="100000"/>
              </a:lnSpc>
              <a:spcBef>
                <a:spcPts val="100"/>
              </a:spcBef>
            </a:pPr>
            <a:r>
              <a:rPr lang="en-US" sz="900" dirty="0">
                <a:solidFill>
                  <a:srgbClr val="1C216F"/>
                </a:solidFill>
                <a:latin typeface="HelveticaNeueLTPro-Md"/>
                <a:cs typeface="HelveticaNeueLTPro-Md"/>
              </a:rPr>
              <a:t>Skin</a:t>
            </a:r>
            <a:r>
              <a:rPr sz="900" dirty="0">
                <a:solidFill>
                  <a:srgbClr val="1C216F"/>
                </a:solidFill>
                <a:latin typeface="HelveticaNeueLTPro-Md"/>
                <a:cs typeface="HelveticaNeueLTPro-Md"/>
              </a:rPr>
              <a:t> </a:t>
            </a:r>
            <a:r>
              <a:rPr lang="en-TT" sz="900" dirty="0">
                <a:solidFill>
                  <a:srgbClr val="1C216F"/>
                </a:solidFill>
                <a:latin typeface="HelveticaNeueLTPro-Md"/>
                <a:cs typeface="HelveticaNeueLTPro-Md"/>
              </a:rPr>
              <a:t>–</a:t>
            </a:r>
            <a:r>
              <a:rPr sz="90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Mild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74" name="object 27">
            <a:extLst>
              <a:ext uri="{FF2B5EF4-FFF2-40B4-BE49-F238E27FC236}">
                <a16:creationId xmlns:a16="http://schemas.microsoft.com/office/drawing/2014/main" id="{C72397C0-2B5C-48F0-B65C-8BDBFC13ED3F}"/>
              </a:ext>
            </a:extLst>
          </p:cNvPr>
          <p:cNvSpPr txBox="1"/>
          <p:nvPr/>
        </p:nvSpPr>
        <p:spPr>
          <a:xfrm>
            <a:off x="3809949" y="4114800"/>
            <a:ext cx="629285" cy="151323"/>
          </a:xfrm>
          <a:prstGeom prst="rect">
            <a:avLst/>
          </a:prstGeom>
        </p:spPr>
        <p:txBody>
          <a:bodyPr vert="horz" wrap="square" lIns="0" tIns="12700" rIns="0" bIns="0" rtlCol="0">
            <a:spAutoFit/>
          </a:bodyPr>
          <a:lstStyle/>
          <a:p>
            <a:pPr marL="12700">
              <a:lnSpc>
                <a:spcPct val="100000"/>
              </a:lnSpc>
              <a:tabLst>
                <a:tab pos="570865" algn="l"/>
              </a:tabLst>
            </a:pPr>
            <a:r>
              <a:rPr lang="en-US" sz="900" spc="10" dirty="0">
                <a:solidFill>
                  <a:srgbClr val="1C216F"/>
                </a:solidFill>
                <a:latin typeface="HelveticaNeueLTPro-Md"/>
                <a:cs typeface="HelveticaNeueLTPro-Md"/>
              </a:rPr>
              <a:t>Human	</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75" name="object 28">
            <a:extLst>
              <a:ext uri="{FF2B5EF4-FFF2-40B4-BE49-F238E27FC236}">
                <a16:creationId xmlns:a16="http://schemas.microsoft.com/office/drawing/2014/main" id="{C71EFA6C-DBCD-46D5-A95F-0D6A44157432}"/>
              </a:ext>
            </a:extLst>
          </p:cNvPr>
          <p:cNvSpPr txBox="1"/>
          <p:nvPr/>
        </p:nvSpPr>
        <p:spPr>
          <a:xfrm>
            <a:off x="4889512" y="4114800"/>
            <a:ext cx="1301115" cy="2898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72</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a:t>
            </a:r>
            <a:r>
              <a:rPr sz="900" spc="-15" dirty="0">
                <a:solidFill>
                  <a:srgbClr val="1C216F"/>
                </a:solidFill>
                <a:latin typeface="HelveticaNeueLTPro-Md"/>
                <a:cs typeface="HelveticaNeueLTPro-Md"/>
              </a:rPr>
              <a:t> </a:t>
            </a:r>
            <a:r>
              <a:rPr lang="en-US" sz="900" spc="-15" dirty="0">
                <a:solidFill>
                  <a:srgbClr val="1C216F"/>
                </a:solidFill>
                <a:latin typeface="HelveticaNeueLTPro-Md"/>
                <a:cs typeface="HelveticaNeueLTPro-Md"/>
              </a:rPr>
              <a:t>300 micrograms              Intermittent</a:t>
            </a:r>
            <a:endParaRPr sz="900" dirty="0">
              <a:latin typeface="HelveticaNeueLTPro-Md"/>
              <a:cs typeface="HelveticaNeueLTPro-Md"/>
            </a:endParaRPr>
          </a:p>
        </p:txBody>
      </p:sp>
      <p:sp>
        <p:nvSpPr>
          <p:cNvPr id="76" name="object 29">
            <a:extLst>
              <a:ext uri="{FF2B5EF4-FFF2-40B4-BE49-F238E27FC236}">
                <a16:creationId xmlns:a16="http://schemas.microsoft.com/office/drawing/2014/main" id="{B9F8B2C4-A71D-4A8D-AF33-30D2D136F4B9}"/>
              </a:ext>
            </a:extLst>
          </p:cNvPr>
          <p:cNvSpPr txBox="1"/>
          <p:nvPr/>
        </p:nvSpPr>
        <p:spPr>
          <a:xfrm>
            <a:off x="6480225" y="4115877"/>
            <a:ext cx="7048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80" name="object 25">
            <a:extLst>
              <a:ext uri="{FF2B5EF4-FFF2-40B4-BE49-F238E27FC236}">
                <a16:creationId xmlns:a16="http://schemas.microsoft.com/office/drawing/2014/main" id="{F1940470-1268-49BB-B2AE-19194BE34B7D}"/>
              </a:ext>
            </a:extLst>
          </p:cNvPr>
          <p:cNvSpPr txBox="1"/>
          <p:nvPr/>
        </p:nvSpPr>
        <p:spPr>
          <a:xfrm>
            <a:off x="609600" y="4419600"/>
            <a:ext cx="13011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zinc oxide</a:t>
            </a:r>
            <a:endParaRPr sz="900" dirty="0">
              <a:latin typeface="HelveticaNeueLTPro-Md"/>
              <a:cs typeface="HelveticaNeueLTPro-Md"/>
            </a:endParaRPr>
          </a:p>
        </p:txBody>
      </p:sp>
      <p:sp>
        <p:nvSpPr>
          <p:cNvPr id="81" name="object 26">
            <a:extLst>
              <a:ext uri="{FF2B5EF4-FFF2-40B4-BE49-F238E27FC236}">
                <a16:creationId xmlns:a16="http://schemas.microsoft.com/office/drawing/2014/main" id="{1C69313D-5204-4C63-B5BF-9A751EC34273}"/>
              </a:ext>
            </a:extLst>
          </p:cNvPr>
          <p:cNvSpPr txBox="1"/>
          <p:nvPr/>
        </p:nvSpPr>
        <p:spPr>
          <a:xfrm>
            <a:off x="2419312" y="4419600"/>
            <a:ext cx="1269365" cy="302647"/>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a:t>
            </a:r>
            <a:r>
              <a:rPr sz="900" spc="5" dirty="0">
                <a:solidFill>
                  <a:srgbClr val="1C216F"/>
                </a:solidFill>
                <a:latin typeface="HelveticaNeueLTPro-Md"/>
                <a:cs typeface="HelveticaNeueLTPro-Md"/>
              </a:rPr>
              <a:t>Mild irritant</a:t>
            </a:r>
            <a:endParaRPr lang="en-US" sz="900" spc="5" dirty="0">
              <a:solidFill>
                <a:srgbClr val="1C216F"/>
              </a:solidFill>
              <a:latin typeface="HelveticaNeueLTPro-Md"/>
              <a:cs typeface="HelveticaNeueLTPro-Md"/>
            </a:endParaRPr>
          </a:p>
          <a:p>
            <a:pPr marL="12700" marR="132080">
              <a:lnSpc>
                <a:spcPct val="100000"/>
              </a:lnSpc>
              <a:spcBef>
                <a:spcPts val="100"/>
              </a:spcBef>
            </a:pPr>
            <a:r>
              <a:rPr lang="en-TT" sz="900" spc="5" dirty="0">
                <a:solidFill>
                  <a:srgbClr val="1C216F"/>
                </a:solidFill>
                <a:latin typeface="HelveticaNeueLTPro-Md"/>
                <a:cs typeface="HelveticaNeueLTPro-Md"/>
              </a:rPr>
              <a:t>Skin – Mild irritant</a:t>
            </a:r>
            <a:endParaRPr sz="900" dirty="0">
              <a:latin typeface="HelveticaNeueLTPro-Md"/>
              <a:cs typeface="HelveticaNeueLTPro-Md"/>
            </a:endParaRPr>
          </a:p>
        </p:txBody>
      </p:sp>
      <p:sp>
        <p:nvSpPr>
          <p:cNvPr id="82" name="object 27">
            <a:extLst>
              <a:ext uri="{FF2B5EF4-FFF2-40B4-BE49-F238E27FC236}">
                <a16:creationId xmlns:a16="http://schemas.microsoft.com/office/drawing/2014/main" id="{13F5A5DC-F156-4BC2-A155-EA89D7E2A3FD}"/>
              </a:ext>
            </a:extLst>
          </p:cNvPr>
          <p:cNvSpPr txBox="1"/>
          <p:nvPr/>
        </p:nvSpPr>
        <p:spPr>
          <a:xfrm>
            <a:off x="3803600" y="4419600"/>
            <a:ext cx="629285" cy="302647"/>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lang="en-US" sz="900" dirty="0">
              <a:solidFill>
                <a:srgbClr val="1C216F"/>
              </a:solidFill>
              <a:latin typeface="HelveticaNeueLTPro-Md"/>
              <a:cs typeface="HelveticaNeueLTPro-Md"/>
            </a:endParaRPr>
          </a:p>
          <a:p>
            <a:pPr marL="12700">
              <a:lnSpc>
                <a:spcPct val="100000"/>
              </a:lnSpc>
              <a:spcBef>
                <a:spcPts val="100"/>
              </a:spcBef>
              <a:tabLst>
                <a:tab pos="570865" algn="l"/>
              </a:tabLst>
            </a:pPr>
            <a:r>
              <a:rPr lang="en-TT" sz="900" dirty="0">
                <a:solidFill>
                  <a:srgbClr val="1C216F"/>
                </a:solidFill>
                <a:latin typeface="HelveticaNeueLTPro-Md"/>
                <a:cs typeface="HelveticaNeueLTPro-Md"/>
              </a:rPr>
              <a:t>Rabbit	-</a:t>
            </a:r>
            <a:endParaRPr sz="900" dirty="0">
              <a:latin typeface="HelveticaNeueLTPro-Md"/>
              <a:cs typeface="HelveticaNeueLTPro-Md"/>
            </a:endParaRPr>
          </a:p>
        </p:txBody>
      </p:sp>
      <p:sp>
        <p:nvSpPr>
          <p:cNvPr id="83" name="object 28">
            <a:extLst>
              <a:ext uri="{FF2B5EF4-FFF2-40B4-BE49-F238E27FC236}">
                <a16:creationId xmlns:a16="http://schemas.microsoft.com/office/drawing/2014/main" id="{9D4BBA59-BCA4-4E1D-8137-428450C4A78A}"/>
              </a:ext>
            </a:extLst>
          </p:cNvPr>
          <p:cNvSpPr txBox="1"/>
          <p:nvPr/>
        </p:nvSpPr>
        <p:spPr>
          <a:xfrm>
            <a:off x="4883163" y="4419600"/>
            <a:ext cx="1301115" cy="289823"/>
          </a:xfrm>
          <a:prstGeom prst="rect">
            <a:avLst/>
          </a:prstGeom>
        </p:spPr>
        <p:txBody>
          <a:bodyPr vert="horz" wrap="square" lIns="0" tIns="12700" rIns="0" bIns="0" rtlCol="0">
            <a:spAutoFit/>
          </a:bodyPr>
          <a:lstStyle/>
          <a:p>
            <a:pPr marL="12700">
              <a:lnSpc>
                <a:spcPct val="100000"/>
              </a:lnSpc>
            </a:pPr>
            <a:r>
              <a:rPr sz="900" spc="-5" dirty="0">
                <a:solidFill>
                  <a:srgbClr val="1C216F"/>
                </a:solidFill>
                <a:latin typeface="HelveticaNeueLTPro-Md"/>
                <a:cs typeface="HelveticaNeueLTPro-Md"/>
              </a:rPr>
              <a:t>24</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a:t>
            </a:r>
            <a:r>
              <a:rPr lang="en-US" sz="900" spc="5" dirty="0">
                <a:solidFill>
                  <a:srgbClr val="1C216F"/>
                </a:solidFill>
                <a:latin typeface="HelveticaNeueLTPro-Md"/>
                <a:cs typeface="HelveticaNeueLTPro-Md"/>
              </a:rPr>
              <a:t>s</a:t>
            </a:r>
            <a:r>
              <a:rPr sz="900" spc="-15" dirty="0">
                <a:solidFill>
                  <a:srgbClr val="1C216F"/>
                </a:solidFill>
                <a:latin typeface="HelveticaNeueLTPro-Md"/>
                <a:cs typeface="HelveticaNeueLTPro-Md"/>
              </a:rPr>
              <a:t> </a:t>
            </a:r>
            <a:r>
              <a:rPr lang="en-US" sz="900" spc="-15" dirty="0">
                <a:solidFill>
                  <a:srgbClr val="1C216F"/>
                </a:solidFill>
                <a:latin typeface="HelveticaNeueLTPro-Md"/>
                <a:cs typeface="HelveticaNeueLTPro-Md"/>
              </a:rPr>
              <a:t>500 milligrams</a:t>
            </a:r>
          </a:p>
          <a:p>
            <a:pPr marL="12700">
              <a:lnSpc>
                <a:spcPct val="100000"/>
              </a:lnSpc>
            </a:pPr>
            <a:r>
              <a:rPr lang="en-US" sz="900" spc="-15" dirty="0">
                <a:solidFill>
                  <a:srgbClr val="1C216F"/>
                </a:solidFill>
                <a:latin typeface="HelveticaNeueLTPro-Md"/>
                <a:cs typeface="HelveticaNeueLTPro-Md"/>
              </a:rPr>
              <a:t>24 hours 500 milligrams</a:t>
            </a:r>
            <a:endParaRPr sz="900" dirty="0">
              <a:latin typeface="HelveticaNeueLTPro-Md"/>
              <a:cs typeface="HelveticaNeueLTPro-Md"/>
            </a:endParaRPr>
          </a:p>
        </p:txBody>
      </p:sp>
      <p:sp>
        <p:nvSpPr>
          <p:cNvPr id="84" name="object 29">
            <a:extLst>
              <a:ext uri="{FF2B5EF4-FFF2-40B4-BE49-F238E27FC236}">
                <a16:creationId xmlns:a16="http://schemas.microsoft.com/office/drawing/2014/main" id="{28351607-C0AA-4BF3-AB58-69134DD387AD}"/>
              </a:ext>
            </a:extLst>
          </p:cNvPr>
          <p:cNvSpPr txBox="1"/>
          <p:nvPr/>
        </p:nvSpPr>
        <p:spPr>
          <a:xfrm>
            <a:off x="6473876" y="4800600"/>
            <a:ext cx="7048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87" name="object 25">
            <a:extLst>
              <a:ext uri="{FF2B5EF4-FFF2-40B4-BE49-F238E27FC236}">
                <a16:creationId xmlns:a16="http://schemas.microsoft.com/office/drawing/2014/main" id="{64BE60BB-AC57-4D13-8110-8DDB49F71C56}"/>
              </a:ext>
            </a:extLst>
          </p:cNvPr>
          <p:cNvSpPr txBox="1"/>
          <p:nvPr/>
        </p:nvSpPr>
        <p:spPr>
          <a:xfrm>
            <a:off x="615949" y="4800600"/>
            <a:ext cx="9455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phthalic anhydride</a:t>
            </a:r>
            <a:endParaRPr sz="900" dirty="0">
              <a:latin typeface="HelveticaNeueLTPro-Md"/>
              <a:cs typeface="HelveticaNeueLTPro-Md"/>
            </a:endParaRPr>
          </a:p>
        </p:txBody>
      </p:sp>
      <p:sp>
        <p:nvSpPr>
          <p:cNvPr id="88" name="object 26">
            <a:extLst>
              <a:ext uri="{FF2B5EF4-FFF2-40B4-BE49-F238E27FC236}">
                <a16:creationId xmlns:a16="http://schemas.microsoft.com/office/drawing/2014/main" id="{3E46E0C9-943A-40F6-824F-D64458117DAA}"/>
              </a:ext>
            </a:extLst>
          </p:cNvPr>
          <p:cNvSpPr txBox="1"/>
          <p:nvPr/>
        </p:nvSpPr>
        <p:spPr>
          <a:xfrm>
            <a:off x="2425661" y="4801677"/>
            <a:ext cx="1377939" cy="151323"/>
          </a:xfrm>
          <a:prstGeom prst="rect">
            <a:avLst/>
          </a:prstGeom>
        </p:spPr>
        <p:txBody>
          <a:bodyPr vert="horz" wrap="square" lIns="0" tIns="12700" rIns="0" bIns="0" rtlCol="0">
            <a:spAutoFit/>
          </a:bodyPr>
          <a:lstStyle/>
          <a:p>
            <a:pPr marL="12700" marR="132080">
              <a:lnSpc>
                <a:spcPct val="100000"/>
              </a:lnSpc>
              <a:spcBef>
                <a:spcPts val="100"/>
              </a:spcBef>
            </a:pPr>
            <a:r>
              <a:rPr lang="en-TT" sz="900" dirty="0">
                <a:solidFill>
                  <a:srgbClr val="1C216F"/>
                </a:solidFill>
                <a:latin typeface="HelveticaNeueLTPro-Md"/>
                <a:cs typeface="HelveticaNeueLTPro-Md"/>
              </a:rPr>
              <a:t>Eyes - Moderate irritant</a:t>
            </a:r>
            <a:endParaRPr sz="900" dirty="0">
              <a:solidFill>
                <a:srgbClr val="1C216F"/>
              </a:solidFill>
              <a:latin typeface="HelveticaNeueLTPro-Md"/>
              <a:cs typeface="HelveticaNeueLTPro-Md"/>
            </a:endParaRPr>
          </a:p>
        </p:txBody>
      </p:sp>
      <p:sp>
        <p:nvSpPr>
          <p:cNvPr id="89" name="object 27">
            <a:extLst>
              <a:ext uri="{FF2B5EF4-FFF2-40B4-BE49-F238E27FC236}">
                <a16:creationId xmlns:a16="http://schemas.microsoft.com/office/drawing/2014/main" id="{BB853634-04A6-4BCD-9C94-A98470AE8708}"/>
              </a:ext>
            </a:extLst>
          </p:cNvPr>
          <p:cNvSpPr txBox="1"/>
          <p:nvPr/>
        </p:nvSpPr>
        <p:spPr>
          <a:xfrm>
            <a:off x="3809949" y="4815577"/>
            <a:ext cx="629285" cy="151323"/>
          </a:xfrm>
          <a:prstGeom prst="rect">
            <a:avLst/>
          </a:prstGeom>
        </p:spPr>
        <p:txBody>
          <a:bodyPr vert="horz" wrap="square" lIns="0" tIns="12700" rIns="0" bIns="0" rtlCol="0">
            <a:spAutoFit/>
          </a:bodyPr>
          <a:lstStyle/>
          <a:p>
            <a:pPr marL="12700">
              <a:lnSpc>
                <a:spcPct val="100000"/>
              </a:lnSpc>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a:t>
            </a:r>
            <a:r>
              <a:rPr lang="en-TT" sz="900" dirty="0">
                <a:solidFill>
                  <a:srgbClr val="1C216F"/>
                </a:solidFill>
                <a:latin typeface="HelveticaNeueLTPro-Md"/>
                <a:cs typeface="HelveticaNeueLTPro-Md"/>
              </a:rPr>
              <a:t>	-</a:t>
            </a:r>
            <a:endParaRPr lang="en-TT" sz="900" dirty="0">
              <a:latin typeface="HelveticaNeueLTPro-Md"/>
              <a:cs typeface="HelveticaNeueLTPro-Md"/>
            </a:endParaRPr>
          </a:p>
        </p:txBody>
      </p:sp>
      <p:sp>
        <p:nvSpPr>
          <p:cNvPr id="90" name="object 28">
            <a:extLst>
              <a:ext uri="{FF2B5EF4-FFF2-40B4-BE49-F238E27FC236}">
                <a16:creationId xmlns:a16="http://schemas.microsoft.com/office/drawing/2014/main" id="{FAC759E4-3653-4CE6-BF5E-BA7093790756}"/>
              </a:ext>
            </a:extLst>
          </p:cNvPr>
          <p:cNvSpPr txBox="1"/>
          <p:nvPr/>
        </p:nvSpPr>
        <p:spPr>
          <a:xfrm>
            <a:off x="4889512" y="4800600"/>
            <a:ext cx="1301115" cy="151323"/>
          </a:xfrm>
          <a:prstGeom prst="rect">
            <a:avLst/>
          </a:prstGeom>
        </p:spPr>
        <p:txBody>
          <a:bodyPr vert="horz" wrap="square" lIns="0" tIns="12700" rIns="0" bIns="0" rtlCol="0">
            <a:spAutoFit/>
          </a:bodyPr>
          <a:lstStyle/>
          <a:p>
            <a:pPr marL="12700">
              <a:lnSpc>
                <a:spcPct val="100000"/>
              </a:lnSpc>
            </a:pPr>
            <a:r>
              <a:rPr lang="en-TT" sz="900" spc="-5" dirty="0">
                <a:solidFill>
                  <a:srgbClr val="1C216F"/>
                </a:solidFill>
                <a:latin typeface="HelveticaNeueLTPro-Md"/>
                <a:cs typeface="HelveticaNeueLTPro-Md"/>
              </a:rPr>
              <a:t>24 hour 50 milligrams</a:t>
            </a:r>
          </a:p>
        </p:txBody>
      </p:sp>
      <p:sp>
        <p:nvSpPr>
          <p:cNvPr id="91" name="object 29">
            <a:extLst>
              <a:ext uri="{FF2B5EF4-FFF2-40B4-BE49-F238E27FC236}">
                <a16:creationId xmlns:a16="http://schemas.microsoft.com/office/drawing/2014/main" id="{54A50B65-BA7A-437C-94BF-3B98546FABC6}"/>
              </a:ext>
            </a:extLst>
          </p:cNvPr>
          <p:cNvSpPr txBox="1"/>
          <p:nvPr/>
        </p:nvSpPr>
        <p:spPr>
          <a:xfrm>
            <a:off x="6480225" y="5029200"/>
            <a:ext cx="477876" cy="151323"/>
          </a:xfrm>
          <a:prstGeom prst="rect">
            <a:avLst/>
          </a:prstGeom>
        </p:spPr>
        <p:txBody>
          <a:bodyPr vert="horz" wrap="square" lIns="0" tIns="12700" rIns="0" bIns="0" rtlCol="0">
            <a:spAutoFit/>
          </a:bodyPr>
          <a:lstStyle/>
          <a:p>
            <a:pPr marL="12700">
              <a:lnSpc>
                <a:spcPct val="100000"/>
              </a:lnSpc>
              <a:spcBef>
                <a:spcPts val="100"/>
              </a:spcBef>
            </a:pPr>
            <a:r>
              <a:rPr lang="en-US" sz="900" dirty="0">
                <a:solidFill>
                  <a:srgbClr val="1C216F"/>
                </a:solidFill>
                <a:latin typeface="HelveticaNeueLTPro-Md"/>
                <a:cs typeface="HelveticaNeueLTPro-Md"/>
              </a:rPr>
              <a:t>-</a:t>
            </a:r>
          </a:p>
        </p:txBody>
      </p:sp>
      <p:sp>
        <p:nvSpPr>
          <p:cNvPr id="92" name="object 25">
            <a:extLst>
              <a:ext uri="{FF2B5EF4-FFF2-40B4-BE49-F238E27FC236}">
                <a16:creationId xmlns:a16="http://schemas.microsoft.com/office/drawing/2014/main" id="{BAD5E650-6700-48DD-9098-AD620763108B}"/>
              </a:ext>
            </a:extLst>
          </p:cNvPr>
          <p:cNvSpPr txBox="1"/>
          <p:nvPr/>
        </p:nvSpPr>
        <p:spPr>
          <a:xfrm>
            <a:off x="609600" y="5029200"/>
            <a:ext cx="13011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93" name="object 26">
            <a:extLst>
              <a:ext uri="{FF2B5EF4-FFF2-40B4-BE49-F238E27FC236}">
                <a16:creationId xmlns:a16="http://schemas.microsoft.com/office/drawing/2014/main" id="{399D026A-64AF-46A5-A6BE-B4D09C07EC6D}"/>
              </a:ext>
            </a:extLst>
          </p:cNvPr>
          <p:cNvSpPr txBox="1"/>
          <p:nvPr/>
        </p:nvSpPr>
        <p:spPr>
          <a:xfrm>
            <a:off x="2419312" y="5029200"/>
            <a:ext cx="1269365" cy="151323"/>
          </a:xfrm>
          <a:prstGeom prst="rect">
            <a:avLst/>
          </a:prstGeom>
        </p:spPr>
        <p:txBody>
          <a:bodyPr vert="horz" wrap="square" lIns="0" tIns="12700" rIns="0" bIns="0" rtlCol="0">
            <a:spAutoFit/>
          </a:bodyPr>
          <a:lstStyle/>
          <a:p>
            <a:pPr marL="12700" marR="132080">
              <a:lnSpc>
                <a:spcPct val="100000"/>
              </a:lnSpc>
              <a:spcBef>
                <a:spcPts val="100"/>
              </a:spcBef>
            </a:pPr>
            <a:r>
              <a:rPr lang="en-US" sz="900" spc="5" dirty="0">
                <a:solidFill>
                  <a:srgbClr val="1C216F"/>
                </a:solidFill>
                <a:latin typeface="HelveticaNeueLTPro-Md"/>
                <a:cs typeface="HelveticaNeueLTPro-Md"/>
              </a:rPr>
              <a:t>Skin – Mild</a:t>
            </a:r>
            <a:r>
              <a:rPr sz="900" spc="5" dirty="0">
                <a:solidFill>
                  <a:srgbClr val="1C216F"/>
                </a:solidFill>
                <a:latin typeface="HelveticaNeueLTPro-Md"/>
                <a:cs typeface="HelveticaNeueLTPro-Md"/>
              </a:rPr>
              <a:t> irritant</a:t>
            </a:r>
            <a:endParaRPr sz="900" dirty="0">
              <a:latin typeface="HelveticaNeueLTPro-Md"/>
              <a:cs typeface="HelveticaNeueLTPro-Md"/>
            </a:endParaRPr>
          </a:p>
        </p:txBody>
      </p:sp>
      <p:sp>
        <p:nvSpPr>
          <p:cNvPr id="94" name="object 27">
            <a:extLst>
              <a:ext uri="{FF2B5EF4-FFF2-40B4-BE49-F238E27FC236}">
                <a16:creationId xmlns:a16="http://schemas.microsoft.com/office/drawing/2014/main" id="{40BE4393-A1BE-481B-B554-99D22A9B57A1}"/>
              </a:ext>
            </a:extLst>
          </p:cNvPr>
          <p:cNvSpPr txBox="1"/>
          <p:nvPr/>
        </p:nvSpPr>
        <p:spPr>
          <a:xfrm>
            <a:off x="3803600" y="5030277"/>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95" name="object 28">
            <a:extLst>
              <a:ext uri="{FF2B5EF4-FFF2-40B4-BE49-F238E27FC236}">
                <a16:creationId xmlns:a16="http://schemas.microsoft.com/office/drawing/2014/main" id="{B742AFEA-F363-4875-BAC3-F777F5A8E9DB}"/>
              </a:ext>
            </a:extLst>
          </p:cNvPr>
          <p:cNvSpPr txBox="1"/>
          <p:nvPr/>
        </p:nvSpPr>
        <p:spPr>
          <a:xfrm>
            <a:off x="4883163" y="5029200"/>
            <a:ext cx="1301115" cy="289823"/>
          </a:xfrm>
          <a:prstGeom prst="rect">
            <a:avLst/>
          </a:prstGeom>
        </p:spPr>
        <p:txBody>
          <a:bodyPr vert="horz" wrap="square" lIns="0" tIns="12700" rIns="0" bIns="0" rtlCol="0">
            <a:spAutoFit/>
          </a:bodyPr>
          <a:lstStyle/>
          <a:p>
            <a:pPr marL="12700">
              <a:lnSpc>
                <a:spcPct val="100000"/>
              </a:lnSpc>
            </a:pPr>
            <a:r>
              <a:rPr lang="en-US" sz="900" spc="-5" dirty="0">
                <a:solidFill>
                  <a:srgbClr val="002060"/>
                </a:solidFill>
                <a:latin typeface="HelveticaNeueLTPro-Md"/>
                <a:cs typeface="HelveticaNeueLTPro-Md"/>
              </a:rPr>
              <a:t>72 hours 300 micrograms </a:t>
            </a:r>
          </a:p>
          <a:p>
            <a:pPr marL="12700">
              <a:lnSpc>
                <a:spcPct val="100000"/>
              </a:lnSpc>
            </a:pPr>
            <a:r>
              <a:rPr lang="en-TT" sz="900" dirty="0">
                <a:solidFill>
                  <a:srgbClr val="002060"/>
                </a:solidFill>
                <a:latin typeface="HelveticaNeueLTPro-Md"/>
                <a:cs typeface="HelveticaNeueLTPro-Md"/>
              </a:rPr>
              <a:t>intermittent</a:t>
            </a:r>
            <a:endParaRPr sz="900" dirty="0">
              <a:solidFill>
                <a:srgbClr val="002060"/>
              </a:solidFill>
              <a:latin typeface="HelveticaNeueLTPro-Md"/>
              <a:cs typeface="HelveticaNeueLTPro-Md"/>
            </a:endParaRPr>
          </a:p>
        </p:txBody>
      </p:sp>
      <p:graphicFrame>
        <p:nvGraphicFramePr>
          <p:cNvPr id="97" name="Table 96">
            <a:extLst>
              <a:ext uri="{FF2B5EF4-FFF2-40B4-BE49-F238E27FC236}">
                <a16:creationId xmlns:a16="http://schemas.microsoft.com/office/drawing/2014/main" id="{FB87838C-ABAE-4393-A94B-E609F7529429}"/>
              </a:ext>
            </a:extLst>
          </p:cNvPr>
          <p:cNvGraphicFramePr>
            <a:graphicFrameLocks noGrp="1"/>
          </p:cNvGraphicFramePr>
          <p:nvPr>
            <p:extLst>
              <p:ext uri="{D42A27DB-BD31-4B8C-83A1-F6EECF244321}">
                <p14:modId xmlns:p14="http://schemas.microsoft.com/office/powerpoint/2010/main" val="2427854404"/>
              </p:ext>
            </p:extLst>
          </p:nvPr>
        </p:nvGraphicFramePr>
        <p:xfrm>
          <a:off x="617541" y="6488291"/>
          <a:ext cx="6384926" cy="1801138"/>
        </p:xfrm>
        <a:graphic>
          <a:graphicData uri="http://schemas.openxmlformats.org/drawingml/2006/table">
            <a:tbl>
              <a:tblPr>
                <a:tableStyleId>{2D5ABB26-0587-4C30-8999-92F81FD0307C}</a:tableStyleId>
              </a:tblPr>
              <a:tblGrid>
                <a:gridCol w="1579445">
                  <a:extLst>
                    <a:ext uri="{9D8B030D-6E8A-4147-A177-3AD203B41FA5}">
                      <a16:colId xmlns:a16="http://schemas.microsoft.com/office/drawing/2014/main" val="694986483"/>
                    </a:ext>
                  </a:extLst>
                </a:gridCol>
                <a:gridCol w="1332196">
                  <a:extLst>
                    <a:ext uri="{9D8B030D-6E8A-4147-A177-3AD203B41FA5}">
                      <a16:colId xmlns:a16="http://schemas.microsoft.com/office/drawing/2014/main" val="2319714066"/>
                    </a:ext>
                  </a:extLst>
                </a:gridCol>
                <a:gridCol w="1066310">
                  <a:extLst>
                    <a:ext uri="{9D8B030D-6E8A-4147-A177-3AD203B41FA5}">
                      <a16:colId xmlns:a16="http://schemas.microsoft.com/office/drawing/2014/main" val="1273328085"/>
                    </a:ext>
                  </a:extLst>
                </a:gridCol>
                <a:gridCol w="1372090">
                  <a:extLst>
                    <a:ext uri="{9D8B030D-6E8A-4147-A177-3AD203B41FA5}">
                      <a16:colId xmlns:a16="http://schemas.microsoft.com/office/drawing/2014/main" val="2562678905"/>
                    </a:ext>
                  </a:extLst>
                </a:gridCol>
                <a:gridCol w="1034885">
                  <a:extLst>
                    <a:ext uri="{9D8B030D-6E8A-4147-A177-3AD203B41FA5}">
                      <a16:colId xmlns:a16="http://schemas.microsoft.com/office/drawing/2014/main" val="2311529506"/>
                    </a:ext>
                  </a:extLst>
                </a:gridCol>
              </a:tblGrid>
              <a:tr h="381000">
                <a:tc>
                  <a:txBody>
                    <a:bodyPr/>
                    <a:lstStyle/>
                    <a:p>
                      <a:pPr marL="42545"/>
                      <a:r>
                        <a:rPr lang="en-US" sz="900" b="1" spc="-30" dirty="0">
                          <a:solidFill>
                            <a:srgbClr val="025FAD"/>
                          </a:solidFill>
                          <a:effectLst/>
                          <a:latin typeface="HelveticaNeueLTPro-Md"/>
                        </a:rPr>
                        <a:t>PRODUCT NAME</a:t>
                      </a:r>
                      <a:endParaRPr lang="en-TT" sz="1050" b="1" dirty="0">
                        <a:solidFill>
                          <a:srgbClr val="025FAD"/>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22860" marR="411480">
                        <a:spcBef>
                          <a:spcPts val="180"/>
                        </a:spcBef>
                        <a:spcAft>
                          <a:spcPts val="0"/>
                        </a:spcAft>
                      </a:pPr>
                      <a:r>
                        <a:rPr lang="en-US" sz="900" b="1" spc="-30" dirty="0">
                          <a:solidFill>
                            <a:srgbClr val="025FAD"/>
                          </a:solidFill>
                          <a:effectLst/>
                          <a:latin typeface="HelveticaNeueLTPro-Md"/>
                        </a:rPr>
                        <a:t>CARCINOGENIC </a:t>
                      </a:r>
                      <a:r>
                        <a:rPr lang="en-US" sz="900" b="1" dirty="0">
                          <a:solidFill>
                            <a:srgbClr val="025FAD"/>
                          </a:solidFill>
                          <a:effectLst/>
                          <a:latin typeface="HelveticaNeueLTPro-Md"/>
                        </a:rPr>
                        <a:t>EFFECTS</a:t>
                      </a:r>
                      <a:endParaRPr lang="en-TT" sz="1050" b="1" dirty="0">
                        <a:solidFill>
                          <a:srgbClr val="025FAD"/>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40005"/>
                      <a:r>
                        <a:rPr lang="en-US" sz="900" b="1" spc="-30" dirty="0">
                          <a:solidFill>
                            <a:srgbClr val="025FAD"/>
                          </a:solidFill>
                          <a:effectLst/>
                          <a:latin typeface="HelveticaNeueLTPro-Md"/>
                        </a:rPr>
                        <a:t>MUTAGENIC EFFECTS</a:t>
                      </a:r>
                      <a:endParaRPr lang="en-TT" sz="1050" b="1" dirty="0">
                        <a:solidFill>
                          <a:srgbClr val="025FAD"/>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22860" marR="320040">
                        <a:spcBef>
                          <a:spcPts val="180"/>
                        </a:spcBef>
                        <a:spcAft>
                          <a:spcPts val="0"/>
                        </a:spcAft>
                      </a:pPr>
                      <a:r>
                        <a:rPr lang="en-US" sz="900" b="1" spc="-40" dirty="0">
                          <a:solidFill>
                            <a:srgbClr val="025FAD"/>
                          </a:solidFill>
                          <a:effectLst/>
                          <a:latin typeface="HelveticaNeueLTPro-Md"/>
                        </a:rPr>
                        <a:t>DEVELOPMENTAL </a:t>
                      </a:r>
                      <a:r>
                        <a:rPr lang="en-US" sz="900" b="1" dirty="0">
                          <a:solidFill>
                            <a:srgbClr val="025FAD"/>
                          </a:solidFill>
                          <a:effectLst/>
                          <a:latin typeface="HelveticaNeueLTPro-Md"/>
                        </a:rPr>
                        <a:t>EFFECTS</a:t>
                      </a:r>
                    </a:p>
                  </a:txBody>
                  <a:tcPr marL="0" marR="0" marT="0" marB="0"/>
                </a:tc>
                <a:tc>
                  <a:txBody>
                    <a:bodyPr/>
                    <a:lstStyle/>
                    <a:p>
                      <a:pPr marL="36830"/>
                      <a:r>
                        <a:rPr lang="en-US" sz="900" b="1" spc="-20" dirty="0">
                          <a:solidFill>
                            <a:srgbClr val="025FAD"/>
                          </a:solidFill>
                          <a:effectLst/>
                          <a:latin typeface="HelveticaNeueLTPro-Md"/>
                        </a:rPr>
                        <a:t>FERTILITY EFFECTS</a:t>
                      </a:r>
                    </a:p>
                  </a:txBody>
                  <a:tcPr marL="0" marR="0" marT="0" marB="0"/>
                </a:tc>
                <a:extLst>
                  <a:ext uri="{0D108BD9-81ED-4DB2-BD59-A6C34878D82A}">
                    <a16:rowId xmlns:a16="http://schemas.microsoft.com/office/drawing/2014/main" val="2158830377"/>
                  </a:ext>
                </a:extLst>
              </a:tr>
              <a:tr h="485418">
                <a:tc>
                  <a:txBody>
                    <a:bodyPr/>
                    <a:lstStyle/>
                    <a:p>
                      <a:pPr marL="45720" marR="320040" lvl="0" indent="0" defTabSz="914400" eaLnBrk="1" fontAlgn="auto" latinLnBrk="0" hangingPunct="1">
                        <a:lnSpc>
                          <a:spcPct val="100000"/>
                        </a:lnSpc>
                        <a:spcBef>
                          <a:spcPts val="360"/>
                        </a:spcBef>
                        <a:spcAft>
                          <a:spcPts val="0"/>
                        </a:spcAft>
                        <a:buClrTx/>
                        <a:buSzTx/>
                        <a:buFontTx/>
                        <a:buNone/>
                        <a:tabLst/>
                        <a:defRPr/>
                      </a:pPr>
                      <a:r>
                        <a:rPr lang="en-US" sz="900" dirty="0">
                          <a:solidFill>
                            <a:srgbClr val="1C216F"/>
                          </a:solidFill>
                          <a:effectLst/>
                          <a:latin typeface="HelveticaNeueLTPro-Md"/>
                          <a:ea typeface="Calibri" panose="020F0502020204030204" pitchFamily="34" charset="0"/>
                          <a:cs typeface="Times New Roman" panose="02020603050405020304" pitchFamily="18" charset="0"/>
                        </a:rPr>
                        <a:t>Solvent naphtha </a:t>
                      </a:r>
                      <a:r>
                        <a:rPr lang="en-US" sz="900" spc="-50" dirty="0">
                          <a:solidFill>
                            <a:srgbClr val="1C216F"/>
                          </a:solidFill>
                          <a:effectLst/>
                          <a:latin typeface="HelveticaNeueLTPro-Md"/>
                          <a:ea typeface="Calibri" panose="020F0502020204030204" pitchFamily="34" charset="0"/>
                          <a:cs typeface="Times New Roman" panose="02020603050405020304" pitchFamily="18" charset="0"/>
                        </a:rPr>
                        <a:t>(petroleum), light </a:t>
                      </a:r>
                      <a:r>
                        <a:rPr lang="en-US" sz="900" spc="-50" dirty="0" err="1">
                          <a:solidFill>
                            <a:srgbClr val="1C216F"/>
                          </a:solidFill>
                          <a:effectLst/>
                          <a:latin typeface="HelveticaNeueLTPro-Md"/>
                          <a:ea typeface="Calibri" panose="020F0502020204030204" pitchFamily="34" charset="0"/>
                          <a:cs typeface="Times New Roman" panose="02020603050405020304" pitchFamily="18" charset="0"/>
                        </a:rPr>
                        <a:t>arom</a:t>
                      </a:r>
                      <a:r>
                        <a:rPr lang="en-US" sz="900" spc="-50" dirty="0">
                          <a:solidFill>
                            <a:srgbClr val="1C216F"/>
                          </a:solidFill>
                          <a:effectLst/>
                          <a:latin typeface="HelveticaNeueLTPro-Md"/>
                          <a:ea typeface="Calibri" panose="020F0502020204030204" pitchFamily="34" charset="0"/>
                          <a:cs typeface="Times New Roman" panose="02020603050405020304" pitchFamily="18" charset="0"/>
                        </a:rPr>
                        <a:t>.</a:t>
                      </a:r>
                    </a:p>
                    <a:p>
                      <a:pPr marL="45720" marR="320040" lvl="0" indent="0" defTabSz="914400" eaLnBrk="1" fontAlgn="auto" latinLnBrk="0" hangingPunct="1">
                        <a:lnSpc>
                          <a:spcPct val="100000"/>
                        </a:lnSpc>
                        <a:spcBef>
                          <a:spcPts val="360"/>
                        </a:spcBef>
                        <a:spcAft>
                          <a:spcPts val="0"/>
                        </a:spcAft>
                        <a:buClrTx/>
                        <a:buSzTx/>
                        <a:buFontTx/>
                        <a:buNone/>
                        <a:tabLst/>
                        <a:defRPr/>
                      </a:pPr>
                      <a:r>
                        <a:rPr lang="en-US" sz="900" spc="-50" dirty="0">
                          <a:solidFill>
                            <a:srgbClr val="1C216F"/>
                          </a:solidFill>
                          <a:effectLst/>
                          <a:latin typeface="HelveticaNeueLTPro-Md"/>
                          <a:ea typeface="Calibri" panose="020F0502020204030204" pitchFamily="34" charset="0"/>
                          <a:cs typeface="Times New Roman" panose="02020603050405020304" pitchFamily="18" charset="0"/>
                        </a:rPr>
                        <a:t>carbendazim (ISO)</a:t>
                      </a:r>
                    </a:p>
                  </a:txBody>
                  <a:tcPr marL="0" marR="0" marT="0" marB="0"/>
                </a:tc>
                <a:tc>
                  <a:txBody>
                    <a:bodyPr/>
                    <a:lstStyle/>
                    <a:p>
                      <a:pPr marL="0" marR="0" lvl="0" indent="0" algn="l" defTabSz="914400" eaLnBrk="1" fontAlgn="auto" latinLnBrk="0" hangingPunct="1">
                        <a:lnSpc>
                          <a:spcPts val="1905"/>
                        </a:lnSpc>
                        <a:spcBef>
                          <a:spcPts val="0"/>
                        </a:spcBef>
                        <a:spcAft>
                          <a:spcPts val="0"/>
                        </a:spcAft>
                        <a:buClrTx/>
                        <a:buSzTx/>
                        <a:buFontTx/>
                        <a:buNone/>
                        <a:tabLst/>
                        <a:defRPr/>
                      </a:pPr>
                      <a:r>
                        <a:rPr lang="en-US" sz="900" spc="-20" dirty="0" err="1">
                          <a:solidFill>
                            <a:srgbClr val="1C216F"/>
                          </a:solidFill>
                          <a:effectLst/>
                          <a:latin typeface="HelveticaNeueLTPro-Md"/>
                          <a:ea typeface="Calibri" panose="020F0502020204030204" pitchFamily="34" charset="0"/>
                          <a:cs typeface="Times New Roman" panose="02020603050405020304" pitchFamily="18" charset="0"/>
                        </a:rPr>
                        <a:t>Carc</a:t>
                      </a: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 Cat. 2; R45</a:t>
                      </a:r>
                    </a:p>
                    <a:p>
                      <a:pPr marL="0" marR="0" lvl="0" indent="0" algn="l" defTabSz="914400" eaLnBrk="1" fontAlgn="auto" latinLnBrk="0" hangingPunct="1">
                        <a:lnSpc>
                          <a:spcPts val="1905"/>
                        </a:lnSpc>
                        <a:spcBef>
                          <a:spcPts val="0"/>
                        </a:spcBef>
                        <a:spcAft>
                          <a:spcPts val="0"/>
                        </a:spcAft>
                        <a:buClrTx/>
                        <a:buSzTx/>
                        <a:buFontTx/>
                        <a:buNone/>
                        <a:tabLst/>
                        <a:defRPr/>
                      </a:pP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 </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algn="ctr">
                        <a:spcBef>
                          <a:spcPts val="900"/>
                        </a:spcBef>
                      </a:pPr>
                      <a:r>
                        <a:rPr lang="en-US" sz="900" spc="-30" dirty="0" err="1">
                          <a:solidFill>
                            <a:srgbClr val="1C216F"/>
                          </a:solidFill>
                          <a:effectLst/>
                          <a:latin typeface="HelveticaNeueLTPro-Md"/>
                          <a:ea typeface="Calibri" panose="020F0502020204030204" pitchFamily="34" charset="0"/>
                          <a:cs typeface="Times New Roman" panose="02020603050405020304" pitchFamily="18" charset="0"/>
                        </a:rPr>
                        <a:t>Muta</a:t>
                      </a:r>
                      <a:r>
                        <a:rPr lang="en-US" sz="900" spc="-30" dirty="0">
                          <a:solidFill>
                            <a:srgbClr val="1C216F"/>
                          </a:solidFill>
                          <a:effectLst/>
                          <a:latin typeface="HelveticaNeueLTPro-Md"/>
                          <a:ea typeface="Calibri" panose="020F0502020204030204" pitchFamily="34" charset="0"/>
                          <a:cs typeface="Times New Roman" panose="02020603050405020304" pitchFamily="18" charset="0"/>
                        </a:rPr>
                        <a:t>. Cat. 2; R46</a:t>
                      </a:r>
                    </a:p>
                    <a:p>
                      <a:pPr algn="ctr">
                        <a:spcBef>
                          <a:spcPts val="900"/>
                        </a:spcBef>
                      </a:pPr>
                      <a:r>
                        <a:rPr lang="en-TT" sz="900" dirty="0" err="1">
                          <a:solidFill>
                            <a:srgbClr val="1C216F"/>
                          </a:solidFill>
                          <a:effectLst/>
                          <a:latin typeface="HelveticaNeueLTPro-Md"/>
                          <a:ea typeface="Calibri" panose="020F0502020204030204" pitchFamily="34" charset="0"/>
                          <a:cs typeface="Times New Roman" panose="02020603050405020304" pitchFamily="18" charset="0"/>
                        </a:rPr>
                        <a:t>Muta</a:t>
                      </a:r>
                      <a:r>
                        <a:rPr lang="en-TT" sz="900" dirty="0">
                          <a:solidFill>
                            <a:srgbClr val="1C216F"/>
                          </a:solidFill>
                          <a:effectLst/>
                          <a:latin typeface="HelveticaNeueLTPro-Md"/>
                          <a:ea typeface="Calibri" panose="020F0502020204030204" pitchFamily="34" charset="0"/>
                          <a:cs typeface="Times New Roman" panose="02020603050405020304" pitchFamily="18" charset="0"/>
                        </a:rPr>
                        <a:t>. Cat. 2; R46 </a:t>
                      </a:r>
                    </a:p>
                  </a:txBody>
                  <a:tcPr marL="0" marR="0" marT="0" marB="0"/>
                </a:tc>
                <a:tc>
                  <a:txBody>
                    <a:bodyPr/>
                    <a:lstStyle/>
                    <a:p>
                      <a:endParaRPr lang="en-US" sz="1800" dirty="0">
                        <a:solidFill>
                          <a:schemeClr val="tx1"/>
                        </a:solidFill>
                        <a:latin typeface="+mn-lt"/>
                      </a:endParaRPr>
                    </a:p>
                    <a:p>
                      <a:r>
                        <a:rPr lang="en-US" sz="900" dirty="0" err="1">
                          <a:solidFill>
                            <a:srgbClr val="002060"/>
                          </a:solidFill>
                          <a:latin typeface="HelveticaNeueLTPro-Md"/>
                        </a:rPr>
                        <a:t>Repr</a:t>
                      </a:r>
                      <a:r>
                        <a:rPr lang="en-US" sz="900" dirty="0">
                          <a:solidFill>
                            <a:srgbClr val="002060"/>
                          </a:solidFill>
                          <a:latin typeface="HelveticaNeueLTPro-Md"/>
                        </a:rPr>
                        <a:t>. Cat. 2; R61</a:t>
                      </a:r>
                    </a:p>
                  </a:txBody>
                  <a:tcPr marL="0" marR="0" marT="0" marB="0"/>
                </a:tc>
                <a:tc>
                  <a:txBody>
                    <a:bodyPr/>
                    <a:lstStyle/>
                    <a:p>
                      <a:endParaRPr lang="en-US" dirty="0"/>
                    </a:p>
                    <a:p>
                      <a:r>
                        <a:rPr lang="en-TT" sz="900" dirty="0" err="1">
                          <a:solidFill>
                            <a:srgbClr val="002060"/>
                          </a:solidFill>
                          <a:latin typeface="HelveticaNeueLTPro-Md"/>
                        </a:rPr>
                        <a:t>Repr</a:t>
                      </a:r>
                      <a:r>
                        <a:rPr lang="en-TT" sz="900" dirty="0">
                          <a:solidFill>
                            <a:srgbClr val="002060"/>
                          </a:solidFill>
                          <a:latin typeface="HelveticaNeueLTPro-Md"/>
                        </a:rPr>
                        <a:t>. Cat. 2; R60</a:t>
                      </a:r>
                    </a:p>
                  </a:txBody>
                  <a:tcPr marL="0" marR="0" marT="0" marB="0"/>
                </a:tc>
                <a:extLst>
                  <a:ext uri="{0D108BD9-81ED-4DB2-BD59-A6C34878D82A}">
                    <a16:rowId xmlns:a16="http://schemas.microsoft.com/office/drawing/2014/main" val="310859394"/>
                  </a:ext>
                </a:extLst>
              </a:tr>
              <a:tr h="381000">
                <a:tc>
                  <a:txBody>
                    <a:bodyPr/>
                    <a:lstStyle/>
                    <a:p>
                      <a:pPr marL="45720" marR="320040">
                        <a:spcBef>
                          <a:spcPts val="360"/>
                        </a:spcBef>
                        <a:spcAft>
                          <a:spcPts val="0"/>
                        </a:spcAf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Stoddard solvent</a:t>
                      </a:r>
                    </a:p>
                    <a:p>
                      <a:pPr marL="45720" marR="320040">
                        <a:spcBef>
                          <a:spcPts val="360"/>
                        </a:spcBef>
                        <a:spcAft>
                          <a:spcPts val="0"/>
                        </a:spcAft>
                      </a:pPr>
                      <a:r>
                        <a:rPr lang="en-US" sz="900" spc="-5" dirty="0">
                          <a:solidFill>
                            <a:srgbClr val="1C216F"/>
                          </a:solidFill>
                          <a:effectLst/>
                          <a:latin typeface="HelveticaNeueLTPro-Md"/>
                          <a:ea typeface="Calibri" panose="020F0502020204030204" pitchFamily="34" charset="0"/>
                          <a:cs typeface="Times New Roman" panose="02020603050405020304" pitchFamily="18" charset="0"/>
                        </a:rPr>
                        <a:t>carbendazim (ISO) </a:t>
                      </a: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2-butanone oxime</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tc>
                <a:tc>
                  <a:txBody>
                    <a:bodyPr/>
                    <a:lstStyle/>
                    <a:p>
                      <a:pPr marL="0" marR="0" lvl="0" indent="0" algn="l" defTabSz="914400" eaLnBrk="1" fontAlgn="auto" latinLnBrk="0" hangingPunct="1">
                        <a:lnSpc>
                          <a:spcPts val="1905"/>
                        </a:lnSpc>
                        <a:spcBef>
                          <a:spcPts val="0"/>
                        </a:spcBef>
                        <a:spcAft>
                          <a:spcPts val="0"/>
                        </a:spcAft>
                        <a:buClrTx/>
                        <a:buSzTx/>
                        <a:buFontTx/>
                        <a:buNone/>
                        <a:tabLst/>
                        <a:defRPr/>
                      </a:pPr>
                      <a:r>
                        <a:rPr lang="en-US" sz="900" spc="-20" dirty="0" err="1">
                          <a:solidFill>
                            <a:srgbClr val="1C216F"/>
                          </a:solidFill>
                          <a:effectLst/>
                          <a:latin typeface="HelveticaNeueLTPro-Md"/>
                          <a:ea typeface="Calibri" panose="020F0502020204030204" pitchFamily="34" charset="0"/>
                          <a:cs typeface="Times New Roman" panose="02020603050405020304" pitchFamily="18" charset="0"/>
                        </a:rPr>
                        <a:t>Carc</a:t>
                      </a: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 Cat. 2; R45 </a:t>
                      </a:r>
                      <a:br>
                        <a:rPr lang="en-US" sz="900" spc="-20" dirty="0">
                          <a:solidFill>
                            <a:srgbClr val="1C216F"/>
                          </a:solidFill>
                          <a:effectLst/>
                          <a:latin typeface="HelveticaNeueLTPro-Md"/>
                          <a:ea typeface="Calibri" panose="020F0502020204030204" pitchFamily="34" charset="0"/>
                          <a:cs typeface="Times New Roman" panose="02020603050405020304" pitchFamily="18" charset="0"/>
                        </a:rPr>
                      </a:br>
                      <a:r>
                        <a:rPr lang="en-US" sz="900" spc="-20" dirty="0" err="1">
                          <a:solidFill>
                            <a:srgbClr val="1C216F"/>
                          </a:solidFill>
                          <a:effectLst/>
                          <a:latin typeface="HelveticaNeueLTPro-Md"/>
                          <a:ea typeface="Calibri" panose="020F0502020204030204" pitchFamily="34" charset="0"/>
                          <a:cs typeface="Times New Roman" panose="02020603050405020304" pitchFamily="18" charset="0"/>
                        </a:rPr>
                        <a:t>Carc</a:t>
                      </a: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 Cat. 3; R40</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40005"/>
                      <a:r>
                        <a:rPr lang="en-US" sz="900" spc="-30" dirty="0" err="1">
                          <a:solidFill>
                            <a:srgbClr val="1C216F"/>
                          </a:solidFill>
                          <a:effectLst/>
                          <a:latin typeface="HelveticaNeueLTPro-Md"/>
                          <a:ea typeface="Calibri" panose="020F0502020204030204" pitchFamily="34" charset="0"/>
                          <a:cs typeface="Times New Roman" panose="02020603050405020304" pitchFamily="18" charset="0"/>
                        </a:rPr>
                        <a:t>Muta</a:t>
                      </a:r>
                      <a:r>
                        <a:rPr lang="en-US" sz="900" spc="-30" dirty="0">
                          <a:solidFill>
                            <a:srgbClr val="1C216F"/>
                          </a:solidFill>
                          <a:effectLst/>
                          <a:latin typeface="HelveticaNeueLTPro-Md"/>
                          <a:ea typeface="Calibri" panose="020F0502020204030204" pitchFamily="34" charset="0"/>
                          <a:cs typeface="Times New Roman" panose="02020603050405020304" pitchFamily="18" charset="0"/>
                        </a:rPr>
                        <a:t>. Cat. 2; R46</a:t>
                      </a:r>
                    </a:p>
                    <a:p>
                      <a:pPr marL="40005"/>
                      <a:r>
                        <a:rPr lang="en-US" sz="900" spc="-30" dirty="0">
                          <a:solidFill>
                            <a:srgbClr val="1C216F"/>
                          </a:solidFill>
                          <a:effectLst/>
                          <a:latin typeface="HelveticaNeueLTPro-Md"/>
                          <a:ea typeface="Calibri" panose="020F0502020204030204" pitchFamily="34" charset="0"/>
                          <a:cs typeface="Times New Roman" panose="02020603050405020304" pitchFamily="18" charset="0"/>
                        </a:rPr>
                        <a:t> </a:t>
                      </a:r>
                      <a:br>
                        <a:rPr lang="en-US" sz="900" spc="-30" dirty="0">
                          <a:solidFill>
                            <a:srgbClr val="1C216F"/>
                          </a:solidFill>
                          <a:effectLst/>
                          <a:latin typeface="HelveticaNeueLTPro-Md"/>
                          <a:ea typeface="Calibri" panose="020F0502020204030204" pitchFamily="34" charset="0"/>
                          <a:cs typeface="Times New Roman" panose="02020603050405020304" pitchFamily="18" charset="0"/>
                        </a:rPr>
                      </a:br>
                      <a:r>
                        <a:rPr lang="en-US" sz="900" spc="-3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tc>
                <a:tc>
                  <a:txBody>
                    <a:bodyPr/>
                    <a:lstStyle/>
                    <a:p>
                      <a:pPr marL="42545" marR="0" lvl="0" indent="0" defTabSz="914400" eaLnBrk="1" fontAlgn="auto" latinLnBrk="0" hangingPunct="1">
                        <a:lnSpc>
                          <a:spcPct val="100000"/>
                        </a:lnSpc>
                        <a:spcBef>
                          <a:spcPts val="3420"/>
                        </a:spcBef>
                        <a:spcAft>
                          <a:spcPts val="0"/>
                        </a:spcAft>
                        <a:buClrTx/>
                        <a:buSzTx/>
                        <a:buFontTx/>
                        <a:buNone/>
                        <a:tabLst/>
                        <a:defRPr/>
                      </a:pP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nchor="ctr"/>
                </a:tc>
                <a:tc>
                  <a:txBody>
                    <a:bodyPr/>
                    <a:lstStyle/>
                    <a:p>
                      <a:pPr marL="36830" marR="0" lvl="0" indent="0" defTabSz="914400" eaLnBrk="1" fontAlgn="auto" latinLnBrk="0" hangingPunct="1">
                        <a:lnSpc>
                          <a:spcPct val="100000"/>
                        </a:lnSpc>
                        <a:spcBef>
                          <a:spcPts val="3420"/>
                        </a:spcBef>
                        <a:spcAft>
                          <a:spcPts val="0"/>
                        </a:spcAft>
                        <a:buClrTx/>
                        <a:buSzTx/>
                        <a:buFontTx/>
                        <a:buNone/>
                        <a:tabLst/>
                        <a:defRPr/>
                      </a:pPr>
                      <a:endParaRPr lang="en-US" sz="900" spc="-3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31842103"/>
                  </a:ext>
                </a:extLst>
              </a:tr>
              <a:tr h="381000">
                <a:tc>
                  <a:txBody>
                    <a:bodyPr/>
                    <a:lstStyle/>
                    <a:p>
                      <a:pPr marL="45720" marR="320040">
                        <a:spcBef>
                          <a:spcPts val="360"/>
                        </a:spcBef>
                        <a:spcAft>
                          <a:spcPts val="0"/>
                        </a:spcAft>
                      </a:pP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tc>
                <a:tc>
                  <a:txBody>
                    <a:bodyPr/>
                    <a:lstStyle/>
                    <a:p>
                      <a:pPr marL="0" marR="0" lvl="0" indent="0" algn="l" defTabSz="914400" eaLnBrk="1" fontAlgn="auto" latinLnBrk="0" hangingPunct="1">
                        <a:lnSpc>
                          <a:spcPts val="1905"/>
                        </a:lnSpc>
                        <a:spcBef>
                          <a:spcPts val="0"/>
                        </a:spcBef>
                        <a:spcAft>
                          <a:spcPts val="0"/>
                        </a:spcAft>
                        <a:buClrTx/>
                        <a:buSzTx/>
                        <a:buFontTx/>
                        <a:buNone/>
                        <a:tabLst/>
                        <a:defRPr/>
                      </a:pP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40005"/>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tc>
                <a:tc>
                  <a:txBody>
                    <a:bodyPr/>
                    <a:lstStyle/>
                    <a:p>
                      <a:pPr marL="42545" marR="0" lvl="0" indent="0" defTabSz="914400" eaLnBrk="1" fontAlgn="auto" latinLnBrk="0" hangingPunct="1">
                        <a:lnSpc>
                          <a:spcPct val="100000"/>
                        </a:lnSpc>
                        <a:spcBef>
                          <a:spcPts val="3420"/>
                        </a:spcBef>
                        <a:spcAft>
                          <a:spcPts val="0"/>
                        </a:spcAft>
                        <a:buClrTx/>
                        <a:buSzTx/>
                        <a:buFontTx/>
                        <a:buNone/>
                        <a:tabLst/>
                        <a:defRPr/>
                      </a:pP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nchor="ctr"/>
                </a:tc>
                <a:tc>
                  <a:txBody>
                    <a:bodyPr/>
                    <a:lstStyle/>
                    <a:p>
                      <a:pPr marL="36830" marR="0" lvl="0" indent="0" defTabSz="914400" eaLnBrk="1" fontAlgn="auto" latinLnBrk="0" hangingPunct="1">
                        <a:lnSpc>
                          <a:spcPct val="100000"/>
                        </a:lnSpc>
                        <a:spcBef>
                          <a:spcPts val="3420"/>
                        </a:spcBef>
                        <a:spcAft>
                          <a:spcPts val="0"/>
                        </a:spcAft>
                        <a:buClrTx/>
                        <a:buSzTx/>
                        <a:buFontTx/>
                        <a:buNone/>
                        <a:tabLst/>
                        <a:defRPr/>
                      </a:pPr>
                      <a:endParaRPr lang="en-US" sz="900" spc="-3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9419020"/>
                  </a:ext>
                </a:extLst>
              </a:tr>
            </a:tbl>
          </a:graphicData>
        </a:graphic>
      </p:graphicFrame>
      <p:sp>
        <p:nvSpPr>
          <p:cNvPr id="66" name="object 25">
            <a:extLst>
              <a:ext uri="{FF2B5EF4-FFF2-40B4-BE49-F238E27FC236}">
                <a16:creationId xmlns:a16="http://schemas.microsoft.com/office/drawing/2014/main" id="{6A7A20D3-5763-4F6B-9022-6ADEF09385A4}"/>
              </a:ext>
            </a:extLst>
          </p:cNvPr>
          <p:cNvSpPr txBox="1"/>
          <p:nvPr/>
        </p:nvSpPr>
        <p:spPr>
          <a:xfrm>
            <a:off x="609600" y="5258877"/>
            <a:ext cx="1301115" cy="2898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Solvent naphtha (petroleum), light </a:t>
            </a:r>
            <a:r>
              <a:rPr lang="en-TT" sz="900" spc="-25" dirty="0" err="1">
                <a:solidFill>
                  <a:srgbClr val="1C216F"/>
                </a:solidFill>
                <a:latin typeface="HelveticaNeueLTPro-Md"/>
                <a:cs typeface="HelveticaNeueLTPro-Md"/>
              </a:rPr>
              <a:t>arom</a:t>
            </a:r>
            <a:r>
              <a:rPr lang="en-TT" sz="900" spc="-25" dirty="0">
                <a:solidFill>
                  <a:srgbClr val="1C216F"/>
                </a:solidFill>
                <a:latin typeface="HelveticaNeueLTPro-Md"/>
                <a:cs typeface="HelveticaNeueLTPro-Md"/>
              </a:rPr>
              <a:t>.</a:t>
            </a:r>
            <a:endParaRPr sz="900" dirty="0">
              <a:latin typeface="HelveticaNeueLTPro-Md"/>
              <a:cs typeface="HelveticaNeueLTPro-Md"/>
            </a:endParaRPr>
          </a:p>
        </p:txBody>
      </p:sp>
      <p:sp>
        <p:nvSpPr>
          <p:cNvPr id="77" name="object 26">
            <a:extLst>
              <a:ext uri="{FF2B5EF4-FFF2-40B4-BE49-F238E27FC236}">
                <a16:creationId xmlns:a16="http://schemas.microsoft.com/office/drawing/2014/main" id="{BFCFCC00-FF3E-4F55-B125-E425E69D222D}"/>
              </a:ext>
            </a:extLst>
          </p:cNvPr>
          <p:cNvSpPr txBox="1"/>
          <p:nvPr/>
        </p:nvSpPr>
        <p:spPr>
          <a:xfrm>
            <a:off x="2438400" y="5335077"/>
            <a:ext cx="1269365" cy="151323"/>
          </a:xfrm>
          <a:prstGeom prst="rect">
            <a:avLst/>
          </a:prstGeom>
        </p:spPr>
        <p:txBody>
          <a:bodyPr vert="horz" wrap="square" lIns="0" tIns="12700" rIns="0" bIns="0" rtlCol="0">
            <a:spAutoFit/>
          </a:bodyPr>
          <a:lstStyle/>
          <a:p>
            <a:pPr marL="12700" marR="132080">
              <a:lnSpc>
                <a:spcPct val="100000"/>
              </a:lnSpc>
              <a:spcBef>
                <a:spcPts val="100"/>
              </a:spcBef>
            </a:pPr>
            <a:r>
              <a:rPr lang="en-US" sz="900" spc="5" dirty="0">
                <a:solidFill>
                  <a:srgbClr val="1C216F"/>
                </a:solidFill>
                <a:latin typeface="HelveticaNeueLTPro-Md"/>
                <a:cs typeface="HelveticaNeueLTPro-Md"/>
              </a:rPr>
              <a:t>Eyes – Mild</a:t>
            </a:r>
            <a:r>
              <a:rPr sz="900" spc="5" dirty="0">
                <a:solidFill>
                  <a:srgbClr val="1C216F"/>
                </a:solidFill>
                <a:latin typeface="HelveticaNeueLTPro-Md"/>
                <a:cs typeface="HelveticaNeueLTPro-Md"/>
              </a:rPr>
              <a:t> irritant</a:t>
            </a:r>
            <a:endParaRPr sz="900" dirty="0">
              <a:latin typeface="HelveticaNeueLTPro-Md"/>
              <a:cs typeface="HelveticaNeueLTPro-Md"/>
            </a:endParaRPr>
          </a:p>
        </p:txBody>
      </p:sp>
      <p:sp>
        <p:nvSpPr>
          <p:cNvPr id="78" name="object 27">
            <a:extLst>
              <a:ext uri="{FF2B5EF4-FFF2-40B4-BE49-F238E27FC236}">
                <a16:creationId xmlns:a16="http://schemas.microsoft.com/office/drawing/2014/main" id="{3070254C-39E8-44A3-95C4-213C87F0B56E}"/>
              </a:ext>
            </a:extLst>
          </p:cNvPr>
          <p:cNvSpPr txBox="1"/>
          <p:nvPr/>
        </p:nvSpPr>
        <p:spPr>
          <a:xfrm>
            <a:off x="3810000" y="5335077"/>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Rabbit</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79" name="object 28">
            <a:extLst>
              <a:ext uri="{FF2B5EF4-FFF2-40B4-BE49-F238E27FC236}">
                <a16:creationId xmlns:a16="http://schemas.microsoft.com/office/drawing/2014/main" id="{5C9C93E0-FC22-48E0-9E59-CA53AAADB0E7}"/>
              </a:ext>
            </a:extLst>
          </p:cNvPr>
          <p:cNvSpPr txBox="1"/>
          <p:nvPr/>
        </p:nvSpPr>
        <p:spPr>
          <a:xfrm>
            <a:off x="4876800" y="5335077"/>
            <a:ext cx="1301115" cy="1513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24 hours 100 microliters</a:t>
            </a:r>
            <a:endParaRPr sz="900" dirty="0">
              <a:latin typeface="HelveticaNeueLTPro-Md"/>
              <a:cs typeface="HelveticaNeueLTPro-Md"/>
            </a:endParaRPr>
          </a:p>
        </p:txBody>
      </p:sp>
      <p:sp>
        <p:nvSpPr>
          <p:cNvPr id="85" name="object 25">
            <a:extLst>
              <a:ext uri="{FF2B5EF4-FFF2-40B4-BE49-F238E27FC236}">
                <a16:creationId xmlns:a16="http://schemas.microsoft.com/office/drawing/2014/main" id="{D1F2B148-5FE3-4CAE-A928-269581CC51DD}"/>
              </a:ext>
            </a:extLst>
          </p:cNvPr>
          <p:cNvSpPr txBox="1"/>
          <p:nvPr/>
        </p:nvSpPr>
        <p:spPr>
          <a:xfrm>
            <a:off x="609600" y="5577577"/>
            <a:ext cx="13011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Stoddard solvent</a:t>
            </a:r>
            <a:endParaRPr sz="900" dirty="0">
              <a:latin typeface="HelveticaNeueLTPro-Md"/>
              <a:cs typeface="HelveticaNeueLTPro-Md"/>
            </a:endParaRPr>
          </a:p>
        </p:txBody>
      </p:sp>
      <p:sp>
        <p:nvSpPr>
          <p:cNvPr id="86" name="object 26">
            <a:extLst>
              <a:ext uri="{FF2B5EF4-FFF2-40B4-BE49-F238E27FC236}">
                <a16:creationId xmlns:a16="http://schemas.microsoft.com/office/drawing/2014/main" id="{801FEB52-77E3-432A-B0BB-23BF429698D6}"/>
              </a:ext>
            </a:extLst>
          </p:cNvPr>
          <p:cNvSpPr txBox="1"/>
          <p:nvPr/>
        </p:nvSpPr>
        <p:spPr>
          <a:xfrm>
            <a:off x="2464435" y="5563677"/>
            <a:ext cx="1269365" cy="441146"/>
          </a:xfrm>
          <a:prstGeom prst="rect">
            <a:avLst/>
          </a:prstGeom>
        </p:spPr>
        <p:txBody>
          <a:bodyPr vert="horz" wrap="square" lIns="0" tIns="12700" rIns="0" bIns="0" rtlCol="0">
            <a:spAutoFit/>
          </a:bodyPr>
          <a:lstStyle/>
          <a:p>
            <a:pPr marL="12700" marR="132080">
              <a:lnSpc>
                <a:spcPct val="100000"/>
              </a:lnSpc>
              <a:spcBef>
                <a:spcPts val="100"/>
              </a:spcBef>
            </a:pPr>
            <a:r>
              <a:rPr lang="en-US" sz="900" spc="5" dirty="0">
                <a:solidFill>
                  <a:srgbClr val="1C216F"/>
                </a:solidFill>
                <a:latin typeface="HelveticaNeueLTPro-Md"/>
                <a:cs typeface="HelveticaNeueLTPro-Md"/>
              </a:rPr>
              <a:t>Eyes – Mild</a:t>
            </a:r>
            <a:r>
              <a:rPr sz="900" spc="5" dirty="0">
                <a:solidFill>
                  <a:srgbClr val="1C216F"/>
                </a:solidFill>
                <a:latin typeface="HelveticaNeueLTPro-Md"/>
                <a:cs typeface="HelveticaNeueLTPro-Md"/>
              </a:rPr>
              <a:t> irritant</a:t>
            </a:r>
            <a:endParaRPr lang="en-US" sz="900" spc="5" dirty="0">
              <a:solidFill>
                <a:srgbClr val="1C216F"/>
              </a:solidFill>
              <a:latin typeface="HelveticaNeueLTPro-Md"/>
              <a:cs typeface="HelveticaNeueLTPro-Md"/>
            </a:endParaRPr>
          </a:p>
          <a:p>
            <a:pPr marL="12700" marR="132080">
              <a:lnSpc>
                <a:spcPct val="100000"/>
              </a:lnSpc>
              <a:spcBef>
                <a:spcPts val="100"/>
              </a:spcBef>
            </a:pPr>
            <a:r>
              <a:rPr lang="en-TT" sz="900" spc="5" dirty="0">
                <a:solidFill>
                  <a:srgbClr val="1C216F"/>
                </a:solidFill>
                <a:latin typeface="HelveticaNeueLTPro-Md"/>
                <a:cs typeface="HelveticaNeueLTPro-Md"/>
              </a:rPr>
              <a:t>Eyes – Moderate irritant</a:t>
            </a:r>
            <a:endParaRPr sz="900" dirty="0">
              <a:latin typeface="HelveticaNeueLTPro-Md"/>
              <a:cs typeface="HelveticaNeueLTPro-Md"/>
            </a:endParaRPr>
          </a:p>
        </p:txBody>
      </p:sp>
      <p:sp>
        <p:nvSpPr>
          <p:cNvPr id="99" name="object 27">
            <a:extLst>
              <a:ext uri="{FF2B5EF4-FFF2-40B4-BE49-F238E27FC236}">
                <a16:creationId xmlns:a16="http://schemas.microsoft.com/office/drawing/2014/main" id="{84D0989C-A708-4461-9275-124963EB9778}"/>
              </a:ext>
            </a:extLst>
          </p:cNvPr>
          <p:cNvSpPr txBox="1"/>
          <p:nvPr/>
        </p:nvSpPr>
        <p:spPr>
          <a:xfrm>
            <a:off x="3810000" y="5563677"/>
            <a:ext cx="629285" cy="302647"/>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lang="en-US" sz="900" dirty="0">
              <a:solidFill>
                <a:srgbClr val="1C216F"/>
              </a:solidFill>
              <a:latin typeface="HelveticaNeueLTPro-Md"/>
              <a:cs typeface="HelveticaNeueLTPro-Md"/>
            </a:endParaRPr>
          </a:p>
          <a:p>
            <a:pPr marL="12700">
              <a:lnSpc>
                <a:spcPct val="100000"/>
              </a:lnSpc>
              <a:spcBef>
                <a:spcPts val="100"/>
              </a:spcBef>
              <a:tabLst>
                <a:tab pos="570865" algn="l"/>
              </a:tabLst>
            </a:pPr>
            <a:r>
              <a:rPr lang="en-TT" sz="900" dirty="0">
                <a:solidFill>
                  <a:srgbClr val="1C216F"/>
                </a:solidFill>
                <a:latin typeface="HelveticaNeueLTPro-Md"/>
                <a:cs typeface="HelveticaNeueLTPro-Md"/>
              </a:rPr>
              <a:t>Rabbit	-</a:t>
            </a:r>
            <a:endParaRPr sz="900" dirty="0">
              <a:latin typeface="HelveticaNeueLTPro-Md"/>
              <a:cs typeface="HelveticaNeueLTPro-Md"/>
            </a:endParaRPr>
          </a:p>
        </p:txBody>
      </p:sp>
      <p:sp>
        <p:nvSpPr>
          <p:cNvPr id="100" name="object 28">
            <a:extLst>
              <a:ext uri="{FF2B5EF4-FFF2-40B4-BE49-F238E27FC236}">
                <a16:creationId xmlns:a16="http://schemas.microsoft.com/office/drawing/2014/main" id="{0E48B75F-BC24-45EE-9837-16CEBBEF65C5}"/>
              </a:ext>
            </a:extLst>
          </p:cNvPr>
          <p:cNvSpPr txBox="1"/>
          <p:nvPr/>
        </p:nvSpPr>
        <p:spPr>
          <a:xfrm>
            <a:off x="4876800" y="5563677"/>
            <a:ext cx="1301115" cy="2898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100 parts per million</a:t>
            </a:r>
          </a:p>
          <a:p>
            <a:pPr marL="12700">
              <a:lnSpc>
                <a:spcPct val="100000"/>
              </a:lnSpc>
            </a:pPr>
            <a:r>
              <a:rPr lang="en-US" sz="900" spc="-5" dirty="0">
                <a:solidFill>
                  <a:srgbClr val="1C216F"/>
                </a:solidFill>
                <a:latin typeface="HelveticaNeueLTPro-Md"/>
                <a:cs typeface="HelveticaNeueLTPro-Md"/>
              </a:rPr>
              <a:t>24 hours 500 milligrams</a:t>
            </a:r>
            <a:endParaRPr sz="900" dirty="0">
              <a:latin typeface="HelveticaNeueLTPro-Md"/>
              <a:cs typeface="HelveticaNeueLTPro-Md"/>
            </a:endParaRPr>
          </a:p>
        </p:txBody>
      </p:sp>
      <p:sp>
        <p:nvSpPr>
          <p:cNvPr id="101" name="object 25">
            <a:extLst>
              <a:ext uri="{FF2B5EF4-FFF2-40B4-BE49-F238E27FC236}">
                <a16:creationId xmlns:a16="http://schemas.microsoft.com/office/drawing/2014/main" id="{EA7F816B-9CF8-4EFF-BA2B-561CEAF47757}"/>
              </a:ext>
            </a:extLst>
          </p:cNvPr>
          <p:cNvSpPr txBox="1"/>
          <p:nvPr/>
        </p:nvSpPr>
        <p:spPr>
          <a:xfrm>
            <a:off x="609600" y="6020877"/>
            <a:ext cx="1301115"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2-butanone oxime</a:t>
            </a:r>
            <a:endParaRPr sz="900" dirty="0">
              <a:latin typeface="HelveticaNeueLTPro-Md"/>
              <a:cs typeface="HelveticaNeueLTPro-Md"/>
            </a:endParaRPr>
          </a:p>
        </p:txBody>
      </p:sp>
      <p:sp>
        <p:nvSpPr>
          <p:cNvPr id="102" name="object 26">
            <a:extLst>
              <a:ext uri="{FF2B5EF4-FFF2-40B4-BE49-F238E27FC236}">
                <a16:creationId xmlns:a16="http://schemas.microsoft.com/office/drawing/2014/main" id="{54BA4EBD-5870-42E5-95DE-95ED558C2222}"/>
              </a:ext>
            </a:extLst>
          </p:cNvPr>
          <p:cNvSpPr txBox="1"/>
          <p:nvPr/>
        </p:nvSpPr>
        <p:spPr>
          <a:xfrm>
            <a:off x="2464435" y="6020877"/>
            <a:ext cx="1269365" cy="151323"/>
          </a:xfrm>
          <a:prstGeom prst="rect">
            <a:avLst/>
          </a:prstGeom>
        </p:spPr>
        <p:txBody>
          <a:bodyPr vert="horz" wrap="square" lIns="0" tIns="12700" rIns="0" bIns="0" rtlCol="0">
            <a:spAutoFit/>
          </a:bodyPr>
          <a:lstStyle/>
          <a:p>
            <a:pPr marL="12700" marR="132080">
              <a:lnSpc>
                <a:spcPct val="100000"/>
              </a:lnSpc>
              <a:spcBef>
                <a:spcPts val="100"/>
              </a:spcBef>
            </a:pPr>
            <a:r>
              <a:rPr lang="en-US" sz="900" spc="5" dirty="0">
                <a:solidFill>
                  <a:srgbClr val="1C216F"/>
                </a:solidFill>
                <a:latin typeface="HelveticaNeueLTPro-Md"/>
                <a:cs typeface="HelveticaNeueLTPro-Md"/>
              </a:rPr>
              <a:t>Eyes – Severe</a:t>
            </a:r>
            <a:r>
              <a:rPr sz="900" spc="5" dirty="0">
                <a:solidFill>
                  <a:srgbClr val="1C216F"/>
                </a:solidFill>
                <a:latin typeface="HelveticaNeueLTPro-Md"/>
                <a:cs typeface="HelveticaNeueLTPro-Md"/>
              </a:rPr>
              <a:t> irritant</a:t>
            </a:r>
            <a:endParaRPr sz="900" dirty="0">
              <a:latin typeface="HelveticaNeueLTPro-Md"/>
              <a:cs typeface="HelveticaNeueLTPro-Md"/>
            </a:endParaRPr>
          </a:p>
        </p:txBody>
      </p:sp>
      <p:sp>
        <p:nvSpPr>
          <p:cNvPr id="103" name="object 27">
            <a:extLst>
              <a:ext uri="{FF2B5EF4-FFF2-40B4-BE49-F238E27FC236}">
                <a16:creationId xmlns:a16="http://schemas.microsoft.com/office/drawing/2014/main" id="{9D264093-088E-45EE-8D2B-B2C9B87257B4}"/>
              </a:ext>
            </a:extLst>
          </p:cNvPr>
          <p:cNvSpPr txBox="1"/>
          <p:nvPr/>
        </p:nvSpPr>
        <p:spPr>
          <a:xfrm>
            <a:off x="3810000" y="6019800"/>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Rabbit</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104" name="object 28">
            <a:extLst>
              <a:ext uri="{FF2B5EF4-FFF2-40B4-BE49-F238E27FC236}">
                <a16:creationId xmlns:a16="http://schemas.microsoft.com/office/drawing/2014/main" id="{52123FE5-04FC-4682-9901-863EA6205AD7}"/>
              </a:ext>
            </a:extLst>
          </p:cNvPr>
          <p:cNvSpPr txBox="1"/>
          <p:nvPr/>
        </p:nvSpPr>
        <p:spPr>
          <a:xfrm>
            <a:off x="4876800" y="6020877"/>
            <a:ext cx="1301115" cy="151323"/>
          </a:xfrm>
          <a:prstGeom prst="rect">
            <a:avLst/>
          </a:prstGeom>
        </p:spPr>
        <p:txBody>
          <a:bodyPr vert="horz" wrap="square" lIns="0" tIns="12700" rIns="0" bIns="0" rtlCol="0">
            <a:spAutoFit/>
          </a:bodyPr>
          <a:lstStyle/>
          <a:p>
            <a:pPr marL="12700">
              <a:lnSpc>
                <a:spcPct val="100000"/>
              </a:lnSpc>
            </a:pPr>
            <a:r>
              <a:rPr lang="en-US" sz="900" spc="-5" dirty="0">
                <a:solidFill>
                  <a:srgbClr val="1C216F"/>
                </a:solidFill>
                <a:latin typeface="HelveticaNeueLTPro-Md"/>
                <a:cs typeface="HelveticaNeueLTPro-Md"/>
              </a:rPr>
              <a:t>100 </a:t>
            </a:r>
            <a:r>
              <a:rPr lang="en-US" sz="900" spc="-5" dirty="0" err="1">
                <a:solidFill>
                  <a:srgbClr val="1C216F"/>
                </a:solidFill>
                <a:latin typeface="HelveticaNeueLTPro-Md"/>
                <a:cs typeface="HelveticaNeueLTPro-Md"/>
              </a:rPr>
              <a:t>mircoliters</a:t>
            </a:r>
            <a:endParaRPr sz="900" dirty="0">
              <a:latin typeface="HelveticaNeueLTPro-Md"/>
              <a:cs typeface="HelveticaNeueLTPro-Md"/>
            </a:endParaRPr>
          </a:p>
        </p:txBody>
      </p:sp>
      <p:sp>
        <p:nvSpPr>
          <p:cNvPr id="98" name="object 8">
            <a:extLst>
              <a:ext uri="{FF2B5EF4-FFF2-40B4-BE49-F238E27FC236}">
                <a16:creationId xmlns:a16="http://schemas.microsoft.com/office/drawing/2014/main" id="{34EB6148-0BE1-491A-A2C2-59C55CEB53D8}"/>
              </a:ext>
            </a:extLst>
          </p:cNvPr>
          <p:cNvSpPr txBox="1">
            <a:spLocks noGrp="1"/>
          </p:cNvSpPr>
          <p:nvPr>
            <p:ph type="title"/>
          </p:nvPr>
        </p:nvSpPr>
        <p:spPr>
          <a:xfrm>
            <a:off x="444499" y="889000"/>
            <a:ext cx="5733415"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MAGICOTE GLOSS ENAMEL </a:t>
            </a:r>
            <a:endParaRPr sz="2350" dirty="0">
              <a:latin typeface="HelveticaNeueLTPro-Roman"/>
              <a:cs typeface="HelveticaNeueLTPro-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1151</TotalTime>
  <Words>5000</Words>
  <Application>Microsoft Office PowerPoint</Application>
  <PresentationFormat>Custom</PresentationFormat>
  <Paragraphs>559</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Helvetica Neue LT Pro 75</vt:lpstr>
      <vt:lpstr>Helvetica Neue LT Std 75</vt:lpstr>
      <vt:lpstr>HelveticaNeueLTPro-Md</vt:lpstr>
      <vt:lpstr>HelveticaNeueLTPro-Roman</vt:lpstr>
      <vt:lpstr>HelveticaNeueLTStd-Lt</vt:lpstr>
      <vt:lpstr>HelveticaNeueLTStd-Md</vt:lpstr>
      <vt:lpstr>Minion Pro</vt:lpstr>
      <vt:lpstr>Times</vt:lpstr>
      <vt:lpstr>Office Theme</vt:lpstr>
      <vt:lpstr>SAFETY DATA SHEETS</vt:lpstr>
      <vt:lpstr>BERGER MAGICOTE GLOSS ENAMEL </vt:lpstr>
      <vt:lpstr>BERGER MAGICOTE GLOSS ENAMEL </vt:lpstr>
      <vt:lpstr>BERGER MAGICOTE GLOSS ENAMEL </vt:lpstr>
      <vt:lpstr>BERGER MAGICOTE GLOSS ENAMEL </vt:lpstr>
      <vt:lpstr>BERGER MAGICOTE GLOSS ENAMEL </vt:lpstr>
      <vt:lpstr>PowerPoint Presentation</vt:lpstr>
      <vt:lpstr>PowerPoint Presentation</vt:lpstr>
      <vt:lpstr>BERGER MAGICOTE GLOSS ENAMEL </vt:lpstr>
      <vt:lpstr>BERGER MAGICOTE GLOSS ENAMEL </vt:lpstr>
      <vt:lpstr>BERGER MAGICOTE GLOSS ENAMEL </vt:lpstr>
      <vt:lpstr>BERGER MAGICOTE GLOSS ENAMEL </vt:lpstr>
      <vt:lpstr>SAFETY DATA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DATA SHEETS</dc:title>
  <dc:creator>Xavier Lezama</dc:creator>
  <cp:lastModifiedBy>Shanya Trotman</cp:lastModifiedBy>
  <cp:revision>50</cp:revision>
  <dcterms:created xsi:type="dcterms:W3CDTF">2021-11-16T11:37:53Z</dcterms:created>
  <dcterms:modified xsi:type="dcterms:W3CDTF">2022-03-23T16:17:10Z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2021-11-16T00:00:00Z</vt:filetime>
  </property>
  <property fmtid="{D5CDD505-2E9C-101B-9397-08002B2CF9AE}" pid="3" name="Creator">
    <vt:lpwstr>Adobe InDesign 16.4 (Macintosh)</vt:lpwstr>
  </property>
  <property fmtid="{D5CDD505-2E9C-101B-9397-08002B2CF9AE}" pid="4" name="LastSaved">
    <vt:filetime>2021-11-16T00:00:00Z</vt:filetime>
  </property>
</Properties>
</file>